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7CCF3-F3EF-4C6F-AC46-5E4014BD8322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FE7EE6-1C5F-4122-BE4A-C42DDCB4FE32}">
      <dgm:prSet phldrT="[Text]"/>
      <dgm:spPr/>
      <dgm:t>
        <a:bodyPr/>
        <a:lstStyle/>
        <a:p>
          <a:r>
            <a:rPr lang="en-IN" b="1" dirty="0"/>
            <a:t>Business as usual</a:t>
          </a:r>
        </a:p>
      </dgm:t>
    </dgm:pt>
    <dgm:pt modelId="{C44A6BE0-90F4-4C0C-946C-D574A32DD13C}" type="parTrans" cxnId="{2D7EA44D-AC79-4296-A7A4-7EF840CF7BF0}">
      <dgm:prSet/>
      <dgm:spPr/>
      <dgm:t>
        <a:bodyPr/>
        <a:lstStyle/>
        <a:p>
          <a:endParaRPr lang="en-IN"/>
        </a:p>
      </dgm:t>
    </dgm:pt>
    <dgm:pt modelId="{99E772C8-2431-46FB-AC6A-BE3F06FC7DC8}" type="sibTrans" cxnId="{2D7EA44D-AC79-4296-A7A4-7EF840CF7BF0}">
      <dgm:prSet/>
      <dgm:spPr/>
      <dgm:t>
        <a:bodyPr/>
        <a:lstStyle/>
        <a:p>
          <a:endParaRPr lang="en-IN"/>
        </a:p>
      </dgm:t>
    </dgm:pt>
    <dgm:pt modelId="{0DA3C5EE-FDE9-4C13-A5D5-ABE24AE2621E}">
      <dgm:prSet phldrT="[Text]"/>
      <dgm:spPr/>
      <dgm:t>
        <a:bodyPr/>
        <a:lstStyle/>
        <a:p>
          <a:r>
            <a:rPr lang="en-IN" dirty="0"/>
            <a:t>Maintain the market share of current products</a:t>
          </a:r>
        </a:p>
      </dgm:t>
    </dgm:pt>
    <dgm:pt modelId="{E13559E7-6824-4823-A82B-88CD050ACCB9}" type="parTrans" cxnId="{116ADAE6-073B-411A-BBBF-35F75A607B94}">
      <dgm:prSet/>
      <dgm:spPr/>
      <dgm:t>
        <a:bodyPr/>
        <a:lstStyle/>
        <a:p>
          <a:endParaRPr lang="en-IN"/>
        </a:p>
      </dgm:t>
    </dgm:pt>
    <dgm:pt modelId="{DC479ED0-A049-430E-A690-CC2378A5295F}" type="sibTrans" cxnId="{116ADAE6-073B-411A-BBBF-35F75A607B94}">
      <dgm:prSet/>
      <dgm:spPr/>
      <dgm:t>
        <a:bodyPr/>
        <a:lstStyle/>
        <a:p>
          <a:endParaRPr lang="en-IN"/>
        </a:p>
      </dgm:t>
    </dgm:pt>
    <dgm:pt modelId="{92C90CD7-305E-4372-8779-73FE34750791}">
      <dgm:prSet phldrT="[Text]"/>
      <dgm:spPr/>
      <dgm:t>
        <a:bodyPr/>
        <a:lstStyle/>
        <a:p>
          <a:r>
            <a:rPr lang="en-IN" dirty="0"/>
            <a:t>Secure Dominance of Growth markets</a:t>
          </a:r>
        </a:p>
      </dgm:t>
    </dgm:pt>
    <dgm:pt modelId="{6766E191-4C7C-4D80-9AB8-F1C7A574D51B}" type="parTrans" cxnId="{FDDFF8E8-A90D-479B-A35F-D08D8D298D0F}">
      <dgm:prSet/>
      <dgm:spPr/>
      <dgm:t>
        <a:bodyPr/>
        <a:lstStyle/>
        <a:p>
          <a:endParaRPr lang="en-IN"/>
        </a:p>
      </dgm:t>
    </dgm:pt>
    <dgm:pt modelId="{AEF73022-58B7-49A4-848F-F77C3BC11EC9}" type="sibTrans" cxnId="{FDDFF8E8-A90D-479B-A35F-D08D8D298D0F}">
      <dgm:prSet/>
      <dgm:spPr/>
      <dgm:t>
        <a:bodyPr/>
        <a:lstStyle/>
        <a:p>
          <a:endParaRPr lang="en-IN"/>
        </a:p>
      </dgm:t>
    </dgm:pt>
    <dgm:pt modelId="{5B9A511D-9E9A-4B07-A641-494246DF1D97}">
      <dgm:prSet phldrT="[Text]"/>
      <dgm:spPr/>
      <dgm:t>
        <a:bodyPr/>
        <a:lstStyle/>
        <a:p>
          <a:r>
            <a:rPr lang="en-IN" dirty="0"/>
            <a:t>Restructure a market by driving out of competitors</a:t>
          </a:r>
        </a:p>
      </dgm:t>
    </dgm:pt>
    <dgm:pt modelId="{40927109-F7B8-47C9-8673-1EFCA52EA67D}" type="parTrans" cxnId="{7C9994A9-6160-4137-9AC0-B12AB4825DB0}">
      <dgm:prSet/>
      <dgm:spPr/>
      <dgm:t>
        <a:bodyPr/>
        <a:lstStyle/>
        <a:p>
          <a:endParaRPr lang="en-IN"/>
        </a:p>
      </dgm:t>
    </dgm:pt>
    <dgm:pt modelId="{C6F5BA15-F0ED-4444-8445-A1C9FC4A7BC7}" type="sibTrans" cxnId="{7C9994A9-6160-4137-9AC0-B12AB4825DB0}">
      <dgm:prSet/>
      <dgm:spPr/>
      <dgm:t>
        <a:bodyPr/>
        <a:lstStyle/>
        <a:p>
          <a:endParaRPr lang="en-IN"/>
        </a:p>
      </dgm:t>
    </dgm:pt>
    <dgm:pt modelId="{9FE951AC-F9FC-4C84-A524-1BE46679EDAF}">
      <dgm:prSet phldrT="[Text]"/>
      <dgm:spPr/>
      <dgm:t>
        <a:bodyPr/>
        <a:lstStyle/>
        <a:p>
          <a:r>
            <a:rPr lang="en-IN" dirty="0"/>
            <a:t>Increase usage by existing customers.</a:t>
          </a:r>
        </a:p>
      </dgm:t>
    </dgm:pt>
    <dgm:pt modelId="{8917B302-3121-4F8E-BF22-FCBB56E411AC}" type="parTrans" cxnId="{A5843D5E-6242-4397-B833-D41A36B8B09E}">
      <dgm:prSet/>
      <dgm:spPr/>
      <dgm:t>
        <a:bodyPr/>
        <a:lstStyle/>
        <a:p>
          <a:endParaRPr lang="en-IN"/>
        </a:p>
      </dgm:t>
    </dgm:pt>
    <dgm:pt modelId="{2C7E664D-BA6D-4A65-A2F0-682B20E28C28}" type="sibTrans" cxnId="{A5843D5E-6242-4397-B833-D41A36B8B09E}">
      <dgm:prSet/>
      <dgm:spPr/>
      <dgm:t>
        <a:bodyPr/>
        <a:lstStyle/>
        <a:p>
          <a:endParaRPr lang="en-IN"/>
        </a:p>
      </dgm:t>
    </dgm:pt>
    <dgm:pt modelId="{58343CB6-F044-4900-8C8F-29AFEE8BA621}" type="pres">
      <dgm:prSet presAssocID="{3607CCF3-F3EF-4C6F-AC46-5E4014BD8322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329A1AB3-A01C-424A-9F4F-133FCEC67520}" type="pres">
      <dgm:prSet presAssocID="{23FE7EE6-1C5F-4122-BE4A-C42DDCB4FE32}" presName="Parent" presStyleLbl="node1" presStyleIdx="0" presStyleCnt="2">
        <dgm:presLayoutVars>
          <dgm:chMax val="4"/>
          <dgm:chPref val="3"/>
        </dgm:presLayoutVars>
      </dgm:prSet>
      <dgm:spPr/>
    </dgm:pt>
    <dgm:pt modelId="{1F6596D7-998E-46F9-B93A-934DD57BDFEA}" type="pres">
      <dgm:prSet presAssocID="{0DA3C5EE-FDE9-4C13-A5D5-ABE24AE2621E}" presName="Accent" presStyleLbl="node1" presStyleIdx="1" presStyleCnt="2"/>
      <dgm:spPr/>
    </dgm:pt>
    <dgm:pt modelId="{75283427-DB1C-4D4F-A652-54DE04712630}" type="pres">
      <dgm:prSet presAssocID="{0DA3C5EE-FDE9-4C13-A5D5-ABE24AE2621E}" presName="Image1" presStyleLbl="fgImgPlace1" presStyleIdx="0" presStyleCnt="4" custScaleX="99007" custScaleY="96335" custLinFactNeighborX="1785" custLinFactNeighborY="1285"/>
      <dgm:spPr>
        <a:prstGeom prst="ellipse">
          <a:avLst/>
        </a:prstGeom>
        <a:solidFill>
          <a:schemeClr val="accent1">
            <a:lumMod val="40000"/>
            <a:lumOff val="60000"/>
          </a:schemeClr>
        </a:solidFill>
      </dgm:spPr>
    </dgm:pt>
    <dgm:pt modelId="{E153C768-6B60-4562-8289-F3EE6C618D7F}" type="pres">
      <dgm:prSet presAssocID="{0DA3C5EE-FDE9-4C13-A5D5-ABE24AE2621E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9D896B1-0D16-4D3E-9C81-53D553C84EB8}" type="pres">
      <dgm:prSet presAssocID="{92C90CD7-305E-4372-8779-73FE34750791}" presName="Image2" presStyleCnt="0"/>
      <dgm:spPr/>
    </dgm:pt>
    <dgm:pt modelId="{A219B70B-C834-4F84-8557-3815003D54C7}" type="pres">
      <dgm:prSet presAssocID="{92C90CD7-305E-4372-8779-73FE34750791}" presName="Image" presStyleLbl="fgImgPlace1" presStyleIdx="1" presStyleCnt="4"/>
      <dgm:spPr>
        <a:solidFill>
          <a:schemeClr val="accent1">
            <a:lumMod val="40000"/>
            <a:lumOff val="60000"/>
          </a:schemeClr>
        </a:solidFill>
      </dgm:spPr>
    </dgm:pt>
    <dgm:pt modelId="{B336F4EF-9C78-4150-BEF7-B805B84A03DF}" type="pres">
      <dgm:prSet presAssocID="{92C90CD7-305E-4372-8779-73FE34750791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A56E9E0-4F32-456D-962E-8415D57240E5}" type="pres">
      <dgm:prSet presAssocID="{5B9A511D-9E9A-4B07-A641-494246DF1D97}" presName="Image3" presStyleCnt="0"/>
      <dgm:spPr/>
    </dgm:pt>
    <dgm:pt modelId="{E285FFAB-21E7-4F87-A35C-6B6C1B336141}" type="pres">
      <dgm:prSet presAssocID="{5B9A511D-9E9A-4B07-A641-494246DF1D97}" presName="Image" presStyleLbl="fgImgPlace1" presStyleIdx="2" presStyleCnt="4"/>
      <dgm:spPr>
        <a:solidFill>
          <a:schemeClr val="accent1">
            <a:lumMod val="40000"/>
            <a:lumOff val="60000"/>
          </a:schemeClr>
        </a:solidFill>
      </dgm:spPr>
    </dgm:pt>
    <dgm:pt modelId="{3984A457-FC93-477D-A070-BE9D3D288AD8}" type="pres">
      <dgm:prSet presAssocID="{5B9A511D-9E9A-4B07-A641-494246DF1D97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AE2FF04-5A60-4AC1-A143-845BF4FBBFE6}" type="pres">
      <dgm:prSet presAssocID="{9FE951AC-F9FC-4C84-A524-1BE46679EDAF}" presName="Image4" presStyleCnt="0"/>
      <dgm:spPr/>
    </dgm:pt>
    <dgm:pt modelId="{50848771-9FAC-4B9B-B644-BD1D3ACADCD0}" type="pres">
      <dgm:prSet presAssocID="{9FE951AC-F9FC-4C84-A524-1BE46679EDAF}" presName="Image" presStyleLbl="fgImgPlace1" presStyleIdx="3" presStyleCnt="4"/>
      <dgm:spPr>
        <a:solidFill>
          <a:schemeClr val="accent1">
            <a:lumMod val="40000"/>
            <a:lumOff val="60000"/>
          </a:schemeClr>
        </a:solidFill>
      </dgm:spPr>
    </dgm:pt>
    <dgm:pt modelId="{CD90BF90-2C60-4D09-AE23-2BD5E0095445}" type="pres">
      <dgm:prSet presAssocID="{9FE951AC-F9FC-4C84-A524-1BE46679EDAF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097F300-3CB6-4878-864B-391744BCEB7A}" type="presOf" srcId="{23FE7EE6-1C5F-4122-BE4A-C42DDCB4FE32}" destId="{329A1AB3-A01C-424A-9F4F-133FCEC67520}" srcOrd="0" destOrd="0" presId="urn:microsoft.com/office/officeart/2011/layout/RadialPictureList"/>
    <dgm:cxn modelId="{ADF5972E-13FC-4F77-9F81-42845C2C4F4F}" type="presOf" srcId="{9FE951AC-F9FC-4C84-A524-1BE46679EDAF}" destId="{CD90BF90-2C60-4D09-AE23-2BD5E0095445}" srcOrd="0" destOrd="0" presId="urn:microsoft.com/office/officeart/2011/layout/RadialPictureList"/>
    <dgm:cxn modelId="{A5843D5E-6242-4397-B833-D41A36B8B09E}" srcId="{23FE7EE6-1C5F-4122-BE4A-C42DDCB4FE32}" destId="{9FE951AC-F9FC-4C84-A524-1BE46679EDAF}" srcOrd="3" destOrd="0" parTransId="{8917B302-3121-4F8E-BF22-FCBB56E411AC}" sibTransId="{2C7E664D-BA6D-4A65-A2F0-682B20E28C28}"/>
    <dgm:cxn modelId="{12D72360-4BAE-4D89-A952-C6560E3188EF}" type="presOf" srcId="{3607CCF3-F3EF-4C6F-AC46-5E4014BD8322}" destId="{58343CB6-F044-4900-8C8F-29AFEE8BA621}" srcOrd="0" destOrd="0" presId="urn:microsoft.com/office/officeart/2011/layout/RadialPictureList"/>
    <dgm:cxn modelId="{2D7EA44D-AC79-4296-A7A4-7EF840CF7BF0}" srcId="{3607CCF3-F3EF-4C6F-AC46-5E4014BD8322}" destId="{23FE7EE6-1C5F-4122-BE4A-C42DDCB4FE32}" srcOrd="0" destOrd="0" parTransId="{C44A6BE0-90F4-4C0C-946C-D574A32DD13C}" sibTransId="{99E772C8-2431-46FB-AC6A-BE3F06FC7DC8}"/>
    <dgm:cxn modelId="{7C9994A9-6160-4137-9AC0-B12AB4825DB0}" srcId="{23FE7EE6-1C5F-4122-BE4A-C42DDCB4FE32}" destId="{5B9A511D-9E9A-4B07-A641-494246DF1D97}" srcOrd="2" destOrd="0" parTransId="{40927109-F7B8-47C9-8673-1EFCA52EA67D}" sibTransId="{C6F5BA15-F0ED-4444-8445-A1C9FC4A7BC7}"/>
    <dgm:cxn modelId="{0A4BE5CF-1005-4E34-B1B3-9F6AA05D3886}" type="presOf" srcId="{92C90CD7-305E-4372-8779-73FE34750791}" destId="{B336F4EF-9C78-4150-BEF7-B805B84A03DF}" srcOrd="0" destOrd="0" presId="urn:microsoft.com/office/officeart/2011/layout/RadialPictureList"/>
    <dgm:cxn modelId="{B5A096DF-8956-415F-8BA7-528CF6BAC315}" type="presOf" srcId="{0DA3C5EE-FDE9-4C13-A5D5-ABE24AE2621E}" destId="{E153C768-6B60-4562-8289-F3EE6C618D7F}" srcOrd="0" destOrd="0" presId="urn:microsoft.com/office/officeart/2011/layout/RadialPictureList"/>
    <dgm:cxn modelId="{0BD6D0DF-6AAD-4B84-AF4D-A2F42710ADC4}" type="presOf" srcId="{5B9A511D-9E9A-4B07-A641-494246DF1D97}" destId="{3984A457-FC93-477D-A070-BE9D3D288AD8}" srcOrd="0" destOrd="0" presId="urn:microsoft.com/office/officeart/2011/layout/RadialPictureList"/>
    <dgm:cxn modelId="{116ADAE6-073B-411A-BBBF-35F75A607B94}" srcId="{23FE7EE6-1C5F-4122-BE4A-C42DDCB4FE32}" destId="{0DA3C5EE-FDE9-4C13-A5D5-ABE24AE2621E}" srcOrd="0" destOrd="0" parTransId="{E13559E7-6824-4823-A82B-88CD050ACCB9}" sibTransId="{DC479ED0-A049-430E-A690-CC2378A5295F}"/>
    <dgm:cxn modelId="{FDDFF8E8-A90D-479B-A35F-D08D8D298D0F}" srcId="{23FE7EE6-1C5F-4122-BE4A-C42DDCB4FE32}" destId="{92C90CD7-305E-4372-8779-73FE34750791}" srcOrd="1" destOrd="0" parTransId="{6766E191-4C7C-4D80-9AB8-F1C7A574D51B}" sibTransId="{AEF73022-58B7-49A4-848F-F77C3BC11EC9}"/>
    <dgm:cxn modelId="{27D48E61-A71B-4D07-97A4-C161BBC6DB7B}" type="presParOf" srcId="{58343CB6-F044-4900-8C8F-29AFEE8BA621}" destId="{329A1AB3-A01C-424A-9F4F-133FCEC67520}" srcOrd="0" destOrd="0" presId="urn:microsoft.com/office/officeart/2011/layout/RadialPictureList"/>
    <dgm:cxn modelId="{47B50928-6BB9-45C1-A7F4-F471FDD25A86}" type="presParOf" srcId="{58343CB6-F044-4900-8C8F-29AFEE8BA621}" destId="{1F6596D7-998E-46F9-B93A-934DD57BDFEA}" srcOrd="1" destOrd="0" presId="urn:microsoft.com/office/officeart/2011/layout/RadialPictureList"/>
    <dgm:cxn modelId="{86E55702-9104-4778-A4FE-1C096D6F17EE}" type="presParOf" srcId="{58343CB6-F044-4900-8C8F-29AFEE8BA621}" destId="{75283427-DB1C-4D4F-A652-54DE04712630}" srcOrd="2" destOrd="0" presId="urn:microsoft.com/office/officeart/2011/layout/RadialPictureList"/>
    <dgm:cxn modelId="{0ED0EBDF-7645-4D41-A416-BB816D9E437E}" type="presParOf" srcId="{58343CB6-F044-4900-8C8F-29AFEE8BA621}" destId="{E153C768-6B60-4562-8289-F3EE6C618D7F}" srcOrd="3" destOrd="0" presId="urn:microsoft.com/office/officeart/2011/layout/RadialPictureList"/>
    <dgm:cxn modelId="{95DA98B8-3C2F-4725-B56A-AC105E27680A}" type="presParOf" srcId="{58343CB6-F044-4900-8C8F-29AFEE8BA621}" destId="{89D896B1-0D16-4D3E-9C81-53D553C84EB8}" srcOrd="4" destOrd="0" presId="urn:microsoft.com/office/officeart/2011/layout/RadialPictureList"/>
    <dgm:cxn modelId="{C39EA939-D65C-4219-AFF5-B891DF5306F3}" type="presParOf" srcId="{89D896B1-0D16-4D3E-9C81-53D553C84EB8}" destId="{A219B70B-C834-4F84-8557-3815003D54C7}" srcOrd="0" destOrd="0" presId="urn:microsoft.com/office/officeart/2011/layout/RadialPictureList"/>
    <dgm:cxn modelId="{A9AD06E3-4491-4B08-BA95-2529A870D381}" type="presParOf" srcId="{58343CB6-F044-4900-8C8F-29AFEE8BA621}" destId="{B336F4EF-9C78-4150-BEF7-B805B84A03DF}" srcOrd="5" destOrd="0" presId="urn:microsoft.com/office/officeart/2011/layout/RadialPictureList"/>
    <dgm:cxn modelId="{BA0104A5-05B2-424E-8212-E2B47D106D9F}" type="presParOf" srcId="{58343CB6-F044-4900-8C8F-29AFEE8BA621}" destId="{5A56E9E0-4F32-456D-962E-8415D57240E5}" srcOrd="6" destOrd="0" presId="urn:microsoft.com/office/officeart/2011/layout/RadialPictureList"/>
    <dgm:cxn modelId="{14831277-E4FC-49DC-8EBC-9A1B4D011869}" type="presParOf" srcId="{5A56E9E0-4F32-456D-962E-8415D57240E5}" destId="{E285FFAB-21E7-4F87-A35C-6B6C1B336141}" srcOrd="0" destOrd="0" presId="urn:microsoft.com/office/officeart/2011/layout/RadialPictureList"/>
    <dgm:cxn modelId="{5189CC8E-24A7-445D-9E9E-201EE1E28CA4}" type="presParOf" srcId="{58343CB6-F044-4900-8C8F-29AFEE8BA621}" destId="{3984A457-FC93-477D-A070-BE9D3D288AD8}" srcOrd="7" destOrd="0" presId="urn:microsoft.com/office/officeart/2011/layout/RadialPictureList"/>
    <dgm:cxn modelId="{6D00A92A-F9FE-41BC-95AB-5CA4920AD875}" type="presParOf" srcId="{58343CB6-F044-4900-8C8F-29AFEE8BA621}" destId="{DAE2FF04-5A60-4AC1-A143-845BF4FBBFE6}" srcOrd="8" destOrd="0" presId="urn:microsoft.com/office/officeart/2011/layout/RadialPictureList"/>
    <dgm:cxn modelId="{B0DE3C02-7A1D-4589-A254-3ED944E49F99}" type="presParOf" srcId="{DAE2FF04-5A60-4AC1-A143-845BF4FBBFE6}" destId="{50848771-9FAC-4B9B-B644-BD1D3ACADCD0}" srcOrd="0" destOrd="0" presId="urn:microsoft.com/office/officeart/2011/layout/RadialPictureList"/>
    <dgm:cxn modelId="{235A971A-A4E9-4A25-B5CD-A54A1309CA04}" type="presParOf" srcId="{58343CB6-F044-4900-8C8F-29AFEE8BA621}" destId="{CD90BF90-2C60-4D09-AE23-2BD5E009544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A1AB3-A01C-424A-9F4F-133FCEC67520}">
      <dsp:nvSpPr>
        <dsp:cNvPr id="0" name=""/>
        <dsp:cNvSpPr/>
      </dsp:nvSpPr>
      <dsp:spPr>
        <a:xfrm>
          <a:off x="1906064" y="1420816"/>
          <a:ext cx="2237218" cy="2237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Business as usual</a:t>
          </a:r>
        </a:p>
      </dsp:txBody>
      <dsp:txXfrm>
        <a:off x="2233697" y="1748420"/>
        <a:ext cx="1581952" cy="1581811"/>
      </dsp:txXfrm>
    </dsp:sp>
    <dsp:sp modelId="{1F6596D7-998E-46F9-B93A-934DD57BDFEA}">
      <dsp:nvSpPr>
        <dsp:cNvPr id="0" name=""/>
        <dsp:cNvSpPr/>
      </dsp:nvSpPr>
      <dsp:spPr>
        <a:xfrm>
          <a:off x="752641" y="176835"/>
          <a:ext cx="4509250" cy="4700448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83427-DB1C-4D4F-A652-54DE04712630}">
      <dsp:nvSpPr>
        <dsp:cNvPr id="0" name=""/>
        <dsp:cNvSpPr/>
      </dsp:nvSpPr>
      <dsp:spPr>
        <a:xfrm>
          <a:off x="3571588" y="29696"/>
          <a:ext cx="1186841" cy="1154569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3C768-6B60-4562-8289-F3EE6C618D7F}">
      <dsp:nvSpPr>
        <dsp:cNvPr id="0" name=""/>
        <dsp:cNvSpPr/>
      </dsp:nvSpPr>
      <dsp:spPr>
        <a:xfrm>
          <a:off x="4834285" y="7666"/>
          <a:ext cx="1604675" cy="116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900" kern="1200" dirty="0"/>
            <a:t>Maintain the market share of current products</a:t>
          </a:r>
        </a:p>
      </dsp:txBody>
      <dsp:txXfrm>
        <a:off x="4834285" y="7666"/>
        <a:ext cx="1604675" cy="1160162"/>
      </dsp:txXfrm>
    </dsp:sp>
    <dsp:sp modelId="{A219B70B-C834-4F84-8557-3815003D54C7}">
      <dsp:nvSpPr>
        <dsp:cNvPr id="0" name=""/>
        <dsp:cNvSpPr/>
      </dsp:nvSpPr>
      <dsp:spPr>
        <a:xfrm>
          <a:off x="4429668" y="1108543"/>
          <a:ext cx="1198744" cy="119849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6F4EF-9C78-4150-BEF7-B805B84A03DF}">
      <dsp:nvSpPr>
        <dsp:cNvPr id="0" name=""/>
        <dsp:cNvSpPr/>
      </dsp:nvSpPr>
      <dsp:spPr>
        <a:xfrm>
          <a:off x="5716430" y="1129497"/>
          <a:ext cx="1604675" cy="116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900" kern="1200" dirty="0"/>
            <a:t>Secure Dominance of Growth markets</a:t>
          </a:r>
        </a:p>
      </dsp:txBody>
      <dsp:txXfrm>
        <a:off x="5716430" y="1129497"/>
        <a:ext cx="1604675" cy="1160162"/>
      </dsp:txXfrm>
    </dsp:sp>
    <dsp:sp modelId="{E285FFAB-21E7-4F87-A35C-6B6C1B336141}">
      <dsp:nvSpPr>
        <dsp:cNvPr id="0" name=""/>
        <dsp:cNvSpPr/>
      </dsp:nvSpPr>
      <dsp:spPr>
        <a:xfrm>
          <a:off x="4425070" y="2749637"/>
          <a:ext cx="1198744" cy="119849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4A457-FC93-477D-A070-BE9D3D288AD8}">
      <dsp:nvSpPr>
        <dsp:cNvPr id="0" name=""/>
        <dsp:cNvSpPr/>
      </dsp:nvSpPr>
      <dsp:spPr>
        <a:xfrm>
          <a:off x="5716430" y="2769058"/>
          <a:ext cx="1604675" cy="116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900" kern="1200" dirty="0"/>
            <a:t>Restructure a market by driving out of competitors</a:t>
          </a:r>
        </a:p>
      </dsp:txBody>
      <dsp:txXfrm>
        <a:off x="5716430" y="2769058"/>
        <a:ext cx="1604675" cy="1160162"/>
      </dsp:txXfrm>
    </dsp:sp>
    <dsp:sp modelId="{50848771-9FAC-4B9B-B644-BD1D3ACADCD0}">
      <dsp:nvSpPr>
        <dsp:cNvPr id="0" name=""/>
        <dsp:cNvSpPr/>
      </dsp:nvSpPr>
      <dsp:spPr>
        <a:xfrm>
          <a:off x="3544239" y="3904689"/>
          <a:ext cx="1198744" cy="119849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0BF90-2C60-4D09-AE23-2BD5E0095445}">
      <dsp:nvSpPr>
        <dsp:cNvPr id="0" name=""/>
        <dsp:cNvSpPr/>
      </dsp:nvSpPr>
      <dsp:spPr>
        <a:xfrm>
          <a:off x="4834285" y="3929221"/>
          <a:ext cx="1604675" cy="116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1900" kern="1200" dirty="0"/>
            <a:t>Increase usage by existing customers.</a:t>
          </a:r>
        </a:p>
      </dsp:txBody>
      <dsp:txXfrm>
        <a:off x="4834285" y="3929221"/>
        <a:ext cx="1604675" cy="1160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F113-8744-2D7A-6AC2-A650FAB5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850E4-EA9C-E0A6-64C7-C2A9284DB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3B23A-9F3C-442C-6299-36ADD443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05FF-C8B7-AD68-57BB-B99EF293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D821-90A5-FCDD-EA87-25B3E717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66AC-F70F-7CD8-093F-5E508110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A56C7-1264-7534-CC05-7D21C1800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F1CE-EAA6-3A89-2B32-8D3579C0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70AA-DEB0-29D8-4489-CD05B3EF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7A61-2559-7BA4-F404-FC5A66F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0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B824A-70AB-85BE-FA41-624E9D0E9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99B5B-DE2E-2270-69E6-E8FB7208E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8BAD-5599-1108-D031-A028FD16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5450-4B92-CAAA-D896-32A1AD9B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5F3F-5381-3404-D2B2-EFD05CC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2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6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75FC-8519-275C-099E-EA7F0972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1D4E-CCBB-4221-7F62-41923AFB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F61F-FC2D-3902-7A4F-53BD9875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67B7-8D41-022C-C909-B420BF57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8C60-C94F-9DF0-1ADB-70D9BC4C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2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D1DC-65EF-50BF-C7B7-81784DC0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72C2-D966-C278-B8BF-7913B20E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D821-4CB0-18EA-7E89-8D04EB9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3CC0-9EDD-4CD1-568C-9EC89693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345E-0B7C-2FA3-BAB0-E382CE2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8418-196B-686A-38E2-B2C023AC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CE812-C182-CAFF-155F-5C5D92474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D5402-648F-D073-FC84-FFD8F2FE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ACDB-EBC4-36A7-6A01-6F30B7C8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3E9AF-CE62-3826-2CFC-A0C89AAA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2F7F-1227-A490-8F23-496DD7B4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2157-4C4A-3CB2-00F6-12AA4C29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1720-C1C0-E4B0-4AC7-056D1425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74801-A001-79F8-CBCB-C6ABCB4C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66662-DA2D-CE3E-FA9D-8F9DCF723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ED1AD-A53F-9D25-7507-417A38A0C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3A15B-9C4F-AF24-E581-F4B9DA2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A5878-9229-937A-E095-207E103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D695C-AD51-801E-5854-65BE8140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6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B9B2-FE7F-6DE1-CB2B-0C04128E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C932F-7910-A019-872D-B5937C00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BFF61-4110-7A49-915C-E82F031C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73F56-8FF0-BB94-42A6-DC72E59E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5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1A114-6545-AFE7-AD71-D1C8701A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3F7A6-EBF3-DC0A-20B9-6BFFBFB9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69D61-F531-0F08-ADB1-715BB423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3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4A77-890E-C717-AAB0-C41B3312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C37E-50D8-6820-3AB0-63A48A2B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7C27-F854-622A-04AC-830157BF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D0A1C-08F1-F761-4EE7-61238815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6D5D-483E-D3E8-6716-9A80C329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9C55F-9018-8B2F-A6F7-F423C9A2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B17A-C42C-1D86-4C32-21A5F73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7B806-17BB-5556-8210-50D66B36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B15B7-98C0-1BB4-A159-C67A703AC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5D99C-43F5-A325-3A0D-2CCC3756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9B009-5130-9E7E-6413-E1CFEA3B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67103-AAEB-C4B9-EC64-827C6F62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DFAF8-932D-AE7F-4E13-88E7F2A1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3C97-12D7-960D-EE77-81A3C874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E944-9B07-3EC0-AA94-E08FD0091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A0D3-F43C-407E-B09B-F1F1FA861018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DC93-8927-02CC-0166-759FD61C4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5128-FCB2-0C46-81B0-221E93BE3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2319-0AE0-47A8-90AF-390A57218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runman.blogspot.com/2013/03/janets-easter-thank-you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3C48-FF77-DABA-ED01-234D76E4D825}"/>
              </a:ext>
            </a:extLst>
          </p:cNvPr>
          <p:cNvSpPr txBox="1">
            <a:spLocks/>
          </p:cNvSpPr>
          <p:nvPr/>
        </p:nvSpPr>
        <p:spPr>
          <a:xfrm>
            <a:off x="838200" y="1717461"/>
            <a:ext cx="10515599" cy="838200"/>
          </a:xfrm>
          <a:prstGeom prst="rect">
            <a:avLst/>
          </a:prstGeom>
        </p:spPr>
        <p:txBody>
          <a:bodyPr lIns="91431" tIns="45715" rIns="91431" bIns="45715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b="1" dirty="0">
                <a:solidFill>
                  <a:prstClr val="black"/>
                </a:solidFill>
              </a:rPr>
              <a:t>Innovation , IPR &amp; entrepreneurship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5280F-7DE2-B6F3-08C4-8F6117CC2AF7}"/>
              </a:ext>
            </a:extLst>
          </p:cNvPr>
          <p:cNvSpPr txBox="1"/>
          <p:nvPr/>
        </p:nvSpPr>
        <p:spPr>
          <a:xfrm>
            <a:off x="3446721" y="624612"/>
            <a:ext cx="5486400" cy="758855"/>
          </a:xfrm>
          <a:prstGeom prst="rect">
            <a:avLst/>
          </a:prstGeom>
          <a:noFill/>
        </p:spPr>
        <p:txBody>
          <a:bodyPr wrap="square" lIns="19996" tIns="9998" rIns="19996" bIns="9998" rtlCol="0">
            <a:spAutoFit/>
          </a:bodyPr>
          <a:lstStyle/>
          <a:p>
            <a:pPr algn="ctr" defTabSz="914355">
              <a:defRPr/>
            </a:pPr>
            <a:r>
              <a:rPr lang="en-IN" sz="2400" b="1" dirty="0">
                <a:solidFill>
                  <a:srgbClr val="0000FF"/>
                </a:solidFill>
                <a:latin typeface="Calibri"/>
                <a:cs typeface="Times New Roman" pitchFamily="18" charset="0"/>
              </a:rPr>
              <a:t>Department of Information Technology</a:t>
            </a:r>
          </a:p>
          <a:p>
            <a:pPr algn="ctr" defTabSz="914355">
              <a:defRPr/>
            </a:pPr>
            <a:r>
              <a:rPr lang="en-IN" sz="2400" b="1" dirty="0">
                <a:solidFill>
                  <a:srgbClr val="FF0000"/>
                </a:solidFill>
                <a:latin typeface="Calibri"/>
                <a:cs typeface="Times New Roman" pitchFamily="18" charset="0"/>
              </a:rPr>
              <a:t>V R Siddhartha Engineering College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95FC1-D792-8C5D-62A2-241C7DDD0D5A}"/>
              </a:ext>
            </a:extLst>
          </p:cNvPr>
          <p:cNvSpPr txBox="1"/>
          <p:nvPr/>
        </p:nvSpPr>
        <p:spPr>
          <a:xfrm>
            <a:off x="3461663" y="2376130"/>
            <a:ext cx="5087679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 defTabSz="914355">
              <a:defRPr/>
            </a:pPr>
            <a:r>
              <a:rPr lang="en-US" sz="3600" b="1" dirty="0">
                <a:solidFill>
                  <a:srgbClr val="C00000"/>
                </a:solidFill>
                <a:latin typeface="Calibri"/>
              </a:rPr>
              <a:t>Home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7E0E3-0D09-ADB9-7963-76D4846C7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0" y="-12391"/>
            <a:ext cx="1614863" cy="1443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7481C6-8D0C-5930-FBF9-34C6A641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382" y="112686"/>
            <a:ext cx="1487514" cy="14875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38915" y="3228950"/>
            <a:ext cx="1575927" cy="400099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pPr algn="ctr" defTabSz="457177"/>
            <a:r>
              <a:rPr lang="en-US" sz="2000" b="1" dirty="0">
                <a:solidFill>
                  <a:prstClr val="black"/>
                </a:solidFill>
                <a:cs typeface="AngsanaUPC" panose="02020603050405020304" pitchFamily="18" charset="-34"/>
              </a:rPr>
              <a:t>Presented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35579-1609-E5EA-C6C7-A18B008CFD91}"/>
              </a:ext>
            </a:extLst>
          </p:cNvPr>
          <p:cNvSpPr txBox="1"/>
          <p:nvPr/>
        </p:nvSpPr>
        <p:spPr>
          <a:xfrm>
            <a:off x="8670255" y="3629049"/>
            <a:ext cx="2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208W1A1270</a:t>
            </a:r>
          </a:p>
          <a:p>
            <a:r>
              <a:rPr lang="en-IN" dirty="0"/>
              <a:t>208W1A1280</a:t>
            </a:r>
          </a:p>
          <a:p>
            <a:r>
              <a:rPr lang="en-IN" dirty="0"/>
              <a:t>208W1A1290</a:t>
            </a:r>
          </a:p>
          <a:p>
            <a:r>
              <a:rPr lang="en-IN" dirty="0"/>
              <a:t>208W1A12A0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0F42F-E384-734F-9E66-1A7F730593AE}"/>
              </a:ext>
            </a:extLst>
          </p:cNvPr>
          <p:cNvSpPr txBox="1"/>
          <p:nvPr/>
        </p:nvSpPr>
        <p:spPr>
          <a:xfrm>
            <a:off x="637178" y="3428999"/>
            <a:ext cx="288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To :</a:t>
            </a:r>
          </a:p>
          <a:p>
            <a:r>
              <a:rPr lang="en-IN" dirty="0"/>
              <a:t>Y . Kalyan Chakravarthy</a:t>
            </a:r>
          </a:p>
          <a:p>
            <a:endParaRPr lang="en-IN" dirty="0"/>
          </a:p>
          <a:p>
            <a:r>
              <a:rPr lang="en-IN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25217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5FF2E-247E-0A77-C91E-D527430E8A4A}"/>
              </a:ext>
            </a:extLst>
          </p:cNvPr>
          <p:cNvSpPr txBox="1"/>
          <p:nvPr/>
        </p:nvSpPr>
        <p:spPr>
          <a:xfrm>
            <a:off x="3666478" y="381740"/>
            <a:ext cx="5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Ansoff Matrix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B70CA-B84F-C7F6-9AB6-D6B9090EC9CA}"/>
              </a:ext>
            </a:extLst>
          </p:cNvPr>
          <p:cNvSpPr txBox="1"/>
          <p:nvPr/>
        </p:nvSpPr>
        <p:spPr>
          <a:xfrm>
            <a:off x="497150" y="1553592"/>
            <a:ext cx="4802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A Marketing Planning Model That Helps a Business determine it’s product and market </a:t>
            </a:r>
            <a:r>
              <a:rPr lang="en-IN" sz="3600" dirty="0" err="1"/>
              <a:t>startegy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F8987-CD16-CBD9-E540-2C172D23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69" y="1453787"/>
            <a:ext cx="6078239" cy="4554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3A724-8875-9AEF-E9EB-82808606A398}"/>
              </a:ext>
            </a:extLst>
          </p:cNvPr>
          <p:cNvSpPr/>
          <p:nvPr/>
        </p:nvSpPr>
        <p:spPr>
          <a:xfrm>
            <a:off x="10626571" y="5513033"/>
            <a:ext cx="1216237" cy="494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6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A705D-D3B3-8CC2-7FDC-2744A65CAE90}"/>
              </a:ext>
            </a:extLst>
          </p:cNvPr>
          <p:cNvSpPr txBox="1"/>
          <p:nvPr/>
        </p:nvSpPr>
        <p:spPr>
          <a:xfrm>
            <a:off x="3559946" y="426128"/>
            <a:ext cx="6764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Working of Ansoff matrix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D6B21-F929-9BDB-C581-EE24FA827828}"/>
              </a:ext>
            </a:extLst>
          </p:cNvPr>
          <p:cNvSpPr txBox="1"/>
          <p:nvPr/>
        </p:nvSpPr>
        <p:spPr>
          <a:xfrm>
            <a:off x="257452" y="1402672"/>
            <a:ext cx="55662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Ansoff's matrix suggests that a business' growth strategy depends on whether it markets new or existing products in new or existing markets.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output from the matrix is a series of four suggested growth strategies which set the direction for the business strategy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8269D-652E-87BA-08DD-40BDC92D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51" y="1578074"/>
            <a:ext cx="6078239" cy="4554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A3CC9A-5C8A-F57E-F162-74211F1C93A7}"/>
              </a:ext>
            </a:extLst>
          </p:cNvPr>
          <p:cNvSpPr/>
          <p:nvPr/>
        </p:nvSpPr>
        <p:spPr>
          <a:xfrm>
            <a:off x="10644326" y="5575177"/>
            <a:ext cx="1189608" cy="532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2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6320E-9261-0A9A-F5A2-A214CD927212}"/>
              </a:ext>
            </a:extLst>
          </p:cNvPr>
          <p:cNvSpPr txBox="1"/>
          <p:nvPr/>
        </p:nvSpPr>
        <p:spPr>
          <a:xfrm>
            <a:off x="3391269" y="319597"/>
            <a:ext cx="639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Aim Of Market penetration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A25CE2-2A3A-59D8-732D-36AC2264F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271040"/>
              </p:ext>
            </p:extLst>
          </p:nvPr>
        </p:nvGraphicFramePr>
        <p:xfrm>
          <a:off x="2086252" y="1027483"/>
          <a:ext cx="8073748" cy="511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0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EB76F4-E920-A5BD-E773-E68C80FF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9F093B-9BFD-3488-E4C8-2857A99861D6}"/>
              </a:ext>
            </a:extLst>
          </p:cNvPr>
          <p:cNvSpPr/>
          <p:nvPr/>
        </p:nvSpPr>
        <p:spPr>
          <a:xfrm>
            <a:off x="9916357" y="6223247"/>
            <a:ext cx="2201662" cy="550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5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1A9D97-D769-3A53-3806-CFE74273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609897-2BD3-CF65-0EA7-B8ADBB9E2BEF}"/>
              </a:ext>
            </a:extLst>
          </p:cNvPr>
          <p:cNvSpPr/>
          <p:nvPr/>
        </p:nvSpPr>
        <p:spPr>
          <a:xfrm>
            <a:off x="9907480" y="6187736"/>
            <a:ext cx="2175029" cy="67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3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AA8F3-1EC9-469A-F6C9-1C7EFBD4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232"/>
            <a:ext cx="12192000" cy="6864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E19BD-874C-6C71-6C80-E4C0F4AB4CCF}"/>
              </a:ext>
            </a:extLst>
          </p:cNvPr>
          <p:cNvSpPr txBox="1"/>
          <p:nvPr/>
        </p:nvSpPr>
        <p:spPr>
          <a:xfrm>
            <a:off x="0" y="530749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herunman.blogspot.com/2013/03/janets-easter-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29612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II 030 Sai</dc:creator>
  <cp:lastModifiedBy>IT II 030 Sai</cp:lastModifiedBy>
  <cp:revision>2</cp:revision>
  <dcterms:created xsi:type="dcterms:W3CDTF">2023-04-30T14:59:49Z</dcterms:created>
  <dcterms:modified xsi:type="dcterms:W3CDTF">2023-04-30T15:31:22Z</dcterms:modified>
</cp:coreProperties>
</file>