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3" r:id="rId1"/>
    <p:sldMasterId id="2147483694" r:id="rId2"/>
  </p:sldMasterIdLst>
  <p:notesMasterIdLst>
    <p:notesMasterId r:id="rId38"/>
  </p:notesMasterIdLst>
  <p:sldIdLst>
    <p:sldId id="256" r:id="rId3"/>
    <p:sldId id="262" r:id="rId4"/>
    <p:sldId id="265" r:id="rId5"/>
    <p:sldId id="286" r:id="rId6"/>
    <p:sldId id="287" r:id="rId7"/>
    <p:sldId id="288" r:id="rId8"/>
    <p:sldId id="289" r:id="rId9"/>
    <p:sldId id="292" r:id="rId10"/>
    <p:sldId id="297" r:id="rId11"/>
    <p:sldId id="293" r:id="rId12"/>
    <p:sldId id="291" r:id="rId13"/>
    <p:sldId id="294" r:id="rId14"/>
    <p:sldId id="295" r:id="rId15"/>
    <p:sldId id="296" r:id="rId16"/>
    <p:sldId id="298" r:id="rId17"/>
    <p:sldId id="299" r:id="rId18"/>
    <p:sldId id="300" r:id="rId19"/>
    <p:sldId id="301" r:id="rId20"/>
    <p:sldId id="302" r:id="rId21"/>
    <p:sldId id="303" r:id="rId22"/>
    <p:sldId id="304"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285" r:id="rId37"/>
  </p:sldIdLst>
  <p:sldSz cx="9144000" cy="5143500" type="screen16x9"/>
  <p:notesSz cx="6858000" cy="9144000"/>
  <p:embeddedFontLst>
    <p:embeddedFont>
      <p:font typeface="Georgia" panose="02040502050405020303" pitchFamily="18" charset="0"/>
      <p:regular r:id="rId39"/>
      <p:bold r:id="rId40"/>
      <p:italic r:id="rId41"/>
      <p:boldItalic r:id="rId42"/>
    </p:embeddedFont>
    <p:embeddedFont>
      <p:font typeface="Helvetica Neue" panose="020B060402020202020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39" userDrawn="1">
          <p15:clr>
            <a:srgbClr val="A4A3A4"/>
          </p15:clr>
        </p15:guide>
        <p15:guide id="2" pos="521" userDrawn="1">
          <p15:clr>
            <a:srgbClr val="A4A3A4"/>
          </p15:clr>
        </p15:guide>
        <p15:guide id="3" pos="5151" userDrawn="1">
          <p15:clr>
            <a:srgbClr val="A4A3A4"/>
          </p15:clr>
        </p15:guide>
        <p15:guide id="4" orient="horz" pos="2825" userDrawn="1">
          <p15:clr>
            <a:srgbClr val="A4A3A4"/>
          </p15:clr>
        </p15:guide>
        <p15:guide id="5" pos="2831" userDrawn="1">
          <p15:clr>
            <a:srgbClr val="A4A3A4"/>
          </p15:clr>
        </p15:guide>
        <p15:guide id="6" orient="horz" pos="31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Bruno" initials="MB" lastIdx="10" clrIdx="0">
    <p:extLst>
      <p:ext uri="{19B8F6BF-5375-455C-9EA6-DF929625EA0E}">
        <p15:presenceInfo xmlns:p15="http://schemas.microsoft.com/office/powerpoint/2012/main" userId="Mark Bru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8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91" autoAdjust="0"/>
  </p:normalViewPr>
  <p:slideViewPr>
    <p:cSldViewPr snapToGrid="0">
      <p:cViewPr varScale="1">
        <p:scale>
          <a:sx n="86" d="100"/>
          <a:sy n="86" d="100"/>
        </p:scale>
        <p:origin x="720" y="60"/>
      </p:cViewPr>
      <p:guideLst>
        <p:guide orient="horz" pos="839"/>
        <p:guide pos="521"/>
        <p:guide pos="5151"/>
        <p:guide orient="horz" pos="2825"/>
        <p:guide pos="2831"/>
        <p:guide orient="horz" pos="316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11T20:31:13.320" idx="1">
    <p:pos x="10" y="10"/>
    <p:text>Add Bibitor, LLC and Phase 2 as in Phase 1</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11T20:34:03.184" idx="2">
    <p:pos x="10" y="10"/>
    <p:text>LOCATION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69850" marR="0" lvl="0"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1pPr>
            <a:lvl2pPr marL="527050" marR="0" lvl="1"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2pPr>
            <a:lvl3pPr marL="984250" marR="0" lvl="2"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3pPr>
            <a:lvl4pPr marL="1441450" marR="0" lvl="3"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4pPr>
            <a:lvl5pPr marL="1898650" marR="0" lvl="4"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5pPr>
            <a:lvl6pPr marL="2355850" marR="0" lvl="5"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6pPr>
            <a:lvl7pPr marL="2813050" marR="0" lvl="6"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7pPr>
            <a:lvl8pPr marL="3270250" marR="0" lvl="7"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8pPr>
            <a:lvl9pPr marL="3727450" marR="0" lvl="8"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67303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6" name="Shape 30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422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dirty="0" smtClean="0">
                <a:solidFill>
                  <a:schemeClr val="dk1"/>
                </a:solidFill>
                <a:latin typeface="Arial"/>
                <a:ea typeface="Arial"/>
                <a:cs typeface="Arial"/>
                <a:sym typeface="Arial"/>
              </a:rPr>
              <a:t>Instructor Note:  Use this time to review the students’ pre-work</a:t>
            </a:r>
            <a:r>
              <a:rPr lang="en-US" sz="1100" b="0" i="0" u="none" strike="noStrike" cap="none" baseline="0" dirty="0" smtClean="0">
                <a:solidFill>
                  <a:schemeClr val="dk1"/>
                </a:solidFill>
                <a:latin typeface="Arial"/>
                <a:ea typeface="Arial"/>
                <a:cs typeface="Arial"/>
                <a:sym typeface="Arial"/>
              </a:rPr>
              <a:t> to ensure that they are ready to proceed with Phase 2.</a:t>
            </a: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194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r>
              <a:rPr lang="en-US" sz="1100" b="0" i="0" u="none" strike="noStrike" kern="1200" cap="none" dirty="0" smtClean="0">
                <a:solidFill>
                  <a:schemeClr val="tx1"/>
                </a:solidFill>
                <a:effectLst/>
                <a:latin typeface="Arial"/>
                <a:ea typeface="Arial"/>
                <a:cs typeface="Arial"/>
                <a:sym typeface="Arial"/>
              </a:rPr>
              <a:t>Instructor Note:</a:t>
            </a:r>
            <a:r>
              <a:rPr lang="en-US" sz="1100" b="0" i="0" u="none" strike="noStrike" kern="1200" cap="none" baseline="0" dirty="0" smtClean="0">
                <a:solidFill>
                  <a:schemeClr val="tx1"/>
                </a:solidFill>
                <a:effectLst/>
                <a:latin typeface="Arial"/>
                <a:ea typeface="Arial"/>
                <a:cs typeface="Arial"/>
                <a:sym typeface="Arial"/>
              </a:rPr>
              <a:t> R</a:t>
            </a:r>
            <a:r>
              <a:rPr lang="en-US" sz="1100" b="0" i="0" u="none" strike="noStrike" kern="1200" cap="none" dirty="0" smtClean="0">
                <a:solidFill>
                  <a:schemeClr val="tx1"/>
                </a:solidFill>
                <a:effectLst/>
                <a:latin typeface="Arial"/>
                <a:ea typeface="Arial"/>
                <a:cs typeface="Arial"/>
                <a:sym typeface="Arial"/>
              </a:rPr>
              <a:t>efer to Appendix3_Section2_1_SQLPrepTable.txt with SQLite scripts used to generate prep table</a:t>
            </a:r>
          </a:p>
          <a:p>
            <a:endParaRPr lang="en-US" dirty="0" smtClean="0"/>
          </a:p>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92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r>
              <a:rPr lang="en-US" sz="1100" b="0" i="0" u="none" strike="noStrike" kern="1200" cap="none" dirty="0" smtClean="0">
                <a:solidFill>
                  <a:schemeClr val="tx1"/>
                </a:solidFill>
                <a:effectLst/>
                <a:latin typeface="Arial"/>
                <a:ea typeface="Arial"/>
                <a:cs typeface="Arial"/>
                <a:sym typeface="Arial"/>
              </a:rPr>
              <a:t>Instructor Note:</a:t>
            </a:r>
            <a:r>
              <a:rPr lang="en-US" sz="1100" b="0" i="0" u="none" strike="noStrike" kern="1200" cap="none" baseline="0" dirty="0" smtClean="0">
                <a:solidFill>
                  <a:schemeClr val="tx1"/>
                </a:solidFill>
                <a:effectLst/>
                <a:latin typeface="Arial"/>
                <a:ea typeface="Arial"/>
                <a:cs typeface="Arial"/>
                <a:sym typeface="Arial"/>
              </a:rPr>
              <a:t> R</a:t>
            </a:r>
            <a:r>
              <a:rPr lang="en-US" sz="1100" b="0" i="0" u="none" strike="noStrike" kern="1200" cap="none" dirty="0" smtClean="0">
                <a:solidFill>
                  <a:schemeClr val="tx1"/>
                </a:solidFill>
                <a:effectLst/>
                <a:latin typeface="Arial"/>
                <a:ea typeface="Arial"/>
                <a:cs typeface="Arial"/>
                <a:sym typeface="Arial"/>
              </a:rPr>
              <a:t>efer to Appendix3_Section2_1_SQLPrepTable.txt with SQLite scripts used to generate prep table.</a:t>
            </a:r>
          </a:p>
          <a:p>
            <a:pPr>
              <a:buNone/>
            </a:pPr>
            <a:endParaRPr lang="en-US" sz="1100" b="0" i="0" u="none" strike="noStrike" kern="1200" cap="none" dirty="0" smtClean="0">
              <a:solidFill>
                <a:schemeClr val="tx1"/>
              </a:solidFill>
              <a:effectLst/>
              <a:latin typeface="Arial"/>
              <a:ea typeface="Arial"/>
              <a:cs typeface="Arial"/>
              <a:sym typeface="Arial"/>
            </a:endParaRPr>
          </a:p>
          <a:p>
            <a:pPr>
              <a:buNone/>
            </a:pPr>
            <a:r>
              <a:rPr lang="en-US" sz="1100" b="0" i="0" u="none" strike="noStrike" kern="1200" cap="none" dirty="0" smtClean="0">
                <a:solidFill>
                  <a:schemeClr val="tx1"/>
                </a:solidFill>
                <a:effectLst/>
                <a:latin typeface="Arial"/>
                <a:ea typeface="Arial"/>
                <a:cs typeface="Arial"/>
                <a:sym typeface="Arial"/>
              </a:rPr>
              <a:t>Note that</a:t>
            </a:r>
            <a:r>
              <a:rPr lang="en-US" sz="1100" b="0" i="0" u="none" strike="noStrike" kern="1200" cap="none" baseline="0" dirty="0" smtClean="0">
                <a:solidFill>
                  <a:schemeClr val="tx1"/>
                </a:solidFill>
                <a:effectLst/>
                <a:latin typeface="Arial"/>
                <a:ea typeface="Arial"/>
                <a:cs typeface="Arial"/>
                <a:sym typeface="Arial"/>
              </a:rPr>
              <a:t> e</a:t>
            </a:r>
            <a:r>
              <a:rPr lang="en-US" sz="1100" b="0" i="0" u="none" strike="noStrike" kern="1200" cap="none" dirty="0" smtClean="0">
                <a:solidFill>
                  <a:schemeClr val="tx1"/>
                </a:solidFill>
                <a:effectLst/>
                <a:latin typeface="Arial"/>
                <a:ea typeface="Arial"/>
                <a:cs typeface="Arial"/>
                <a:sym typeface="Arial"/>
              </a:rPr>
              <a:t>ven if the students do not result with the same row count, if they have a large number of rows say &gt;100,000) they will likely have enough information to successfully visualize and analyze selected data.  </a:t>
            </a:r>
            <a:endParaRPr lang="en-US" dirty="0"/>
          </a:p>
        </p:txBody>
      </p:sp>
    </p:spTree>
    <p:extLst>
      <p:ext uri="{BB962C8B-B14F-4D97-AF65-F5344CB8AC3E}">
        <p14:creationId xmlns:p14="http://schemas.microsoft.com/office/powerpoint/2010/main" val="187680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smtClean="0">
                <a:solidFill>
                  <a:schemeClr val="tx1"/>
                </a:solidFill>
                <a:effectLst/>
                <a:latin typeface="Arial"/>
                <a:ea typeface="Arial"/>
                <a:cs typeface="Arial"/>
                <a:sym typeface="Arial"/>
              </a:rPr>
              <a:t>Instructor Note: Please refer to Appendix4_prep_Exercise1_AvgCost.xls for source prep table or Appendix5_Sect2_Visual </a:t>
            </a:r>
            <a:r>
              <a:rPr lang="en-US" sz="1100" b="0" i="0" u="none" strike="noStrike" kern="1200" cap="none" dirty="0" err="1" smtClean="0">
                <a:solidFill>
                  <a:schemeClr val="tx1"/>
                </a:solidFill>
                <a:effectLst/>
                <a:latin typeface="Arial"/>
                <a:ea typeface="Arial"/>
                <a:cs typeface="Arial"/>
                <a:sym typeface="Arial"/>
              </a:rPr>
              <a:t>Example.twb</a:t>
            </a:r>
            <a:r>
              <a:rPr lang="en-US" sz="1100" b="0" i="0" u="none" strike="noStrike" kern="1200" cap="none" dirty="0" smtClean="0">
                <a:solidFill>
                  <a:schemeClr val="tx1"/>
                </a:solidFill>
                <a:effectLst/>
                <a:latin typeface="Arial"/>
                <a:ea typeface="Arial"/>
                <a:cs typeface="Arial"/>
                <a:sym typeface="Arial"/>
              </a:rPr>
              <a:t> to facilitate this section.</a:t>
            </a:r>
          </a:p>
          <a:p>
            <a:endParaRPr lang="en-US" dirty="0" smtClean="0"/>
          </a:p>
          <a:p>
            <a:pPr>
              <a:buNone/>
            </a:pPr>
            <a:endParaRPr lang="en-US" dirty="0"/>
          </a:p>
        </p:txBody>
      </p:sp>
    </p:spTree>
    <p:extLst>
      <p:ext uri="{BB962C8B-B14F-4D97-AF65-F5344CB8AC3E}">
        <p14:creationId xmlns:p14="http://schemas.microsoft.com/office/powerpoint/2010/main" val="1191088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smtClean="0">
                <a:solidFill>
                  <a:schemeClr val="tx1"/>
                </a:solidFill>
                <a:effectLst/>
                <a:latin typeface="Arial"/>
                <a:ea typeface="Arial"/>
                <a:cs typeface="Arial"/>
                <a:sym typeface="Arial"/>
              </a:rPr>
              <a:t>Instructor Note: Please refer to Appendix4_prep_Exercise1_AvgCost.xls for source prep table or Appendix5_Sect2_Visual </a:t>
            </a:r>
            <a:r>
              <a:rPr lang="en-US" sz="1100" b="0" i="0" u="none" strike="noStrike" kern="1200" cap="none" dirty="0" err="1" smtClean="0">
                <a:solidFill>
                  <a:schemeClr val="tx1"/>
                </a:solidFill>
                <a:effectLst/>
                <a:latin typeface="Arial"/>
                <a:ea typeface="Arial"/>
                <a:cs typeface="Arial"/>
                <a:sym typeface="Arial"/>
              </a:rPr>
              <a:t>Example.twb</a:t>
            </a:r>
            <a:r>
              <a:rPr lang="en-US" sz="1100" b="0" i="0" u="none" strike="noStrike" kern="1200" cap="none" dirty="0" smtClean="0">
                <a:solidFill>
                  <a:schemeClr val="tx1"/>
                </a:solidFill>
                <a:effectLst/>
                <a:latin typeface="Arial"/>
                <a:ea typeface="Arial"/>
                <a:cs typeface="Arial"/>
                <a:sym typeface="Arial"/>
              </a:rPr>
              <a:t> to facilitate this section.</a:t>
            </a:r>
          </a:p>
          <a:p>
            <a:endParaRPr lang="en-US" dirty="0" smtClean="0"/>
          </a:p>
          <a:p>
            <a:endParaRPr lang="en-US" dirty="0"/>
          </a:p>
        </p:txBody>
      </p:sp>
    </p:spTree>
    <p:extLst>
      <p:ext uri="{BB962C8B-B14F-4D97-AF65-F5344CB8AC3E}">
        <p14:creationId xmlns:p14="http://schemas.microsoft.com/office/powerpoint/2010/main" val="1586299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3405071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1984542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914910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69672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38138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0239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263491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75893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225418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715739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23011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4919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561649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Arial"/>
              <a:buNone/>
              <a:tabLst/>
              <a:defRPr/>
            </a:pPr>
            <a:r>
              <a:rPr lang="en-US" sz="1100" b="0" i="0" u="none" strike="noStrike" cap="none" dirty="0" smtClean="0">
                <a:solidFill>
                  <a:schemeClr val="dk1"/>
                </a:solidFill>
                <a:latin typeface="Arial"/>
                <a:ea typeface="Arial"/>
                <a:cs typeface="Arial"/>
                <a:sym typeface="Arial"/>
              </a:rPr>
              <a:t>Instructors:</a:t>
            </a:r>
            <a:r>
              <a:rPr lang="en-US" sz="1100" b="0" i="0" u="none" strike="noStrike" cap="none" baseline="0" dirty="0" smtClean="0">
                <a:solidFill>
                  <a:schemeClr val="dk1"/>
                </a:solidFill>
                <a:latin typeface="Arial"/>
                <a:ea typeface="Arial"/>
                <a:cs typeface="Arial"/>
                <a:sym typeface="Arial"/>
              </a:rPr>
              <a:t> Consider if you want your students to submit documentation of completion of the assignment (e.g., export into excel and email excel file, copy screen shots and email, </a:t>
            </a:r>
            <a:r>
              <a:rPr lang="en-US" sz="1100" b="0" i="0" u="none" strike="noStrike" cap="none" baseline="0" dirty="0" err="1" smtClean="0">
                <a:solidFill>
                  <a:schemeClr val="dk1"/>
                </a:solidFill>
                <a:latin typeface="Arial"/>
                <a:ea typeface="Arial"/>
                <a:cs typeface="Arial"/>
                <a:sym typeface="Arial"/>
              </a:rPr>
              <a:t>etc</a:t>
            </a:r>
            <a:r>
              <a:rPr lang="en-US" sz="1100" b="0" i="0" u="none" strike="noStrike" cap="none" baseline="0" dirty="0" smtClean="0">
                <a:solidFill>
                  <a:schemeClr val="dk1"/>
                </a:solidFill>
                <a:latin typeface="Arial"/>
                <a:ea typeface="Arial"/>
                <a:cs typeface="Arial"/>
                <a:sym typeface="Arial"/>
              </a:rPr>
              <a:t>) and modify steps as appropriate.</a:t>
            </a: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endParaRPr lang="en-US" sz="1100" b="0" i="0" u="none" strike="noStrike" cap="none" dirty="0" smtClean="0">
              <a:solidFill>
                <a:schemeClr val="dk1"/>
              </a:solidFill>
              <a:latin typeface="Arial"/>
              <a:ea typeface="Arial"/>
              <a:cs typeface="Arial"/>
              <a:sym typeface="Arial"/>
            </a:endParaRPr>
          </a:p>
          <a:p>
            <a:pPr>
              <a:buNone/>
            </a:pPr>
            <a:endParaRPr lang="en-US" dirty="0"/>
          </a:p>
        </p:txBody>
      </p:sp>
    </p:spTree>
    <p:extLst>
      <p:ext uri="{BB962C8B-B14F-4D97-AF65-F5344CB8AC3E}">
        <p14:creationId xmlns:p14="http://schemas.microsoft.com/office/powerpoint/2010/main" val="2770176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69850" marR="0" lvl="0" indent="0" algn="l" defTabSz="914400" rtl="0" eaLnBrk="1" fontAlgn="auto" latinLnBrk="0" hangingPunct="1">
              <a:lnSpc>
                <a:spcPct val="100000"/>
              </a:lnSpc>
              <a:spcBef>
                <a:spcPts val="0"/>
              </a:spcBef>
              <a:spcAft>
                <a:spcPts val="0"/>
              </a:spcAft>
              <a:buClr>
                <a:schemeClr val="dk1"/>
              </a:buClr>
              <a:buSzPct val="100000"/>
              <a:buFont typeface="Arial"/>
              <a:buNone/>
              <a:tabLst/>
              <a:defRPr/>
            </a:pPr>
            <a:r>
              <a:rPr lang="en-US" sz="1100" b="0" i="0" u="none" strike="noStrike" cap="none" dirty="0" smtClean="0">
                <a:solidFill>
                  <a:schemeClr val="dk1"/>
                </a:solidFill>
                <a:latin typeface="Arial"/>
                <a:ea typeface="Arial"/>
                <a:cs typeface="Arial"/>
                <a:sym typeface="Arial"/>
              </a:rPr>
              <a:t>Instructors:</a:t>
            </a:r>
            <a:r>
              <a:rPr lang="en-US" sz="1100" b="0" i="0" u="none" strike="noStrike" cap="none" baseline="0" dirty="0" smtClean="0">
                <a:solidFill>
                  <a:schemeClr val="dk1"/>
                </a:solidFill>
                <a:latin typeface="Arial"/>
                <a:ea typeface="Arial"/>
                <a:cs typeface="Arial"/>
                <a:sym typeface="Arial"/>
              </a:rPr>
              <a:t> Consider if you want your students to submit documentation of completion of the assignment (e.g., export into excel and email excel file, copy screen shots and email, </a:t>
            </a:r>
            <a:r>
              <a:rPr lang="en-US" sz="1100" b="0" i="0" u="none" strike="noStrike" cap="none" baseline="0" dirty="0" err="1" smtClean="0">
                <a:solidFill>
                  <a:schemeClr val="dk1"/>
                </a:solidFill>
                <a:latin typeface="Arial"/>
                <a:ea typeface="Arial"/>
                <a:cs typeface="Arial"/>
                <a:sym typeface="Arial"/>
              </a:rPr>
              <a:t>etc</a:t>
            </a:r>
            <a:r>
              <a:rPr lang="en-US" sz="1100" b="0" i="0" u="none" strike="noStrike" cap="none" baseline="0" dirty="0" smtClean="0">
                <a:solidFill>
                  <a:schemeClr val="dk1"/>
                </a:solidFill>
                <a:latin typeface="Arial"/>
                <a:ea typeface="Arial"/>
                <a:cs typeface="Arial"/>
                <a:sym typeface="Arial"/>
              </a:rPr>
              <a:t>) and modify steps as appropriate.</a:t>
            </a:r>
            <a:endParaRPr lang="en-US" sz="1100" b="0" i="0" u="none" strike="noStrike" cap="none" dirty="0" smtClean="0">
              <a:solidFill>
                <a:schemeClr val="dk1"/>
              </a:solidFill>
              <a:latin typeface="Arial"/>
              <a:ea typeface="Arial"/>
              <a:cs typeface="Arial"/>
              <a:sym typeface="Arial"/>
            </a:endParaRPr>
          </a:p>
          <a:p>
            <a:pPr>
              <a:buNone/>
            </a:pPr>
            <a:endParaRPr lang="en-US" dirty="0"/>
          </a:p>
        </p:txBody>
      </p:sp>
    </p:spTree>
    <p:extLst>
      <p:ext uri="{BB962C8B-B14F-4D97-AF65-F5344CB8AC3E}">
        <p14:creationId xmlns:p14="http://schemas.microsoft.com/office/powerpoint/2010/main" val="2203050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228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1461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93991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528088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929792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98045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2876532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9" name="Shape 6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472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308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Arial"/>
              <a:buNone/>
              <a:tabLst/>
              <a:defRPr/>
            </a:pPr>
            <a:r>
              <a:rPr lang="en-US" sz="1100" b="0" i="0" u="none" strike="noStrike" cap="none" smtClean="0">
                <a:solidFill>
                  <a:schemeClr val="dk1"/>
                </a:solidFill>
                <a:latin typeface="Arial"/>
                <a:ea typeface="Arial"/>
                <a:cs typeface="Arial"/>
                <a:sym typeface="Arial"/>
              </a:rPr>
              <a:t>Instructor Note:  Please update this slide with the location where you have uploaded the case materials to make them available to the students.</a:t>
            </a:r>
          </a:p>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1115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49380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3300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83681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309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header 1 2">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1" name="Shape 11"/>
          <p:cNvSpPr/>
          <p:nvPr/>
        </p:nvSpPr>
        <p:spPr>
          <a:xfrm>
            <a:off x="-26150" y="0"/>
            <a:ext cx="9192900" cy="5172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351450" y="0"/>
            <a:ext cx="8815200" cy="47502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header 1 1 2">
    <p:spTree>
      <p:nvGrpSpPr>
        <p:cNvPr id="1" name="Shape 155"/>
        <p:cNvGrpSpPr/>
        <p:nvPr/>
      </p:nvGrpSpPr>
      <p:grpSpPr>
        <a:xfrm>
          <a:off x="0" y="0"/>
          <a:ext cx="0" cy="0"/>
          <a:chOff x="0" y="0"/>
          <a:chExt cx="0" cy="0"/>
        </a:xfrm>
      </p:grpSpPr>
      <p:sp>
        <p:nvSpPr>
          <p:cNvPr id="156" name="Shape 156"/>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57" name="Shape 157"/>
          <p:cNvSpPr/>
          <p:nvPr/>
        </p:nvSpPr>
        <p:spPr>
          <a:xfrm>
            <a:off x="-26150" y="0"/>
            <a:ext cx="9192900" cy="51726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8" name="Shape 158"/>
          <p:cNvSpPr/>
          <p:nvPr/>
        </p:nvSpPr>
        <p:spPr>
          <a:xfrm>
            <a:off x="351450" y="0"/>
            <a:ext cx="8815200" cy="47502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9" name="Shape 15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EABE"/>
                </a:solidFill>
                <a:latin typeface="Georgia"/>
                <a:ea typeface="Georgia"/>
                <a:cs typeface="Georgia"/>
                <a:sym typeface="Georgia"/>
              </a:rPr>
              <a:t>Recruiting | </a:t>
            </a:r>
            <a:r>
              <a:rPr lang="en" sz="600" b="0" i="0" u="none" strike="noStrike" cap="none" dirty="0">
                <a:solidFill>
                  <a:srgbClr val="FFEABE"/>
                </a:solidFill>
                <a:latin typeface="Georgia"/>
                <a:ea typeface="Georgia"/>
                <a:cs typeface="Georgia"/>
                <a:sym typeface="Georgia"/>
              </a:rPr>
              <a:t>2017</a:t>
            </a:r>
          </a:p>
        </p:txBody>
      </p:sp>
      <p:sp>
        <p:nvSpPr>
          <p:cNvPr id="160" name="Shape 160"/>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EABE"/>
                </a:solidFill>
                <a:latin typeface="Georgia"/>
                <a:ea typeface="Georgia"/>
                <a:cs typeface="Georgia"/>
                <a:sym typeface="Georgia"/>
              </a:rPr>
              <a:t>PwC</a:t>
            </a:r>
          </a:p>
        </p:txBody>
      </p:sp>
      <p:pic>
        <p:nvPicPr>
          <p:cNvPr id="161" name="Shape 161"/>
          <p:cNvPicPr preferRelativeResize="0"/>
          <p:nvPr/>
        </p:nvPicPr>
        <p:blipFill rotWithShape="1">
          <a:blip r:embed="rId2">
            <a:alphaModFix amt="14000"/>
          </a:blip>
          <a:srcRect t="4128" r="-8399" b="4511"/>
          <a:stretch/>
        </p:blipFill>
        <p:spPr>
          <a:xfrm>
            <a:off x="3293800" y="0"/>
            <a:ext cx="5143397" cy="475362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body 1">
    <p:spTree>
      <p:nvGrpSpPr>
        <p:cNvPr id="1" name="Shape 162"/>
        <p:cNvGrpSpPr/>
        <p:nvPr/>
      </p:nvGrpSpPr>
      <p:grpSpPr>
        <a:xfrm>
          <a:off x="0" y="0"/>
          <a:ext cx="0" cy="0"/>
          <a:chOff x="0" y="0"/>
          <a:chExt cx="0" cy="0"/>
        </a:xfrm>
      </p:grpSpPr>
      <p:sp>
        <p:nvSpPr>
          <p:cNvPr id="163" name="Shape 163"/>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7F7F7F"/>
                </a:solidFill>
                <a:latin typeface="Georgia"/>
                <a:ea typeface="Georgia"/>
                <a:cs typeface="Georgia"/>
                <a:sym typeface="Georgia"/>
              </a:rPr>
              <a:t>Recruiting </a:t>
            </a:r>
            <a:r>
              <a:rPr lang="en" sz="600" b="0" i="0" u="none" strike="noStrike" cap="none" dirty="0" smtClean="0">
                <a:solidFill>
                  <a:srgbClr val="D9D9D9"/>
                </a:solidFill>
                <a:latin typeface="Georgia"/>
                <a:ea typeface="Georgia"/>
                <a:cs typeface="Georgia"/>
                <a:sym typeface="Georgia"/>
              </a:rPr>
              <a:t>| </a:t>
            </a:r>
            <a:r>
              <a:rPr lang="en" sz="600" b="0" i="0" u="none" strike="noStrike" cap="none" dirty="0">
                <a:solidFill>
                  <a:srgbClr val="D9D9D9"/>
                </a:solidFill>
                <a:latin typeface="Georgia"/>
                <a:ea typeface="Georgia"/>
                <a:cs typeface="Georgia"/>
                <a:sym typeface="Georgia"/>
              </a:rPr>
              <a:t>2017</a:t>
            </a:r>
          </a:p>
        </p:txBody>
      </p:sp>
      <p:sp>
        <p:nvSpPr>
          <p:cNvPr id="164" name="Shape 164"/>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D9D9D9"/>
                </a:solidFill>
                <a:latin typeface="Georgia"/>
                <a:ea typeface="Georgia"/>
                <a:cs typeface="Georgia"/>
                <a:sym typeface="Georgia"/>
              </a:rPr>
              <a:t>PwC</a:t>
            </a:r>
          </a:p>
        </p:txBody>
      </p:sp>
      <p:sp>
        <p:nvSpPr>
          <p:cNvPr id="165" name="Shape 165"/>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2 1">
    <p:spTree>
      <p:nvGrpSpPr>
        <p:cNvPr id="1" name="Shape 166"/>
        <p:cNvGrpSpPr/>
        <p:nvPr/>
      </p:nvGrpSpPr>
      <p:grpSpPr>
        <a:xfrm>
          <a:off x="0" y="0"/>
          <a:ext cx="0" cy="0"/>
          <a:chOff x="0" y="0"/>
          <a:chExt cx="0" cy="0"/>
        </a:xfrm>
      </p:grpSpPr>
      <p:sp>
        <p:nvSpPr>
          <p:cNvPr id="167" name="Shape 167"/>
          <p:cNvSpPr/>
          <p:nvPr/>
        </p:nvSpPr>
        <p:spPr>
          <a:xfrm>
            <a:off x="0" y="5035700"/>
            <a:ext cx="9144000" cy="107800"/>
          </a:xfrm>
          <a:prstGeom prst="flowChartProcess">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8" name="Shape 168"/>
          <p:cNvSpPr/>
          <p:nvPr/>
        </p:nvSpPr>
        <p:spPr>
          <a:xfrm>
            <a:off x="0" y="0"/>
            <a:ext cx="2494750" cy="5066500"/>
          </a:xfrm>
          <a:prstGeom prst="flowChartProcess">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EABE"/>
                </a:solidFill>
                <a:latin typeface="Georgia"/>
                <a:ea typeface="Georgia"/>
                <a:cs typeface="Georgia"/>
                <a:sym typeface="Georgia"/>
              </a:rPr>
              <a:t>Recruiting | </a:t>
            </a:r>
            <a:r>
              <a:rPr lang="en" sz="600" b="0" i="0" u="none" strike="noStrike" cap="none" dirty="0">
                <a:solidFill>
                  <a:srgbClr val="FFEABE"/>
                </a:solidFill>
                <a:latin typeface="Georgia"/>
                <a:ea typeface="Georgia"/>
                <a:cs typeface="Georgia"/>
                <a:sym typeface="Georgia"/>
              </a:rPr>
              <a:t>2017</a:t>
            </a:r>
          </a:p>
        </p:txBody>
      </p:sp>
      <p:sp>
        <p:nvSpPr>
          <p:cNvPr id="170" name="Shape 170"/>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1 1 1 1 1">
    <p:spTree>
      <p:nvGrpSpPr>
        <p:cNvPr id="1" name="Shape 171"/>
        <p:cNvGrpSpPr/>
        <p:nvPr/>
      </p:nvGrpSpPr>
      <p:grpSpPr>
        <a:xfrm>
          <a:off x="0" y="0"/>
          <a:ext cx="0" cy="0"/>
          <a:chOff x="0" y="0"/>
          <a:chExt cx="0" cy="0"/>
        </a:xfrm>
      </p:grpSpPr>
      <p:sp>
        <p:nvSpPr>
          <p:cNvPr id="172" name="Shape 172"/>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3" name="Shape 173"/>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4" name="Shape 174"/>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B1403B"/>
                </a:solidFill>
                <a:latin typeface="Georgia"/>
                <a:ea typeface="Georgia"/>
                <a:cs typeface="Georgia"/>
                <a:sym typeface="Georgia"/>
              </a:rPr>
              <a:t>Recruiting | </a:t>
            </a:r>
            <a:r>
              <a:rPr lang="en" sz="600" b="0" i="0" u="none" strike="noStrike" cap="none" dirty="0">
                <a:solidFill>
                  <a:srgbClr val="B1403B"/>
                </a:solidFill>
                <a:latin typeface="Georgia"/>
                <a:ea typeface="Georgia"/>
                <a:cs typeface="Georgia"/>
                <a:sym typeface="Georgia"/>
              </a:rPr>
              <a:t>2017</a:t>
            </a:r>
          </a:p>
        </p:txBody>
      </p:sp>
      <p:sp>
        <p:nvSpPr>
          <p:cNvPr id="175" name="Shape 175"/>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176" name="Shape 176"/>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77" name="Shape 177"/>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8" name="Shape 178"/>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9" name="Shape 17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7F7F7F"/>
                </a:solidFill>
                <a:latin typeface="Georgia"/>
                <a:ea typeface="Georgia"/>
                <a:cs typeface="Georgia"/>
                <a:sym typeface="Georgia"/>
              </a:rPr>
              <a:t>Recruiting </a:t>
            </a:r>
            <a:r>
              <a:rPr lang="en" sz="600" b="0" i="0" u="none" strike="noStrike" cap="none" dirty="0" smtClean="0">
                <a:solidFill>
                  <a:srgbClr val="D9D9D9"/>
                </a:solidFill>
                <a:latin typeface="Georgia"/>
                <a:ea typeface="Georgia"/>
                <a:cs typeface="Georgia"/>
                <a:sym typeface="Georgia"/>
              </a:rPr>
              <a:t>| </a:t>
            </a:r>
            <a:r>
              <a:rPr lang="en" sz="600" b="0" i="0" u="none" strike="noStrike" cap="none" dirty="0">
                <a:solidFill>
                  <a:srgbClr val="D9D9D9"/>
                </a:solidFill>
                <a:latin typeface="Georgia"/>
                <a:ea typeface="Georgia"/>
                <a:cs typeface="Georgia"/>
                <a:sym typeface="Georgia"/>
              </a:rPr>
              <a:t>2017</a:t>
            </a:r>
          </a:p>
        </p:txBody>
      </p:sp>
      <p:sp>
        <p:nvSpPr>
          <p:cNvPr id="180" name="Shape 180"/>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grpSp>
        <p:nvGrpSpPr>
          <p:cNvPr id="181" name="Shape 181"/>
          <p:cNvGrpSpPr/>
          <p:nvPr/>
        </p:nvGrpSpPr>
        <p:grpSpPr>
          <a:xfrm>
            <a:off x="865799" y="2363127"/>
            <a:ext cx="5886974" cy="409623"/>
            <a:chOff x="865799" y="2363127"/>
            <a:chExt cx="5886974" cy="409623"/>
          </a:xfrm>
        </p:grpSpPr>
        <p:sp>
          <p:nvSpPr>
            <p:cNvPr id="182" name="Shape 182"/>
            <p:cNvSpPr/>
            <p:nvPr/>
          </p:nvSpPr>
          <p:spPr>
            <a:xfrm flipH="1">
              <a:off x="865799" y="2370750"/>
              <a:ext cx="5840700" cy="4020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3" name="Shape 183"/>
            <p:cNvSpPr/>
            <p:nvPr/>
          </p:nvSpPr>
          <p:spPr>
            <a:xfrm rot="5400000" flipH="1">
              <a:off x="4015274" y="-874"/>
              <a:ext cx="373499" cy="51015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184" name="Shape 184"/>
          <p:cNvGrpSpPr/>
          <p:nvPr/>
        </p:nvGrpSpPr>
        <p:grpSpPr>
          <a:xfrm>
            <a:off x="865799" y="1770527"/>
            <a:ext cx="5886974" cy="409548"/>
            <a:chOff x="865799" y="1770527"/>
            <a:chExt cx="5886974" cy="409548"/>
          </a:xfrm>
        </p:grpSpPr>
        <p:sp>
          <p:nvSpPr>
            <p:cNvPr id="185" name="Shape 185"/>
            <p:cNvSpPr/>
            <p:nvPr/>
          </p:nvSpPr>
          <p:spPr>
            <a:xfrm flipH="1">
              <a:off x="865799" y="1778075"/>
              <a:ext cx="5840700" cy="4020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6" name="Shape 186"/>
            <p:cNvSpPr/>
            <p:nvPr/>
          </p:nvSpPr>
          <p:spPr>
            <a:xfrm rot="5400000" flipH="1">
              <a:off x="4015274" y="-593474"/>
              <a:ext cx="373499" cy="51015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187" name="Shape 187"/>
          <p:cNvGrpSpPr/>
          <p:nvPr/>
        </p:nvGrpSpPr>
        <p:grpSpPr>
          <a:xfrm>
            <a:off x="865799" y="2926075"/>
            <a:ext cx="5886975" cy="439350"/>
            <a:chOff x="865799" y="2926075"/>
            <a:chExt cx="5886975" cy="439350"/>
          </a:xfrm>
        </p:grpSpPr>
        <p:sp>
          <p:nvSpPr>
            <p:cNvPr id="188" name="Shape 188"/>
            <p:cNvSpPr/>
            <p:nvPr/>
          </p:nvSpPr>
          <p:spPr>
            <a:xfrm flipH="1">
              <a:off x="865799" y="2963425"/>
              <a:ext cx="5840700" cy="4020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9" name="Shape 189"/>
            <p:cNvSpPr/>
            <p:nvPr/>
          </p:nvSpPr>
          <p:spPr>
            <a:xfrm rot="5400000" flipH="1">
              <a:off x="4000275" y="584575"/>
              <a:ext cx="410999" cy="50939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190" name="Shape 190"/>
          <p:cNvGrpSpPr/>
          <p:nvPr/>
        </p:nvGrpSpPr>
        <p:grpSpPr>
          <a:xfrm>
            <a:off x="865799" y="3526550"/>
            <a:ext cx="5886975" cy="431550"/>
            <a:chOff x="865799" y="3526550"/>
            <a:chExt cx="5886975" cy="431550"/>
          </a:xfrm>
        </p:grpSpPr>
        <p:sp>
          <p:nvSpPr>
            <p:cNvPr id="191" name="Shape 191"/>
            <p:cNvSpPr/>
            <p:nvPr/>
          </p:nvSpPr>
          <p:spPr>
            <a:xfrm flipH="1">
              <a:off x="865799" y="3556100"/>
              <a:ext cx="5840700" cy="4020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2" name="Shape 192"/>
            <p:cNvSpPr/>
            <p:nvPr/>
          </p:nvSpPr>
          <p:spPr>
            <a:xfrm rot="5400000" flipH="1">
              <a:off x="4004175" y="1181150"/>
              <a:ext cx="403199" cy="50939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193" name="Shape 193"/>
          <p:cNvGrpSpPr/>
          <p:nvPr/>
        </p:nvGrpSpPr>
        <p:grpSpPr>
          <a:xfrm>
            <a:off x="865799" y="1185400"/>
            <a:ext cx="5886973" cy="402000"/>
            <a:chOff x="865799" y="1185400"/>
            <a:chExt cx="5886973" cy="402000"/>
          </a:xfrm>
        </p:grpSpPr>
        <p:sp>
          <p:nvSpPr>
            <p:cNvPr id="194" name="Shape 194"/>
            <p:cNvSpPr/>
            <p:nvPr/>
          </p:nvSpPr>
          <p:spPr>
            <a:xfrm flipH="1">
              <a:off x="865799" y="1185400"/>
              <a:ext cx="5840700" cy="4020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5" name="Shape 195"/>
            <p:cNvSpPr/>
            <p:nvPr/>
          </p:nvSpPr>
          <p:spPr>
            <a:xfrm rot="5400000" flipH="1">
              <a:off x="4011374" y="-1182349"/>
              <a:ext cx="373499" cy="510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2 1 1 1 1 1 1">
    <p:spTree>
      <p:nvGrpSpPr>
        <p:cNvPr id="1" name="Shape 196"/>
        <p:cNvGrpSpPr/>
        <p:nvPr/>
      </p:nvGrpSpPr>
      <p:grpSpPr>
        <a:xfrm>
          <a:off x="0" y="0"/>
          <a:ext cx="0" cy="0"/>
          <a:chOff x="0" y="0"/>
          <a:chExt cx="0" cy="0"/>
        </a:xfrm>
      </p:grpSpPr>
      <p:sp>
        <p:nvSpPr>
          <p:cNvPr id="197" name="Shape 197"/>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8" name="Shape 198"/>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9" name="Shape 19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B1403B"/>
                </a:solidFill>
                <a:latin typeface="Georgia"/>
                <a:ea typeface="Georgia"/>
                <a:cs typeface="Georgia"/>
                <a:sym typeface="Georgia"/>
              </a:rPr>
              <a:t>Recruiting | </a:t>
            </a:r>
            <a:r>
              <a:rPr lang="en" sz="600" b="0" i="0" u="none" strike="noStrike" cap="none" dirty="0">
                <a:solidFill>
                  <a:srgbClr val="B1403B"/>
                </a:solidFill>
                <a:latin typeface="Georgia"/>
                <a:ea typeface="Georgia"/>
                <a:cs typeface="Georgia"/>
                <a:sym typeface="Georgia"/>
              </a:rPr>
              <a:t>2017</a:t>
            </a:r>
          </a:p>
        </p:txBody>
      </p:sp>
      <p:sp>
        <p:nvSpPr>
          <p:cNvPr id="200" name="Shape 200"/>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201" name="Shape 201"/>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02" name="Shape 202"/>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3" name="Shape 203"/>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4" name="Shape 204"/>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7F7F7F"/>
                </a:solidFill>
                <a:latin typeface="Georgia"/>
                <a:ea typeface="Georgia"/>
                <a:cs typeface="Georgia"/>
                <a:sym typeface="Georgia"/>
              </a:rPr>
              <a:t>Recruiting </a:t>
            </a:r>
            <a:r>
              <a:rPr lang="en" sz="600" b="0" i="0" u="none" strike="noStrike" cap="none" dirty="0" smtClean="0">
                <a:solidFill>
                  <a:srgbClr val="D9D9D9"/>
                </a:solidFill>
                <a:latin typeface="Georgia"/>
                <a:ea typeface="Georgia"/>
                <a:cs typeface="Georgia"/>
                <a:sym typeface="Georgia"/>
              </a:rPr>
              <a:t>| </a:t>
            </a:r>
            <a:r>
              <a:rPr lang="en" sz="600" b="0" i="0" u="none" strike="noStrike" cap="none" dirty="0">
                <a:solidFill>
                  <a:srgbClr val="D9D9D9"/>
                </a:solidFill>
                <a:latin typeface="Georgia"/>
                <a:ea typeface="Georgia"/>
                <a:cs typeface="Georgia"/>
                <a:sym typeface="Georgia"/>
              </a:rPr>
              <a:t>2017</a:t>
            </a:r>
          </a:p>
        </p:txBody>
      </p:sp>
      <p:sp>
        <p:nvSpPr>
          <p:cNvPr id="205" name="Shape 205"/>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grpSp>
        <p:nvGrpSpPr>
          <p:cNvPr id="206" name="Shape 206"/>
          <p:cNvGrpSpPr/>
          <p:nvPr/>
        </p:nvGrpSpPr>
        <p:grpSpPr>
          <a:xfrm>
            <a:off x="865749" y="1185400"/>
            <a:ext cx="6610800" cy="599399"/>
            <a:chOff x="865749" y="1185400"/>
            <a:chExt cx="6610800" cy="599399"/>
          </a:xfrm>
        </p:grpSpPr>
        <p:sp>
          <p:nvSpPr>
            <p:cNvPr id="207" name="Shape 207"/>
            <p:cNvSpPr/>
            <p:nvPr/>
          </p:nvSpPr>
          <p:spPr>
            <a:xfrm flipH="1">
              <a:off x="865749" y="1185400"/>
              <a:ext cx="6541500" cy="599399"/>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8" name="Shape 208"/>
            <p:cNvSpPr/>
            <p:nvPr/>
          </p:nvSpPr>
          <p:spPr>
            <a:xfrm rot="5400000" flipH="1">
              <a:off x="4853350" y="-880619"/>
              <a:ext cx="5570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grpSp>
        <p:nvGrpSpPr>
          <p:cNvPr id="209" name="Shape 209"/>
          <p:cNvGrpSpPr/>
          <p:nvPr/>
        </p:nvGrpSpPr>
        <p:grpSpPr>
          <a:xfrm>
            <a:off x="865749" y="1899349"/>
            <a:ext cx="6610800" cy="609068"/>
            <a:chOff x="865749" y="1899349"/>
            <a:chExt cx="6610800" cy="609068"/>
          </a:xfrm>
        </p:grpSpPr>
        <p:sp>
          <p:nvSpPr>
            <p:cNvPr id="210" name="Shape 210"/>
            <p:cNvSpPr/>
            <p:nvPr/>
          </p:nvSpPr>
          <p:spPr>
            <a:xfrm flipH="1">
              <a:off x="865749" y="1909018"/>
              <a:ext cx="6541500" cy="599399"/>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1" name="Shape 211"/>
            <p:cNvSpPr/>
            <p:nvPr/>
          </p:nvSpPr>
          <p:spPr>
            <a:xfrm rot="5400000" flipH="1">
              <a:off x="4848850" y="-162250"/>
              <a:ext cx="566100"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grpSp>
        <p:nvGrpSpPr>
          <p:cNvPr id="212" name="Shape 212"/>
          <p:cNvGrpSpPr/>
          <p:nvPr/>
        </p:nvGrpSpPr>
        <p:grpSpPr>
          <a:xfrm>
            <a:off x="865749" y="2595390"/>
            <a:ext cx="6610800" cy="625622"/>
            <a:chOff x="865749" y="2595390"/>
            <a:chExt cx="6610800" cy="625622"/>
          </a:xfrm>
        </p:grpSpPr>
        <p:sp>
          <p:nvSpPr>
            <p:cNvPr id="213" name="Shape 213"/>
            <p:cNvSpPr/>
            <p:nvPr/>
          </p:nvSpPr>
          <p:spPr>
            <a:xfrm flipH="1">
              <a:off x="865749" y="2621613"/>
              <a:ext cx="6541500" cy="599399"/>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4" name="Shape 214"/>
            <p:cNvSpPr/>
            <p:nvPr/>
          </p:nvSpPr>
          <p:spPr>
            <a:xfrm rot="5400000" flipH="1">
              <a:off x="4843300" y="539340"/>
              <a:ext cx="577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grpSp>
        <p:nvGrpSpPr>
          <p:cNvPr id="215" name="Shape 215"/>
          <p:cNvGrpSpPr/>
          <p:nvPr/>
        </p:nvGrpSpPr>
        <p:grpSpPr>
          <a:xfrm>
            <a:off x="865749" y="3312214"/>
            <a:ext cx="6610800" cy="625622"/>
            <a:chOff x="865749" y="3312214"/>
            <a:chExt cx="6610800" cy="625622"/>
          </a:xfrm>
        </p:grpSpPr>
        <p:sp>
          <p:nvSpPr>
            <p:cNvPr id="216" name="Shape 216"/>
            <p:cNvSpPr/>
            <p:nvPr/>
          </p:nvSpPr>
          <p:spPr>
            <a:xfrm flipH="1">
              <a:off x="865749" y="3338437"/>
              <a:ext cx="6541500" cy="599399"/>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7" name="Shape 217"/>
            <p:cNvSpPr/>
            <p:nvPr/>
          </p:nvSpPr>
          <p:spPr>
            <a:xfrm rot="5400000" flipH="1">
              <a:off x="4843300" y="1256164"/>
              <a:ext cx="577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2 1 1 1 1 1 1 1">
    <p:spTree>
      <p:nvGrpSpPr>
        <p:cNvPr id="1" name="Shape 218"/>
        <p:cNvGrpSpPr/>
        <p:nvPr/>
      </p:nvGrpSpPr>
      <p:grpSpPr>
        <a:xfrm>
          <a:off x="0" y="0"/>
          <a:ext cx="0" cy="0"/>
          <a:chOff x="0" y="0"/>
          <a:chExt cx="0" cy="0"/>
        </a:xfrm>
      </p:grpSpPr>
      <p:sp>
        <p:nvSpPr>
          <p:cNvPr id="219" name="Shape 219"/>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0" name="Shape 220"/>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1" name="Shape 221"/>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B1403B"/>
                </a:solidFill>
                <a:latin typeface="Georgia"/>
                <a:ea typeface="Georgia"/>
                <a:cs typeface="Georgia"/>
                <a:sym typeface="Georgia"/>
              </a:rPr>
              <a:t>Recruiting | </a:t>
            </a:r>
            <a:r>
              <a:rPr lang="en" sz="600" b="0" i="0" u="none" strike="noStrike" cap="none" dirty="0">
                <a:solidFill>
                  <a:srgbClr val="B1403B"/>
                </a:solidFill>
                <a:latin typeface="Georgia"/>
                <a:ea typeface="Georgia"/>
                <a:cs typeface="Georgia"/>
                <a:sym typeface="Georgia"/>
              </a:rPr>
              <a:t>2017</a:t>
            </a:r>
          </a:p>
        </p:txBody>
      </p:sp>
      <p:sp>
        <p:nvSpPr>
          <p:cNvPr id="222" name="Shape 222"/>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223" name="Shape 223"/>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24" name="Shape 224"/>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5" name="Shape 225"/>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6" name="Shape 226"/>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7F7F7F"/>
                </a:solidFill>
                <a:latin typeface="Georgia"/>
                <a:ea typeface="Georgia"/>
                <a:cs typeface="Georgia"/>
                <a:sym typeface="Georgia"/>
              </a:rPr>
              <a:t>Recruiting </a:t>
            </a:r>
            <a:r>
              <a:rPr lang="en" sz="600" b="0" i="0" u="none" strike="noStrike" cap="none" dirty="0" smtClean="0">
                <a:solidFill>
                  <a:srgbClr val="D9D9D9"/>
                </a:solidFill>
                <a:latin typeface="Georgia"/>
                <a:ea typeface="Georgia"/>
                <a:cs typeface="Georgia"/>
                <a:sym typeface="Georgia"/>
              </a:rPr>
              <a:t>| </a:t>
            </a:r>
            <a:r>
              <a:rPr lang="en" sz="600" b="0" i="0" u="none" strike="noStrike" cap="none" dirty="0">
                <a:solidFill>
                  <a:srgbClr val="D9D9D9"/>
                </a:solidFill>
                <a:latin typeface="Georgia"/>
                <a:ea typeface="Georgia"/>
                <a:cs typeface="Georgia"/>
                <a:sym typeface="Georgia"/>
              </a:rPr>
              <a:t>2017</a:t>
            </a:r>
          </a:p>
        </p:txBody>
      </p:sp>
      <p:sp>
        <p:nvSpPr>
          <p:cNvPr id="227" name="Shape 227"/>
          <p:cNvSpPr txBox="1"/>
          <p:nvPr/>
        </p:nvSpPr>
        <p:spPr>
          <a:xfrm>
            <a:off x="7228375" y="4945798"/>
            <a:ext cx="17225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Font typeface="Georgia"/>
              <a:buNone/>
            </a:pPr>
            <a:endParaRPr sz="600" b="0" i="0" u="none" strike="noStrike" cap="none">
              <a:solidFill>
                <a:srgbClr val="D9D9D9"/>
              </a:solidFill>
              <a:latin typeface="Georgia"/>
              <a:ea typeface="Georgia"/>
              <a:cs typeface="Georgia"/>
              <a:sym typeface="Georgia"/>
            </a:endParaRPr>
          </a:p>
        </p:txBody>
      </p:sp>
      <p:sp>
        <p:nvSpPr>
          <p:cNvPr id="228" name="Shape 228"/>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grpSp>
        <p:nvGrpSpPr>
          <p:cNvPr id="229" name="Shape 229"/>
          <p:cNvGrpSpPr/>
          <p:nvPr/>
        </p:nvGrpSpPr>
        <p:grpSpPr>
          <a:xfrm>
            <a:off x="865749" y="1139701"/>
            <a:ext cx="6610800" cy="1011399"/>
            <a:chOff x="865749" y="1139701"/>
            <a:chExt cx="6610800" cy="1011399"/>
          </a:xfrm>
        </p:grpSpPr>
        <p:sp>
          <p:nvSpPr>
            <p:cNvPr id="230" name="Shape 230"/>
            <p:cNvSpPr/>
            <p:nvPr/>
          </p:nvSpPr>
          <p:spPr>
            <a:xfrm flipH="1">
              <a:off x="865749" y="1185400"/>
              <a:ext cx="6541500" cy="9657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1" name="Shape 231"/>
            <p:cNvSpPr/>
            <p:nvPr/>
          </p:nvSpPr>
          <p:spPr>
            <a:xfrm rot="5400000" flipH="1">
              <a:off x="4660300" y="-733349"/>
              <a:ext cx="943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grpSp>
        <p:nvGrpSpPr>
          <p:cNvPr id="232" name="Shape 232"/>
          <p:cNvGrpSpPr/>
          <p:nvPr/>
        </p:nvGrpSpPr>
        <p:grpSpPr>
          <a:xfrm>
            <a:off x="865749" y="2225149"/>
            <a:ext cx="6610800" cy="999987"/>
            <a:chOff x="865749" y="2225149"/>
            <a:chExt cx="6610800" cy="999987"/>
          </a:xfrm>
        </p:grpSpPr>
        <p:sp>
          <p:nvSpPr>
            <p:cNvPr id="233" name="Shape 233"/>
            <p:cNvSpPr/>
            <p:nvPr/>
          </p:nvSpPr>
          <p:spPr>
            <a:xfrm flipH="1">
              <a:off x="865749" y="2259436"/>
              <a:ext cx="6541500" cy="9657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4" name="Shape 234"/>
            <p:cNvSpPr/>
            <p:nvPr/>
          </p:nvSpPr>
          <p:spPr>
            <a:xfrm rot="5400000" flipH="1">
              <a:off x="4666000" y="346400"/>
              <a:ext cx="931800"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grpSp>
        <p:nvGrpSpPr>
          <p:cNvPr id="235" name="Shape 235"/>
          <p:cNvGrpSpPr/>
          <p:nvPr/>
        </p:nvGrpSpPr>
        <p:grpSpPr>
          <a:xfrm>
            <a:off x="865749" y="3287773"/>
            <a:ext cx="6610800" cy="1011400"/>
            <a:chOff x="865749" y="3287773"/>
            <a:chExt cx="6610800" cy="1011400"/>
          </a:xfrm>
        </p:grpSpPr>
        <p:sp>
          <p:nvSpPr>
            <p:cNvPr id="236" name="Shape 236"/>
            <p:cNvSpPr/>
            <p:nvPr/>
          </p:nvSpPr>
          <p:spPr>
            <a:xfrm flipH="1">
              <a:off x="865749" y="3333473"/>
              <a:ext cx="6541500" cy="9657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7" name="Shape 237"/>
            <p:cNvSpPr/>
            <p:nvPr/>
          </p:nvSpPr>
          <p:spPr>
            <a:xfrm rot="5400000" flipH="1">
              <a:off x="4660300" y="1414723"/>
              <a:ext cx="943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B6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2 1 1 1 1 1 1 1 1">
    <p:spTree>
      <p:nvGrpSpPr>
        <p:cNvPr id="1" name="Shape 238"/>
        <p:cNvGrpSpPr/>
        <p:nvPr/>
      </p:nvGrpSpPr>
      <p:grpSpPr>
        <a:xfrm>
          <a:off x="0" y="0"/>
          <a:ext cx="0" cy="0"/>
          <a:chOff x="0" y="0"/>
          <a:chExt cx="0" cy="0"/>
        </a:xfrm>
      </p:grpSpPr>
      <p:sp>
        <p:nvSpPr>
          <p:cNvPr id="239" name="Shape 239"/>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0" name="Shape 240"/>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1" name="Shape 241"/>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B1403B"/>
                </a:solidFill>
                <a:latin typeface="Georgia"/>
                <a:ea typeface="Georgia"/>
                <a:cs typeface="Georgia"/>
                <a:sym typeface="Georgia"/>
              </a:rPr>
              <a:t>Recruiting | </a:t>
            </a:r>
            <a:r>
              <a:rPr lang="en" sz="600" b="0" i="0" u="none" strike="noStrike" cap="none" dirty="0">
                <a:solidFill>
                  <a:srgbClr val="B1403B"/>
                </a:solidFill>
                <a:latin typeface="Georgia"/>
                <a:ea typeface="Georgia"/>
                <a:cs typeface="Georgia"/>
                <a:sym typeface="Georgia"/>
              </a:rPr>
              <a:t>2017</a:t>
            </a:r>
          </a:p>
        </p:txBody>
      </p:sp>
      <p:sp>
        <p:nvSpPr>
          <p:cNvPr id="242" name="Shape 242"/>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243" name="Shape 243"/>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44" name="Shape 244"/>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5" name="Shape 245"/>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6" name="Shape 246"/>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7F7F7F"/>
                </a:solidFill>
                <a:latin typeface="Georgia"/>
                <a:ea typeface="Georgia"/>
                <a:cs typeface="Georgia"/>
                <a:sym typeface="Georgia"/>
              </a:rPr>
              <a:t>Recruiting </a:t>
            </a:r>
            <a:r>
              <a:rPr lang="en" sz="600" b="0" i="0" u="none" strike="noStrike" cap="none" dirty="0" smtClean="0">
                <a:solidFill>
                  <a:srgbClr val="D9D9D9"/>
                </a:solidFill>
                <a:latin typeface="Georgia"/>
                <a:ea typeface="Georgia"/>
                <a:cs typeface="Georgia"/>
                <a:sym typeface="Georgia"/>
              </a:rPr>
              <a:t>| </a:t>
            </a:r>
            <a:r>
              <a:rPr lang="en" sz="600" b="0" i="0" u="none" strike="noStrike" cap="none" dirty="0">
                <a:solidFill>
                  <a:srgbClr val="D9D9D9"/>
                </a:solidFill>
                <a:latin typeface="Georgia"/>
                <a:ea typeface="Georgia"/>
                <a:cs typeface="Georgia"/>
                <a:sym typeface="Georgia"/>
              </a:rPr>
              <a:t>2017</a:t>
            </a:r>
          </a:p>
        </p:txBody>
      </p:sp>
      <p:sp>
        <p:nvSpPr>
          <p:cNvPr id="247" name="Shape 247"/>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sp>
        <p:nvSpPr>
          <p:cNvPr id="248" name="Shape 248"/>
          <p:cNvSpPr/>
          <p:nvPr/>
        </p:nvSpPr>
        <p:spPr>
          <a:xfrm>
            <a:off x="6632567" y="1472050"/>
            <a:ext cx="1930799" cy="1360799"/>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9" name="Shape 249"/>
          <p:cNvSpPr/>
          <p:nvPr/>
        </p:nvSpPr>
        <p:spPr>
          <a:xfrm>
            <a:off x="4710400" y="1472050"/>
            <a:ext cx="1930799" cy="1360799"/>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0" name="Shape 250"/>
          <p:cNvSpPr/>
          <p:nvPr/>
        </p:nvSpPr>
        <p:spPr>
          <a:xfrm>
            <a:off x="2777143" y="1472050"/>
            <a:ext cx="1930799" cy="1360799"/>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1" name="Shape 251"/>
          <p:cNvSpPr/>
          <p:nvPr/>
        </p:nvSpPr>
        <p:spPr>
          <a:xfrm>
            <a:off x="848225" y="1472050"/>
            <a:ext cx="1930799" cy="1360799"/>
          </a:xfrm>
          <a:prstGeom prst="rect">
            <a:avLst/>
          </a:prstGeom>
          <a:solidFill>
            <a:schemeClr val="lt2"/>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bg>
      <p:bgPr>
        <a:solidFill>
          <a:srgbClr val="E0301E"/>
        </a:solidFill>
        <a:effectLst/>
      </p:bgPr>
    </p:bg>
    <p:spTree>
      <p:nvGrpSpPr>
        <p:cNvPr id="1" name="Shape 252"/>
        <p:cNvGrpSpPr/>
        <p:nvPr/>
      </p:nvGrpSpPr>
      <p:grpSpPr>
        <a:xfrm>
          <a:off x="0" y="0"/>
          <a:ext cx="0" cy="0"/>
          <a:chOff x="0" y="0"/>
          <a:chExt cx="0" cy="0"/>
        </a:xfrm>
      </p:grpSpPr>
      <p:sp>
        <p:nvSpPr>
          <p:cNvPr id="253" name="Shape 253"/>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A392"/>
                </a:solidFill>
                <a:latin typeface="Georgia"/>
                <a:ea typeface="Georgia"/>
                <a:cs typeface="Georgia"/>
                <a:sym typeface="Georgia"/>
              </a:rPr>
              <a:t>Recruiting | </a:t>
            </a:r>
            <a:r>
              <a:rPr lang="en" sz="600" b="0" i="0" u="none" strike="noStrike" cap="none" dirty="0">
                <a:solidFill>
                  <a:srgbClr val="FFA392"/>
                </a:solidFill>
                <a:latin typeface="Georgia"/>
                <a:ea typeface="Georgia"/>
                <a:cs typeface="Georgia"/>
                <a:sym typeface="Georgia"/>
              </a:rPr>
              <a:t>2017</a:t>
            </a:r>
          </a:p>
        </p:txBody>
      </p:sp>
      <p:sp>
        <p:nvSpPr>
          <p:cNvPr id="254" name="Shape 254"/>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A392"/>
                </a:solidFill>
                <a:latin typeface="Georgia"/>
                <a:ea typeface="Georgia"/>
                <a:cs typeface="Georgia"/>
                <a:sym typeface="Georgia"/>
              </a:rPr>
              <a:t>PwC</a:t>
            </a:r>
          </a:p>
        </p:txBody>
      </p:sp>
      <p:sp>
        <p:nvSpPr>
          <p:cNvPr id="255" name="Shape 255"/>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311708" y="744575"/>
            <a:ext cx="8520599" cy="2052599"/>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262" name="Shape 262"/>
          <p:cNvSpPr txBox="1">
            <a:spLocks noGrp="1"/>
          </p:cNvSpPr>
          <p:nvPr>
            <p:ph type="subTitle" idx="1"/>
          </p:nvPr>
        </p:nvSpPr>
        <p:spPr>
          <a:xfrm>
            <a:off x="311700" y="2834125"/>
            <a:ext cx="8520599" cy="7926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263" name="Shape 263"/>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66" name="Shape 266"/>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7" name="Shape 267"/>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68" name="Shape 268"/>
          <p:cNvPicPr preferRelativeResize="0"/>
          <p:nvPr/>
        </p:nvPicPr>
        <p:blipFill rotWithShape="1">
          <a:blip r:embed="rId2">
            <a:alphaModFix/>
          </a:blip>
          <a:srcRect l="15675" t="17641" r="20912"/>
          <a:stretch/>
        </p:blipFill>
        <p:spPr>
          <a:xfrm>
            <a:off x="4335425" y="4868250"/>
            <a:ext cx="282551" cy="275250"/>
          </a:xfrm>
          <a:prstGeom prst="rect">
            <a:avLst/>
          </a:prstGeom>
          <a:noFill/>
          <a:ln>
            <a:noFill/>
          </a:ln>
        </p:spPr>
      </p:pic>
      <p:sp>
        <p:nvSpPr>
          <p:cNvPr id="269" name="Shape 26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7F7F7F"/>
                </a:solidFill>
                <a:latin typeface="Georgia"/>
                <a:ea typeface="Georgia"/>
                <a:cs typeface="Georgia"/>
                <a:sym typeface="Georgia"/>
              </a:rPr>
              <a:t>Recruiting </a:t>
            </a:r>
            <a:r>
              <a:rPr lang="en" sz="600" b="0" i="0" u="none" strike="noStrike" cap="none" dirty="0" smtClean="0">
                <a:solidFill>
                  <a:srgbClr val="D9D9D9"/>
                </a:solidFill>
                <a:latin typeface="Georgia"/>
                <a:ea typeface="Georgia"/>
                <a:cs typeface="Georgia"/>
                <a:sym typeface="Georgia"/>
              </a:rPr>
              <a:t>| </a:t>
            </a:r>
            <a:r>
              <a:rPr lang="en" sz="600" b="0" i="0" u="none" strike="noStrike" cap="none" dirty="0">
                <a:solidFill>
                  <a:srgbClr val="D9D9D9"/>
                </a:solidFill>
                <a:latin typeface="Georgia"/>
                <a:ea typeface="Georgia"/>
                <a:cs typeface="Georgia"/>
                <a:sym typeface="Georgia"/>
              </a:rPr>
              <a:t>Campaign + Collateral Look and Feel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43"/>
        <p:cNvGrpSpPr/>
        <p:nvPr/>
      </p:nvGrpSpPr>
      <p:grpSpPr>
        <a:xfrm>
          <a:off x="0" y="0"/>
          <a:ext cx="0" cy="0"/>
          <a:chOff x="0" y="0"/>
          <a:chExt cx="0" cy="0"/>
        </a:xfrm>
      </p:grpSpPr>
      <p:sp>
        <p:nvSpPr>
          <p:cNvPr id="44" name="Shape 44"/>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45" name="Shape 45"/>
          <p:cNvSpPr/>
          <p:nvPr/>
        </p:nvSpPr>
        <p:spPr>
          <a:xfrm>
            <a:off x="-26150" y="0"/>
            <a:ext cx="9192900" cy="5172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6" name="Shape 46"/>
          <p:cNvSpPr/>
          <p:nvPr/>
        </p:nvSpPr>
        <p:spPr>
          <a:xfrm>
            <a:off x="351450" y="0"/>
            <a:ext cx="8815200" cy="47502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B4BE"/>
                </a:solidFill>
                <a:latin typeface="Georgia"/>
                <a:ea typeface="Georgia"/>
                <a:cs typeface="Georgia"/>
                <a:sym typeface="Georgia"/>
              </a:rPr>
              <a:t>PwC</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2" name="Shape 272"/>
          <p:cNvSpPr txBox="1">
            <a:spLocks noGrp="1"/>
          </p:cNvSpPr>
          <p:nvPr>
            <p:ph type="body" idx="1"/>
          </p:nvPr>
        </p:nvSpPr>
        <p:spPr>
          <a:xfrm>
            <a:off x="311700" y="1152475"/>
            <a:ext cx="8520599" cy="3416400"/>
          </a:xfrm>
          <a:prstGeom prst="rect">
            <a:avLst/>
          </a:prstGeom>
          <a:noFill/>
          <a:ln>
            <a:noFill/>
          </a:ln>
        </p:spPr>
        <p:txBody>
          <a:bodyPr wrap="square" lIns="91425" tIns="91425" rIns="91425" bIns="91425" anchor="t"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73" name="Shape 273"/>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6" name="Shape 276"/>
          <p:cNvSpPr txBox="1">
            <a:spLocks noGrp="1"/>
          </p:cNvSpPr>
          <p:nvPr>
            <p:ph type="body" idx="1"/>
          </p:nvPr>
        </p:nvSpPr>
        <p:spPr>
          <a:xfrm>
            <a:off x="311700" y="1152475"/>
            <a:ext cx="3999899" cy="3416400"/>
          </a:xfrm>
          <a:prstGeom prst="rect">
            <a:avLst/>
          </a:prstGeom>
          <a:noFill/>
          <a:ln>
            <a:noFill/>
          </a:ln>
        </p:spPr>
        <p:txBody>
          <a:bodyPr wrap="square" lIns="91425" tIns="91425" rIns="91425" bIns="91425" anchor="t" anchorCtr="0"/>
          <a:lstStyle>
            <a:lvl1pPr marL="88900" marR="0" lvl="0"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1pPr>
            <a:lvl2pPr marL="533400" marR="0" lvl="1"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990600" marR="0" lvl="2"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1447800" marR="0" lvl="3"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1905000" marR="0" lvl="4"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2362200" marR="0" lvl="5"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2819400" marR="0" lvl="6"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3276600" marR="0" lvl="7"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3733800" marR="0" lvl="8"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77" name="Shape 277"/>
          <p:cNvSpPr txBox="1">
            <a:spLocks noGrp="1"/>
          </p:cNvSpPr>
          <p:nvPr>
            <p:ph type="body" idx="2"/>
          </p:nvPr>
        </p:nvSpPr>
        <p:spPr>
          <a:xfrm>
            <a:off x="4832400" y="1152475"/>
            <a:ext cx="3999899" cy="3416400"/>
          </a:xfrm>
          <a:prstGeom prst="rect">
            <a:avLst/>
          </a:prstGeom>
          <a:noFill/>
          <a:ln>
            <a:noFill/>
          </a:ln>
        </p:spPr>
        <p:txBody>
          <a:bodyPr wrap="square" lIns="91425" tIns="91425" rIns="91425" bIns="91425" anchor="t" anchorCtr="0"/>
          <a:lstStyle>
            <a:lvl1pPr marL="88900" marR="0" lvl="0"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1pPr>
            <a:lvl2pPr marL="533400" marR="0" lvl="1"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990600" marR="0" lvl="2"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1447800" marR="0" lvl="3"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1905000" marR="0" lvl="4"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2362200" marR="0" lvl="5"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2819400" marR="0" lvl="6"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3276600" marR="0" lvl="7"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3733800" marR="0" lvl="8"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78" name="Shape 278"/>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81" name="Shape 281"/>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555600"/>
            <a:ext cx="2807999" cy="755699"/>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284" name="Shape 284"/>
          <p:cNvSpPr txBox="1">
            <a:spLocks noGrp="1"/>
          </p:cNvSpPr>
          <p:nvPr>
            <p:ph type="body" idx="1"/>
          </p:nvPr>
        </p:nvSpPr>
        <p:spPr>
          <a:xfrm>
            <a:off x="311700" y="1389600"/>
            <a:ext cx="2807999" cy="3179400"/>
          </a:xfrm>
          <a:prstGeom prst="rect">
            <a:avLst/>
          </a:prstGeom>
          <a:noFill/>
          <a:ln>
            <a:noFill/>
          </a:ln>
        </p:spPr>
        <p:txBody>
          <a:bodyPr wrap="square" lIns="91425" tIns="91425" rIns="91425" bIns="91425" anchor="t" anchorCtr="0"/>
          <a:lstStyle>
            <a:lvl1pPr marL="76200" marR="0" lvl="0"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1pPr>
            <a:lvl2pPr marL="533400" marR="0" lvl="1"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990600" marR="0" lvl="2"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1447800" marR="0" lvl="3"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1905000" marR="0" lvl="4"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2362200" marR="0" lvl="5"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2819400" marR="0" lvl="6"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3276600" marR="0" lvl="7"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3733800" marR="0" lvl="8"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85" name="Shape 285"/>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90250" y="450150"/>
            <a:ext cx="63678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288" name="Shape 288"/>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89"/>
        <p:cNvGrpSpPr/>
        <p:nvPr/>
      </p:nvGrpSpPr>
      <p:grpSpPr>
        <a:xfrm>
          <a:off x="0" y="0"/>
          <a:ext cx="0" cy="0"/>
          <a:chOff x="0" y="0"/>
          <a:chExt cx="0" cy="0"/>
        </a:xfrm>
      </p:grpSpPr>
      <p:sp>
        <p:nvSpPr>
          <p:cNvPr id="290" name="Shape 290"/>
          <p:cNvSpPr/>
          <p:nvPr/>
        </p:nvSpPr>
        <p:spPr>
          <a:xfrm>
            <a:off x="4572000" y="-125"/>
            <a:ext cx="4572000" cy="5143499"/>
          </a:xfrm>
          <a:prstGeom prst="rect">
            <a:avLst/>
          </a:prstGeom>
          <a:solidFill>
            <a:schemeClr val="lt2"/>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1" name="Shape 291"/>
          <p:cNvSpPr txBox="1">
            <a:spLocks noGrp="1"/>
          </p:cNvSpPr>
          <p:nvPr>
            <p:ph type="title"/>
          </p:nvPr>
        </p:nvSpPr>
        <p:spPr>
          <a:xfrm>
            <a:off x="265500" y="1233175"/>
            <a:ext cx="4045199"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292" name="Shape 292"/>
          <p:cNvSpPr txBox="1">
            <a:spLocks noGrp="1"/>
          </p:cNvSpPr>
          <p:nvPr>
            <p:ph type="subTitle" idx="1"/>
          </p:nvPr>
        </p:nvSpPr>
        <p:spPr>
          <a:xfrm>
            <a:off x="265500" y="2803075"/>
            <a:ext cx="4045199" cy="12351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293" name="Shape 293"/>
          <p:cNvSpPr txBox="1">
            <a:spLocks noGrp="1"/>
          </p:cNvSpPr>
          <p:nvPr>
            <p:ph type="body" idx="2"/>
          </p:nvPr>
        </p:nvSpPr>
        <p:spPr>
          <a:xfrm>
            <a:off x="4939500" y="724075"/>
            <a:ext cx="3837000" cy="3695099"/>
          </a:xfrm>
          <a:prstGeom prst="rect">
            <a:avLst/>
          </a:prstGeom>
          <a:noFill/>
          <a:ln>
            <a:noFill/>
          </a:ln>
        </p:spPr>
        <p:txBody>
          <a:bodyPr wrap="square" lIns="91425" tIns="91425" rIns="91425" bIns="91425" anchor="ctr"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94" name="Shape 294"/>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311700" y="4230575"/>
            <a:ext cx="5998800" cy="605100"/>
          </a:xfrm>
          <a:prstGeom prst="rect">
            <a:avLst/>
          </a:prstGeom>
          <a:noFill/>
          <a:ln>
            <a:noFill/>
          </a:ln>
        </p:spPr>
        <p:txBody>
          <a:bodyPr wrap="square" lIns="91425" tIns="91425" rIns="91425" bIns="91425" anchor="ctr" anchorCtr="0"/>
          <a:lstStyle>
            <a:lvl1pPr marL="114300" marR="0" lvl="0" indent="0" algn="l" rtl="0">
              <a:lnSpc>
                <a:spcPct val="100000"/>
              </a:lnSpc>
              <a:spcBef>
                <a:spcPts val="0"/>
              </a:spcBef>
              <a:spcAft>
                <a:spcPts val="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97" name="Shape 297"/>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ig number">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700" y="1106125"/>
            <a:ext cx="8520599" cy="19635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300" name="Shape 300"/>
          <p:cNvSpPr txBox="1">
            <a:spLocks noGrp="1"/>
          </p:cNvSpPr>
          <p:nvPr>
            <p:ph type="body" idx="1"/>
          </p:nvPr>
        </p:nvSpPr>
        <p:spPr>
          <a:xfrm>
            <a:off x="311700" y="3152225"/>
            <a:ext cx="8520599" cy="1300800"/>
          </a:xfrm>
          <a:prstGeom prst="rect">
            <a:avLst/>
          </a:prstGeom>
          <a:noFill/>
          <a:ln>
            <a:noFill/>
          </a:ln>
        </p:spPr>
        <p:txBody>
          <a:bodyPr wrap="square" lIns="91425" tIns="91425" rIns="91425" bIns="91425" anchor="t" anchorCtr="0"/>
          <a:lstStyle>
            <a:lvl1pPr marL="114300" marR="0" lvl="0" indent="0" algn="ctr"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01" name="Shape 301"/>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2"/>
        <p:cNvGrpSpPr/>
        <p:nvPr/>
      </p:nvGrpSpPr>
      <p:grpSpPr>
        <a:xfrm>
          <a:off x="0" y="0"/>
          <a:ext cx="0" cy="0"/>
          <a:chOff x="0" y="0"/>
          <a:chExt cx="0" cy="0"/>
        </a:xfrm>
      </p:grpSpPr>
      <p:sp>
        <p:nvSpPr>
          <p:cNvPr id="303" name="Shape 303"/>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1 1">
    <p:spTree>
      <p:nvGrpSpPr>
        <p:cNvPr id="1" name="Shape 62"/>
        <p:cNvGrpSpPr/>
        <p:nvPr/>
      </p:nvGrpSpPr>
      <p:grpSpPr>
        <a:xfrm>
          <a:off x="0" y="0"/>
          <a:ext cx="0" cy="0"/>
          <a:chOff x="0" y="0"/>
          <a:chExt cx="0" cy="0"/>
        </a:xfrm>
      </p:grpSpPr>
      <p:sp>
        <p:nvSpPr>
          <p:cNvPr id="63" name="Shape 63"/>
          <p:cNvSpPr/>
          <p:nvPr/>
        </p:nvSpPr>
        <p:spPr>
          <a:xfrm>
            <a:off x="150" y="0"/>
            <a:ext cx="9144000" cy="945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p:nvPr/>
        </p:nvSpPr>
        <p:spPr>
          <a:xfrm rot="-5400000">
            <a:off x="3248399" y="-3248363"/>
            <a:ext cx="885599" cy="7382399"/>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DB536A"/>
              </a:solidFill>
              <a:latin typeface="Arial"/>
              <a:ea typeface="Arial"/>
              <a:cs typeface="Arial"/>
              <a:sym typeface="Arial"/>
            </a:endParaRPr>
          </a:p>
        </p:txBody>
      </p:sp>
      <p:sp>
        <p:nvSpPr>
          <p:cNvPr id="66" name="Shape 66"/>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D9D9D9"/>
                </a:solidFill>
                <a:latin typeface="Georgia"/>
                <a:ea typeface="Georgia"/>
                <a:cs typeface="Georgia"/>
                <a:sym typeface="Georgia"/>
              </a:rPr>
              <a:t>PwC</a:t>
            </a:r>
          </a:p>
        </p:txBody>
      </p:sp>
      <p:sp>
        <p:nvSpPr>
          <p:cNvPr id="67" name="Shape 67"/>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3">
    <p:spTree>
      <p:nvGrpSpPr>
        <p:cNvPr id="1" name="Shape 112"/>
        <p:cNvGrpSpPr/>
        <p:nvPr/>
      </p:nvGrpSpPr>
      <p:grpSpPr>
        <a:xfrm>
          <a:off x="0" y="0"/>
          <a:ext cx="0" cy="0"/>
          <a:chOff x="0" y="0"/>
          <a:chExt cx="0" cy="0"/>
        </a:xfrm>
      </p:grpSpPr>
      <p:sp>
        <p:nvSpPr>
          <p:cNvPr id="113" name="Shape 113"/>
          <p:cNvSpPr/>
          <p:nvPr/>
        </p:nvSpPr>
        <p:spPr>
          <a:xfrm>
            <a:off x="865800" y="1209075"/>
            <a:ext cx="5956199" cy="4020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rot="-5400000">
            <a:off x="865950" y="1209075"/>
            <a:ext cx="373499" cy="3738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865800" y="1801750"/>
            <a:ext cx="5956199" cy="4020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rot="-5400000">
            <a:off x="865950" y="1801750"/>
            <a:ext cx="373499" cy="3738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865800" y="2422775"/>
            <a:ext cx="5956199" cy="4020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rot="-5400000">
            <a:off x="865950" y="2422775"/>
            <a:ext cx="373499" cy="373800"/>
          </a:xfrm>
          <a:prstGeom prst="rect">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9" name="Shape 119"/>
          <p:cNvSpPr/>
          <p:nvPr/>
        </p:nvSpPr>
        <p:spPr>
          <a:xfrm>
            <a:off x="865800" y="3043800"/>
            <a:ext cx="5956199" cy="402000"/>
          </a:xfrm>
          <a:prstGeom prst="rect">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0" name="Shape 120"/>
          <p:cNvSpPr/>
          <p:nvPr/>
        </p:nvSpPr>
        <p:spPr>
          <a:xfrm rot="-5400000">
            <a:off x="865950" y="3043800"/>
            <a:ext cx="373499" cy="3738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1" name="Shape 121"/>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122" name="Shape 122"/>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header 4">
    <p:spTree>
      <p:nvGrpSpPr>
        <p:cNvPr id="1" name="Shape 123"/>
        <p:cNvGrpSpPr/>
        <p:nvPr/>
      </p:nvGrpSpPr>
      <p:grpSpPr>
        <a:xfrm>
          <a:off x="0" y="0"/>
          <a:ext cx="0" cy="0"/>
          <a:chOff x="0" y="0"/>
          <a:chExt cx="0" cy="0"/>
        </a:xfrm>
      </p:grpSpPr>
      <p:sp>
        <p:nvSpPr>
          <p:cNvPr id="124" name="Shape 124"/>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25" name="Shape 125"/>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6" name="Shape 126"/>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7" name="Shape 127"/>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7F7F7F"/>
                </a:solidFill>
                <a:latin typeface="Georgia"/>
                <a:ea typeface="Georgia"/>
                <a:cs typeface="Georgia"/>
                <a:sym typeface="Georgia"/>
              </a:rPr>
              <a:t>Recruiting </a:t>
            </a:r>
            <a:r>
              <a:rPr lang="en" sz="600" b="0" i="0" u="none" strike="noStrike" cap="none" dirty="0" smtClean="0">
                <a:solidFill>
                  <a:srgbClr val="D9D9D9"/>
                </a:solidFill>
                <a:latin typeface="Georgia"/>
                <a:ea typeface="Georgia"/>
                <a:cs typeface="Georgia"/>
                <a:sym typeface="Georgia"/>
              </a:rPr>
              <a:t>| </a:t>
            </a:r>
            <a:r>
              <a:rPr lang="en" sz="600" b="0" i="0" u="none" strike="noStrike" cap="none" dirty="0">
                <a:solidFill>
                  <a:srgbClr val="D9D9D9"/>
                </a:solidFill>
                <a:latin typeface="Georgia"/>
                <a:ea typeface="Georgia"/>
                <a:cs typeface="Georgia"/>
                <a:sym typeface="Georgia"/>
              </a:rPr>
              <a:t>2017</a:t>
            </a:r>
          </a:p>
        </p:txBody>
      </p:sp>
      <p:sp>
        <p:nvSpPr>
          <p:cNvPr id="128" name="Shape 128"/>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header 3">
    <p:spTree>
      <p:nvGrpSpPr>
        <p:cNvPr id="1" name="Shape 129"/>
        <p:cNvGrpSpPr/>
        <p:nvPr/>
      </p:nvGrpSpPr>
      <p:grpSpPr>
        <a:xfrm>
          <a:off x="0" y="0"/>
          <a:ext cx="0" cy="0"/>
          <a:chOff x="0" y="0"/>
          <a:chExt cx="0" cy="0"/>
        </a:xfrm>
      </p:grpSpPr>
      <p:sp>
        <p:nvSpPr>
          <p:cNvPr id="130" name="Shape 130"/>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31" name="Shape 131"/>
          <p:cNvSpPr/>
          <p:nvPr/>
        </p:nvSpPr>
        <p:spPr>
          <a:xfrm>
            <a:off x="0" y="0"/>
            <a:ext cx="9144000" cy="5172600"/>
          </a:xfrm>
          <a:prstGeom prst="rect">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AD3F39"/>
              </a:solidFill>
              <a:latin typeface="Arial"/>
              <a:ea typeface="Arial"/>
              <a:cs typeface="Arial"/>
              <a:sym typeface="Arial"/>
            </a:endParaRPr>
          </a:p>
        </p:txBody>
      </p:sp>
      <p:sp>
        <p:nvSpPr>
          <p:cNvPr id="132" name="Shape 132"/>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3" name="Shape 133"/>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B1403B"/>
                </a:solidFill>
                <a:latin typeface="Georgia"/>
                <a:ea typeface="Georgia"/>
                <a:cs typeface="Georgia"/>
                <a:sym typeface="Georgia"/>
              </a:rPr>
              <a:t>Recruiting | </a:t>
            </a:r>
            <a:r>
              <a:rPr lang="en" sz="600" b="0" i="0" u="none" strike="noStrike" cap="none" dirty="0">
                <a:solidFill>
                  <a:srgbClr val="B1403B"/>
                </a:solidFill>
                <a:latin typeface="Georgia"/>
                <a:ea typeface="Georgia"/>
                <a:cs typeface="Georgia"/>
                <a:sym typeface="Georgia"/>
              </a:rPr>
              <a:t>2017</a:t>
            </a:r>
          </a:p>
        </p:txBody>
      </p:sp>
      <p:sp>
        <p:nvSpPr>
          <p:cNvPr id="134" name="Shape 134"/>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B1403B"/>
                </a:solidFill>
                <a:latin typeface="Georgia"/>
                <a:ea typeface="Georgia"/>
                <a:cs typeface="Georgia"/>
                <a:sym typeface="Georgia"/>
              </a:rPr>
              <a:t>PwC</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header 3 1 2 1 1">
    <p:spTree>
      <p:nvGrpSpPr>
        <p:cNvPr id="1" name="Shape 135"/>
        <p:cNvGrpSpPr/>
        <p:nvPr/>
      </p:nvGrpSpPr>
      <p:grpSpPr>
        <a:xfrm>
          <a:off x="0" y="0"/>
          <a:ext cx="0" cy="0"/>
          <a:chOff x="0" y="0"/>
          <a:chExt cx="0" cy="0"/>
        </a:xfrm>
      </p:grpSpPr>
      <p:sp>
        <p:nvSpPr>
          <p:cNvPr id="136" name="Shape 136"/>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37" name="Shape 137"/>
          <p:cNvSpPr/>
          <p:nvPr/>
        </p:nvSpPr>
        <p:spPr>
          <a:xfrm>
            <a:off x="0" y="0"/>
            <a:ext cx="9144000" cy="51726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8" name="Shape 138"/>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9" name="Shape 13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EABE"/>
                </a:solidFill>
                <a:latin typeface="Georgia"/>
                <a:ea typeface="Georgia"/>
                <a:cs typeface="Georgia"/>
                <a:sym typeface="Georgia"/>
              </a:rPr>
              <a:t>Recruiting | </a:t>
            </a:r>
            <a:r>
              <a:rPr lang="en" sz="600" b="0" i="0" u="none" strike="noStrike" cap="none" dirty="0">
                <a:solidFill>
                  <a:srgbClr val="FFEABE"/>
                </a:solidFill>
                <a:latin typeface="Georgia"/>
                <a:ea typeface="Georgia"/>
                <a:cs typeface="Georgia"/>
                <a:sym typeface="Georgia"/>
              </a:rPr>
              <a:t>2017</a:t>
            </a:r>
          </a:p>
        </p:txBody>
      </p:sp>
      <p:sp>
        <p:nvSpPr>
          <p:cNvPr id="140" name="Shape 140"/>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EABE"/>
                </a:solidFill>
                <a:latin typeface="Georgia"/>
                <a:ea typeface="Georgia"/>
                <a:cs typeface="Georgia"/>
                <a:sym typeface="Georgia"/>
              </a:rPr>
              <a:t>PwC</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header 3 1 2 1 1 1">
    <p:spTree>
      <p:nvGrpSpPr>
        <p:cNvPr id="1" name="Shape 141"/>
        <p:cNvGrpSpPr/>
        <p:nvPr/>
      </p:nvGrpSpPr>
      <p:grpSpPr>
        <a:xfrm>
          <a:off x="0" y="0"/>
          <a:ext cx="0" cy="0"/>
          <a:chOff x="0" y="0"/>
          <a:chExt cx="0" cy="0"/>
        </a:xfrm>
      </p:grpSpPr>
      <p:sp>
        <p:nvSpPr>
          <p:cNvPr id="142" name="Shape 142"/>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43" name="Shape 143"/>
          <p:cNvSpPr/>
          <p:nvPr/>
        </p:nvSpPr>
        <p:spPr>
          <a:xfrm>
            <a:off x="0" y="0"/>
            <a:ext cx="9144000" cy="51726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4" name="Shape 144"/>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5" name="Shape 145"/>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7373"/>
                </a:solidFill>
                <a:latin typeface="Georgia"/>
                <a:ea typeface="Georgia"/>
                <a:cs typeface="Georgia"/>
                <a:sym typeface="Georgia"/>
              </a:rPr>
              <a:t>Recruiting | </a:t>
            </a:r>
            <a:r>
              <a:rPr lang="en" sz="600" b="0" i="0" u="none" strike="noStrike" cap="none" dirty="0">
                <a:solidFill>
                  <a:srgbClr val="FF7373"/>
                </a:solidFill>
                <a:latin typeface="Georgia"/>
                <a:ea typeface="Georgia"/>
                <a:cs typeface="Georgia"/>
                <a:sym typeface="Georgia"/>
              </a:rPr>
              <a:t>2017</a:t>
            </a:r>
          </a:p>
        </p:txBody>
      </p:sp>
      <p:sp>
        <p:nvSpPr>
          <p:cNvPr id="146" name="Shape 146"/>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7373"/>
                </a:solidFill>
                <a:latin typeface="Georgia"/>
                <a:ea typeface="Georgia"/>
                <a:cs typeface="Georgia"/>
                <a:sym typeface="Georgia"/>
              </a:rPr>
              <a:t>PwC</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header 1 2 1">
    <p:spTree>
      <p:nvGrpSpPr>
        <p:cNvPr id="1" name="Shape 147"/>
        <p:cNvGrpSpPr/>
        <p:nvPr/>
      </p:nvGrpSpPr>
      <p:grpSpPr>
        <a:xfrm>
          <a:off x="0" y="0"/>
          <a:ext cx="0" cy="0"/>
          <a:chOff x="0" y="0"/>
          <a:chExt cx="0" cy="0"/>
        </a:xfrm>
      </p:grpSpPr>
      <p:sp>
        <p:nvSpPr>
          <p:cNvPr id="148" name="Shape 148"/>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49" name="Shape 149"/>
          <p:cNvSpPr/>
          <p:nvPr/>
        </p:nvSpPr>
        <p:spPr>
          <a:xfrm>
            <a:off x="-26150" y="0"/>
            <a:ext cx="9192900" cy="5172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0" name="Shape 150"/>
          <p:cNvSpPr/>
          <p:nvPr/>
        </p:nvSpPr>
        <p:spPr>
          <a:xfrm>
            <a:off x="351450" y="0"/>
            <a:ext cx="8815200" cy="47502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51" name="Shape 151"/>
          <p:cNvPicPr preferRelativeResize="0"/>
          <p:nvPr/>
        </p:nvPicPr>
        <p:blipFill rotWithShape="1">
          <a:blip r:embed="rId2">
            <a:alphaModFix amt="14000"/>
          </a:blip>
          <a:srcRect t="4259" b="4706"/>
          <a:stretch/>
        </p:blipFill>
        <p:spPr>
          <a:xfrm>
            <a:off x="3293021" y="0"/>
            <a:ext cx="4554022" cy="4748949"/>
          </a:xfrm>
          <a:prstGeom prst="rect">
            <a:avLst/>
          </a:prstGeom>
          <a:noFill/>
          <a:ln>
            <a:noFill/>
          </a:ln>
        </p:spPr>
      </p:pic>
      <p:sp>
        <p:nvSpPr>
          <p:cNvPr id="152" name="Shape 152"/>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B4BE"/>
                </a:solidFill>
                <a:latin typeface="Georgia"/>
                <a:ea typeface="Georgia"/>
                <a:cs typeface="Georgia"/>
                <a:sym typeface="Georgia"/>
              </a:rPr>
              <a:t>Recruiting | </a:t>
            </a:r>
            <a:r>
              <a:rPr lang="en" sz="600" b="0" i="0" u="none" strike="noStrike" cap="none" dirty="0">
                <a:solidFill>
                  <a:srgbClr val="FFB4BE"/>
                </a:solidFill>
                <a:latin typeface="Georgia"/>
                <a:ea typeface="Georgia"/>
                <a:cs typeface="Georgia"/>
                <a:sym typeface="Georgia"/>
              </a:rPr>
              <a:t>2017</a:t>
            </a:r>
          </a:p>
        </p:txBody>
      </p:sp>
      <p:sp>
        <p:nvSpPr>
          <p:cNvPr id="153" name="Shape 153"/>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B4BE"/>
                </a:solidFill>
                <a:latin typeface="Georgia"/>
                <a:ea typeface="Georgia"/>
                <a:cs typeface="Georgia"/>
                <a:sym typeface="Georgia"/>
              </a:rPr>
              <a:t>PwC</a:t>
            </a:r>
          </a:p>
        </p:txBody>
      </p:sp>
      <p:sp>
        <p:nvSpPr>
          <p:cNvPr id="154" name="Shape 154"/>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FFB4BE"/>
              </a:buClr>
              <a:buFont typeface="Helvetica Neue"/>
              <a:buNone/>
            </a:pPr>
            <a:endParaRPr sz="1000" b="1" i="0" u="none" strike="noStrike" cap="none" baseline="30000">
              <a:solidFill>
                <a:srgbClr val="FFB4BE"/>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a:solidFill>
                  <a:schemeClr val="dk1"/>
                </a:solidFill>
              </a:defRPr>
            </a:lvl2pPr>
            <a:lvl3pPr lvl="2" indent="0" rtl="0">
              <a:spcBef>
                <a:spcPts val="0"/>
              </a:spcBef>
              <a:buClr>
                <a:schemeClr val="dk1"/>
              </a:buClr>
              <a:buFont typeface="Arial"/>
              <a:buNone/>
              <a:defRPr sz="2800">
                <a:solidFill>
                  <a:schemeClr val="dk1"/>
                </a:solidFill>
              </a:defRPr>
            </a:lvl3pPr>
            <a:lvl4pPr lvl="3" indent="0" rtl="0">
              <a:spcBef>
                <a:spcPts val="0"/>
              </a:spcBef>
              <a:buClr>
                <a:schemeClr val="dk1"/>
              </a:buClr>
              <a:buFont typeface="Arial"/>
              <a:buNone/>
              <a:defRPr sz="2800">
                <a:solidFill>
                  <a:schemeClr val="dk1"/>
                </a:solidFill>
              </a:defRPr>
            </a:lvl4pPr>
            <a:lvl5pPr lvl="4" indent="0" rtl="0">
              <a:spcBef>
                <a:spcPts val="0"/>
              </a:spcBef>
              <a:buClr>
                <a:schemeClr val="dk1"/>
              </a:buClr>
              <a:buFont typeface="Arial"/>
              <a:buNone/>
              <a:defRPr sz="2800">
                <a:solidFill>
                  <a:schemeClr val="dk1"/>
                </a:solidFill>
              </a:defRPr>
            </a:lvl5pPr>
            <a:lvl6pPr lvl="5" indent="0" rtl="0">
              <a:spcBef>
                <a:spcPts val="0"/>
              </a:spcBef>
              <a:buClr>
                <a:schemeClr val="dk1"/>
              </a:buClr>
              <a:buFont typeface="Arial"/>
              <a:buNone/>
              <a:defRPr sz="2800">
                <a:solidFill>
                  <a:schemeClr val="dk1"/>
                </a:solidFill>
              </a:defRPr>
            </a:lvl6pPr>
            <a:lvl7pPr lvl="6" indent="0" rtl="0">
              <a:spcBef>
                <a:spcPts val="0"/>
              </a:spcBef>
              <a:buClr>
                <a:schemeClr val="dk1"/>
              </a:buClr>
              <a:buFont typeface="Arial"/>
              <a:buNone/>
              <a:defRPr sz="2800">
                <a:solidFill>
                  <a:schemeClr val="dk1"/>
                </a:solidFill>
              </a:defRPr>
            </a:lvl7pPr>
            <a:lvl8pPr lvl="7" indent="0" rtl="0">
              <a:spcBef>
                <a:spcPts val="0"/>
              </a:spcBef>
              <a:buClr>
                <a:schemeClr val="dk1"/>
              </a:buClr>
              <a:buFont typeface="Arial"/>
              <a:buNone/>
              <a:defRPr sz="2800">
                <a:solidFill>
                  <a:schemeClr val="dk1"/>
                </a:solidFill>
              </a:defRPr>
            </a:lvl8pPr>
            <a:lvl9pPr lvl="8" indent="0" rtl="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wrap="square" lIns="91425" tIns="91425" rIns="91425" bIns="91425" anchor="t"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rgbClr val="999999"/>
              </a:buClr>
              <a:buSzPct val="25000"/>
              <a:buFont typeface="Helvetica Neue"/>
              <a:buNone/>
            </a:pPr>
            <a:fld id="{00000000-1234-1234-1234-123412341234}" type="slidenum">
              <a:rPr lang="en" sz="600" b="0" i="0" u="none" strike="noStrike" cap="none">
                <a:solidFill>
                  <a:srgbClr val="999999"/>
                </a:solidFill>
                <a:latin typeface="Helvetica Neue"/>
                <a:ea typeface="Helvetica Neue"/>
                <a:cs typeface="Helvetica Neue"/>
                <a:sym typeface="Helvetica Neue"/>
              </a:rPr>
              <a:t>‹#›</a:t>
            </a:fld>
            <a:endParaRPr lang="en" sz="600" b="0" i="0" u="none" strike="noStrike" cap="none">
              <a:solidFill>
                <a:srgbClr val="999999"/>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58" name="Shape 258"/>
          <p:cNvSpPr txBox="1">
            <a:spLocks noGrp="1"/>
          </p:cNvSpPr>
          <p:nvPr>
            <p:ph type="body" idx="1"/>
          </p:nvPr>
        </p:nvSpPr>
        <p:spPr>
          <a:xfrm>
            <a:off x="311700" y="1152475"/>
            <a:ext cx="8520599" cy="3416400"/>
          </a:xfrm>
          <a:prstGeom prst="rect">
            <a:avLst/>
          </a:prstGeom>
          <a:noFill/>
          <a:ln>
            <a:noFill/>
          </a:ln>
        </p:spPr>
        <p:txBody>
          <a:bodyPr wrap="square" lIns="91425" tIns="91425" rIns="91425" bIns="91425" anchor="t"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9" name="Shape 259"/>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000" b="0" i="0" u="none" strike="noStrike" cap="none">
                <a:solidFill>
                  <a:schemeClr val="dk2"/>
                </a:solidFill>
                <a:latin typeface="Arial"/>
                <a:ea typeface="Arial"/>
                <a:cs typeface="Arial"/>
                <a:sym typeface="Arial"/>
              </a:rPr>
              <a:t>‹#›</a:t>
            </a:fld>
            <a:endParaRPr lang="en"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hackerearth.com/practice/machine-learning/machine-learning-algorithms/beginners-guide-regression-analysis-plot-interpretations/tutorial/"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google.com/search?q=basic+linear+equation+graph&amp;rlz=1C1GGRV_enUS753US753&amp;source=lnms&amp;tbm=isch&amp;sa=X&amp;ved=0ahUKEwjf29uDvJPVAhUKfiYKHQBvANIQ_AUICigB&amp;biw=1533&amp;bih=761#tbm=isch&amp;q=basic+fitting+line+graph&amp;imgrc=PG9RR9w1ofQR6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301E"/>
        </a:solidFill>
        <a:effectLst/>
      </p:bgPr>
    </p:bg>
    <p:spTree>
      <p:nvGrpSpPr>
        <p:cNvPr id="1" name="Shape 307"/>
        <p:cNvGrpSpPr/>
        <p:nvPr/>
      </p:nvGrpSpPr>
      <p:grpSpPr>
        <a:xfrm>
          <a:off x="0" y="0"/>
          <a:ext cx="0" cy="0"/>
          <a:chOff x="0" y="0"/>
          <a:chExt cx="0" cy="0"/>
        </a:xfrm>
      </p:grpSpPr>
      <p:pic>
        <p:nvPicPr>
          <p:cNvPr id="310" name="Shape 310"/>
          <p:cNvPicPr preferRelativeResize="0"/>
          <p:nvPr/>
        </p:nvPicPr>
        <p:blipFill rotWithShape="1">
          <a:blip r:embed="rId3">
            <a:alphaModFix/>
          </a:blip>
          <a:srcRect/>
          <a:stretch/>
        </p:blipFill>
        <p:spPr>
          <a:xfrm>
            <a:off x="861425" y="4073433"/>
            <a:ext cx="439200" cy="333000"/>
          </a:xfrm>
          <a:prstGeom prst="rect">
            <a:avLst/>
          </a:prstGeom>
          <a:noFill/>
          <a:ln>
            <a:noFill/>
          </a:ln>
        </p:spPr>
      </p:pic>
      <p:sp>
        <p:nvSpPr>
          <p:cNvPr id="5" name="Shape 308"/>
          <p:cNvSpPr txBox="1"/>
          <p:nvPr/>
        </p:nvSpPr>
        <p:spPr>
          <a:xfrm>
            <a:off x="833950" y="888995"/>
            <a:ext cx="7557600" cy="3594830"/>
          </a:xfrm>
          <a:prstGeom prst="rect">
            <a:avLst/>
          </a:prstGeom>
          <a:noFill/>
          <a:ln>
            <a:noFill/>
          </a:ln>
        </p:spPr>
        <p:txBody>
          <a:bodyPr wrap="square" lIns="0" tIns="0" rIns="0" bIns="0" anchor="t" anchorCtr="0">
            <a:spAutoFit/>
          </a:bodyPr>
          <a:lstStyle/>
          <a:p>
            <a:pPr lvl="0">
              <a:lnSpc>
                <a:spcPct val="80000"/>
              </a:lnSpc>
              <a:buClr>
                <a:srgbClr val="000000"/>
              </a:buClr>
              <a:buSzPct val="25000"/>
            </a:pPr>
            <a:r>
              <a:rPr lang="en-US" sz="4400" i="1" dirty="0" err="1" smtClean="0">
                <a:solidFill>
                  <a:srgbClr val="FFFFFF"/>
                </a:solidFill>
                <a:latin typeface="Georgia"/>
                <a:ea typeface="Georgia"/>
                <a:cs typeface="Georgia"/>
                <a:sym typeface="Georgia"/>
              </a:rPr>
              <a:t>Bibitor</a:t>
            </a:r>
            <a:r>
              <a:rPr lang="en-US" sz="4400" i="1" dirty="0" smtClean="0">
                <a:solidFill>
                  <a:srgbClr val="FFFFFF"/>
                </a:solidFill>
                <a:latin typeface="Georgia"/>
                <a:ea typeface="Georgia"/>
                <a:cs typeface="Georgia"/>
                <a:sym typeface="Georgia"/>
              </a:rPr>
              <a:t> </a:t>
            </a:r>
            <a:r>
              <a:rPr lang="en-US" sz="4400" i="1" dirty="0">
                <a:solidFill>
                  <a:srgbClr val="FFFFFF"/>
                </a:solidFill>
                <a:latin typeface="Georgia"/>
                <a:ea typeface="Georgia"/>
                <a:cs typeface="Georgia"/>
                <a:sym typeface="Georgia"/>
              </a:rPr>
              <a:t>LLC </a:t>
            </a:r>
            <a:r>
              <a:rPr lang="en-US" sz="4400" i="1" dirty="0" smtClean="0">
                <a:solidFill>
                  <a:srgbClr val="FFFFFF"/>
                </a:solidFill>
                <a:latin typeface="Georgia"/>
                <a:ea typeface="Georgia"/>
                <a:cs typeface="Georgia"/>
                <a:sym typeface="Georgia"/>
              </a:rPr>
              <a:t>*</a:t>
            </a:r>
            <a:endParaRPr lang="en-US" sz="4400" i="1" dirty="0">
              <a:solidFill>
                <a:srgbClr val="FFFFFF"/>
              </a:solidFill>
              <a:latin typeface="Georgia"/>
              <a:ea typeface="Georgia"/>
              <a:cs typeface="Georgia"/>
              <a:sym typeface="Georgia"/>
            </a:endParaRPr>
          </a:p>
          <a:p>
            <a:pPr lvl="0">
              <a:lnSpc>
                <a:spcPct val="80000"/>
              </a:lnSpc>
              <a:buClr>
                <a:srgbClr val="000000"/>
              </a:buClr>
              <a:buSzPct val="25000"/>
            </a:pPr>
            <a:r>
              <a:rPr lang="en-US" sz="4400" i="1" dirty="0">
                <a:solidFill>
                  <a:srgbClr val="FFFFFF"/>
                </a:solidFill>
                <a:latin typeface="Georgia"/>
                <a:ea typeface="Georgia"/>
                <a:cs typeface="Georgia"/>
                <a:sym typeface="Georgia"/>
              </a:rPr>
              <a:t>Inventory Analysis Case Study</a:t>
            </a:r>
          </a:p>
          <a:p>
            <a:pPr lvl="0">
              <a:lnSpc>
                <a:spcPct val="80000"/>
              </a:lnSpc>
              <a:buClr>
                <a:srgbClr val="000000"/>
              </a:buClr>
              <a:buSzPct val="25000"/>
            </a:pPr>
            <a:endParaRPr lang="en-US" sz="4400" i="1" dirty="0">
              <a:solidFill>
                <a:srgbClr val="FFFFFF"/>
              </a:solidFill>
              <a:latin typeface="Georgia"/>
              <a:ea typeface="Georgia"/>
              <a:cs typeface="Georgia"/>
              <a:sym typeface="Georgia"/>
            </a:endParaRPr>
          </a:p>
          <a:p>
            <a:pPr lvl="0">
              <a:lnSpc>
                <a:spcPct val="80000"/>
              </a:lnSpc>
              <a:buClr>
                <a:srgbClr val="000000"/>
              </a:buClr>
              <a:buSzPct val="25000"/>
            </a:pPr>
            <a:r>
              <a:rPr lang="en-US" sz="4400" i="1" dirty="0">
                <a:solidFill>
                  <a:srgbClr val="FFFFFF"/>
                </a:solidFill>
                <a:latin typeface="Georgia"/>
                <a:ea typeface="Georgia"/>
                <a:cs typeface="Georgia"/>
                <a:sym typeface="Georgia"/>
              </a:rPr>
              <a:t>Phase </a:t>
            </a:r>
            <a:r>
              <a:rPr lang="en-US" sz="4400" i="1" dirty="0" smtClean="0">
                <a:solidFill>
                  <a:srgbClr val="FFFFFF"/>
                </a:solidFill>
                <a:latin typeface="Georgia"/>
                <a:ea typeface="Georgia"/>
                <a:cs typeface="Georgia"/>
                <a:sym typeface="Georgia"/>
              </a:rPr>
              <a:t>2</a:t>
            </a:r>
          </a:p>
          <a:p>
            <a:pPr>
              <a:lnSpc>
                <a:spcPct val="80000"/>
              </a:lnSpc>
              <a:buClr>
                <a:srgbClr val="000000"/>
              </a:buClr>
              <a:buSzPct val="25000"/>
            </a:pPr>
            <a:r>
              <a:rPr lang="en-US" dirty="0">
                <a:solidFill>
                  <a:schemeClr val="bg1"/>
                </a:solidFill>
                <a:latin typeface="Georgia" panose="02040502050405020303" pitchFamily="18" charset="0"/>
              </a:rPr>
              <a:t>*Note1:  </a:t>
            </a:r>
            <a:r>
              <a:rPr lang="en-US" dirty="0" err="1">
                <a:solidFill>
                  <a:schemeClr val="bg1"/>
                </a:solidFill>
                <a:latin typeface="Georgia" panose="02040502050405020303" pitchFamily="18" charset="0"/>
              </a:rPr>
              <a:t>Bibitor</a:t>
            </a:r>
            <a:r>
              <a:rPr lang="en-US" dirty="0">
                <a:solidFill>
                  <a:schemeClr val="bg1"/>
                </a:solidFill>
                <a:latin typeface="Georgia" panose="02040502050405020303" pitchFamily="18" charset="0"/>
              </a:rPr>
              <a:t>, LLC is a fictitious company based on data created by the HUB of Analytics Education @ </a:t>
            </a:r>
            <a:r>
              <a:rPr lang="en-US" u="sng" dirty="0">
                <a:solidFill>
                  <a:schemeClr val="bg1"/>
                </a:solidFill>
                <a:latin typeface="Georgia" panose="02040502050405020303" pitchFamily="18" charset="0"/>
              </a:rPr>
              <a:t>www.hubae.org</a:t>
            </a:r>
            <a:r>
              <a:rPr lang="en-US" dirty="0">
                <a:solidFill>
                  <a:schemeClr val="bg1"/>
                </a:solidFill>
                <a:latin typeface="Georgia" panose="02040502050405020303" pitchFamily="18" charset="0"/>
              </a:rPr>
              <a:t>. </a:t>
            </a:r>
            <a:endParaRPr lang="en" i="1" dirty="0">
              <a:solidFill>
                <a:schemeClr val="bg1"/>
              </a:solidFill>
              <a:latin typeface="Georgia" panose="02040502050405020303" pitchFamily="18" charset="0"/>
              <a:ea typeface="Georgia"/>
              <a:cs typeface="Georgia"/>
              <a:sym typeface="Georgia"/>
            </a:endParaRPr>
          </a:p>
          <a:p>
            <a:pPr lvl="0">
              <a:lnSpc>
                <a:spcPct val="80000"/>
              </a:lnSpc>
              <a:buClr>
                <a:srgbClr val="000000"/>
              </a:buClr>
              <a:buSzPct val="25000"/>
            </a:pPr>
            <a:endParaRPr lang="en" sz="4400" i="1" dirty="0">
              <a:solidFill>
                <a:srgbClr val="FFFFFF"/>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Review of Pre-Work and Case Results</a:t>
            </a:r>
            <a:endParaRPr lang="en" sz="2400" b="0" i="1" u="none" strike="noStrike" cap="none" dirty="0">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3608601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Data Pre-Processing</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3608680"/>
          </a:xfrm>
          <a:prstGeom prst="rect">
            <a:avLst/>
          </a:prstGeom>
          <a:noFill/>
          <a:ln>
            <a:noFill/>
          </a:ln>
        </p:spPr>
        <p:txBody>
          <a:bodyPr wrap="square" lIns="0" tIns="0" rIns="0" bIns="0" anchor="t" anchorCtr="0">
            <a:spAutoFit/>
          </a:bodyPr>
          <a:lstStyle/>
          <a:p>
            <a:pPr marL="228600" lvl="0" indent="-228600">
              <a:spcAft>
                <a:spcPts val="900"/>
              </a:spcAft>
              <a:buClr>
                <a:srgbClr val="000000"/>
              </a:buClr>
              <a:buSzPct val="100000"/>
              <a:buFont typeface="Arial" panose="020B0604020202020204" pitchFamily="34" charset="0"/>
              <a:buChar char="•"/>
            </a:pPr>
            <a:r>
              <a:rPr lang="en-US" dirty="0"/>
              <a:t>Using the database from Phase 1, create a table with the following:</a:t>
            </a:r>
          </a:p>
          <a:p>
            <a:pPr marL="457200" lvl="3" indent="-228600">
              <a:spcAft>
                <a:spcPts val="900"/>
              </a:spcAft>
              <a:buClr>
                <a:srgbClr val="000000"/>
              </a:buClr>
              <a:buSzPct val="100000"/>
              <a:buFont typeface="Calibri" panose="020F0502020204030204" pitchFamily="34" charset="0"/>
              <a:buChar char="-"/>
            </a:pPr>
            <a:r>
              <a:rPr lang="en-US" dirty="0" smtClean="0"/>
              <a:t>For </a:t>
            </a:r>
            <a:r>
              <a:rPr lang="en-US" dirty="0"/>
              <a:t>each unique record-- ‘Brand’ (e.g. Product SKU) by ‘Store’-- in table </a:t>
            </a:r>
            <a:r>
              <a:rPr lang="en-US" dirty="0" err="1"/>
              <a:t>EndInvDec</a:t>
            </a:r>
            <a:r>
              <a:rPr lang="en-US" dirty="0"/>
              <a:t>, recalculate the ‘</a:t>
            </a:r>
            <a:r>
              <a:rPr lang="en-US" dirty="0" err="1"/>
              <a:t>PurchasePrice</a:t>
            </a:r>
            <a:r>
              <a:rPr lang="en-US" dirty="0"/>
              <a:t>’ assuming the costing method is moving-average cost</a:t>
            </a:r>
            <a:r>
              <a:rPr lang="en-US" dirty="0" smtClean="0"/>
              <a:t>. </a:t>
            </a:r>
            <a:endParaRPr lang="en-US" dirty="0"/>
          </a:p>
          <a:p>
            <a:pPr marL="457200" lvl="3" indent="-228600">
              <a:spcAft>
                <a:spcPts val="900"/>
              </a:spcAft>
              <a:buClr>
                <a:srgbClr val="000000"/>
              </a:buClr>
              <a:buSzPct val="100000"/>
              <a:buFont typeface="Calibri" panose="020F0502020204030204" pitchFamily="34" charset="0"/>
              <a:buChar char="-"/>
            </a:pPr>
            <a:r>
              <a:rPr lang="en-US" dirty="0"/>
              <a:t>Assume that each transaction per table </a:t>
            </a:r>
            <a:r>
              <a:rPr lang="en-US" dirty="0" err="1"/>
              <a:t>SalesDec</a:t>
            </a:r>
            <a:r>
              <a:rPr lang="en-US" dirty="0"/>
              <a:t> reduces inventory on-hand quantities and that each transaction in table increases inventory on-hand quantities</a:t>
            </a:r>
            <a:r>
              <a:rPr lang="en-US" dirty="0" smtClean="0"/>
              <a:t>. </a:t>
            </a:r>
            <a:endParaRPr lang="en-US" dirty="0"/>
          </a:p>
          <a:p>
            <a:pPr marL="457200" lvl="3" indent="-228600">
              <a:spcAft>
                <a:spcPts val="900"/>
              </a:spcAft>
              <a:buClr>
                <a:srgbClr val="000000"/>
              </a:buClr>
              <a:buSzPct val="100000"/>
              <a:buFont typeface="Calibri" panose="020F0502020204030204" pitchFamily="34" charset="0"/>
              <a:buChar char="-"/>
            </a:pPr>
            <a:r>
              <a:rPr lang="en-US" dirty="0"/>
              <a:t>Your resulting table should include [A] a new column with the re-calculated purchase price using moving-average cost based on actual transactions; the resulting table should also include [B] a new field that calculates the difference between the ‘</a:t>
            </a:r>
            <a:r>
              <a:rPr lang="en-US" dirty="0" err="1"/>
              <a:t>PurchasePrice</a:t>
            </a:r>
            <a:r>
              <a:rPr lang="en-US" dirty="0"/>
              <a:t>’ per table </a:t>
            </a:r>
            <a:r>
              <a:rPr lang="en-US" dirty="0" err="1"/>
              <a:t>EndInvDec</a:t>
            </a:r>
            <a:r>
              <a:rPr lang="en-US" dirty="0"/>
              <a:t> and the recalculated column (column [A</a:t>
            </a:r>
            <a:r>
              <a:rPr lang="en-US" dirty="0" smtClean="0"/>
              <a:t>]). </a:t>
            </a:r>
            <a:endParaRPr lang="en-US" dirty="0"/>
          </a:p>
          <a:p>
            <a:pPr marL="457200" lvl="3" indent="-228600">
              <a:spcAft>
                <a:spcPts val="900"/>
              </a:spcAft>
              <a:buClr>
                <a:srgbClr val="000000"/>
              </a:buClr>
              <a:buSzPct val="100000"/>
              <a:buFont typeface="Calibri" panose="020F0502020204030204" pitchFamily="34" charset="0"/>
              <a:buChar char="-"/>
            </a:pPr>
            <a:r>
              <a:rPr lang="en-US" dirty="0"/>
              <a:t>Assume that quantities &amp; prices in table </a:t>
            </a:r>
            <a:r>
              <a:rPr lang="en-US" dirty="0" err="1"/>
              <a:t>BegInvDec</a:t>
            </a:r>
            <a:r>
              <a:rPr lang="en-US" dirty="0"/>
              <a:t> are as-of 12/1/2016. </a:t>
            </a:r>
          </a:p>
          <a:p>
            <a:pPr marL="457200" lvl="3" indent="-228600">
              <a:spcAft>
                <a:spcPts val="900"/>
              </a:spcAft>
              <a:buClr>
                <a:srgbClr val="000000"/>
              </a:buClr>
              <a:buSzPct val="100000"/>
              <a:buFont typeface="Calibri" panose="020F0502020204030204" pitchFamily="34" charset="0"/>
              <a:buChar char="-"/>
            </a:pPr>
            <a:r>
              <a:rPr lang="en-US" b="1" dirty="0"/>
              <a:t>Hint:</a:t>
            </a:r>
            <a:r>
              <a:rPr lang="en-US" dirty="0"/>
              <a:t> Sales &amp; Purchases transaction tables include data from prior to </a:t>
            </a:r>
            <a:r>
              <a:rPr lang="en-US" dirty="0" smtClean="0"/>
              <a:t>December.</a:t>
            </a:r>
          </a:p>
          <a:p>
            <a:pPr marL="457200" lvl="3" indent="-228600">
              <a:spcAft>
                <a:spcPts val="900"/>
              </a:spcAft>
              <a:buClr>
                <a:srgbClr val="000000"/>
              </a:buClr>
              <a:buSzPct val="100000"/>
              <a:buFont typeface="Calibri" panose="020F0502020204030204" pitchFamily="34" charset="0"/>
              <a:buChar char="-"/>
            </a:pPr>
            <a:r>
              <a:rPr lang="en-US" dirty="0"/>
              <a:t>Review Appendix3_Section2_1_SQLPrepTable.txt</a:t>
            </a:r>
            <a:endParaRPr lang="en-US" dirty="0" smtClean="0"/>
          </a:p>
          <a:p>
            <a:pPr marL="457200" lvl="3" indent="-228600">
              <a:spcAft>
                <a:spcPts val="900"/>
              </a:spcAft>
              <a:buClr>
                <a:srgbClr val="000000"/>
              </a:buClr>
              <a:buSzPct val="100000"/>
              <a:buFont typeface="Calibri" panose="020F0502020204030204" pitchFamily="34" charset="0"/>
              <a:buChar char="-"/>
            </a:pPr>
            <a:endParaRPr lang="en-US" dirty="0"/>
          </a:p>
        </p:txBody>
      </p:sp>
    </p:spTree>
    <p:extLst>
      <p:ext uri="{BB962C8B-B14F-4D97-AF65-F5344CB8AC3E}">
        <p14:creationId xmlns:p14="http://schemas.microsoft.com/office/powerpoint/2010/main" val="475255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Data Pre-Processing</a:t>
            </a:r>
            <a:endParaRPr lang="en" sz="2400" b="0" i="1" u="none" strike="noStrike" cap="none" dirty="0">
              <a:solidFill>
                <a:srgbClr val="FFFFFF"/>
              </a:solidFill>
              <a:latin typeface="Georgia"/>
              <a:ea typeface="Georgia"/>
              <a:cs typeface="Georgia"/>
              <a:sym typeface="Georgia"/>
            </a:endParaRPr>
          </a:p>
        </p:txBody>
      </p:sp>
      <p:pic>
        <p:nvPicPr>
          <p:cNvPr id="3" name="Content Placeholder 5"/>
          <p:cNvPicPr>
            <a:picLocks noChangeAspect="1"/>
          </p:cNvPicPr>
          <p:nvPr/>
        </p:nvPicPr>
        <p:blipFill>
          <a:blip r:embed="rId3"/>
          <a:stretch>
            <a:fillRect/>
          </a:stretch>
        </p:blipFill>
        <p:spPr>
          <a:xfrm>
            <a:off x="832949" y="1342073"/>
            <a:ext cx="6078390" cy="3082924"/>
          </a:xfrm>
          <a:prstGeom prst="rect">
            <a:avLst/>
          </a:prstGeom>
          <a:ln w="6350">
            <a:solidFill>
              <a:srgbClr val="968C6D"/>
            </a:solidFill>
          </a:ln>
        </p:spPr>
      </p:pic>
    </p:spTree>
    <p:extLst>
      <p:ext uri="{BB962C8B-B14F-4D97-AF65-F5344CB8AC3E}">
        <p14:creationId xmlns:p14="http://schemas.microsoft.com/office/powerpoint/2010/main" val="82720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Link Visualization File to Source Data</a:t>
            </a:r>
            <a:endParaRPr lang="en" sz="2400" b="0" i="1" u="none" strike="noStrike" cap="none" dirty="0">
              <a:solidFill>
                <a:srgbClr val="FFFFFF"/>
              </a:solidFill>
              <a:latin typeface="Georgia"/>
              <a:ea typeface="Georgia"/>
              <a:cs typeface="Georgia"/>
              <a:sym typeface="Georgia"/>
            </a:endParaRPr>
          </a:p>
        </p:txBody>
      </p:sp>
      <p:sp>
        <p:nvSpPr>
          <p:cNvPr id="4" name="Shape 397"/>
          <p:cNvSpPr txBox="1"/>
          <p:nvPr/>
        </p:nvSpPr>
        <p:spPr>
          <a:xfrm>
            <a:off x="832949" y="1296998"/>
            <a:ext cx="7328988" cy="1631216"/>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mj-lt"/>
              <a:buAutoNum type="alphaLcPeriod"/>
            </a:pPr>
            <a:r>
              <a:rPr lang="en-US" sz="1600" dirty="0"/>
              <a:t>Export prep table from Exercise 1a </a:t>
            </a:r>
            <a:r>
              <a:rPr lang="en-US" sz="1600" dirty="0" smtClean="0"/>
              <a:t>above to </a:t>
            </a:r>
            <a:r>
              <a:rPr lang="en-US" sz="1600" dirty="0"/>
              <a:t>excel, and save to local folder. </a:t>
            </a:r>
          </a:p>
          <a:p>
            <a:pPr marL="457200" lvl="1" indent="-228600">
              <a:spcAft>
                <a:spcPts val="600"/>
              </a:spcAft>
              <a:buClr>
                <a:srgbClr val="000000"/>
              </a:buClr>
              <a:buSzPct val="100000"/>
              <a:buFont typeface="Calibri" panose="020F0502020204030204" pitchFamily="34" charset="0"/>
              <a:buChar char="-"/>
            </a:pPr>
            <a:r>
              <a:rPr lang="en-US" sz="1600" b="1" dirty="0"/>
              <a:t>Note: DO NOT USE SQL DB Export feature; simply copy/paste table from query results into an excel file, and include your column names in the top header row. </a:t>
            </a:r>
          </a:p>
          <a:p>
            <a:pPr marL="228600" lvl="0" indent="-228600">
              <a:spcAft>
                <a:spcPts val="600"/>
              </a:spcAft>
              <a:buClr>
                <a:srgbClr val="000000"/>
              </a:buClr>
              <a:buSzPct val="100000"/>
              <a:buFont typeface="+mj-lt"/>
              <a:buAutoNum type="alphaLcPeriod"/>
            </a:pPr>
            <a:r>
              <a:rPr lang="en-US" sz="1600" dirty="0"/>
              <a:t>Open Tableau application. Click </a:t>
            </a:r>
            <a:r>
              <a:rPr lang="en-US" sz="1600" dirty="0" smtClean="0"/>
              <a:t>Connect</a:t>
            </a:r>
            <a:r>
              <a:rPr lang="en-US" sz="1600" dirty="0">
                <a:sym typeface="Wingdings" panose="05000000000000000000" pitchFamily="2" charset="2"/>
              </a:rPr>
              <a:t>  </a:t>
            </a:r>
            <a:r>
              <a:rPr lang="en-US" sz="1600" dirty="0" smtClean="0"/>
              <a:t>to </a:t>
            </a:r>
            <a:r>
              <a:rPr lang="en-US" sz="1600" dirty="0"/>
              <a:t>Text </a:t>
            </a:r>
            <a:r>
              <a:rPr lang="en-US" sz="1600" dirty="0" smtClean="0"/>
              <a:t>file</a:t>
            </a:r>
            <a:r>
              <a:rPr lang="en-US" sz="1600" dirty="0">
                <a:sym typeface="Wingdings" panose="05000000000000000000" pitchFamily="2" charset="2"/>
              </a:rPr>
              <a:t>  </a:t>
            </a:r>
            <a:r>
              <a:rPr lang="en-US" sz="1600" dirty="0" smtClean="0"/>
              <a:t>navigate </a:t>
            </a:r>
            <a:r>
              <a:rPr lang="en-US" sz="1600" dirty="0"/>
              <a:t>to prep table saved locally in previous step.</a:t>
            </a:r>
          </a:p>
        </p:txBody>
      </p:sp>
    </p:spTree>
    <p:extLst>
      <p:ext uri="{BB962C8B-B14F-4D97-AF65-F5344CB8AC3E}">
        <p14:creationId xmlns:p14="http://schemas.microsoft.com/office/powerpoint/2010/main" val="687747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Link Visualization File to Source Data</a:t>
            </a:r>
            <a:endParaRPr lang="en" sz="2400" b="0" i="1" u="none" strike="noStrike" cap="none" dirty="0">
              <a:solidFill>
                <a:srgbClr val="FFFFFF"/>
              </a:solidFill>
              <a:latin typeface="Georgia"/>
              <a:ea typeface="Georgia"/>
              <a:cs typeface="Georgia"/>
              <a:sym typeface="Georgia"/>
            </a:endParaRPr>
          </a:p>
        </p:txBody>
      </p:sp>
      <p:pic>
        <p:nvPicPr>
          <p:cNvPr id="5" name="Content Placeholder 9"/>
          <p:cNvPicPr>
            <a:picLocks noChangeAspect="1"/>
          </p:cNvPicPr>
          <p:nvPr/>
        </p:nvPicPr>
        <p:blipFill>
          <a:blip r:embed="rId3"/>
          <a:stretch>
            <a:fillRect/>
          </a:stretch>
        </p:blipFill>
        <p:spPr>
          <a:xfrm>
            <a:off x="832949" y="1342073"/>
            <a:ext cx="5345630" cy="3104784"/>
          </a:xfrm>
          <a:prstGeom prst="rect">
            <a:avLst/>
          </a:prstGeom>
          <a:ln w="6350">
            <a:solidFill>
              <a:srgbClr val="968C6D"/>
            </a:solidFill>
          </a:ln>
        </p:spPr>
      </p:pic>
    </p:spTree>
    <p:extLst>
      <p:ext uri="{BB962C8B-B14F-4D97-AF65-F5344CB8AC3E}">
        <p14:creationId xmlns:p14="http://schemas.microsoft.com/office/powerpoint/2010/main" val="386490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General Navigation</a:t>
            </a:r>
            <a:endParaRPr lang="en" sz="2400" b="0" i="1" u="none" strike="noStrike" cap="none" dirty="0">
              <a:solidFill>
                <a:srgbClr val="FFFFFF"/>
              </a:solidFill>
              <a:latin typeface="Georgia"/>
              <a:ea typeface="Georgia"/>
              <a:cs typeface="Georgia"/>
              <a:sym typeface="Georgia"/>
            </a:endParaRPr>
          </a:p>
        </p:txBody>
      </p:sp>
      <p:pic>
        <p:nvPicPr>
          <p:cNvPr id="4" name="Content Placeholder 4"/>
          <p:cNvPicPr>
            <a:picLocks noChangeAspect="1"/>
          </p:cNvPicPr>
          <p:nvPr/>
        </p:nvPicPr>
        <p:blipFill>
          <a:blip r:embed="rId3"/>
          <a:stretch>
            <a:fillRect/>
          </a:stretch>
        </p:blipFill>
        <p:spPr>
          <a:xfrm>
            <a:off x="832949" y="1342073"/>
            <a:ext cx="5673904" cy="3133842"/>
          </a:xfrm>
          <a:prstGeom prst="rect">
            <a:avLst/>
          </a:prstGeom>
          <a:ln w="6350">
            <a:solidFill>
              <a:srgbClr val="968C6D"/>
            </a:solidFill>
          </a:ln>
        </p:spPr>
      </p:pic>
    </p:spTree>
    <p:extLst>
      <p:ext uri="{BB962C8B-B14F-4D97-AF65-F5344CB8AC3E}">
        <p14:creationId xmlns:p14="http://schemas.microsoft.com/office/powerpoint/2010/main" val="3691011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pic>
        <p:nvPicPr>
          <p:cNvPr id="5" name="Content Placeholder 5"/>
          <p:cNvPicPr>
            <a:picLocks noChangeAspect="1"/>
          </p:cNvPicPr>
          <p:nvPr/>
        </p:nvPicPr>
        <p:blipFill>
          <a:blip r:embed="rId3"/>
          <a:stretch>
            <a:fillRect/>
          </a:stretch>
        </p:blipFill>
        <p:spPr>
          <a:xfrm>
            <a:off x="282823" y="1089312"/>
            <a:ext cx="5448265" cy="2895390"/>
          </a:xfrm>
          <a:prstGeom prst="rect">
            <a:avLst/>
          </a:prstGeom>
          <a:ln w="6350">
            <a:solidFill>
              <a:srgbClr val="968C6D"/>
            </a:solidFill>
          </a:ln>
        </p:spPr>
      </p:pic>
      <p:sp>
        <p:nvSpPr>
          <p:cNvPr id="6" name="Shape 397"/>
          <p:cNvSpPr txBox="1"/>
          <p:nvPr/>
        </p:nvSpPr>
        <p:spPr>
          <a:xfrm>
            <a:off x="5851377" y="1347798"/>
            <a:ext cx="3069595" cy="984885"/>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Drag the ‘Store’ field to the Columns breadcrumb, and drag the ‘</a:t>
            </a:r>
            <a:r>
              <a:rPr lang="en-US" sz="1600" dirty="0" err="1"/>
              <a:t>OnHand</a:t>
            </a:r>
            <a:r>
              <a:rPr lang="en-US" sz="1600" dirty="0"/>
              <a:t>’ field to </a:t>
            </a:r>
            <a:r>
              <a:rPr lang="en-US" sz="1600" dirty="0" smtClean="0"/>
              <a:t>the</a:t>
            </a:r>
            <a:br>
              <a:rPr lang="en-US" sz="1600" dirty="0" smtClean="0"/>
            </a:br>
            <a:r>
              <a:rPr lang="en-US" sz="1600" dirty="0" smtClean="0"/>
              <a:t>Rows breadcrumb</a:t>
            </a:r>
            <a:r>
              <a:rPr lang="en-US" sz="1600" dirty="0"/>
              <a:t>. </a:t>
            </a:r>
          </a:p>
        </p:txBody>
      </p:sp>
    </p:spTree>
    <p:extLst>
      <p:ext uri="{BB962C8B-B14F-4D97-AF65-F5344CB8AC3E}">
        <p14:creationId xmlns:p14="http://schemas.microsoft.com/office/powerpoint/2010/main" val="3819816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5985194" y="1347798"/>
            <a:ext cx="2616111" cy="2785378"/>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Tableau treated the imported source data in field ‘Store’ as an integer, rather than a string</a:t>
            </a:r>
            <a:r>
              <a:rPr lang="en-US" sz="1600" dirty="0" smtClean="0"/>
              <a:t>. </a:t>
            </a:r>
            <a:endParaRPr lang="en-US" sz="1600" dirty="0"/>
          </a:p>
          <a:p>
            <a:pPr marL="228600" lvl="0" indent="-228600">
              <a:spcAft>
                <a:spcPts val="600"/>
              </a:spcAft>
              <a:buClr>
                <a:srgbClr val="000000"/>
              </a:buClr>
              <a:buSzPct val="100000"/>
              <a:buFont typeface="Arial" panose="020B0604020202020204" pitchFamily="34" charset="0"/>
              <a:buChar char="•"/>
            </a:pPr>
            <a:r>
              <a:rPr lang="en-US" sz="1600" dirty="0"/>
              <a:t>We will not be calculating values within the ‘Store’ field</a:t>
            </a:r>
            <a:r>
              <a:rPr lang="en-US" sz="1600" dirty="0" smtClean="0"/>
              <a:t>. As </a:t>
            </a:r>
            <a:r>
              <a:rPr lang="en-US" sz="1600" dirty="0"/>
              <a:t>such, click the drop down on ‘Store’ within the Columns breadcrumb, and </a:t>
            </a:r>
            <a:r>
              <a:rPr lang="en-US" sz="1600" dirty="0" smtClean="0"/>
              <a:t>select ‘Dimension</a:t>
            </a:r>
            <a:r>
              <a:rPr lang="en-US" sz="1600" dirty="0"/>
              <a:t>’. </a:t>
            </a:r>
          </a:p>
        </p:txBody>
      </p:sp>
      <p:pic>
        <p:nvPicPr>
          <p:cNvPr id="7" name="Content Placeholder 7"/>
          <p:cNvPicPr>
            <a:picLocks/>
          </p:cNvPicPr>
          <p:nvPr/>
        </p:nvPicPr>
        <p:blipFill>
          <a:blip r:embed="rId3"/>
          <a:stretch>
            <a:fillRect/>
          </a:stretch>
        </p:blipFill>
        <p:spPr>
          <a:xfrm>
            <a:off x="305125" y="1245428"/>
            <a:ext cx="5337392" cy="2085069"/>
          </a:xfrm>
          <a:prstGeom prst="rect">
            <a:avLst/>
          </a:prstGeom>
          <a:ln w="6350">
            <a:solidFill>
              <a:srgbClr val="968C6D"/>
            </a:solidFill>
          </a:ln>
        </p:spPr>
      </p:pic>
    </p:spTree>
    <p:extLst>
      <p:ext uri="{BB962C8B-B14F-4D97-AF65-F5344CB8AC3E}">
        <p14:creationId xmlns:p14="http://schemas.microsoft.com/office/powerpoint/2010/main" val="1421965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5479674" y="1347798"/>
            <a:ext cx="3303314" cy="1631216"/>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smtClean="0"/>
              <a:t>Try </a:t>
            </a:r>
            <a:r>
              <a:rPr lang="en-US" sz="1600" dirty="0"/>
              <a:t>selecting each graph type to see which type may fit the data set best</a:t>
            </a:r>
            <a:r>
              <a:rPr lang="en-US" sz="1600" dirty="0" smtClean="0"/>
              <a:t>. </a:t>
            </a:r>
            <a:endParaRPr lang="en-US" sz="1600" dirty="0"/>
          </a:p>
          <a:p>
            <a:pPr marL="228600" lvl="0" indent="-228600">
              <a:spcAft>
                <a:spcPts val="600"/>
              </a:spcAft>
              <a:buClr>
                <a:srgbClr val="000000"/>
              </a:buClr>
              <a:buSzPct val="100000"/>
              <a:buFont typeface="Arial" panose="020B0604020202020204" pitchFamily="34" charset="0"/>
              <a:buChar char="•"/>
            </a:pPr>
            <a:r>
              <a:rPr lang="en-US" sz="1600" dirty="0"/>
              <a:t>For now, let’s use the ‘Packed Bubbles’ graph type</a:t>
            </a:r>
            <a:r>
              <a:rPr lang="en-US" sz="1600" dirty="0" smtClean="0"/>
              <a:t>. </a:t>
            </a:r>
            <a:endParaRPr lang="en-US" sz="1600" dirty="0"/>
          </a:p>
          <a:p>
            <a:pPr marL="228600" lvl="0" indent="-228600">
              <a:spcAft>
                <a:spcPts val="600"/>
              </a:spcAft>
              <a:buClr>
                <a:srgbClr val="000000"/>
              </a:buClr>
              <a:buSzPct val="100000"/>
              <a:buFont typeface="Arial" panose="020B0604020202020204" pitchFamily="34" charset="0"/>
              <a:buChar char="•"/>
            </a:pPr>
            <a:r>
              <a:rPr lang="en-US" sz="1600" dirty="0"/>
              <a:t>How should we interpret </a:t>
            </a:r>
            <a:r>
              <a:rPr lang="en-US" sz="1600" dirty="0" smtClean="0"/>
              <a:t>this?</a:t>
            </a:r>
            <a:endParaRPr lang="en-US" sz="1600" dirty="0"/>
          </a:p>
        </p:txBody>
      </p:sp>
      <p:pic>
        <p:nvPicPr>
          <p:cNvPr id="5" name="Content Placeholder 8"/>
          <p:cNvPicPr>
            <a:picLocks/>
          </p:cNvPicPr>
          <p:nvPr/>
        </p:nvPicPr>
        <p:blipFill>
          <a:blip r:embed="rId3"/>
          <a:stretch>
            <a:fillRect/>
          </a:stretch>
        </p:blipFill>
        <p:spPr>
          <a:xfrm>
            <a:off x="265454" y="1126481"/>
            <a:ext cx="5102000" cy="2969733"/>
          </a:xfrm>
          <a:prstGeom prst="rect">
            <a:avLst/>
          </a:prstGeom>
          <a:ln w="6350">
            <a:solidFill>
              <a:srgbClr val="968C6D"/>
            </a:solidFill>
          </a:ln>
        </p:spPr>
      </p:pic>
    </p:spTree>
    <p:extLst>
      <p:ext uri="{BB962C8B-B14F-4D97-AF65-F5344CB8AC3E}">
        <p14:creationId xmlns:p14="http://schemas.microsoft.com/office/powerpoint/2010/main" val="390806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6408936" y="1347798"/>
            <a:ext cx="2341048" cy="73866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Using Filters: Drag the ‘Store’ field to the ‘Filter’ card.</a:t>
            </a:r>
          </a:p>
        </p:txBody>
      </p:sp>
      <p:pic>
        <p:nvPicPr>
          <p:cNvPr id="7" name="Picture 6"/>
          <p:cNvPicPr>
            <a:picLocks noChangeAspect="1"/>
          </p:cNvPicPr>
          <p:nvPr/>
        </p:nvPicPr>
        <p:blipFill>
          <a:blip r:embed="rId3"/>
          <a:stretch>
            <a:fillRect/>
          </a:stretch>
        </p:blipFill>
        <p:spPr>
          <a:xfrm>
            <a:off x="832948" y="1342073"/>
            <a:ext cx="5393285" cy="2977166"/>
          </a:xfrm>
          <a:prstGeom prst="rect">
            <a:avLst/>
          </a:prstGeom>
          <a:ln w="6350">
            <a:solidFill>
              <a:srgbClr val="968C6D"/>
            </a:solidFill>
          </a:ln>
        </p:spPr>
      </p:pic>
    </p:spTree>
    <p:extLst>
      <p:ext uri="{BB962C8B-B14F-4D97-AF65-F5344CB8AC3E}">
        <p14:creationId xmlns:p14="http://schemas.microsoft.com/office/powerpoint/2010/main" val="406654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928450" y="1978074"/>
            <a:ext cx="5019504" cy="1231106"/>
          </a:xfrm>
          <a:prstGeom prst="rect">
            <a:avLst/>
          </a:prstGeom>
          <a:noFill/>
          <a:ln>
            <a:noFill/>
          </a:ln>
        </p:spPr>
        <p:txBody>
          <a:bodyPr wrap="square" lIns="0" tIns="0" rIns="0" bIns="0" anchor="t" anchorCtr="0">
            <a:spAutoFit/>
          </a:bodyPr>
          <a:lstStyle/>
          <a:p>
            <a:pPr lvl="0">
              <a:buClr>
                <a:srgbClr val="000000"/>
              </a:buClr>
              <a:buSzPct val="25000"/>
            </a:pPr>
            <a:r>
              <a:rPr lang="en-US" sz="4000" i="1" dirty="0">
                <a:solidFill>
                  <a:srgbClr val="FFFFFF"/>
                </a:solidFill>
                <a:latin typeface="Georgia"/>
                <a:ea typeface="Georgia"/>
                <a:cs typeface="Georgia"/>
                <a:sym typeface="Georgia"/>
              </a:rPr>
              <a:t>Introduction and Case Overview</a:t>
            </a:r>
            <a:endParaRPr lang="en" sz="4000" b="0" i="1" u="none" strike="noStrike" cap="none" dirty="0">
              <a:solidFill>
                <a:srgbClr val="FFFFFF"/>
              </a:solidFill>
              <a:latin typeface="Georgia"/>
              <a:ea typeface="Georgia"/>
              <a:cs typeface="Georgia"/>
              <a:sym typeface="Georgia"/>
            </a:endParaRPr>
          </a:p>
        </p:txBody>
      </p:sp>
      <p:pic>
        <p:nvPicPr>
          <p:cNvPr id="373" name="Shape 373"/>
          <p:cNvPicPr preferRelativeResize="0"/>
          <p:nvPr/>
        </p:nvPicPr>
        <p:blipFill rotWithShape="1">
          <a:blip r:embed="rId3">
            <a:alphaModFix amt="14000"/>
          </a:blip>
          <a:srcRect t="4259" b="4706"/>
          <a:stretch/>
        </p:blipFill>
        <p:spPr>
          <a:xfrm>
            <a:off x="3293021" y="0"/>
            <a:ext cx="4554022" cy="4748949"/>
          </a:xfrm>
          <a:prstGeom prst="rect">
            <a:avLst/>
          </a:prstGeom>
          <a:noFill/>
          <a:ln>
            <a:noFill/>
          </a:ln>
        </p:spPr>
      </p:pic>
      <p:sp>
        <p:nvSpPr>
          <p:cNvPr id="5" name="Shape 67"/>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r>
              <a:rPr lang="en" sz="1000" b="1" baseline="30000">
                <a:solidFill>
                  <a:srgbClr val="D9D9D9"/>
                </a:solidFill>
                <a:latin typeface="Helvetica Neue"/>
                <a:ea typeface="Helvetica Neue"/>
                <a:cs typeface="Helvetica Neue"/>
                <a:sym typeface="Helvetica Neue"/>
              </a:rPr>
              <a:t>2</a:t>
            </a:r>
            <a:endParaRPr lang="en" sz="1000" b="1" i="0" u="none" strike="noStrike" cap="none" baseline="30000" dirty="0">
              <a:solidFill>
                <a:srgbClr val="D9D9D9"/>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5777038" y="1347798"/>
            <a:ext cx="2928345" cy="73866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Drill into the filter details and select only the range of stores from 1 to 5</a:t>
            </a:r>
          </a:p>
        </p:txBody>
      </p:sp>
      <p:pic>
        <p:nvPicPr>
          <p:cNvPr id="5" name="Picture 4"/>
          <p:cNvPicPr>
            <a:picLocks noChangeAspect="1"/>
          </p:cNvPicPr>
          <p:nvPr/>
        </p:nvPicPr>
        <p:blipFill>
          <a:blip r:embed="rId3"/>
          <a:stretch>
            <a:fillRect/>
          </a:stretch>
        </p:blipFill>
        <p:spPr>
          <a:xfrm>
            <a:off x="357163" y="1111615"/>
            <a:ext cx="5225881" cy="3622600"/>
          </a:xfrm>
          <a:prstGeom prst="rect">
            <a:avLst/>
          </a:prstGeom>
          <a:ln w="6350">
            <a:solidFill>
              <a:srgbClr val="968C6D"/>
            </a:solidFill>
          </a:ln>
        </p:spPr>
      </p:pic>
    </p:spTree>
    <p:extLst>
      <p:ext uri="{BB962C8B-B14F-4D97-AF65-F5344CB8AC3E}">
        <p14:creationId xmlns:p14="http://schemas.microsoft.com/office/powerpoint/2010/main" val="4035579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5195983" y="1012451"/>
            <a:ext cx="3686760" cy="4001095"/>
          </a:xfrm>
          <a:prstGeom prst="rect">
            <a:avLst/>
          </a:prstGeom>
          <a:noFill/>
          <a:ln>
            <a:noFill/>
          </a:ln>
        </p:spPr>
        <p:txBody>
          <a:bodyPr wrap="square" lIns="0" tIns="0" rIns="0" bIns="0" anchor="t" anchorCtr="0">
            <a:spAutoFit/>
          </a:bodyPr>
          <a:lstStyle/>
          <a:p>
            <a:pPr marL="228600" lvl="0" indent="-228600">
              <a:spcAft>
                <a:spcPts val="300"/>
              </a:spcAft>
              <a:buClr>
                <a:srgbClr val="000000"/>
              </a:buClr>
              <a:buSzPct val="100000"/>
              <a:buFont typeface="Arial" panose="020B0604020202020204" pitchFamily="34" charset="0"/>
              <a:buChar char="•"/>
            </a:pPr>
            <a:r>
              <a:rPr lang="en-US" sz="1600" dirty="0"/>
              <a:t>Using Marks: marks are features uses to identify specific </a:t>
            </a:r>
            <a:r>
              <a:rPr lang="en-US" sz="1600" dirty="0" err="1"/>
              <a:t>datapoints</a:t>
            </a:r>
            <a:r>
              <a:rPr lang="en-US" sz="1600" dirty="0"/>
              <a:t>. </a:t>
            </a:r>
          </a:p>
          <a:p>
            <a:pPr marL="228600" lvl="0" indent="-228600">
              <a:spcAft>
                <a:spcPts val="300"/>
              </a:spcAft>
              <a:buClr>
                <a:srgbClr val="000000"/>
              </a:buClr>
              <a:buSzPct val="100000"/>
              <a:buFont typeface="Arial" panose="020B0604020202020204" pitchFamily="34" charset="0"/>
              <a:buChar char="•"/>
            </a:pPr>
            <a:r>
              <a:rPr lang="en-US" sz="1600" dirty="0"/>
              <a:t>In this example, marks are represented by the size, color, and number of circles. </a:t>
            </a:r>
          </a:p>
          <a:p>
            <a:pPr marL="228600" lvl="0" indent="-228600">
              <a:spcAft>
                <a:spcPts val="300"/>
              </a:spcAft>
              <a:buClr>
                <a:srgbClr val="000000"/>
              </a:buClr>
              <a:buSzPct val="100000"/>
              <a:buFont typeface="Arial" panose="020B0604020202020204" pitchFamily="34" charset="0"/>
              <a:buChar char="•"/>
            </a:pPr>
            <a:r>
              <a:rPr lang="en-US" sz="1600" dirty="0"/>
              <a:t>Drag the “Price” field to the ‘Color’ mark—the field should default to a calculated value (sum(Price</a:t>
            </a:r>
            <a:r>
              <a:rPr lang="en-US" sz="1600" dirty="0" smtClean="0"/>
              <a:t>)). </a:t>
            </a:r>
            <a:endParaRPr lang="en-US" sz="1600" dirty="0"/>
          </a:p>
          <a:p>
            <a:pPr marL="228600" lvl="0" indent="-228600">
              <a:spcAft>
                <a:spcPts val="300"/>
              </a:spcAft>
              <a:buClr>
                <a:srgbClr val="000000"/>
              </a:buClr>
              <a:buSzPct val="100000"/>
              <a:buFont typeface="Arial" panose="020B0604020202020204" pitchFamily="34" charset="0"/>
              <a:buChar char="•"/>
            </a:pPr>
            <a:r>
              <a:rPr lang="en-US" sz="1600" dirty="0"/>
              <a:t>You can change the color by clicking on the generic ‘Color’ box inside the Marks card. </a:t>
            </a:r>
            <a:endParaRPr lang="en-US" sz="1600" dirty="0" smtClean="0"/>
          </a:p>
          <a:p>
            <a:pPr marL="228600" lvl="0" indent="-228600">
              <a:spcAft>
                <a:spcPts val="600"/>
              </a:spcAft>
              <a:buClr>
                <a:srgbClr val="000000"/>
              </a:buClr>
              <a:buSzPct val="100000"/>
              <a:buFont typeface="Arial" panose="020B0604020202020204" pitchFamily="34" charset="0"/>
              <a:buChar char="•"/>
            </a:pPr>
            <a:r>
              <a:rPr lang="en-US" sz="1600" dirty="0"/>
              <a:t>Next, drag field ‘Difference’ to the ‘Size’ mark. </a:t>
            </a:r>
          </a:p>
          <a:p>
            <a:pPr marL="228600" lvl="0" indent="-228600">
              <a:spcAft>
                <a:spcPts val="600"/>
              </a:spcAft>
              <a:buClr>
                <a:srgbClr val="000000"/>
              </a:buClr>
              <a:buSzPct val="100000"/>
              <a:buFont typeface="Arial" panose="020B0604020202020204" pitchFamily="34" charset="0"/>
              <a:buChar char="•"/>
            </a:pPr>
            <a:r>
              <a:rPr lang="en-US" sz="1600" dirty="0"/>
              <a:t>How would you interpret this graph?</a:t>
            </a:r>
          </a:p>
          <a:p>
            <a:pPr marL="228600" lvl="0" indent="-228600">
              <a:spcAft>
                <a:spcPts val="300"/>
              </a:spcAft>
              <a:buClr>
                <a:srgbClr val="000000"/>
              </a:buClr>
              <a:buSzPct val="100000"/>
              <a:buFont typeface="Arial" panose="020B0604020202020204" pitchFamily="34" charset="0"/>
              <a:buChar char="•"/>
            </a:pPr>
            <a:endParaRPr lang="en-US" sz="1600" dirty="0"/>
          </a:p>
        </p:txBody>
      </p:sp>
      <p:pic>
        <p:nvPicPr>
          <p:cNvPr id="7" name="Content Placeholder 5"/>
          <p:cNvPicPr>
            <a:picLocks noChangeAspect="1"/>
          </p:cNvPicPr>
          <p:nvPr/>
        </p:nvPicPr>
        <p:blipFill>
          <a:blip r:embed="rId3"/>
          <a:stretch>
            <a:fillRect/>
          </a:stretch>
        </p:blipFill>
        <p:spPr>
          <a:xfrm>
            <a:off x="185486" y="1089313"/>
            <a:ext cx="4670824" cy="2529214"/>
          </a:xfrm>
          <a:prstGeom prst="rect">
            <a:avLst/>
          </a:prstGeom>
          <a:ln w="6350">
            <a:solidFill>
              <a:srgbClr val="968C6D"/>
            </a:solidFill>
          </a:ln>
        </p:spPr>
      </p:pic>
    </p:spTree>
    <p:extLst>
      <p:ext uri="{BB962C8B-B14F-4D97-AF65-F5344CB8AC3E}">
        <p14:creationId xmlns:p14="http://schemas.microsoft.com/office/powerpoint/2010/main" val="57090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5693012" y="1347798"/>
            <a:ext cx="3303314" cy="3031599"/>
          </a:xfrm>
          <a:prstGeom prst="rect">
            <a:avLst/>
          </a:prstGeom>
          <a:noFill/>
          <a:ln>
            <a:noFill/>
          </a:ln>
        </p:spPr>
        <p:txBody>
          <a:bodyPr wrap="square" lIns="0" tIns="0" rIns="0" bIns="0" anchor="t" anchorCtr="0">
            <a:spAutoFit/>
          </a:bodyPr>
          <a:lstStyle>
            <a:defPPr marR="0" lvl="0" algn="l" rtl="0">
              <a:lnSpc>
                <a:spcPct val="100000"/>
              </a:lnSpc>
              <a:spcBef>
                <a:spcPts val="0"/>
              </a:spcBef>
              <a:spcAft>
                <a:spcPts val="0"/>
              </a:spcAft>
            </a:defPPr>
            <a:lvl1pPr marL="228600" indent="-228600">
              <a:spcAft>
                <a:spcPts val="300"/>
              </a:spcAft>
              <a:buClr>
                <a:srgbClr val="000000"/>
              </a:buClr>
              <a:buSzPct val="100000"/>
              <a:buFont typeface="Arial" panose="020B0604020202020204" pitchFamily="34" charset="0"/>
              <a:buChar char="•"/>
              <a:defRPr sz="1600"/>
            </a:lvl1pPr>
          </a:lstStyle>
          <a:p>
            <a:pPr>
              <a:spcAft>
                <a:spcPts val="600"/>
              </a:spcAft>
            </a:pPr>
            <a:r>
              <a:rPr lang="en-US" sz="1400" dirty="0"/>
              <a:t>Using Analytics: some standard methods of analysis are built </a:t>
            </a:r>
            <a:r>
              <a:rPr lang="en-US" sz="1400" dirty="0" smtClean="0"/>
              <a:t>into Tableau</a:t>
            </a:r>
            <a:r>
              <a:rPr lang="en-US" sz="1400" dirty="0"/>
              <a:t>. </a:t>
            </a:r>
          </a:p>
          <a:p>
            <a:pPr>
              <a:spcAft>
                <a:spcPts val="600"/>
              </a:spcAft>
            </a:pPr>
            <a:r>
              <a:rPr lang="en-US" sz="1400" dirty="0"/>
              <a:t>Click and drag a ‘Cluster’ model into the sheet. </a:t>
            </a:r>
          </a:p>
          <a:p>
            <a:pPr>
              <a:spcAft>
                <a:spcPts val="600"/>
              </a:spcAft>
            </a:pPr>
            <a:r>
              <a:rPr lang="en-US" sz="1400" dirty="0"/>
              <a:t>Drill into the cluster variables and ensure the variables are ordered by sum(Difference) , then by sum(Price). </a:t>
            </a:r>
          </a:p>
          <a:p>
            <a:pPr>
              <a:spcAft>
                <a:spcPts val="600"/>
              </a:spcAft>
            </a:pPr>
            <a:r>
              <a:rPr lang="en-US" sz="1400" dirty="0"/>
              <a:t>Values for respective individual clusters will be re-colored to a consistent color and arranged together, based upon similar values for the defined variable characteristics.</a:t>
            </a:r>
          </a:p>
        </p:txBody>
      </p:sp>
      <p:pic>
        <p:nvPicPr>
          <p:cNvPr id="5" name="Content Placeholder 7"/>
          <p:cNvPicPr>
            <a:picLocks/>
          </p:cNvPicPr>
          <p:nvPr/>
        </p:nvPicPr>
        <p:blipFill>
          <a:blip r:embed="rId3"/>
          <a:stretch>
            <a:fillRect/>
          </a:stretch>
        </p:blipFill>
        <p:spPr>
          <a:xfrm>
            <a:off x="264332" y="1126920"/>
            <a:ext cx="5206699" cy="3460447"/>
          </a:xfrm>
          <a:prstGeom prst="rect">
            <a:avLst/>
          </a:prstGeom>
          <a:ln w="6350">
            <a:solidFill>
              <a:srgbClr val="968C6D"/>
            </a:solidFill>
          </a:ln>
        </p:spPr>
      </p:pic>
    </p:spTree>
    <p:extLst>
      <p:ext uri="{BB962C8B-B14F-4D97-AF65-F5344CB8AC3E}">
        <p14:creationId xmlns:p14="http://schemas.microsoft.com/office/powerpoint/2010/main" val="2110014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6046476" y="1347798"/>
            <a:ext cx="2767105" cy="1231106"/>
          </a:xfrm>
          <a:prstGeom prst="rect">
            <a:avLst/>
          </a:prstGeom>
          <a:noFill/>
          <a:ln>
            <a:noFill/>
          </a:ln>
        </p:spPr>
        <p:txBody>
          <a:bodyPr wrap="square" lIns="0" tIns="0" rIns="0" bIns="0" anchor="t" anchorCtr="0">
            <a:spAutoFit/>
          </a:bodyPr>
          <a:lstStyle>
            <a:defPPr marR="0" lvl="0" algn="l" rtl="0">
              <a:lnSpc>
                <a:spcPct val="100000"/>
              </a:lnSpc>
              <a:spcBef>
                <a:spcPts val="0"/>
              </a:spcBef>
              <a:spcAft>
                <a:spcPts val="0"/>
              </a:spcAft>
            </a:defPPr>
            <a:lvl1pPr marL="228600" indent="-228600">
              <a:spcAft>
                <a:spcPts val="300"/>
              </a:spcAft>
              <a:buClr>
                <a:srgbClr val="000000"/>
              </a:buClr>
              <a:buSzPct val="100000"/>
              <a:buFont typeface="Arial" panose="020B0604020202020204" pitchFamily="34" charset="0"/>
              <a:buChar char="•"/>
              <a:defRPr sz="1600"/>
            </a:lvl1pPr>
          </a:lstStyle>
          <a:p>
            <a:r>
              <a:rPr lang="en-US" dirty="0"/>
              <a:t>Increase the number of clusters (automatically defaulted to 2) to 3 as an example of how to manipulate the clustering.</a:t>
            </a:r>
          </a:p>
        </p:txBody>
      </p:sp>
      <p:pic>
        <p:nvPicPr>
          <p:cNvPr id="5" name="Content Placeholder 7"/>
          <p:cNvPicPr>
            <a:picLocks/>
          </p:cNvPicPr>
          <p:nvPr/>
        </p:nvPicPr>
        <p:blipFill>
          <a:blip r:embed="rId3"/>
          <a:stretch>
            <a:fillRect/>
          </a:stretch>
        </p:blipFill>
        <p:spPr>
          <a:xfrm>
            <a:off x="303316" y="1134603"/>
            <a:ext cx="5574970" cy="3268347"/>
          </a:xfrm>
          <a:prstGeom prst="rect">
            <a:avLst/>
          </a:prstGeom>
          <a:ln w="6350">
            <a:solidFill>
              <a:srgbClr val="968C6D"/>
            </a:solidFill>
          </a:ln>
        </p:spPr>
      </p:pic>
    </p:spTree>
    <p:extLst>
      <p:ext uri="{BB962C8B-B14F-4D97-AF65-F5344CB8AC3E}">
        <p14:creationId xmlns:p14="http://schemas.microsoft.com/office/powerpoint/2010/main" val="1976941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Become Familiar with Basic Functions</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5933885" y="1347798"/>
            <a:ext cx="2848962" cy="73866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Dashboards vs. Worksheets – a dashboard can contain </a:t>
            </a:r>
            <a:r>
              <a:rPr lang="en-US" sz="1600" dirty="0" smtClean="0"/>
              <a:t>multiple worksheets</a:t>
            </a:r>
            <a:r>
              <a:rPr lang="en-US" sz="1600" dirty="0"/>
              <a:t>.</a:t>
            </a:r>
          </a:p>
        </p:txBody>
      </p:sp>
      <p:pic>
        <p:nvPicPr>
          <p:cNvPr id="5" name="Content Placeholder 9"/>
          <p:cNvPicPr>
            <a:picLocks noChangeAspect="1"/>
          </p:cNvPicPr>
          <p:nvPr/>
        </p:nvPicPr>
        <p:blipFill>
          <a:blip r:embed="rId3"/>
          <a:stretch>
            <a:fillRect/>
          </a:stretch>
        </p:blipFill>
        <p:spPr>
          <a:xfrm>
            <a:off x="279699" y="1126919"/>
            <a:ext cx="5391118" cy="3482979"/>
          </a:xfrm>
          <a:prstGeom prst="rect">
            <a:avLst/>
          </a:prstGeom>
          <a:ln w="6350">
            <a:solidFill>
              <a:srgbClr val="968C6D"/>
            </a:solidFill>
          </a:ln>
        </p:spPr>
      </p:pic>
    </p:spTree>
    <p:extLst>
      <p:ext uri="{BB962C8B-B14F-4D97-AF65-F5344CB8AC3E}">
        <p14:creationId xmlns:p14="http://schemas.microsoft.com/office/powerpoint/2010/main" val="3512975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928449" y="1978074"/>
            <a:ext cx="7248763" cy="615553"/>
          </a:xfrm>
          <a:prstGeom prst="rect">
            <a:avLst/>
          </a:prstGeom>
          <a:noFill/>
          <a:ln>
            <a:noFill/>
          </a:ln>
        </p:spPr>
        <p:txBody>
          <a:bodyPr wrap="square" lIns="0" tIns="0" rIns="0" bIns="0" anchor="t" anchorCtr="0">
            <a:spAutoFit/>
          </a:bodyPr>
          <a:lstStyle/>
          <a:p>
            <a:pPr lvl="0">
              <a:buClr>
                <a:srgbClr val="000000"/>
              </a:buClr>
              <a:buSzPct val="25000"/>
            </a:pPr>
            <a:r>
              <a:rPr lang="en-US" sz="4000" i="1" dirty="0">
                <a:solidFill>
                  <a:srgbClr val="FFFFFF"/>
                </a:solidFill>
                <a:latin typeface="Georgia"/>
                <a:ea typeface="Georgia"/>
                <a:cs typeface="Georgia"/>
                <a:sym typeface="Georgia"/>
              </a:rPr>
              <a:t>Case Studies</a:t>
            </a:r>
            <a:endParaRPr lang="en" sz="4000" b="0" i="1" u="none" strike="noStrike" cap="none" dirty="0">
              <a:solidFill>
                <a:srgbClr val="FFFFFF"/>
              </a:solidFill>
              <a:latin typeface="Georgia"/>
              <a:ea typeface="Georgia"/>
              <a:cs typeface="Georgia"/>
              <a:sym typeface="Georgia"/>
            </a:endParaRPr>
          </a:p>
        </p:txBody>
      </p:sp>
      <p:pic>
        <p:nvPicPr>
          <p:cNvPr id="373" name="Shape 373"/>
          <p:cNvPicPr preferRelativeResize="0"/>
          <p:nvPr/>
        </p:nvPicPr>
        <p:blipFill rotWithShape="1">
          <a:blip r:embed="rId3">
            <a:alphaModFix amt="14000"/>
          </a:blip>
          <a:srcRect t="4259" b="4706"/>
          <a:stretch/>
        </p:blipFill>
        <p:spPr>
          <a:xfrm>
            <a:off x="3293021" y="0"/>
            <a:ext cx="4554022" cy="4748949"/>
          </a:xfrm>
          <a:prstGeom prst="rect">
            <a:avLst/>
          </a:prstGeom>
          <a:noFill/>
          <a:ln>
            <a:noFill/>
          </a:ln>
        </p:spPr>
      </p:pic>
      <p:sp>
        <p:nvSpPr>
          <p:cNvPr id="5" name="Shape 67"/>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r>
              <a:rPr lang="en" sz="1000" b="1" i="0" u="none" strike="noStrike" cap="none" baseline="30000" dirty="0" smtClean="0">
                <a:solidFill>
                  <a:srgbClr val="D9D9D9"/>
                </a:solidFill>
                <a:latin typeface="Helvetica Neue"/>
                <a:ea typeface="Helvetica Neue"/>
                <a:cs typeface="Helvetica Neue"/>
                <a:sym typeface="Helvetica Neue"/>
              </a:rPr>
              <a:t>26</a:t>
            </a:r>
            <a:endParaRPr lang="en" sz="1000" b="1" i="0" u="none" strike="noStrike" cap="none" baseline="30000" dirty="0">
              <a:solidFill>
                <a:srgbClr val="D9D9D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256357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Instructions</a:t>
            </a:r>
            <a:endParaRPr lang="en" sz="2400" b="0" i="1" u="none" strike="noStrike" cap="none" dirty="0">
              <a:solidFill>
                <a:srgbClr val="FFFFFF"/>
              </a:solidFill>
              <a:latin typeface="Georgia"/>
              <a:ea typeface="Georgia"/>
              <a:cs typeface="Georgia"/>
              <a:sym typeface="Georgia"/>
            </a:endParaRPr>
          </a:p>
        </p:txBody>
      </p:sp>
      <p:sp>
        <p:nvSpPr>
          <p:cNvPr id="7" name="Shape 397"/>
          <p:cNvSpPr txBox="1"/>
          <p:nvPr/>
        </p:nvSpPr>
        <p:spPr>
          <a:xfrm>
            <a:off x="822098" y="1296998"/>
            <a:ext cx="7328988" cy="246221"/>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a:t>Create a basic dashboard using the SQL prep tables created in Phase 1</a:t>
            </a:r>
            <a:endParaRPr lang="en-US" sz="1600" dirty="0"/>
          </a:p>
        </p:txBody>
      </p:sp>
    </p:spTree>
    <p:extLst>
      <p:ext uri="{BB962C8B-B14F-4D97-AF65-F5344CB8AC3E}">
        <p14:creationId xmlns:p14="http://schemas.microsoft.com/office/powerpoint/2010/main" val="3317068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1</a:t>
            </a:r>
            <a:endParaRPr lang="en" sz="2400" b="0" i="1" u="none" strike="noStrike" cap="none" dirty="0">
              <a:solidFill>
                <a:srgbClr val="FFFFFF"/>
              </a:solidFill>
              <a:latin typeface="Georgia"/>
              <a:ea typeface="Georgia"/>
              <a:cs typeface="Georgia"/>
              <a:sym typeface="Georgia"/>
            </a:endParaRPr>
          </a:p>
        </p:txBody>
      </p:sp>
      <p:sp>
        <p:nvSpPr>
          <p:cNvPr id="7" name="Shape 397"/>
          <p:cNvSpPr txBox="1"/>
          <p:nvPr/>
        </p:nvSpPr>
        <p:spPr>
          <a:xfrm>
            <a:off x="822098" y="1296998"/>
            <a:ext cx="7328988" cy="1877437"/>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Executive leadership is looking for dashboard reporting that would be useful to help identify and monitor vendor activity in order to focus efforts strategically on key supplier relationships.</a:t>
            </a:r>
          </a:p>
          <a:p>
            <a:pPr marL="228600" lvl="0" indent="-228600">
              <a:spcAft>
                <a:spcPts val="600"/>
              </a:spcAft>
              <a:buClr>
                <a:srgbClr val="000000"/>
              </a:buClr>
              <a:buSzPct val="100000"/>
              <a:buFont typeface="Arial" panose="020B0604020202020204" pitchFamily="34" charset="0"/>
              <a:buChar char="•"/>
            </a:pPr>
            <a:r>
              <a:rPr lang="en-US" sz="1600" dirty="0"/>
              <a:t>Create (1) an aggregate table that includes all critical vendor billings and their associated purchasing activity</a:t>
            </a:r>
          </a:p>
          <a:p>
            <a:pPr marL="228600" lvl="0" indent="-228600">
              <a:spcAft>
                <a:spcPts val="600"/>
              </a:spcAft>
              <a:buClr>
                <a:srgbClr val="000000"/>
              </a:buClr>
              <a:buSzPct val="100000"/>
              <a:buFont typeface="Arial" panose="020B0604020202020204" pitchFamily="34" charset="0"/>
              <a:buChar char="•"/>
            </a:pPr>
            <a:r>
              <a:rPr lang="en-US" sz="1600" dirty="0"/>
              <a:t>Create (2) separate tables to store key information, such as ‘top 10 vendors’ by quantity purchased. Name all tables you create </a:t>
            </a:r>
            <a:r>
              <a:rPr lang="en-US" sz="1600" b="1" dirty="0"/>
              <a:t>‘c1</a:t>
            </a:r>
            <a:r>
              <a:rPr lang="en-US" sz="1600" dirty="0"/>
              <a:t>_Prep_[</a:t>
            </a:r>
            <a:r>
              <a:rPr lang="en-US" sz="1600" dirty="0" err="1"/>
              <a:t>table_name</a:t>
            </a:r>
            <a:r>
              <a:rPr lang="en-US" sz="1600" dirty="0"/>
              <a:t>]’</a:t>
            </a:r>
          </a:p>
        </p:txBody>
      </p:sp>
    </p:spTree>
    <p:extLst>
      <p:ext uri="{BB962C8B-B14F-4D97-AF65-F5344CB8AC3E}">
        <p14:creationId xmlns:p14="http://schemas.microsoft.com/office/powerpoint/2010/main" val="2593345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a:t>
            </a:r>
            <a:r>
              <a:rPr lang="en-US" sz="2400" i="1" dirty="0" smtClean="0">
                <a:solidFill>
                  <a:srgbClr val="FFFFFF"/>
                </a:solidFill>
                <a:latin typeface="Georgia"/>
                <a:ea typeface="Georgia"/>
                <a:cs typeface="Georgia"/>
                <a:sym typeface="Georgia"/>
              </a:rPr>
              <a:t>2</a:t>
            </a:r>
            <a:endParaRPr lang="en" sz="2400" b="0" i="1" u="none" strike="noStrike" cap="none" dirty="0">
              <a:solidFill>
                <a:srgbClr val="FFFFFF"/>
              </a:solidFill>
              <a:latin typeface="Georgia"/>
              <a:ea typeface="Georgia"/>
              <a:cs typeface="Georgia"/>
              <a:sym typeface="Georgia"/>
            </a:endParaRPr>
          </a:p>
        </p:txBody>
      </p:sp>
      <p:sp>
        <p:nvSpPr>
          <p:cNvPr id="7" name="Shape 397"/>
          <p:cNvSpPr txBox="1"/>
          <p:nvPr/>
        </p:nvSpPr>
        <p:spPr>
          <a:xfrm>
            <a:off x="822098" y="1296998"/>
            <a:ext cx="7328988" cy="244682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You notice that there is inventory that is purchased but sits on the shelf for a long period of time rather than being sold</a:t>
            </a:r>
            <a:r>
              <a:rPr lang="en-US" sz="1600" dirty="0" smtClean="0"/>
              <a:t>. </a:t>
            </a:r>
            <a:endParaRPr lang="en-US" sz="1600" dirty="0"/>
          </a:p>
          <a:p>
            <a:pPr marL="228600" lvl="0" indent="-228600">
              <a:spcAft>
                <a:spcPts val="600"/>
              </a:spcAft>
              <a:buClr>
                <a:srgbClr val="000000"/>
              </a:buClr>
              <a:buSzPct val="100000"/>
              <a:buFont typeface="Arial" panose="020B0604020202020204" pitchFamily="34" charset="0"/>
              <a:buChar char="•"/>
            </a:pPr>
            <a:r>
              <a:rPr lang="en-US" sz="1600" dirty="0"/>
              <a:t>As such, there is an opportunity to add value to the procurement process by identifying trends in the timing inventory purchased versus its </a:t>
            </a:r>
            <a:r>
              <a:rPr lang="en-US" sz="1600" dirty="0" smtClean="0"/>
              <a:t>corresponding sale. </a:t>
            </a:r>
            <a:endParaRPr lang="en-US" sz="1600" dirty="0"/>
          </a:p>
          <a:p>
            <a:pPr marL="228600" lvl="0" indent="-228600">
              <a:spcAft>
                <a:spcPts val="600"/>
              </a:spcAft>
              <a:buClr>
                <a:srgbClr val="000000"/>
              </a:buClr>
              <a:buSzPct val="100000"/>
              <a:buFont typeface="Arial" panose="020B0604020202020204" pitchFamily="34" charset="0"/>
              <a:buChar char="•"/>
            </a:pPr>
            <a:r>
              <a:rPr lang="en-US" sz="1600" dirty="0"/>
              <a:t>Consider key data points around purchase prices, seasonality, and vendor information in creating an aggregate table for future visual &amp; </a:t>
            </a:r>
            <a:r>
              <a:rPr lang="en-US" sz="1600" dirty="0" smtClean="0"/>
              <a:t>statistical analysis</a:t>
            </a:r>
            <a:r>
              <a:rPr lang="en-US" sz="1600" dirty="0"/>
              <a:t>. </a:t>
            </a:r>
          </a:p>
          <a:p>
            <a:pPr marL="228600" lvl="0" indent="-228600">
              <a:spcAft>
                <a:spcPts val="600"/>
              </a:spcAft>
              <a:buClr>
                <a:srgbClr val="000000"/>
              </a:buClr>
              <a:buSzPct val="100000"/>
              <a:buFont typeface="Arial" panose="020B0604020202020204" pitchFamily="34" charset="0"/>
              <a:buChar char="•"/>
            </a:pPr>
            <a:r>
              <a:rPr lang="en-US" sz="1600" dirty="0"/>
              <a:t>Name the table you create </a:t>
            </a:r>
            <a:r>
              <a:rPr lang="en-US" sz="1600" b="1" dirty="0"/>
              <a:t>‘c2</a:t>
            </a:r>
            <a:r>
              <a:rPr lang="en-US" sz="1600" dirty="0"/>
              <a:t>_Prep_[</a:t>
            </a:r>
            <a:r>
              <a:rPr lang="en-US" sz="1600" dirty="0" err="1"/>
              <a:t>table_name</a:t>
            </a:r>
            <a:r>
              <a:rPr lang="en-US" sz="1600" dirty="0"/>
              <a:t>]’.</a:t>
            </a:r>
          </a:p>
        </p:txBody>
      </p:sp>
    </p:spTree>
    <p:extLst>
      <p:ext uri="{BB962C8B-B14F-4D97-AF65-F5344CB8AC3E}">
        <p14:creationId xmlns:p14="http://schemas.microsoft.com/office/powerpoint/2010/main" val="3817384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928449" y="1978074"/>
            <a:ext cx="7248763" cy="615553"/>
          </a:xfrm>
          <a:prstGeom prst="rect">
            <a:avLst/>
          </a:prstGeom>
          <a:noFill/>
          <a:ln>
            <a:noFill/>
          </a:ln>
        </p:spPr>
        <p:txBody>
          <a:bodyPr wrap="square" lIns="0" tIns="0" rIns="0" bIns="0" anchor="t" anchorCtr="0">
            <a:spAutoFit/>
          </a:bodyPr>
          <a:lstStyle/>
          <a:p>
            <a:pPr lvl="0">
              <a:buClr>
                <a:srgbClr val="000000"/>
              </a:buClr>
              <a:buSzPct val="25000"/>
            </a:pPr>
            <a:r>
              <a:rPr lang="en-US" sz="4000" i="1">
                <a:solidFill>
                  <a:srgbClr val="FFFFFF"/>
                </a:solidFill>
                <a:latin typeface="Georgia"/>
                <a:ea typeface="Georgia"/>
                <a:cs typeface="Georgia"/>
                <a:sym typeface="Georgia"/>
              </a:rPr>
              <a:t>Next Steps</a:t>
            </a:r>
            <a:endParaRPr lang="en" sz="4000" b="0" i="1" u="none" strike="noStrike" cap="none" dirty="0">
              <a:solidFill>
                <a:srgbClr val="FFFFFF"/>
              </a:solidFill>
              <a:latin typeface="Georgia"/>
              <a:ea typeface="Georgia"/>
              <a:cs typeface="Georgia"/>
              <a:sym typeface="Georgia"/>
            </a:endParaRPr>
          </a:p>
        </p:txBody>
      </p:sp>
      <p:pic>
        <p:nvPicPr>
          <p:cNvPr id="373" name="Shape 373"/>
          <p:cNvPicPr preferRelativeResize="0"/>
          <p:nvPr/>
        </p:nvPicPr>
        <p:blipFill rotWithShape="1">
          <a:blip r:embed="rId3">
            <a:alphaModFix amt="14000"/>
          </a:blip>
          <a:srcRect t="4259" b="4706"/>
          <a:stretch/>
        </p:blipFill>
        <p:spPr>
          <a:xfrm>
            <a:off x="3293021" y="0"/>
            <a:ext cx="4554022" cy="4748949"/>
          </a:xfrm>
          <a:prstGeom prst="rect">
            <a:avLst/>
          </a:prstGeom>
          <a:noFill/>
          <a:ln>
            <a:noFill/>
          </a:ln>
        </p:spPr>
      </p:pic>
      <p:sp>
        <p:nvSpPr>
          <p:cNvPr id="5" name="Shape 67"/>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r>
              <a:rPr lang="en" sz="1000" b="1" i="0" u="none" strike="noStrike" cap="none" baseline="30000" dirty="0" smtClean="0">
                <a:solidFill>
                  <a:srgbClr val="D9D9D9"/>
                </a:solidFill>
                <a:latin typeface="Helvetica Neue"/>
                <a:ea typeface="Helvetica Neue"/>
                <a:cs typeface="Helvetica Neue"/>
                <a:sym typeface="Helvetica Neue"/>
              </a:rPr>
              <a:t>30</a:t>
            </a:r>
            <a:endParaRPr lang="en" sz="1000" b="1" i="0" u="none" strike="noStrike" cap="none" baseline="30000" dirty="0">
              <a:solidFill>
                <a:srgbClr val="D9D9D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191229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Objectives</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2793072"/>
          </a:xfrm>
          <a:prstGeom prst="rect">
            <a:avLst/>
          </a:prstGeom>
          <a:noFill/>
          <a:ln>
            <a:noFill/>
          </a:ln>
        </p:spPr>
        <p:txBody>
          <a:bodyPr wrap="square" lIns="0" tIns="0" rIns="0" bIns="0" anchor="t" anchorCtr="0">
            <a:spAutoFit/>
          </a:bodyPr>
          <a:lstStyle/>
          <a:p>
            <a:pPr marL="228600" lvl="0" indent="-228600">
              <a:spcAft>
                <a:spcPts val="900"/>
              </a:spcAft>
              <a:buClr>
                <a:srgbClr val="000000"/>
              </a:buClr>
              <a:buSzPct val="100000"/>
              <a:buFont typeface="Arial" panose="020B0604020202020204" pitchFamily="34" charset="0"/>
              <a:buChar char="•"/>
            </a:pPr>
            <a:r>
              <a:rPr lang="en-US" sz="1600" dirty="0"/>
              <a:t>This case study is designed to enhance your understanding and knowledge of data analytics, including leveraging analytics to make business decisions. </a:t>
            </a:r>
          </a:p>
          <a:p>
            <a:pPr marL="228600" lvl="0" indent="-228600">
              <a:spcAft>
                <a:spcPts val="900"/>
              </a:spcAft>
              <a:buClr>
                <a:srgbClr val="000000"/>
              </a:buClr>
              <a:buSzPct val="100000"/>
              <a:buFont typeface="Arial" panose="020B0604020202020204" pitchFamily="34" charset="0"/>
              <a:buChar char="•"/>
            </a:pPr>
            <a:r>
              <a:rPr lang="en-US" sz="1600" dirty="0"/>
              <a:t>By completing this case, you will obtain the following:</a:t>
            </a:r>
          </a:p>
          <a:p>
            <a:pPr marL="457200" lvl="0" indent="-228600">
              <a:spcAft>
                <a:spcPts val="900"/>
              </a:spcAft>
              <a:buClr>
                <a:srgbClr val="000000"/>
              </a:buClr>
              <a:buSzPct val="100000"/>
              <a:buFont typeface="Arial" panose="020B0604020202020204" pitchFamily="34" charset="0"/>
              <a:buChar char="-"/>
            </a:pPr>
            <a:r>
              <a:rPr lang="en-US" sz="1600" dirty="0"/>
              <a:t>An understanding of what data analytics and visualization are</a:t>
            </a:r>
          </a:p>
          <a:p>
            <a:pPr marL="457200" lvl="0" indent="-228600">
              <a:spcAft>
                <a:spcPts val="900"/>
              </a:spcAft>
              <a:buClr>
                <a:srgbClr val="000000"/>
              </a:buClr>
              <a:buSzPct val="100000"/>
              <a:buFont typeface="Arial" panose="020B0604020202020204" pitchFamily="34" charset="0"/>
              <a:buChar char="-"/>
            </a:pPr>
            <a:r>
              <a:rPr lang="en-US" sz="1600" dirty="0"/>
              <a:t>The ability to utilize analytic tools </a:t>
            </a:r>
          </a:p>
          <a:p>
            <a:pPr marL="457200" lvl="0" indent="-228600">
              <a:spcAft>
                <a:spcPts val="900"/>
              </a:spcAft>
              <a:buClr>
                <a:srgbClr val="000000"/>
              </a:buClr>
              <a:buSzPct val="100000"/>
              <a:buFont typeface="Arial" panose="020B0604020202020204" pitchFamily="34" charset="0"/>
              <a:buChar char="-"/>
            </a:pPr>
            <a:r>
              <a:rPr lang="en-US" sz="1600" dirty="0"/>
              <a:t>Comfort in leveraging data in making decisions </a:t>
            </a:r>
          </a:p>
          <a:p>
            <a:pPr marL="457200" lvl="0" indent="-228600">
              <a:spcAft>
                <a:spcPts val="900"/>
              </a:spcAft>
              <a:buClr>
                <a:srgbClr val="000000"/>
              </a:buClr>
              <a:buSzPct val="100000"/>
              <a:buFont typeface="Arial" panose="020B0604020202020204" pitchFamily="34" charset="0"/>
              <a:buChar char="-"/>
            </a:pPr>
            <a:r>
              <a:rPr lang="en-US" sz="1600" dirty="0"/>
              <a:t>Skills to select data components for analysis and illustrate results to highlight data tracking and identify conditions for exception analysis or business advisory strategy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sp>
        <p:nvSpPr>
          <p:cNvPr id="7" name="Shape 397"/>
          <p:cNvSpPr txBox="1"/>
          <p:nvPr/>
        </p:nvSpPr>
        <p:spPr>
          <a:xfrm>
            <a:off x="822098" y="1296998"/>
            <a:ext cx="7328988" cy="244682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Review background information on Linear </a:t>
            </a:r>
            <a:r>
              <a:rPr lang="en-US" sz="1600" dirty="0" smtClean="0"/>
              <a:t>Regression (you do not need to download “R” when you read the article):</a:t>
            </a:r>
            <a:endParaRPr lang="en-US" sz="1600" dirty="0"/>
          </a:p>
          <a:p>
            <a:pPr marL="457200" lvl="1" indent="-228600">
              <a:spcAft>
                <a:spcPts val="600"/>
              </a:spcAft>
              <a:buClr>
                <a:srgbClr val="000000"/>
              </a:buClr>
              <a:buSzPct val="100000"/>
              <a:buFont typeface="Calibri" panose="020F0502020204030204" pitchFamily="34" charset="0"/>
              <a:buChar char="-"/>
            </a:pPr>
            <a:r>
              <a:rPr lang="en-US" sz="1600" dirty="0">
                <a:hlinkClick r:id="rId3"/>
              </a:rPr>
              <a:t>https://www.hackerearth.com/practice/machine-learning/machine-learning-algorithms/beginners-guide-regression-analysis-plot-interpretations/tutorial/</a:t>
            </a:r>
            <a:endParaRPr lang="en-US" sz="1600" dirty="0"/>
          </a:p>
          <a:p>
            <a:pPr marL="228600" lvl="0" indent="-228600">
              <a:spcAft>
                <a:spcPts val="600"/>
              </a:spcAft>
              <a:buClr>
                <a:srgbClr val="000000"/>
              </a:buClr>
              <a:buSzPct val="100000"/>
              <a:buFont typeface="Arial" panose="020B0604020202020204" pitchFamily="34" charset="0"/>
              <a:buChar char="•"/>
            </a:pPr>
            <a:r>
              <a:rPr lang="en-US" sz="1600" dirty="0"/>
              <a:t> Review Basic Concepts </a:t>
            </a:r>
          </a:p>
          <a:p>
            <a:pPr marL="457200" lvl="0" indent="-228600">
              <a:spcAft>
                <a:spcPts val="600"/>
              </a:spcAft>
              <a:buClr>
                <a:srgbClr val="000000"/>
              </a:buClr>
              <a:buSzPct val="100000"/>
              <a:buFont typeface="Calibri" panose="020F0502020204030204" pitchFamily="34" charset="0"/>
              <a:buChar char="-"/>
            </a:pPr>
            <a:r>
              <a:rPr lang="en-US" sz="1600" b="1" dirty="0"/>
              <a:t>Single-variable Linear Regression (Definition): </a:t>
            </a:r>
            <a:r>
              <a:rPr lang="en-US" sz="1600" dirty="0"/>
              <a:t>a statistical method that allows for the evaluation of the relationship between two continuous variables, one predictor (input) variable –‘x’, and one response (output) variable—‘y’. </a:t>
            </a:r>
            <a:endParaRPr lang="en-US" sz="1600" dirty="0" smtClean="0"/>
          </a:p>
        </p:txBody>
      </p:sp>
    </p:spTree>
    <p:extLst>
      <p:ext uri="{BB962C8B-B14F-4D97-AF65-F5344CB8AC3E}">
        <p14:creationId xmlns:p14="http://schemas.microsoft.com/office/powerpoint/2010/main" val="38295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sp>
        <p:nvSpPr>
          <p:cNvPr id="7" name="Shape 397"/>
          <p:cNvSpPr txBox="1"/>
          <p:nvPr/>
        </p:nvSpPr>
        <p:spPr>
          <a:xfrm>
            <a:off x="822098" y="1296998"/>
            <a:ext cx="7328988" cy="2693045"/>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b="1" dirty="0" smtClean="0"/>
              <a:t>The </a:t>
            </a:r>
            <a:r>
              <a:rPr lang="en-US" sz="1600" b="1" dirty="0"/>
              <a:t>key function</a:t>
            </a:r>
            <a:r>
              <a:rPr lang="en-US" sz="1600" dirty="0"/>
              <a:t> is the same as the standard form of an algebraic </a:t>
            </a:r>
            <a:r>
              <a:rPr lang="en-US" sz="1600" dirty="0" smtClean="0"/>
              <a:t>linear equation</a:t>
            </a:r>
            <a:r>
              <a:rPr lang="en-US" sz="1600" dirty="0"/>
              <a:t>:</a:t>
            </a:r>
          </a:p>
          <a:p>
            <a:pPr marL="228600" lvl="1">
              <a:spcAft>
                <a:spcPts val="600"/>
              </a:spcAft>
              <a:buClr>
                <a:srgbClr val="000000"/>
              </a:buClr>
              <a:buSzPct val="100000"/>
            </a:pPr>
            <a:r>
              <a:rPr lang="en-US" sz="1600" dirty="0"/>
              <a:t>f(x) = b + a(x) = y</a:t>
            </a:r>
          </a:p>
          <a:p>
            <a:pPr marL="228600" lvl="0" indent="-228600">
              <a:spcAft>
                <a:spcPts val="600"/>
              </a:spcAft>
              <a:buClr>
                <a:srgbClr val="000000"/>
              </a:buClr>
              <a:buSzPct val="100000"/>
              <a:buFont typeface="Arial" panose="020B0604020202020204" pitchFamily="34" charset="0"/>
              <a:buChar char="•"/>
            </a:pPr>
            <a:r>
              <a:rPr lang="en-US" sz="1600" dirty="0" smtClean="0"/>
              <a:t>Where </a:t>
            </a:r>
            <a:r>
              <a:rPr lang="en-US" sz="1600" b="1" dirty="0"/>
              <a:t>x</a:t>
            </a:r>
            <a:r>
              <a:rPr lang="en-US" sz="1600" dirty="0"/>
              <a:t> is the independent (predictor) variable, </a:t>
            </a:r>
            <a:r>
              <a:rPr lang="en-US" sz="1600" b="1" dirty="0"/>
              <a:t>y</a:t>
            </a:r>
            <a:r>
              <a:rPr lang="en-US" sz="1600" dirty="0"/>
              <a:t>, or </a:t>
            </a:r>
            <a:r>
              <a:rPr lang="en-US" sz="1600" b="1" dirty="0"/>
              <a:t>f(x)</a:t>
            </a:r>
            <a:r>
              <a:rPr lang="en-US" sz="1600" dirty="0"/>
              <a:t>, is the dependent (response) variable, </a:t>
            </a:r>
            <a:r>
              <a:rPr lang="en-US" sz="1600" b="1" dirty="0"/>
              <a:t>b</a:t>
            </a:r>
            <a:r>
              <a:rPr lang="en-US" sz="1600" dirty="0"/>
              <a:t> is a constant, and a is the slope of the line</a:t>
            </a:r>
            <a:r>
              <a:rPr lang="en-US" sz="1600" dirty="0" smtClean="0"/>
              <a:t>. </a:t>
            </a:r>
            <a:endParaRPr lang="en-US" sz="1600" dirty="0"/>
          </a:p>
          <a:p>
            <a:pPr marL="228600" lvl="0" indent="-228600">
              <a:spcAft>
                <a:spcPts val="600"/>
              </a:spcAft>
              <a:buClr>
                <a:srgbClr val="000000"/>
              </a:buClr>
              <a:buSzPct val="100000"/>
              <a:buFont typeface="Arial" panose="020B0604020202020204" pitchFamily="34" charset="0"/>
              <a:buChar char="•"/>
            </a:pPr>
            <a:r>
              <a:rPr lang="en-US" sz="1600" b="1" dirty="0"/>
              <a:t>Purpose:</a:t>
            </a:r>
            <a:r>
              <a:rPr lang="en-US" sz="1600" dirty="0"/>
              <a:t> we are applying this function in order to predict the outcome of a future event/input</a:t>
            </a:r>
            <a:r>
              <a:rPr lang="en-US" sz="1600" dirty="0" smtClean="0"/>
              <a:t>. The </a:t>
            </a:r>
            <a:r>
              <a:rPr lang="en-US" sz="1600" dirty="0"/>
              <a:t>function approximates the line of ‘best fit’ given the relationship of two variables based upon pre-existing/historical data</a:t>
            </a:r>
            <a:r>
              <a:rPr lang="en-US" sz="1600" dirty="0" smtClean="0"/>
              <a:t>. As </a:t>
            </a:r>
            <a:r>
              <a:rPr lang="en-US" sz="1600" dirty="0"/>
              <a:t>such, in reference to the following example graph, we would expect that new events with input value = 4, would result in an output value of ~12.5.</a:t>
            </a:r>
          </a:p>
        </p:txBody>
      </p:sp>
    </p:spTree>
    <p:extLst>
      <p:ext uri="{BB962C8B-B14F-4D97-AF65-F5344CB8AC3E}">
        <p14:creationId xmlns:p14="http://schemas.microsoft.com/office/powerpoint/2010/main" val="1319581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sp>
        <p:nvSpPr>
          <p:cNvPr id="4" name="Shape 397"/>
          <p:cNvSpPr txBox="1"/>
          <p:nvPr/>
        </p:nvSpPr>
        <p:spPr>
          <a:xfrm>
            <a:off x="847498" y="3622914"/>
            <a:ext cx="7328988" cy="861774"/>
          </a:xfrm>
          <a:prstGeom prst="rect">
            <a:avLst/>
          </a:prstGeom>
          <a:noFill/>
          <a:ln>
            <a:noFill/>
          </a:ln>
        </p:spPr>
        <p:txBody>
          <a:bodyPr wrap="square" lIns="0" tIns="0" rIns="0" bIns="0" anchor="t" anchorCtr="0">
            <a:spAutoFit/>
          </a:bodyPr>
          <a:lstStyle/>
          <a:p>
            <a:pPr lvl="0">
              <a:spcAft>
                <a:spcPts val="600"/>
              </a:spcAft>
              <a:buClr>
                <a:srgbClr val="000000"/>
              </a:buClr>
              <a:buSzPct val="100000"/>
            </a:pPr>
            <a:r>
              <a:rPr lang="en-US" b="1" dirty="0"/>
              <a:t>Source: </a:t>
            </a:r>
            <a:r>
              <a:rPr lang="en-US" dirty="0">
                <a:hlinkClick r:id="rId3"/>
              </a:rPr>
              <a:t>https://www.google.com/search?q=basic+linear+equation+graph&amp;rlz=1C1GGRV_enUS753US753&amp;source=lnms&amp;tbm=isch&amp;sa=X&amp;ved=0ahUKEwjf29uDvJPVAhUKfiYKHQBvANIQ_AUICigB&amp;biw=1533&amp;bih=761#tbm=isch&amp;q=basic+fitting+line+graph&amp;imgrc=PG9RR9w1ofQR6M</a:t>
            </a:r>
            <a:endParaRPr lang="en-US" dirty="0"/>
          </a:p>
        </p:txBody>
      </p:sp>
      <p:pic>
        <p:nvPicPr>
          <p:cNvPr id="5" name="Content Placeholder 10"/>
          <p:cNvPicPr>
            <a:picLocks noChangeAspect="1"/>
          </p:cNvPicPr>
          <p:nvPr/>
        </p:nvPicPr>
        <p:blipFill>
          <a:blip r:embed="rId4"/>
          <a:stretch>
            <a:fillRect/>
          </a:stretch>
        </p:blipFill>
        <p:spPr>
          <a:xfrm>
            <a:off x="832949" y="1342073"/>
            <a:ext cx="3282080" cy="2189950"/>
          </a:xfrm>
          <a:prstGeom prst="rect">
            <a:avLst/>
          </a:prstGeom>
          <a:ln w="6350">
            <a:solidFill>
              <a:srgbClr val="968C6D"/>
            </a:solidFill>
          </a:ln>
        </p:spPr>
      </p:pic>
    </p:spTree>
    <p:extLst>
      <p:ext uri="{BB962C8B-B14F-4D97-AF65-F5344CB8AC3E}">
        <p14:creationId xmlns:p14="http://schemas.microsoft.com/office/powerpoint/2010/main" val="7572575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4965700" y="1347798"/>
            <a:ext cx="3211513" cy="3200876"/>
          </a:xfrm>
          <a:prstGeom prst="rect">
            <a:avLst/>
          </a:prstGeom>
          <a:noFill/>
          <a:ln>
            <a:noFill/>
          </a:ln>
        </p:spPr>
        <p:txBody>
          <a:bodyPr wrap="square" lIns="0" tIns="0" rIns="0" bIns="0" anchor="t" anchorCtr="0">
            <a:spAutoFit/>
          </a:bodyPr>
          <a:lstStyle/>
          <a:p>
            <a:pPr marL="228600" lvl="0" indent="-228600">
              <a:buClr>
                <a:srgbClr val="000000"/>
              </a:buClr>
              <a:buSzPct val="100000"/>
              <a:buFont typeface="Arial" panose="020B0604020202020204" pitchFamily="34" charset="0"/>
              <a:buChar char="•"/>
            </a:pPr>
            <a:r>
              <a:rPr lang="en-US" sz="1300" b="1" dirty="0"/>
              <a:t>Deriving the Slope of the line of </a:t>
            </a:r>
            <a:r>
              <a:rPr lang="en-US" sz="1300" b="1" dirty="0" smtClean="0"/>
              <a:t>best fit</a:t>
            </a:r>
            <a:r>
              <a:rPr lang="en-US" sz="1300" b="1" dirty="0"/>
              <a:t>:</a:t>
            </a:r>
          </a:p>
          <a:p>
            <a:pPr marL="457200" lvl="0" indent="-228600">
              <a:buClr>
                <a:srgbClr val="000000"/>
              </a:buClr>
              <a:buSzPct val="100000"/>
              <a:buFont typeface="Calibri" panose="020F0502020204030204" pitchFamily="34" charset="0"/>
              <a:buChar char="-"/>
            </a:pPr>
            <a:r>
              <a:rPr lang="en-US" sz="1300" i="1" dirty="0"/>
              <a:t>Numerator:</a:t>
            </a:r>
            <a:r>
              <a:rPr lang="en-US" sz="1300" dirty="0"/>
              <a:t> for each known data point, calculate the sum of the </a:t>
            </a:r>
            <a:r>
              <a:rPr lang="en-US" sz="1300" dirty="0" smtClean="0"/>
              <a:t>variances – where point            is </a:t>
            </a:r>
            <a:r>
              <a:rPr lang="en-US" sz="1300" dirty="0"/>
              <a:t>each known event, </a:t>
            </a:r>
            <a:r>
              <a:rPr lang="en-US" sz="1300" dirty="0" smtClean="0"/>
              <a:t>and       is </a:t>
            </a:r>
            <a:r>
              <a:rPr lang="en-US" sz="1300" dirty="0"/>
              <a:t>the calculated mean of the independent variable values, </a:t>
            </a:r>
            <a:r>
              <a:rPr lang="en-US" sz="1300" dirty="0" smtClean="0"/>
              <a:t>and the      is </a:t>
            </a:r>
            <a:r>
              <a:rPr lang="en-US" sz="1300" dirty="0"/>
              <a:t>the calculated mean of the dependent variable values. </a:t>
            </a:r>
          </a:p>
          <a:p>
            <a:pPr marL="457200" lvl="0" indent="-228600">
              <a:buClr>
                <a:srgbClr val="000000"/>
              </a:buClr>
              <a:buSzPct val="100000"/>
              <a:buFont typeface="Calibri" panose="020F0502020204030204" pitchFamily="34" charset="0"/>
              <a:buChar char="-"/>
            </a:pPr>
            <a:r>
              <a:rPr lang="en-US" sz="1300" i="1" dirty="0"/>
              <a:t>Denominator:</a:t>
            </a:r>
            <a:r>
              <a:rPr lang="en-US" sz="1300" dirty="0"/>
              <a:t> for each known independent variable value, calculate the sum of squares of </a:t>
            </a:r>
            <a:r>
              <a:rPr lang="en-US" sz="1300" dirty="0" smtClean="0"/>
              <a:t>variance –where        is each </a:t>
            </a:r>
            <a:r>
              <a:rPr lang="en-US" sz="1300" dirty="0"/>
              <a:t>known independent variable value </a:t>
            </a:r>
            <a:r>
              <a:rPr lang="en-US" sz="1300" dirty="0" smtClean="0"/>
              <a:t>and        </a:t>
            </a:r>
            <a:r>
              <a:rPr lang="en-US" sz="1300" b="1" dirty="0" smtClean="0"/>
              <a:t>is </a:t>
            </a:r>
            <a:r>
              <a:rPr lang="en-US" sz="1300" b="1" dirty="0"/>
              <a:t>the calculated mean</a:t>
            </a:r>
            <a:r>
              <a:rPr lang="en-US" sz="1300" b="1" dirty="0" smtClean="0"/>
              <a:t>.</a:t>
            </a:r>
            <a:endParaRPr lang="en-US" sz="1300" b="1" dirty="0"/>
          </a:p>
        </p:txBody>
      </p:sp>
      <p:pic>
        <p:nvPicPr>
          <p:cNvPr id="12" name="Content Placeholder 21"/>
          <p:cNvPicPr>
            <a:picLocks noChangeAspect="1"/>
          </p:cNvPicPr>
          <p:nvPr/>
        </p:nvPicPr>
        <p:blipFill>
          <a:blip r:embed="rId3"/>
          <a:stretch>
            <a:fillRect/>
          </a:stretch>
        </p:blipFill>
        <p:spPr>
          <a:xfrm>
            <a:off x="832949" y="1342073"/>
            <a:ext cx="3990974" cy="1256418"/>
          </a:xfrm>
          <a:prstGeom prst="rect">
            <a:avLst/>
          </a:prstGeom>
          <a:ln w="6350">
            <a:solidFill>
              <a:srgbClr val="968C6D"/>
            </a:solidFill>
          </a:ln>
        </p:spPr>
      </p:pic>
      <p:pic>
        <p:nvPicPr>
          <p:cNvPr id="13" name="Picture 12"/>
          <p:cNvPicPr>
            <a:picLocks noChangeAspect="1"/>
          </p:cNvPicPr>
          <p:nvPr/>
        </p:nvPicPr>
        <p:blipFill>
          <a:blip r:embed="rId4"/>
          <a:stretch>
            <a:fillRect/>
          </a:stretch>
        </p:blipFill>
        <p:spPr>
          <a:xfrm>
            <a:off x="7198757" y="2134012"/>
            <a:ext cx="495300" cy="209550"/>
          </a:xfrm>
          <a:prstGeom prst="rect">
            <a:avLst/>
          </a:prstGeom>
        </p:spPr>
      </p:pic>
      <p:pic>
        <p:nvPicPr>
          <p:cNvPr id="14" name="Picture 13"/>
          <p:cNvPicPr>
            <a:picLocks noChangeAspect="1"/>
          </p:cNvPicPr>
          <p:nvPr/>
        </p:nvPicPr>
        <p:blipFill rotWithShape="1">
          <a:blip r:embed="rId5"/>
          <a:srcRect t="17875" b="5735"/>
          <a:stretch/>
        </p:blipFill>
        <p:spPr>
          <a:xfrm>
            <a:off x="7146018" y="2353087"/>
            <a:ext cx="257175" cy="174626"/>
          </a:xfrm>
          <a:prstGeom prst="rect">
            <a:avLst/>
          </a:prstGeom>
        </p:spPr>
      </p:pic>
      <p:pic>
        <p:nvPicPr>
          <p:cNvPr id="15" name="Picture 14"/>
          <p:cNvPicPr>
            <a:picLocks noChangeAspect="1"/>
          </p:cNvPicPr>
          <p:nvPr/>
        </p:nvPicPr>
        <p:blipFill>
          <a:blip r:embed="rId6"/>
          <a:stretch>
            <a:fillRect/>
          </a:stretch>
        </p:blipFill>
        <p:spPr>
          <a:xfrm>
            <a:off x="7214454" y="2731266"/>
            <a:ext cx="209550" cy="219075"/>
          </a:xfrm>
          <a:prstGeom prst="rect">
            <a:avLst/>
          </a:prstGeom>
        </p:spPr>
      </p:pic>
      <p:pic>
        <p:nvPicPr>
          <p:cNvPr id="16" name="Picture 15"/>
          <p:cNvPicPr>
            <a:picLocks noChangeAspect="1"/>
          </p:cNvPicPr>
          <p:nvPr/>
        </p:nvPicPr>
        <p:blipFill>
          <a:blip r:embed="rId7"/>
          <a:stretch>
            <a:fillRect/>
          </a:stretch>
        </p:blipFill>
        <p:spPr>
          <a:xfrm>
            <a:off x="5922547" y="3946110"/>
            <a:ext cx="285750" cy="190500"/>
          </a:xfrm>
          <a:prstGeom prst="rect">
            <a:avLst/>
          </a:prstGeom>
        </p:spPr>
      </p:pic>
      <p:pic>
        <p:nvPicPr>
          <p:cNvPr id="17" name="Picture 16"/>
          <p:cNvPicPr>
            <a:picLocks noChangeAspect="1"/>
          </p:cNvPicPr>
          <p:nvPr/>
        </p:nvPicPr>
        <p:blipFill>
          <a:blip r:embed="rId8"/>
          <a:stretch>
            <a:fillRect/>
          </a:stretch>
        </p:blipFill>
        <p:spPr>
          <a:xfrm>
            <a:off x="7776363" y="4109715"/>
            <a:ext cx="247650" cy="238125"/>
          </a:xfrm>
          <a:prstGeom prst="rect">
            <a:avLst/>
          </a:prstGeom>
        </p:spPr>
      </p:pic>
    </p:spTree>
    <p:extLst>
      <p:ext uri="{BB962C8B-B14F-4D97-AF65-F5344CB8AC3E}">
        <p14:creationId xmlns:p14="http://schemas.microsoft.com/office/powerpoint/2010/main" val="602673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4965700" y="1347798"/>
            <a:ext cx="3211513" cy="204671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b="1" dirty="0"/>
              <a:t>Deriving the Constant of the line of </a:t>
            </a:r>
            <a:r>
              <a:rPr lang="en-US" sz="1600" b="1" dirty="0" smtClean="0"/>
              <a:t>best fit</a:t>
            </a:r>
            <a:r>
              <a:rPr lang="en-US" sz="1600" b="1" dirty="0"/>
              <a:t>:</a:t>
            </a:r>
          </a:p>
          <a:p>
            <a:pPr marL="457200" lvl="0" indent="-228600">
              <a:spcAft>
                <a:spcPts val="600"/>
              </a:spcAft>
              <a:buClr>
                <a:srgbClr val="000000"/>
              </a:buClr>
              <a:buSzPct val="100000"/>
              <a:buFont typeface="Calibri" panose="020F0502020204030204" pitchFamily="34" charset="0"/>
              <a:buChar char="-"/>
            </a:pPr>
            <a:r>
              <a:rPr lang="en-US" sz="1600" dirty="0"/>
              <a:t>Where a is slope</a:t>
            </a:r>
            <a:r>
              <a:rPr lang="en-US" sz="1600" dirty="0" smtClean="0"/>
              <a:t>,    is </a:t>
            </a:r>
            <a:r>
              <a:rPr lang="en-US" sz="1600" dirty="0"/>
              <a:t>the calculated mean of the dependent variable values, </a:t>
            </a:r>
            <a:r>
              <a:rPr lang="en-US" sz="1600" dirty="0" smtClean="0"/>
              <a:t>and     is </a:t>
            </a:r>
            <a:r>
              <a:rPr lang="en-US" sz="1600" dirty="0"/>
              <a:t>the calculated mean of the independent variable values.</a:t>
            </a:r>
          </a:p>
        </p:txBody>
      </p:sp>
      <p:pic>
        <p:nvPicPr>
          <p:cNvPr id="7" name="Picture 6"/>
          <p:cNvPicPr>
            <a:picLocks noChangeAspect="1"/>
          </p:cNvPicPr>
          <p:nvPr/>
        </p:nvPicPr>
        <p:blipFill>
          <a:blip r:embed="rId3"/>
          <a:stretch>
            <a:fillRect/>
          </a:stretch>
        </p:blipFill>
        <p:spPr>
          <a:xfrm>
            <a:off x="7005958" y="1899772"/>
            <a:ext cx="161925" cy="276225"/>
          </a:xfrm>
          <a:prstGeom prst="rect">
            <a:avLst/>
          </a:prstGeom>
        </p:spPr>
      </p:pic>
      <p:pic>
        <p:nvPicPr>
          <p:cNvPr id="8" name="Picture 7"/>
          <p:cNvPicPr>
            <a:picLocks noChangeAspect="1"/>
          </p:cNvPicPr>
          <p:nvPr/>
        </p:nvPicPr>
        <p:blipFill>
          <a:blip r:embed="rId4"/>
          <a:stretch>
            <a:fillRect/>
          </a:stretch>
        </p:blipFill>
        <p:spPr>
          <a:xfrm>
            <a:off x="5805326" y="2677860"/>
            <a:ext cx="177430" cy="240052"/>
          </a:xfrm>
          <a:prstGeom prst="rect">
            <a:avLst/>
          </a:prstGeom>
        </p:spPr>
      </p:pic>
      <p:pic>
        <p:nvPicPr>
          <p:cNvPr id="9" name="Content Placeholder 10"/>
          <p:cNvPicPr>
            <a:picLocks noChangeAspect="1"/>
          </p:cNvPicPr>
          <p:nvPr/>
        </p:nvPicPr>
        <p:blipFill>
          <a:blip r:embed="rId5"/>
          <a:stretch>
            <a:fillRect/>
          </a:stretch>
        </p:blipFill>
        <p:spPr>
          <a:xfrm>
            <a:off x="779521" y="1661532"/>
            <a:ext cx="3366587" cy="1016328"/>
          </a:xfrm>
          <a:prstGeom prst="rect">
            <a:avLst/>
          </a:prstGeom>
          <a:ln>
            <a:solidFill>
              <a:schemeClr val="tx1"/>
            </a:solidFill>
          </a:ln>
        </p:spPr>
      </p:pic>
    </p:spTree>
    <p:extLst>
      <p:ext uri="{BB962C8B-B14F-4D97-AF65-F5344CB8AC3E}">
        <p14:creationId xmlns:p14="http://schemas.microsoft.com/office/powerpoint/2010/main" val="2093677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0301E"/>
        </a:solidFill>
        <a:effectLst/>
      </p:bgPr>
    </p:bg>
    <p:spTree>
      <p:nvGrpSpPr>
        <p:cNvPr id="1" name="Shape 670"/>
        <p:cNvGrpSpPr/>
        <p:nvPr/>
      </p:nvGrpSpPr>
      <p:grpSpPr>
        <a:xfrm>
          <a:off x="0" y="0"/>
          <a:ext cx="0" cy="0"/>
          <a:chOff x="0" y="0"/>
          <a:chExt cx="0" cy="0"/>
        </a:xfrm>
      </p:grpSpPr>
      <p:sp>
        <p:nvSpPr>
          <p:cNvPr id="671" name="Shape 671"/>
          <p:cNvSpPr txBox="1"/>
          <p:nvPr/>
        </p:nvSpPr>
        <p:spPr>
          <a:xfrm>
            <a:off x="833950" y="1721751"/>
            <a:ext cx="7557600" cy="810900"/>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 sz="4500" b="0" i="1" u="none" strike="noStrike" cap="none">
                <a:solidFill>
                  <a:srgbClr val="FFFFFF"/>
                </a:solidFill>
                <a:latin typeface="Georgia"/>
                <a:ea typeface="Georgia"/>
                <a:cs typeface="Georgia"/>
                <a:sym typeface="Georgia"/>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Format</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129728"/>
            <a:ext cx="7328988" cy="3680495"/>
          </a:xfrm>
          <a:prstGeom prst="rect">
            <a:avLst/>
          </a:prstGeom>
          <a:noFill/>
          <a:ln>
            <a:noFill/>
          </a:ln>
        </p:spPr>
        <p:txBody>
          <a:bodyPr wrap="square" lIns="0" tIns="0" rIns="0" bIns="0" anchor="t" anchorCtr="0">
            <a:spAutoFit/>
          </a:bodyPr>
          <a:lstStyle/>
          <a:p>
            <a:pPr marL="228600" lvl="0" indent="-228600">
              <a:spcAft>
                <a:spcPts val="500"/>
              </a:spcAft>
              <a:buClr>
                <a:srgbClr val="000000"/>
              </a:buClr>
              <a:buSzPct val="100000"/>
              <a:buFont typeface="Arial" panose="020B0604020202020204" pitchFamily="34" charset="0"/>
              <a:buChar char="•"/>
            </a:pPr>
            <a:r>
              <a:rPr lang="en-US" dirty="0"/>
              <a:t>You should plan to work in teams of 4 to 5 students to complete the case. This will give you the opportunity to share the learning, knowledge, and experience.</a:t>
            </a:r>
          </a:p>
          <a:p>
            <a:pPr marL="228600" lvl="0" indent="-228600">
              <a:spcAft>
                <a:spcPts val="500"/>
              </a:spcAft>
              <a:buClr>
                <a:srgbClr val="000000"/>
              </a:buClr>
              <a:buSzPct val="100000"/>
              <a:buFont typeface="Arial" panose="020B0604020202020204" pitchFamily="34" charset="0"/>
              <a:buChar char="•"/>
            </a:pPr>
            <a:r>
              <a:rPr lang="en-US" dirty="0"/>
              <a:t>This case will be delivered in three phases.  Each phase includes an instructional component to learn how to manage the data within the tool and case study exercises utilizing the skills.  </a:t>
            </a:r>
          </a:p>
          <a:p>
            <a:pPr marL="457200" lvl="0" indent="-228600">
              <a:spcAft>
                <a:spcPts val="500"/>
              </a:spcAft>
              <a:buClr>
                <a:srgbClr val="000000"/>
              </a:buClr>
              <a:buSzPct val="100000"/>
              <a:buFont typeface="Arial" panose="020B0604020202020204" pitchFamily="34" charset="0"/>
              <a:buChar char="-"/>
            </a:pPr>
            <a:r>
              <a:rPr lang="en-US" dirty="0" smtClean="0"/>
              <a:t>Phase </a:t>
            </a:r>
            <a:r>
              <a:rPr lang="en-US" dirty="0"/>
              <a:t>1:   Introduction to Data Preparation</a:t>
            </a:r>
          </a:p>
          <a:p>
            <a:pPr marL="685800" lvl="0" indent="-228600">
              <a:spcAft>
                <a:spcPts val="500"/>
              </a:spcAft>
              <a:buClr>
                <a:srgbClr val="000000"/>
              </a:buClr>
              <a:buSzPct val="100000"/>
              <a:buFont typeface="Arial" panose="020B0604020202020204" pitchFamily="34" charset="0"/>
              <a:buChar char="◦"/>
            </a:pPr>
            <a:r>
              <a:rPr lang="en-US" dirty="0"/>
              <a:t>Load data exported from company into SQLite to put it into a format for analysis and create tables which can be used by other analysis tools. </a:t>
            </a:r>
          </a:p>
          <a:p>
            <a:pPr marL="457200" lvl="0" indent="-228600">
              <a:spcAft>
                <a:spcPts val="500"/>
              </a:spcAft>
              <a:buClr>
                <a:srgbClr val="000000"/>
              </a:buClr>
              <a:buSzPct val="100000"/>
              <a:buFont typeface="Arial" panose="020B0604020202020204" pitchFamily="34" charset="0"/>
              <a:buChar char="-"/>
            </a:pPr>
            <a:r>
              <a:rPr lang="en-US" dirty="0"/>
              <a:t>Phase 2:  Introduction to Data Discovery and Visualization</a:t>
            </a:r>
          </a:p>
          <a:p>
            <a:pPr marL="685800" indent="-228600">
              <a:spcAft>
                <a:spcPts val="500"/>
              </a:spcAft>
              <a:buClr>
                <a:srgbClr val="000000"/>
              </a:buClr>
              <a:buSzPct val="100000"/>
              <a:buFont typeface="Arial" panose="020B0604020202020204" pitchFamily="34" charset="0"/>
              <a:buChar char="◦"/>
            </a:pPr>
            <a:r>
              <a:rPr lang="en-US" dirty="0"/>
              <a:t>Using tables created in Phase 1, load data into Tableau to perform analysis then create and interpret visualizations.</a:t>
            </a:r>
          </a:p>
          <a:p>
            <a:pPr marL="457200" lvl="0" indent="-228600">
              <a:spcAft>
                <a:spcPts val="500"/>
              </a:spcAft>
              <a:buClr>
                <a:srgbClr val="000000"/>
              </a:buClr>
              <a:buSzPct val="100000"/>
              <a:buFont typeface="Arial" panose="020B0604020202020204" pitchFamily="34" charset="0"/>
              <a:buChar char="-"/>
            </a:pPr>
            <a:r>
              <a:rPr lang="en-US" dirty="0"/>
              <a:t>Phase 3:  Introduction to Statistical Analysis</a:t>
            </a:r>
          </a:p>
          <a:p>
            <a:pPr marL="685800" indent="-228600">
              <a:spcAft>
                <a:spcPts val="500"/>
              </a:spcAft>
              <a:buClr>
                <a:srgbClr val="000000"/>
              </a:buClr>
              <a:buSzPct val="100000"/>
              <a:buFont typeface="Arial" panose="020B0604020202020204" pitchFamily="34" charset="0"/>
              <a:buChar char="◦"/>
            </a:pPr>
            <a:r>
              <a:rPr lang="en-US" dirty="0"/>
              <a:t>Analyze one set of independent/dependent variables from each of the two case studies and create a tableau worksheet that uses linear regression to provide some insight into the data. </a:t>
            </a:r>
          </a:p>
        </p:txBody>
      </p:sp>
      <p:sp>
        <p:nvSpPr>
          <p:cNvPr id="4" name="Rectangle 3"/>
          <p:cNvSpPr/>
          <p:nvPr/>
        </p:nvSpPr>
        <p:spPr>
          <a:xfrm>
            <a:off x="832949" y="3027275"/>
            <a:ext cx="7344264" cy="779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04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Materials</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246221"/>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All the materials required to complete the case can be found at </a:t>
            </a:r>
            <a:r>
              <a:rPr lang="en-US" sz="1600" b="1" dirty="0"/>
              <a:t>((LOCATION)). </a:t>
            </a:r>
            <a:endParaRPr lang="en-US" sz="1600" dirty="0"/>
          </a:p>
        </p:txBody>
      </p:sp>
    </p:spTree>
    <p:extLst>
      <p:ext uri="{BB962C8B-B14F-4D97-AF65-F5344CB8AC3E}">
        <p14:creationId xmlns:p14="http://schemas.microsoft.com/office/powerpoint/2010/main" val="83762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Background</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1838965"/>
          </a:xfrm>
          <a:prstGeom prst="rect">
            <a:avLst/>
          </a:prstGeom>
          <a:noFill/>
          <a:ln>
            <a:noFill/>
          </a:ln>
        </p:spPr>
        <p:txBody>
          <a:bodyPr wrap="square" lIns="0" tIns="0" rIns="0" bIns="0" anchor="t" anchorCtr="0">
            <a:spAutoFit/>
          </a:bodyPr>
          <a:lstStyle/>
          <a:p>
            <a:pPr marL="228600" lvl="0" indent="-228600">
              <a:spcAft>
                <a:spcPts val="900"/>
              </a:spcAft>
              <a:buClr>
                <a:srgbClr val="000000"/>
              </a:buClr>
              <a:buSzPct val="100000"/>
              <a:buFont typeface="Arial" panose="020B0604020202020204" pitchFamily="34" charset="0"/>
              <a:buChar char="•"/>
            </a:pPr>
            <a:r>
              <a:rPr lang="en-US" sz="1600" dirty="0" err="1" smtClean="0"/>
              <a:t>Bibitor</a:t>
            </a:r>
            <a:r>
              <a:rPr lang="en-US" sz="1600" dirty="0" smtClean="0"/>
              <a:t>, </a:t>
            </a:r>
            <a:r>
              <a:rPr lang="en-US" sz="1600" dirty="0"/>
              <a:t>LLC* is a liquor store chain in the fictional state of Lincoln. It is a major retailer with approximately 80 locations and total sales in excess of $450 million.</a:t>
            </a:r>
          </a:p>
          <a:p>
            <a:pPr marL="228600" lvl="0" indent="-228600">
              <a:spcAft>
                <a:spcPts val="900"/>
              </a:spcAft>
              <a:buClr>
                <a:srgbClr val="000000"/>
              </a:buClr>
              <a:buSzPct val="100000"/>
              <a:buFont typeface="Arial" panose="020B0604020202020204" pitchFamily="34" charset="0"/>
              <a:buChar char="•"/>
            </a:pPr>
            <a:r>
              <a:rPr lang="en-US" sz="1600" dirty="0" err="1" smtClean="0"/>
              <a:t>Bibitor</a:t>
            </a:r>
            <a:r>
              <a:rPr lang="en-US" sz="1600" dirty="0" smtClean="0"/>
              <a:t> </a:t>
            </a:r>
            <a:r>
              <a:rPr lang="en-US" sz="1600" dirty="0"/>
              <a:t>has asked the team to complete due diligence on their wine and spirits business looking at data for their beginning and ending inventory, purchases and sales for a </a:t>
            </a:r>
            <a:br>
              <a:rPr lang="en-US" sz="1600" dirty="0"/>
            </a:br>
            <a:r>
              <a:rPr lang="en-US" sz="1600" dirty="0"/>
              <a:t>12 month period.</a:t>
            </a:r>
          </a:p>
        </p:txBody>
      </p:sp>
      <p:sp>
        <p:nvSpPr>
          <p:cNvPr id="6" name="Shape 397"/>
          <p:cNvSpPr txBox="1"/>
          <p:nvPr/>
        </p:nvSpPr>
        <p:spPr>
          <a:xfrm>
            <a:off x="829719" y="3350909"/>
            <a:ext cx="7347494" cy="1415772"/>
          </a:xfrm>
          <a:prstGeom prst="rect">
            <a:avLst/>
          </a:prstGeom>
          <a:solidFill>
            <a:srgbClr val="968C6D"/>
          </a:solidFill>
          <a:ln>
            <a:noFill/>
          </a:ln>
        </p:spPr>
        <p:txBody>
          <a:bodyPr wrap="square" lIns="91440" tIns="91440" rIns="91440" bIns="91440" anchor="t" anchorCtr="0">
            <a:spAutoFit/>
          </a:bodyPr>
          <a:lstStyle/>
          <a:p>
            <a:pPr lvl="0">
              <a:spcAft>
                <a:spcPts val="600"/>
              </a:spcAft>
              <a:buClr>
                <a:srgbClr val="000000"/>
              </a:buClr>
              <a:buSzPct val="100000"/>
            </a:pPr>
            <a:r>
              <a:rPr lang="en-US" sz="1000" dirty="0" smtClean="0">
                <a:solidFill>
                  <a:schemeClr val="bg1"/>
                </a:solidFill>
              </a:rPr>
              <a:t>*</a:t>
            </a:r>
            <a:r>
              <a:rPr lang="en-US" sz="1000" dirty="0" err="1" smtClean="0">
                <a:solidFill>
                  <a:schemeClr val="bg1"/>
                </a:solidFill>
              </a:rPr>
              <a:t>Bibitor</a:t>
            </a:r>
            <a:r>
              <a:rPr lang="en-US" sz="1000" dirty="0" smtClean="0">
                <a:solidFill>
                  <a:schemeClr val="bg1"/>
                </a:solidFill>
              </a:rPr>
              <a:t>, </a:t>
            </a:r>
            <a:r>
              <a:rPr lang="en-US" sz="1000" dirty="0">
                <a:solidFill>
                  <a:schemeClr val="bg1"/>
                </a:solidFill>
              </a:rPr>
              <a:t>LLC is a fictitious company </a:t>
            </a:r>
            <a:r>
              <a:rPr lang="en-US" sz="1000" dirty="0" smtClean="0">
                <a:solidFill>
                  <a:schemeClr val="bg1"/>
                </a:solidFill>
              </a:rPr>
              <a:t>based on data created </a:t>
            </a:r>
            <a:r>
              <a:rPr lang="en-US" sz="1000" dirty="0">
                <a:solidFill>
                  <a:schemeClr val="bg1"/>
                </a:solidFill>
              </a:rPr>
              <a:t>by the HUB of Analytics Education @ www.hubae.org.  The HUB of Analytics Education materials are owned by Northeastern University.  PricewaterhouseCoopers LLP is not responsible for any errors or omissions in, or for the results obtained from the use of, the HUB of Analytics Education. The HUB of Analytics Education materials are provided "as is", with no guarantee of completeness, accuracy, timeliness or of the results obtained from the use of this information, and without warranty of any kind. In no event will PricewaterhouseCoopers LLP, or its partners, principals, employees, or agents, be liable to you or anyone else for any decision made or action taken in reliance on the information in the HUB of Analytics Education materials or for any consequential, special or similar damages, even if advised of the possibility of such damages.</a:t>
            </a:r>
          </a:p>
        </p:txBody>
      </p:sp>
    </p:spTree>
    <p:extLst>
      <p:ext uri="{BB962C8B-B14F-4D97-AF65-F5344CB8AC3E}">
        <p14:creationId xmlns:p14="http://schemas.microsoft.com/office/powerpoint/2010/main" val="92603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Getting Started – Phase </a:t>
            </a:r>
            <a:r>
              <a:rPr lang="en-US" sz="2400" i="1" dirty="0" smtClean="0">
                <a:solidFill>
                  <a:srgbClr val="FFFFFF"/>
                </a:solidFill>
                <a:latin typeface="Georgia"/>
                <a:ea typeface="Georgia"/>
                <a:cs typeface="Georgia"/>
                <a:sym typeface="Georgia"/>
              </a:rPr>
              <a:t>2 </a:t>
            </a:r>
            <a:r>
              <a:rPr lang="en-US" sz="2400" i="1" dirty="0">
                <a:solidFill>
                  <a:srgbClr val="FFFFFF"/>
                </a:solidFill>
                <a:latin typeface="Georgia"/>
                <a:ea typeface="Georgia"/>
                <a:cs typeface="Georgia"/>
                <a:sym typeface="Georgia"/>
              </a:rPr>
              <a:t>Pre-work</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32949" y="1319438"/>
            <a:ext cx="7328988" cy="2277547"/>
          </a:xfrm>
          <a:prstGeom prst="rect">
            <a:avLst/>
          </a:prstGeom>
          <a:noFill/>
          <a:ln>
            <a:noFill/>
          </a:ln>
        </p:spPr>
        <p:txBody>
          <a:bodyPr wrap="square" lIns="0" tIns="0" rIns="0" bIns="0" anchor="t" anchorCtr="0">
            <a:spAutoFit/>
          </a:bodyPr>
          <a:lstStyle/>
          <a:p>
            <a:pPr marL="274320" lvl="0" indent="-274320">
              <a:spcAft>
                <a:spcPts val="600"/>
              </a:spcAft>
              <a:buClr>
                <a:srgbClr val="000000"/>
              </a:buClr>
              <a:buSzPct val="100000"/>
              <a:buFont typeface="+mj-lt"/>
              <a:buAutoNum type="arabicPeriod"/>
            </a:pPr>
            <a:r>
              <a:rPr lang="en-US" sz="1600" dirty="0"/>
              <a:t>Download/Install </a:t>
            </a:r>
            <a:r>
              <a:rPr lang="en-US" sz="1600" dirty="0" smtClean="0"/>
              <a:t>Tableau and Tableau Reader </a:t>
            </a:r>
            <a:endParaRPr lang="en-US" sz="1600" dirty="0"/>
          </a:p>
          <a:p>
            <a:pPr marL="274320" lvl="0" indent="-274320">
              <a:spcAft>
                <a:spcPts val="600"/>
              </a:spcAft>
              <a:buClr>
                <a:srgbClr val="000000"/>
              </a:buClr>
              <a:buSzPct val="100000"/>
              <a:buFont typeface="+mj-lt"/>
              <a:buAutoNum type="arabicPeriod"/>
            </a:pPr>
            <a:r>
              <a:rPr lang="en-US" sz="1600" dirty="0"/>
              <a:t>Review background information on Tableau and other Data </a:t>
            </a:r>
            <a:r>
              <a:rPr lang="en-US" sz="1600" dirty="0" smtClean="0"/>
              <a:t>Discovery applications.  Follow guidance in 3. below</a:t>
            </a:r>
          </a:p>
          <a:p>
            <a:pPr marL="274320" lvl="0" indent="-274320">
              <a:spcAft>
                <a:spcPts val="600"/>
              </a:spcAft>
              <a:buClr>
                <a:srgbClr val="000000"/>
              </a:buClr>
              <a:buSzPct val="100000"/>
              <a:buFont typeface="+mj-lt"/>
              <a:buAutoNum type="arabicPeriod"/>
            </a:pPr>
            <a:r>
              <a:rPr lang="en-US" sz="1600" dirty="0" smtClean="0"/>
              <a:t>In </a:t>
            </a:r>
            <a:r>
              <a:rPr lang="en-US" sz="1600" dirty="0"/>
              <a:t>the Tableau application, open Help, then ... </a:t>
            </a:r>
            <a:r>
              <a:rPr lang="en-US" sz="1600" dirty="0" smtClean="0"/>
              <a:t>1</a:t>
            </a:r>
            <a:r>
              <a:rPr lang="en-US" sz="1600" dirty="0"/>
              <a:t>. Get Started - understanding Dimensions &amp; Measures 2. Analyze 3. Present 4. Watch training </a:t>
            </a:r>
            <a:r>
              <a:rPr lang="en-US" sz="1600" dirty="0" smtClean="0"/>
              <a:t>videos</a:t>
            </a:r>
          </a:p>
          <a:p>
            <a:pPr marL="274320" lvl="0" indent="-274320">
              <a:spcAft>
                <a:spcPts val="600"/>
              </a:spcAft>
              <a:buClr>
                <a:srgbClr val="000000"/>
              </a:buClr>
              <a:buSzPct val="100000"/>
              <a:buFont typeface="+mj-lt"/>
              <a:buAutoNum type="arabicPeriod"/>
            </a:pPr>
            <a:r>
              <a:rPr lang="en-US" sz="1600" dirty="0" smtClean="0"/>
              <a:t>Use </a:t>
            </a:r>
            <a:r>
              <a:rPr lang="en-US" sz="1600" dirty="0"/>
              <a:t>Google as a resource and search for Tableau Cheat Sheets for handy guidance</a:t>
            </a:r>
            <a:endParaRPr lang="en-US" sz="1600" dirty="0" smtClean="0"/>
          </a:p>
          <a:p>
            <a:pPr marL="274320" lvl="0" indent="-274320">
              <a:spcAft>
                <a:spcPts val="600"/>
              </a:spcAft>
              <a:buClr>
                <a:srgbClr val="000000"/>
              </a:buClr>
              <a:buSzPct val="100000"/>
              <a:buFont typeface="+mj-lt"/>
              <a:buAutoNum type="arabicPeriod"/>
            </a:pPr>
            <a:endParaRPr lang="en-US" sz="1600" dirty="0"/>
          </a:p>
        </p:txBody>
      </p:sp>
    </p:spTree>
    <p:extLst>
      <p:ext uri="{BB962C8B-B14F-4D97-AF65-F5344CB8AC3E}">
        <p14:creationId xmlns:p14="http://schemas.microsoft.com/office/powerpoint/2010/main" val="79460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928449" y="1978074"/>
            <a:ext cx="7248763" cy="2462213"/>
          </a:xfrm>
          <a:prstGeom prst="rect">
            <a:avLst/>
          </a:prstGeom>
          <a:noFill/>
          <a:ln>
            <a:noFill/>
          </a:ln>
        </p:spPr>
        <p:txBody>
          <a:bodyPr wrap="square" lIns="0" tIns="0" rIns="0" bIns="0" anchor="t" anchorCtr="0">
            <a:spAutoFit/>
          </a:bodyPr>
          <a:lstStyle/>
          <a:p>
            <a:pPr lvl="0">
              <a:buClr>
                <a:srgbClr val="000000"/>
              </a:buClr>
              <a:buSzPct val="25000"/>
            </a:pPr>
            <a:r>
              <a:rPr lang="en-US" sz="4000" i="1" dirty="0">
                <a:solidFill>
                  <a:srgbClr val="FFFFFF"/>
                </a:solidFill>
                <a:latin typeface="Georgia"/>
                <a:ea typeface="Georgia"/>
                <a:cs typeface="Georgia"/>
                <a:sym typeface="Georgia"/>
              </a:rPr>
              <a:t>Phase </a:t>
            </a:r>
            <a:r>
              <a:rPr lang="en-US" sz="4000" i="1" dirty="0" smtClean="0">
                <a:solidFill>
                  <a:srgbClr val="FFFFFF"/>
                </a:solidFill>
                <a:latin typeface="Georgia"/>
                <a:ea typeface="Georgia"/>
                <a:cs typeface="Georgia"/>
                <a:sym typeface="Georgia"/>
              </a:rPr>
              <a:t>2 – </a:t>
            </a:r>
            <a:r>
              <a:rPr lang="en-US" sz="4000" i="1" dirty="0">
                <a:solidFill>
                  <a:srgbClr val="FFFFFF"/>
                </a:solidFill>
                <a:latin typeface="Georgia"/>
                <a:ea typeface="Georgia"/>
                <a:cs typeface="Georgia"/>
                <a:sym typeface="Georgia"/>
              </a:rPr>
              <a:t/>
            </a:r>
            <a:br>
              <a:rPr lang="en-US" sz="4000" i="1" dirty="0">
                <a:solidFill>
                  <a:srgbClr val="FFFFFF"/>
                </a:solidFill>
                <a:latin typeface="Georgia"/>
                <a:ea typeface="Georgia"/>
                <a:cs typeface="Georgia"/>
                <a:sym typeface="Georgia"/>
              </a:rPr>
            </a:br>
            <a:r>
              <a:rPr lang="en-US" sz="4000" i="1" dirty="0">
                <a:solidFill>
                  <a:srgbClr val="FFFFFF"/>
                </a:solidFill>
                <a:latin typeface="Georgia"/>
                <a:ea typeface="Georgia"/>
                <a:cs typeface="Georgia"/>
                <a:sym typeface="Georgia"/>
              </a:rPr>
              <a:t>Introduction to </a:t>
            </a:r>
            <a:br>
              <a:rPr lang="en-US" sz="4000" i="1" dirty="0">
                <a:solidFill>
                  <a:srgbClr val="FFFFFF"/>
                </a:solidFill>
                <a:latin typeface="Georgia"/>
                <a:ea typeface="Georgia"/>
                <a:cs typeface="Georgia"/>
                <a:sym typeface="Georgia"/>
              </a:rPr>
            </a:br>
            <a:r>
              <a:rPr lang="en-US" sz="4000" i="1" dirty="0">
                <a:solidFill>
                  <a:srgbClr val="FFFFFF"/>
                </a:solidFill>
                <a:latin typeface="Georgia"/>
                <a:ea typeface="Georgia"/>
                <a:cs typeface="Georgia"/>
                <a:sym typeface="Georgia"/>
              </a:rPr>
              <a:t>Data </a:t>
            </a:r>
            <a:r>
              <a:rPr lang="en-US" sz="4000" i="1" dirty="0" smtClean="0">
                <a:solidFill>
                  <a:srgbClr val="FFFFFF"/>
                </a:solidFill>
                <a:latin typeface="Georgia"/>
                <a:ea typeface="Georgia"/>
                <a:cs typeface="Georgia"/>
                <a:sym typeface="Georgia"/>
              </a:rPr>
              <a:t>Discovery</a:t>
            </a:r>
            <a:br>
              <a:rPr lang="en-US" sz="4000" i="1" dirty="0" smtClean="0">
                <a:solidFill>
                  <a:srgbClr val="FFFFFF"/>
                </a:solidFill>
                <a:latin typeface="Georgia"/>
                <a:ea typeface="Georgia"/>
                <a:cs typeface="Georgia"/>
                <a:sym typeface="Georgia"/>
              </a:rPr>
            </a:br>
            <a:r>
              <a:rPr lang="en-US" sz="4000" i="1" dirty="0" smtClean="0">
                <a:solidFill>
                  <a:srgbClr val="FFFFFF"/>
                </a:solidFill>
                <a:latin typeface="Georgia"/>
                <a:ea typeface="Georgia"/>
                <a:cs typeface="Georgia"/>
                <a:sym typeface="Georgia"/>
              </a:rPr>
              <a:t>and </a:t>
            </a:r>
            <a:r>
              <a:rPr lang="en-US" sz="4000" i="1" dirty="0">
                <a:solidFill>
                  <a:srgbClr val="FFFFFF"/>
                </a:solidFill>
                <a:latin typeface="Georgia"/>
                <a:ea typeface="Georgia"/>
                <a:cs typeface="Georgia"/>
                <a:sym typeface="Georgia"/>
              </a:rPr>
              <a:t>Visualization</a:t>
            </a:r>
            <a:endParaRPr lang="en" sz="4000" b="0" i="1" u="none" strike="noStrike" cap="none" dirty="0">
              <a:solidFill>
                <a:srgbClr val="FFFFFF"/>
              </a:solidFill>
              <a:latin typeface="Georgia"/>
              <a:ea typeface="Georgia"/>
              <a:cs typeface="Georgia"/>
              <a:sym typeface="Georgia"/>
            </a:endParaRPr>
          </a:p>
        </p:txBody>
      </p:sp>
      <p:pic>
        <p:nvPicPr>
          <p:cNvPr id="373" name="Shape 373"/>
          <p:cNvPicPr preferRelativeResize="0"/>
          <p:nvPr/>
        </p:nvPicPr>
        <p:blipFill rotWithShape="1">
          <a:blip r:embed="rId3">
            <a:alphaModFix amt="14000"/>
          </a:blip>
          <a:srcRect t="4259" b="4706"/>
          <a:stretch/>
        </p:blipFill>
        <p:spPr>
          <a:xfrm>
            <a:off x="3293021" y="0"/>
            <a:ext cx="4554022" cy="4748949"/>
          </a:xfrm>
          <a:prstGeom prst="rect">
            <a:avLst/>
          </a:prstGeom>
          <a:noFill/>
          <a:ln>
            <a:noFill/>
          </a:ln>
        </p:spPr>
      </p:pic>
      <p:sp>
        <p:nvSpPr>
          <p:cNvPr id="5" name="Shape 67"/>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r>
              <a:rPr lang="en" sz="1000" b="1" i="0" u="none" strike="noStrike" cap="none" baseline="30000" smtClean="0">
                <a:solidFill>
                  <a:srgbClr val="D9D9D9"/>
                </a:solidFill>
                <a:latin typeface="Helvetica Neue"/>
                <a:ea typeface="Helvetica Neue"/>
                <a:cs typeface="Helvetica Neue"/>
                <a:sym typeface="Helvetica Neue"/>
              </a:rPr>
              <a:t>8</a:t>
            </a:r>
            <a:endParaRPr lang="en" sz="1000" b="1" i="0" u="none" strike="noStrike" cap="none" baseline="30000" dirty="0">
              <a:solidFill>
                <a:srgbClr val="D9D9D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68468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Data Discovery and Visualization</a:t>
            </a:r>
            <a:endParaRPr lang="en" sz="2400" b="0" i="1" u="none" strike="noStrike" cap="none" dirty="0">
              <a:solidFill>
                <a:srgbClr val="FFFFFF"/>
              </a:solidFill>
              <a:latin typeface="Georgia"/>
              <a:ea typeface="Georgia"/>
              <a:cs typeface="Georgia"/>
              <a:sym typeface="Georgia"/>
            </a:endParaRPr>
          </a:p>
        </p:txBody>
      </p:sp>
      <p:sp>
        <p:nvSpPr>
          <p:cNvPr id="3" name="Shape 397"/>
          <p:cNvSpPr txBox="1"/>
          <p:nvPr/>
        </p:nvSpPr>
        <p:spPr>
          <a:xfrm>
            <a:off x="822098" y="1296998"/>
            <a:ext cx="7328988" cy="73866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sz="1600" dirty="0"/>
              <a:t>Now that the data is compiled into usable tables, the steps in this phase </a:t>
            </a:r>
            <a:r>
              <a:rPr lang="en-US" sz="1600" dirty="0" smtClean="0"/>
              <a:t>will show </a:t>
            </a:r>
            <a:r>
              <a:rPr lang="en-US" sz="1600" dirty="0"/>
              <a:t>you how to load these tables into a tool to create and </a:t>
            </a:r>
            <a:r>
              <a:rPr lang="en-US" sz="1600" dirty="0" smtClean="0"/>
              <a:t>interpret visualizations</a:t>
            </a:r>
            <a:r>
              <a:rPr lang="en-US" sz="1600" dirty="0"/>
              <a:t>. </a:t>
            </a:r>
          </a:p>
        </p:txBody>
      </p:sp>
    </p:spTree>
    <p:extLst>
      <p:ext uri="{BB962C8B-B14F-4D97-AF65-F5344CB8AC3E}">
        <p14:creationId xmlns:p14="http://schemas.microsoft.com/office/powerpoint/2010/main" val="2418540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Custom 1">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FF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2651</TotalTime>
  <Words>1425</Words>
  <Application>Microsoft Office PowerPoint</Application>
  <PresentationFormat>On-screen Show (16:9)</PresentationFormat>
  <Paragraphs>128</Paragraphs>
  <Slides>35</Slides>
  <Notes>35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Wingdings</vt:lpstr>
      <vt:lpstr>Georgia</vt:lpstr>
      <vt:lpstr>Arial</vt:lpstr>
      <vt:lpstr>Helvetica Neue</vt:lpstr>
      <vt:lpstr>Calibri</vt:lpstr>
      <vt:lpstr>simple-light-2</vt:lpstr>
      <vt:lpstr>simple-light-2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 Isola</dc:creator>
  <cp:lastModifiedBy>Julie A. Peters</cp:lastModifiedBy>
  <cp:revision>86</cp:revision>
  <dcterms:modified xsi:type="dcterms:W3CDTF">2018-02-21T01:57:22Z</dcterms:modified>
</cp:coreProperties>
</file>