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94" r:id="rId5"/>
    <p:sldId id="295" r:id="rId6"/>
    <p:sldId id="296" r:id="rId7"/>
    <p:sldId id="258" r:id="rId8"/>
    <p:sldId id="259"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7" name="Subtitle 6"/>
          <p:cNvSpPr>
            <a:spLocks noGrp="1"/>
          </p:cNvSpPr>
          <p:nvPr>
            <p:ph type="subTitle" idx="1"/>
          </p:nvPr>
        </p:nvSpPr>
        <p:spPr/>
        <p:txBody>
          <a:bodyPr/>
          <a:lstStyle/>
          <a:p>
            <a:r>
              <a:rPr lang="en-US" dirty="0"/>
              <a:t>Establishing Usability of Candidate Data Sources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r>
              <a:rPr lang="en-US" dirty="0"/>
              <a:t>Attribute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Analysis</a:t>
            </a:r>
          </a:p>
        </p:txBody>
      </p:sp>
      <p:sp>
        <p:nvSpPr>
          <p:cNvPr id="3" name="Content Placeholder 2"/>
          <p:cNvSpPr>
            <a:spLocks noGrp="1"/>
          </p:cNvSpPr>
          <p:nvPr>
            <p:ph idx="1"/>
          </p:nvPr>
        </p:nvSpPr>
        <p:spPr/>
        <p:txBody>
          <a:bodyPr/>
          <a:lstStyle/>
          <a:p>
            <a:r>
              <a:rPr lang="en-US" dirty="0"/>
              <a:t>Attribute analysis is a process of looking at all the values populating a particular column as a way to characterize that set of values.  </a:t>
            </a:r>
          </a:p>
          <a:p>
            <a:r>
              <a:rPr lang="en-US" dirty="0"/>
              <a:t>Attribute analysis is the first step in profiling because it yields a significant amount of metadata relating to the data 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33400" y="1905000"/>
            <a:ext cx="8153400" cy="457419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Range Analysis</a:t>
            </a:r>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a:t>During range analysis a set of values is tested to see if the values fall within a well defined range. </a:t>
            </a:r>
          </a:p>
          <a:p>
            <a:r>
              <a:rPr lang="en-US" dirty="0"/>
              <a:t>If so, depending on the data type, some inferences may be made.</a:t>
            </a:r>
          </a:p>
          <a:p>
            <a:r>
              <a:rPr lang="en-US" dirty="0"/>
              <a:t>The range analysis process has six steps, each of which is discussed briefly in the following sections:</a:t>
            </a:r>
          </a:p>
          <a:p>
            <a:pPr lvl="1"/>
            <a:r>
              <a:rPr lang="en-US" dirty="0"/>
              <a:t>Understand the risks</a:t>
            </a:r>
          </a:p>
          <a:p>
            <a:pPr lvl="1"/>
            <a:r>
              <a:rPr lang="en-US" dirty="0"/>
              <a:t>Construct a quantitative model and identify the inputs it requires</a:t>
            </a:r>
          </a:p>
          <a:p>
            <a:pPr lvl="1"/>
            <a:r>
              <a:rPr lang="en-US" dirty="0"/>
              <a:t>Gather inputs and run the model</a:t>
            </a:r>
          </a:p>
          <a:p>
            <a:pPr lvl="1"/>
            <a:r>
              <a:rPr lang="en-US" dirty="0"/>
              <a:t>Check and validate the model</a:t>
            </a:r>
          </a:p>
          <a:p>
            <a:pPr lvl="1"/>
            <a:r>
              <a:rPr lang="en-US" dirty="0"/>
              <a:t>Reconcile the outcomes with reality</a:t>
            </a:r>
          </a:p>
          <a:p>
            <a:pPr lvl="1"/>
            <a:r>
              <a:rPr lang="en-US" dirty="0"/>
              <a:t>Revise the model and its parameters as necessary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Consider an integer column that contains values</a:t>
            </a:r>
          </a:p>
          <a:p>
            <a:r>
              <a:rPr lang="en-US" dirty="0"/>
              <a:t>between 0 and 9 as well as the value 99 as an error code condition. </a:t>
            </a:r>
          </a:p>
          <a:p>
            <a:r>
              <a:rPr lang="en-US" dirty="0"/>
              <a:t>A </a:t>
            </a:r>
            <a:r>
              <a:rPr lang="en-US" dirty="0" err="1"/>
              <a:t>naı¨ve</a:t>
            </a:r>
            <a:r>
              <a:rPr lang="en-US" dirty="0"/>
              <a:t> range analyzer might propose 0 through 99 as this attribute range, whereas the more sophisticated analyzer could bisect the values into two ranges, 0 through 9 and the single-valued range of 99. </a:t>
            </a:r>
          </a:p>
          <a:p>
            <a:r>
              <a:rPr lang="en-US" dirty="0"/>
              <a:t>The more refined the distinct extant value ranges are, the easier it is for the business analyst or domain expert to recognize a meaning in those ranges, which then can be documented as attribute metadata.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Sparseness</a:t>
            </a:r>
          </a:p>
        </p:txBody>
      </p:sp>
      <p:sp>
        <p:nvSpPr>
          <p:cNvPr id="3" name="Content Placeholder 2"/>
          <p:cNvSpPr>
            <a:spLocks noGrp="1"/>
          </p:cNvSpPr>
          <p:nvPr>
            <p:ph idx="1"/>
          </p:nvPr>
        </p:nvSpPr>
        <p:spPr/>
        <p:txBody>
          <a:bodyPr>
            <a:normAutofit fontScale="92500" lnSpcReduction="10000"/>
          </a:bodyPr>
          <a:lstStyle/>
          <a:p>
            <a:r>
              <a:rPr lang="en-US" dirty="0"/>
              <a:t>The degree of sparseness may indicate some business meaning regarding the importance of that attribute. </a:t>
            </a:r>
          </a:p>
          <a:p>
            <a:r>
              <a:rPr lang="en-US" dirty="0"/>
              <a:t>Depending on the value set, it probably means one of two things. </a:t>
            </a:r>
          </a:p>
          <a:p>
            <a:r>
              <a:rPr lang="en-US" dirty="0"/>
              <a:t>Either the attribute is extremely important and needs to be available so that in the rare cases there is a need for the value, it can be populated, or the attribute is effectively meaningless because so few records have a value for 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Format Evaluation</a:t>
            </a:r>
          </a:p>
        </p:txBody>
      </p:sp>
      <p:sp>
        <p:nvSpPr>
          <p:cNvPr id="3" name="Content Placeholder 2"/>
          <p:cNvSpPr>
            <a:spLocks noGrp="1"/>
          </p:cNvSpPr>
          <p:nvPr>
            <p:ph idx="1"/>
          </p:nvPr>
        </p:nvSpPr>
        <p:spPr/>
        <p:txBody>
          <a:bodyPr>
            <a:normAutofit fontScale="92500" lnSpcReduction="10000"/>
          </a:bodyPr>
          <a:lstStyle/>
          <a:p>
            <a:r>
              <a:rPr lang="en-US" dirty="0"/>
              <a:t>look for the existence of patterns that might characterize the values assigned to a column.</a:t>
            </a:r>
          </a:p>
          <a:p>
            <a:r>
              <a:rPr lang="en-US" dirty="0"/>
              <a:t>use the discovered definition as a </a:t>
            </a:r>
            <a:r>
              <a:rPr lang="en-US" b="1" dirty="0"/>
              <a:t>validation rule</a:t>
            </a:r>
            <a:r>
              <a:rPr lang="en-US" dirty="0"/>
              <a:t>, which we would then add to a metadata repository documenting value domains described using patterns.</a:t>
            </a:r>
          </a:p>
          <a:p>
            <a:r>
              <a:rPr lang="en-US" dirty="0"/>
              <a:t>examples of rule-based data domains include telephone numbers, zip codes, and social security numbers.</a:t>
            </a:r>
          </a:p>
          <a:p>
            <a:r>
              <a:rPr lang="en-US" dirty="0"/>
              <a:t>Pattern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One method for pattern analysis is through the superimposition of small, discrete semantic properties to each symbol in a string, slowly building up more interesting patterns as more symbol components have their meanings assigned.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62440" y="0"/>
            <a:ext cx="8762770" cy="66293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Our next method for pattern analysis takes a more macro view of the data by categorizing strings instead of symbols.</a:t>
            </a:r>
          </a:p>
          <a:p>
            <a:r>
              <a:rPr lang="en-US" dirty="0"/>
              <a:t> At this point, all strings can be classified as:</a:t>
            </a:r>
          </a:p>
        </p:txBody>
      </p:sp>
      <p:pic>
        <p:nvPicPr>
          <p:cNvPr id="2051" name="Picture 3"/>
          <p:cNvPicPr>
            <a:picLocks noChangeAspect="1" noChangeArrowheads="1"/>
          </p:cNvPicPr>
          <p:nvPr/>
        </p:nvPicPr>
        <p:blipFill>
          <a:blip r:embed="rId2"/>
          <a:srcRect/>
          <a:stretch>
            <a:fillRect/>
          </a:stretch>
        </p:blipFill>
        <p:spPr bwMode="auto">
          <a:xfrm>
            <a:off x="1066800" y="3733800"/>
            <a:ext cx="4572000" cy="271421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No business intelligence (BI) and analytics program can be built without information.</a:t>
            </a:r>
          </a:p>
          <a:p>
            <a:r>
              <a:rPr lang="en-US" dirty="0"/>
              <a:t>That information will originate in data sets coming from many different sources and providers.</a:t>
            </a:r>
          </a:p>
          <a:p>
            <a:r>
              <a:rPr lang="en-US" dirty="0"/>
              <a:t>That is data requirement analysis is needed</a:t>
            </a:r>
          </a:p>
          <a:p>
            <a:r>
              <a:rPr lang="en-US" dirty="0"/>
              <a:t>70% of the effort associated with a data warehousing or data mining project is spent on data preparation.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4.Cardinality and Uniqueness</a:t>
            </a:r>
          </a:p>
        </p:txBody>
      </p:sp>
      <p:sp>
        <p:nvSpPr>
          <p:cNvPr id="3" name="Content Placeholder 2"/>
          <p:cNvSpPr>
            <a:spLocks noGrp="1"/>
          </p:cNvSpPr>
          <p:nvPr>
            <p:ph idx="1"/>
          </p:nvPr>
        </p:nvSpPr>
        <p:spPr/>
        <p:txBody>
          <a:bodyPr/>
          <a:lstStyle/>
          <a:p>
            <a:r>
              <a:rPr lang="en-US" dirty="0"/>
              <a:t>The </a:t>
            </a:r>
            <a:r>
              <a:rPr lang="en-US" i="1" dirty="0"/>
              <a:t>cardinality of a value set is the number of distinct values that exists within </a:t>
            </a:r>
            <a:r>
              <a:rPr lang="en-US" dirty="0"/>
              <a:t>a column. </a:t>
            </a:r>
          </a:p>
          <a:p>
            <a:r>
              <a:rPr lang="en-US" dirty="0"/>
              <a:t>Cardinality is interesting because it relates to different aspects of the correctness of the value set and because of how it exposes business knowledge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lidesharecdn.com/cardinalityandparticipationconstraints-160308090334/95/cardinality-and-participation-constraints-20-638.jpg?cb=1457427888"/>
          <p:cNvPicPr>
            <a:picLocks noChangeAspect="1" noChangeArrowheads="1"/>
          </p:cNvPicPr>
          <p:nvPr/>
        </p:nvPicPr>
        <p:blipFill>
          <a:blip r:embed="rId2"/>
          <a:srcRect/>
          <a:stretch>
            <a:fillRect/>
          </a:stretch>
        </p:blipFill>
        <p:spPr bwMode="auto">
          <a:xfrm>
            <a:off x="914400" y="838200"/>
            <a:ext cx="8001000" cy="4992414"/>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other contexts, the cardinality of a value set should equal the number of records contributing to that data set.</a:t>
            </a:r>
          </a:p>
          <a:p>
            <a:r>
              <a:rPr lang="en-US" dirty="0"/>
              <a:t> An example of this is an expected key field:</a:t>
            </a:r>
          </a:p>
          <a:p>
            <a:pPr lvl="1"/>
            <a:r>
              <a:rPr lang="en-US" dirty="0"/>
              <a:t> If the cardinality is less than the number of records, there is at least one duplicate value, which in turn indicates that that field does not contain a true key.</a:t>
            </a:r>
          </a:p>
          <a:p>
            <a:pPr lvl="1"/>
            <a:r>
              <a:rPr lang="en-US" dirty="0"/>
              <a:t> Alternatively, cardinality analysis can be used to find columns whose values are unique, from which candidate keys can be inferred.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Frequency Distribution</a:t>
            </a:r>
          </a:p>
        </p:txBody>
      </p:sp>
      <p:sp>
        <p:nvSpPr>
          <p:cNvPr id="3" name="Content Placeholder 2"/>
          <p:cNvSpPr>
            <a:spLocks noGrp="1"/>
          </p:cNvSpPr>
          <p:nvPr>
            <p:ph idx="1"/>
          </p:nvPr>
        </p:nvSpPr>
        <p:spPr/>
        <p:txBody>
          <a:bodyPr>
            <a:normAutofit lnSpcReduction="10000"/>
          </a:bodyPr>
          <a:lstStyle/>
          <a:p>
            <a:r>
              <a:rPr lang="en-US" dirty="0"/>
              <a:t>The frequency distribution of values yields the number of times each of the </a:t>
            </a:r>
            <a:r>
              <a:rPr lang="en-US" dirty="0" err="1"/>
              <a:t>distinctvalues</a:t>
            </a:r>
            <a:r>
              <a:rPr lang="en-US" dirty="0"/>
              <a:t> appears in a value set.</a:t>
            </a:r>
          </a:p>
          <a:p>
            <a:r>
              <a:rPr lang="en-US" dirty="0"/>
              <a:t> This gives the data consumer some insight into whether certain values have more significance than others based on a high (or low) frequency, and it highlights potential nonconforming values that appear as outliers in the distribution report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b="1" dirty="0"/>
              <a:t>frequency</a:t>
            </a:r>
            <a:r>
              <a:rPr lang="en-US" dirty="0"/>
              <a:t> of a particular data </a:t>
            </a:r>
            <a:r>
              <a:rPr lang="en-US" b="1" dirty="0"/>
              <a:t>value</a:t>
            </a:r>
            <a:r>
              <a:rPr lang="en-US" dirty="0"/>
              <a:t> is the number of times the data </a:t>
            </a:r>
            <a:r>
              <a:rPr lang="en-US" b="1" dirty="0"/>
              <a:t>value</a:t>
            </a:r>
            <a:r>
              <a:rPr lang="en-US" dirty="0"/>
              <a:t> occurs.</a:t>
            </a:r>
          </a:p>
          <a:p>
            <a:r>
              <a:rPr lang="en-US" dirty="0"/>
              <a:t> For example, if four students have a score of 80 in mathematics, and then the score of 80 is said to have a </a:t>
            </a:r>
            <a:r>
              <a:rPr lang="en-US" b="1" dirty="0"/>
              <a:t>frequency</a:t>
            </a:r>
            <a:r>
              <a:rPr lang="en-US" dirty="0"/>
              <a:t> of 4.</a:t>
            </a:r>
          </a:p>
          <a:p>
            <a:r>
              <a:rPr lang="en-US" dirty="0"/>
              <a:t> The </a:t>
            </a:r>
            <a:r>
              <a:rPr lang="en-US" b="1" dirty="0"/>
              <a:t>frequency</a:t>
            </a:r>
            <a:r>
              <a:rPr lang="en-US" dirty="0"/>
              <a:t> of a data </a:t>
            </a:r>
            <a:r>
              <a:rPr lang="en-US" b="1" dirty="0"/>
              <a:t>value</a:t>
            </a:r>
            <a:r>
              <a:rPr lang="en-US" dirty="0"/>
              <a:t> is often represented by f.</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descr="https://www.spss-tutorials.com/img/frequency-distribution-table.png"/>
          <p:cNvPicPr>
            <a:picLocks noChangeAspect="1" noChangeArrowheads="1"/>
          </p:cNvPicPr>
          <p:nvPr/>
        </p:nvPicPr>
        <p:blipFill>
          <a:blip r:embed="rId2"/>
          <a:srcRect/>
          <a:stretch>
            <a:fillRect/>
          </a:stretch>
        </p:blipFill>
        <p:spPr bwMode="auto">
          <a:xfrm>
            <a:off x="4" y="2133600"/>
            <a:ext cx="9143996" cy="2895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Value Absence</a:t>
            </a:r>
          </a:p>
        </p:txBody>
      </p:sp>
      <p:sp>
        <p:nvSpPr>
          <p:cNvPr id="3" name="Content Placeholder 2"/>
          <p:cNvSpPr>
            <a:spLocks noGrp="1"/>
          </p:cNvSpPr>
          <p:nvPr>
            <p:ph idx="1"/>
          </p:nvPr>
        </p:nvSpPr>
        <p:spPr/>
        <p:txBody>
          <a:bodyPr/>
          <a:lstStyle/>
          <a:p>
            <a:r>
              <a:rPr lang="en-US" dirty="0"/>
              <a:t>There are actually two problems associated with the absence of values that can be explored through data profiling.</a:t>
            </a:r>
          </a:p>
          <a:p>
            <a:r>
              <a:rPr lang="en-US" dirty="0"/>
              <a:t> The first involves looking for values that are not there, and the second is to look for non-values that are there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first issue, truly missing values are of significance because the data analyst may be interested in determining whether these values really should be null, under what circumstances they should be null, or perhaps why the value is missing.</a:t>
            </a:r>
          </a:p>
          <a:p>
            <a:r>
              <a:rPr lang="en-US" dirty="0"/>
              <a:t>The second issue refers to those cases where some distinct value represents one or more kinds of nulls.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any database that carries an attribute for Social Security number and see how many values look like ‘‘000-00-0000’’ and how many like ‘‘999-99-9999.’’ </a:t>
            </a:r>
          </a:p>
          <a:p>
            <a:r>
              <a:rPr lang="en-US" dirty="0"/>
              <a:t>Either of these values is likely intended to convey some kind of missing value, probably the result of a business process that requires filling in a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7.Abstract Type Analysis</a:t>
            </a:r>
          </a:p>
        </p:txBody>
      </p:sp>
      <p:sp>
        <p:nvSpPr>
          <p:cNvPr id="3" name="Content Placeholder 2"/>
          <p:cNvSpPr>
            <a:spLocks noGrp="1"/>
          </p:cNvSpPr>
          <p:nvPr>
            <p:ph idx="1"/>
          </p:nvPr>
        </p:nvSpPr>
        <p:spPr/>
        <p:txBody>
          <a:bodyPr/>
          <a:lstStyle/>
          <a:p>
            <a:r>
              <a:rPr lang="en-US" dirty="0"/>
              <a:t>An abstract type is a more semantically descriptive qualification of a type definition that conveys business meaning.</a:t>
            </a:r>
          </a:p>
          <a:p>
            <a:r>
              <a:rPr lang="en-US" dirty="0"/>
              <a:t> For example, ‘‘people names,’’ ‘‘telephone numbers,’’ and ‘‘ZIP codes’’ are all abstract data types that qualify as character strings.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304800"/>
            <a:ext cx="8229600" cy="4525963"/>
          </a:xfrm>
        </p:spPr>
        <p:txBody>
          <a:bodyPr/>
          <a:lstStyle/>
          <a:p>
            <a:r>
              <a:rPr lang="en-US" dirty="0"/>
              <a:t>provide enough input to specify which candidate data sources can be extracted, the next step is to consider how that data is to be transformed into a common representation that is then normalized in preparation for consolidation.</a:t>
            </a:r>
          </a:p>
        </p:txBody>
      </p:sp>
      <p:pic>
        <p:nvPicPr>
          <p:cNvPr id="7" name="Picture 2"/>
          <p:cNvPicPr>
            <a:picLocks noChangeAspect="1" noChangeArrowheads="1"/>
          </p:cNvPicPr>
          <p:nvPr/>
        </p:nvPicPr>
        <p:blipFill>
          <a:blip r:embed="rId2"/>
          <a:srcRect/>
          <a:stretch>
            <a:fillRect/>
          </a:stretch>
        </p:blipFill>
        <p:spPr bwMode="auto">
          <a:xfrm>
            <a:off x="457200" y="3733800"/>
            <a:ext cx="8348132" cy="264992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a:t>Typically abstract data types are represented by some kind of semantic definition,</a:t>
            </a:r>
            <a:br>
              <a:rPr lang="en-US" dirty="0"/>
            </a:br>
            <a:r>
              <a:rPr lang="en-US" sz="3600" dirty="0"/>
              <a:t>including:</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Constructive assertion (e.g., all product codes consist of two uppercase characters followed by a hyphen followed by a six-digit number, whose leftmost digit represents the factory at which the product is manufactured);</a:t>
            </a:r>
          </a:p>
          <a:p>
            <a:r>
              <a:rPr lang="en-US" dirty="0"/>
              <a:t>Value enumeration (e.g., the set of USPS state codes via an enumeration of the valid two uppercase character values);</a:t>
            </a:r>
          </a:p>
          <a:p>
            <a:r>
              <a:rPr lang="en-US" dirty="0" err="1"/>
              <a:t>nattern</a:t>
            </a:r>
            <a:r>
              <a:rPr lang="en-US" dirty="0"/>
              <a:t> conformance (e.g., the string matches one or more of a set of defined patterns similar to those inferred via the approach described in the earlier section about Format Evaluation).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Overloading Analysis</a:t>
            </a:r>
          </a:p>
        </p:txBody>
      </p:sp>
      <p:sp>
        <p:nvSpPr>
          <p:cNvPr id="3" name="Content Placeholder 2"/>
          <p:cNvSpPr>
            <a:spLocks noGrp="1"/>
          </p:cNvSpPr>
          <p:nvPr>
            <p:ph idx="1"/>
          </p:nvPr>
        </p:nvSpPr>
        <p:spPr/>
        <p:txBody>
          <a:bodyPr/>
          <a:lstStyle/>
          <a:p>
            <a:r>
              <a:rPr lang="en-US" dirty="0"/>
              <a:t>use of more than one domain by a single attribute might indicate that more complex business rules are in effect, such as the existence of a </a:t>
            </a:r>
            <a:r>
              <a:rPr lang="en-US" i="1" dirty="0"/>
              <a:t>split attribute, which is characterized by the use of different domains based on other data </a:t>
            </a:r>
            <a:r>
              <a:rPr lang="en-US" dirty="0"/>
              <a:t>quality or business rules.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algn="just"/>
            <a:r>
              <a:rPr lang="en-US" dirty="0"/>
              <a:t>consider a banking application that registers customer account activity. </a:t>
            </a:r>
          </a:p>
          <a:p>
            <a:pPr algn="just"/>
            <a:r>
              <a:rPr lang="en-US" dirty="0"/>
              <a:t>When a customer makes a deposit, a credit is made to the customer’s account in the form of a positive amount of money; when the customer withdraws money, a debit is made to the account in the form of a negative amount of money. </a:t>
            </a:r>
          </a:p>
          <a:p>
            <a:pPr algn="just"/>
            <a:r>
              <a:rPr lang="en-US" dirty="0"/>
              <a:t>In this case, the same column is used, but in fact there are two domains used </a:t>
            </a:r>
            <a:r>
              <a:rPr lang="en-US" dirty="0" err="1"/>
              <a:t>fo</a:t>
            </a:r>
            <a:r>
              <a:rPr lang="en-US" dirty="0"/>
              <a:t> </a:t>
            </a:r>
            <a:r>
              <a:rPr lang="en-US" dirty="0" err="1"/>
              <a:t>rthis</a:t>
            </a:r>
            <a:r>
              <a:rPr lang="en-US" dirty="0"/>
              <a:t> attributed positive decimal values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1295400" y="0"/>
            <a:ext cx="5791200" cy="6895509"/>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a:t>Relationship Analysis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i="1" dirty="0"/>
              <a:t>Cross-column or relationship analysis focuses on establishing relationships between </a:t>
            </a:r>
            <a:r>
              <a:rPr lang="en-US" dirty="0"/>
              <a:t>sets of data</a:t>
            </a:r>
            <a:r>
              <a:rPr lang="en-US" i="1" dirty="0"/>
              <a:t>. </a:t>
            </a:r>
          </a:p>
          <a:p>
            <a:r>
              <a:rPr lang="en-US" i="1" dirty="0"/>
              <a:t>The goal of these processing stages is to identify relationships between </a:t>
            </a:r>
            <a:r>
              <a:rPr lang="en-US" dirty="0"/>
              <a:t>value sets and known reference data, to identify dependencies between columns and to identify key relationships between columns across multiple tables.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Domain Analysis</a:t>
            </a:r>
          </a:p>
        </p:txBody>
      </p:sp>
      <p:sp>
        <p:nvSpPr>
          <p:cNvPr id="3" name="Content Placeholder 2"/>
          <p:cNvSpPr>
            <a:spLocks noGrp="1"/>
          </p:cNvSpPr>
          <p:nvPr>
            <p:ph idx="1"/>
          </p:nvPr>
        </p:nvSpPr>
        <p:spPr/>
        <p:txBody>
          <a:bodyPr/>
          <a:lstStyle/>
          <a:p>
            <a:r>
              <a:rPr lang="en-US" dirty="0"/>
              <a:t>Domain analysis covers two tasks: </a:t>
            </a:r>
          </a:p>
          <a:p>
            <a:pPr lvl="1"/>
            <a:r>
              <a:rPr lang="en-US" dirty="0"/>
              <a:t>identifying data domains and </a:t>
            </a:r>
          </a:p>
          <a:p>
            <a:pPr lvl="1"/>
            <a:r>
              <a:rPr lang="en-US" dirty="0"/>
              <a:t>identifying references to data domains.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a:t>
            </a:r>
            <a:br>
              <a:rPr lang="en-US" dirty="0"/>
            </a:br>
            <a:r>
              <a:rPr lang="en-US" dirty="0"/>
              <a:t>identification</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The number of values is relatively small as compared to the context in which it is used</a:t>
            </a:r>
          </a:p>
          <a:p>
            <a:r>
              <a:rPr lang="en-US" dirty="0"/>
              <a:t> The values are what we could call </a:t>
            </a:r>
            <a:r>
              <a:rPr lang="en-US" i="1" dirty="0"/>
              <a:t>intuitively distributed. This means that the </a:t>
            </a:r>
            <a:r>
              <a:rPr lang="en-US" dirty="0"/>
              <a:t>distribution, although not always even, will take on characteristics specific to the context. In some cases there is a relatively even distribution; in other cases there may be more weighting given to a small subset of those values.</a:t>
            </a:r>
          </a:p>
          <a:p>
            <a:r>
              <a:rPr lang="en-US" dirty="0"/>
              <a:t>Other domains exist that may be derived from this domain.</a:t>
            </a:r>
          </a:p>
          <a:p>
            <a:r>
              <a:rPr lang="en-US" dirty="0"/>
              <a:t>The domain is used in more than one table.</a:t>
            </a:r>
          </a:p>
          <a:p>
            <a:r>
              <a:rPr lang="en-US" dirty="0"/>
              <a:t>The attribute that uses the value from the domain is rarely null.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references to data domains</a:t>
            </a:r>
          </a:p>
        </p:txBody>
      </p:sp>
      <p:sp>
        <p:nvSpPr>
          <p:cNvPr id="3" name="Content Placeholder 2"/>
          <p:cNvSpPr>
            <a:spLocks noGrp="1"/>
          </p:cNvSpPr>
          <p:nvPr>
            <p:ph idx="1"/>
          </p:nvPr>
        </p:nvSpPr>
        <p:spPr/>
        <p:txBody>
          <a:bodyPr/>
          <a:lstStyle/>
          <a:p>
            <a:r>
              <a:rPr lang="en-US" dirty="0"/>
              <a:t>1.The attribute’s distinct values are collected and counted.</a:t>
            </a:r>
          </a:p>
          <a:p>
            <a:r>
              <a:rPr lang="en-US" dirty="0"/>
              <a:t>2. The set of unique values is matched against each domain. Fast matching techniques</a:t>
            </a:r>
          </a:p>
          <a:p>
            <a:r>
              <a:rPr lang="en-US" dirty="0"/>
              <a:t>are used for scalability.</a:t>
            </a:r>
          </a:p>
          <a:p>
            <a:r>
              <a:rPr lang="en-US" dirty="0"/>
              <a:t>3. For each domain, we compute three ratio values. The </a:t>
            </a:r>
            <a:r>
              <a:rPr lang="en-US" i="1" dirty="0"/>
              <a:t>agreement and disagreement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Domain Analysis agreement and disagreement"/>
          <p:cNvPicPr>
            <a:picLocks noChangeAspect="1" noChangeArrowheads="1"/>
          </p:cNvPicPr>
          <p:nvPr/>
        </p:nvPicPr>
        <p:blipFill>
          <a:blip r:embed="rId2"/>
          <a:srcRect/>
          <a:stretch>
            <a:fillRect/>
          </a:stretch>
        </p:blipFill>
        <p:spPr bwMode="auto">
          <a:xfrm>
            <a:off x="1219200" y="685800"/>
            <a:ext cx="6981825" cy="44386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Profiling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goal of profiling data is to discover metadata when it is not available and to validate metadata when it is available. </a:t>
            </a:r>
          </a:p>
          <a:p>
            <a:r>
              <a:rPr lang="en-US" dirty="0"/>
              <a:t>Data profiling is a process of analyzing raw data for the purpose of characterizing the information embedded within a data 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6181" y="1295400"/>
            <a:ext cx="8890000" cy="4191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profiling steps</a:t>
            </a:r>
            <a:br>
              <a:rPr lang="en-US" b="1" dirty="0"/>
            </a:br>
            <a:endParaRPr lang="en-US" dirty="0"/>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r>
              <a:rPr lang="en-US" dirty="0"/>
              <a:t>Use data profiling at project start to discover if data is suitable for analysis—and make a “go / no go” decision on the project.</a:t>
            </a:r>
          </a:p>
          <a:p>
            <a:r>
              <a:rPr lang="en-US" dirty="0"/>
              <a:t>Identify and correct data quality issues in source data, even before starting to move it into target database.</a:t>
            </a:r>
          </a:p>
          <a:p>
            <a:r>
              <a:rPr lang="en-US" dirty="0"/>
              <a:t>Identify data quality issues that can be corrected by Extract-Transform-Load (ETL), while data is moved from source to target. Data profiling can uncover if additional manual processing is needed.</a:t>
            </a:r>
          </a:p>
          <a:p>
            <a:r>
              <a:rPr lang="en-US" dirty="0"/>
              <a:t>Identify unanticipated business rules, hierarchical structures and foreign key / private key relationships, use them to fine-tune the ETL process.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profiling activities</a:t>
            </a:r>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r>
              <a:rPr lang="en-US" dirty="0"/>
              <a:t>Data model inference, which attempts to derive the data model from undocumented data.</a:t>
            </a:r>
          </a:p>
          <a:p>
            <a:r>
              <a:rPr lang="en-US" dirty="0"/>
              <a:t>Type inference, a process to determine the data types associated with the data in</a:t>
            </a:r>
          </a:p>
          <a:p>
            <a:pPr>
              <a:buNone/>
            </a:pPr>
            <a:r>
              <a:rPr lang="en-US" dirty="0"/>
              <a:t>each column of a table.</a:t>
            </a:r>
          </a:p>
          <a:p>
            <a:r>
              <a:rPr lang="en-US" dirty="0"/>
              <a:t>Value range analysis, which explores the possibility that the values within a column fall within a defined value range (such as 0 to 100).</a:t>
            </a:r>
          </a:p>
          <a:p>
            <a:r>
              <a:rPr lang="en-US" dirty="0"/>
              <a:t>Cardinality and uniqueness, where </a:t>
            </a:r>
            <a:r>
              <a:rPr lang="en-US" i="1" dirty="0"/>
              <a:t>cardinality refers to the number of discrete </a:t>
            </a:r>
            <a:r>
              <a:rPr lang="en-US" dirty="0"/>
              <a:t>values that appear within a column, and </a:t>
            </a:r>
            <a:r>
              <a:rPr lang="en-US" i="1" dirty="0"/>
              <a:t>uniqueness tests to see that each row in </a:t>
            </a:r>
            <a:r>
              <a:rPr lang="en-US" dirty="0"/>
              <a:t>a table has a unique value for any particular set of attributes.</a:t>
            </a:r>
          </a:p>
          <a:p>
            <a:r>
              <a:rPr lang="en-US" dirty="0"/>
              <a:t>Frequency distribution, which yields the number of times each distinct value appears in a value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143070"/>
            <a:ext cx="9003323" cy="633393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TotalTime>
  <Words>1806</Words>
  <Application>Microsoft Office PowerPoint</Application>
  <PresentationFormat>On-screen Show (4:3)</PresentationFormat>
  <Paragraphs>106</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PowerPoint Presentation</vt:lpstr>
      <vt:lpstr>PowerPoint Presentation</vt:lpstr>
      <vt:lpstr>PowerPoint Presentation</vt:lpstr>
      <vt:lpstr>Data Profiling</vt:lpstr>
      <vt:lpstr>Introduction</vt:lpstr>
      <vt:lpstr>PowerPoint Presentation</vt:lpstr>
      <vt:lpstr>Data profiling steps </vt:lpstr>
      <vt:lpstr>Data profiling activities</vt:lpstr>
      <vt:lpstr>PowerPoint Presentation</vt:lpstr>
      <vt:lpstr>PowerPoint Presentation</vt:lpstr>
      <vt:lpstr>Attribute Analysis</vt:lpstr>
      <vt:lpstr>PowerPoint Presentation</vt:lpstr>
      <vt:lpstr>1. Range Analysis</vt:lpstr>
      <vt:lpstr>Example</vt:lpstr>
      <vt:lpstr>2. Sparseness</vt:lpstr>
      <vt:lpstr>3. Format Evaluation</vt:lpstr>
      <vt:lpstr>PowerPoint Presentation</vt:lpstr>
      <vt:lpstr>PowerPoint Presentation</vt:lpstr>
      <vt:lpstr>PowerPoint Presentation</vt:lpstr>
      <vt:lpstr>4.Cardinality and Uniqueness</vt:lpstr>
      <vt:lpstr>PowerPoint Presentation</vt:lpstr>
      <vt:lpstr>PowerPoint Presentation</vt:lpstr>
      <vt:lpstr>5. Frequency Distribution</vt:lpstr>
      <vt:lpstr>PowerPoint Presentation</vt:lpstr>
      <vt:lpstr>PowerPoint Presentation</vt:lpstr>
      <vt:lpstr>6. Value Absence</vt:lpstr>
      <vt:lpstr>PowerPoint Presentation</vt:lpstr>
      <vt:lpstr>Example</vt:lpstr>
      <vt:lpstr>7.Abstract Type Analysis</vt:lpstr>
      <vt:lpstr>Typically abstract data types are represented by some kind of semantic definition, including:</vt:lpstr>
      <vt:lpstr>8. Overloading Analysis</vt:lpstr>
      <vt:lpstr>Example</vt:lpstr>
      <vt:lpstr>PowerPoint Presentation</vt:lpstr>
      <vt:lpstr>PowerPoint Presentation</vt:lpstr>
      <vt:lpstr>Introduction</vt:lpstr>
      <vt:lpstr>1. Domain Analysis</vt:lpstr>
      <vt:lpstr>domain identification</vt:lpstr>
      <vt:lpstr>identifying references to data domains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Profiling</dc:title>
  <dc:creator>jaya</dc:creator>
  <cp:lastModifiedBy>IT II 030 Sai</cp:lastModifiedBy>
  <cp:revision>22</cp:revision>
  <dcterms:created xsi:type="dcterms:W3CDTF">2006-08-16T00:00:00Z</dcterms:created>
  <dcterms:modified xsi:type="dcterms:W3CDTF">2023-05-29T00:36:25Z</dcterms:modified>
</cp:coreProperties>
</file>