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AA4A-F100-DEF4-0260-DD5190645DF3}"/>
              </a:ext>
            </a:extLst>
          </p:cNvPr>
          <p:cNvSpPr>
            <a:spLocks noGrp="1"/>
          </p:cNvSpPr>
          <p:nvPr>
            <p:ph type="ctrTitle"/>
          </p:nvPr>
        </p:nvSpPr>
        <p:spPr>
          <a:xfrm>
            <a:off x="2572106" y="830425"/>
            <a:ext cx="8689976" cy="1020145"/>
          </a:xfrm>
        </p:spPr>
        <p:txBody>
          <a:bodyPr>
            <a:normAutofit fontScale="90000"/>
          </a:bodyPr>
          <a:lstStyle/>
          <a:p>
            <a:r>
              <a:rPr lang="en-IN" sz="6600" b="1" dirty="0">
                <a:solidFill>
                  <a:schemeClr val="accent1">
                    <a:lumMod val="50000"/>
                  </a:schemeClr>
                </a:solidFill>
                <a:latin typeface="Cascadia Code SemiLight" panose="020B0609020000020004" pitchFamily="49" charset="0"/>
                <a:cs typeface="Cascadia Code SemiLight" panose="020B0609020000020004" pitchFamily="49" charset="0"/>
              </a:rPr>
              <a:t>Data Visualization</a:t>
            </a:r>
          </a:p>
        </p:txBody>
      </p:sp>
      <p:sp>
        <p:nvSpPr>
          <p:cNvPr id="5" name="Subtitle 4">
            <a:extLst>
              <a:ext uri="{FF2B5EF4-FFF2-40B4-BE49-F238E27FC236}">
                <a16:creationId xmlns:a16="http://schemas.microsoft.com/office/drawing/2014/main" id="{BB98EE60-9392-A5D6-7DA0-43A1EAE32335}"/>
              </a:ext>
            </a:extLst>
          </p:cNvPr>
          <p:cNvSpPr>
            <a:spLocks noGrp="1"/>
          </p:cNvSpPr>
          <p:nvPr>
            <p:ph type="subTitle" idx="1"/>
          </p:nvPr>
        </p:nvSpPr>
        <p:spPr>
          <a:xfrm>
            <a:off x="0" y="2654559"/>
            <a:ext cx="5377576" cy="1646853"/>
          </a:xfrm>
        </p:spPr>
        <p:txBody>
          <a:bodyPr>
            <a:normAutofit fontScale="85000" lnSpcReduction="10000"/>
          </a:bodyPr>
          <a:lstStyle/>
          <a:p>
            <a:r>
              <a:rPr lang="en-IN" sz="3800" b="1" dirty="0" err="1">
                <a:solidFill>
                  <a:schemeClr val="accent4">
                    <a:lumMod val="50000"/>
                  </a:schemeClr>
                </a:solidFill>
                <a:latin typeface="Cascadia Code SemiLight" panose="020B0609020000020004" pitchFamily="49" charset="0"/>
                <a:cs typeface="Cascadia Code SemiLight" panose="020B0609020000020004" pitchFamily="49" charset="0"/>
              </a:rPr>
              <a:t>Toipcs</a:t>
            </a:r>
            <a:r>
              <a:rPr lang="en-IN" sz="3800" b="1" dirty="0">
                <a:solidFill>
                  <a:schemeClr val="accent4">
                    <a:lumMod val="50000"/>
                  </a:schemeClr>
                </a:solidFill>
                <a:latin typeface="Cascadia Code SemiLight" panose="020B0609020000020004" pitchFamily="49" charset="0"/>
                <a:cs typeface="Cascadia Code SemiLight" panose="020B0609020000020004" pitchFamily="49" charset="0"/>
              </a:rPr>
              <a:t> to be covered</a:t>
            </a:r>
          </a:p>
          <a:p>
            <a:pPr marL="342900" indent="-342900">
              <a:buFont typeface="Wingdings" panose="05000000000000000000" pitchFamily="2" charset="2"/>
              <a:buChar char="§"/>
            </a:pPr>
            <a:r>
              <a:rPr lang="en-IN" dirty="0">
                <a:solidFill>
                  <a:schemeClr val="accent4">
                    <a:lumMod val="50000"/>
                  </a:schemeClr>
                </a:solidFill>
                <a:latin typeface="Cascadia Code SemiLight" panose="020B0609020000020004" pitchFamily="49" charset="0"/>
                <a:cs typeface="Cascadia Code SemiLight" panose="020B0609020000020004" pitchFamily="49" charset="0"/>
              </a:rPr>
              <a:t>Data representation</a:t>
            </a:r>
          </a:p>
          <a:p>
            <a:pPr marL="342900" indent="-342900">
              <a:buFont typeface="Wingdings" panose="05000000000000000000" pitchFamily="2" charset="2"/>
              <a:buChar char="§"/>
            </a:pPr>
            <a:r>
              <a:rPr lang="en-IN" dirty="0">
                <a:solidFill>
                  <a:schemeClr val="accent4">
                    <a:lumMod val="50000"/>
                  </a:schemeClr>
                </a:solidFill>
                <a:latin typeface="Cascadia Code SemiLight" panose="020B0609020000020004" pitchFamily="49" charset="0"/>
                <a:cs typeface="Cascadia Code SemiLight" panose="020B0609020000020004" pitchFamily="49" charset="0"/>
              </a:rPr>
              <a:t>Data presentation</a:t>
            </a:r>
          </a:p>
        </p:txBody>
      </p:sp>
      <p:sp>
        <p:nvSpPr>
          <p:cNvPr id="6" name="TextBox 5">
            <a:extLst>
              <a:ext uri="{FF2B5EF4-FFF2-40B4-BE49-F238E27FC236}">
                <a16:creationId xmlns:a16="http://schemas.microsoft.com/office/drawing/2014/main" id="{88080610-A314-19F2-6846-64E458E5B3A2}"/>
              </a:ext>
            </a:extLst>
          </p:cNvPr>
          <p:cNvSpPr txBox="1"/>
          <p:nvPr/>
        </p:nvSpPr>
        <p:spPr>
          <a:xfrm>
            <a:off x="6096000" y="2654559"/>
            <a:ext cx="4727510" cy="1015663"/>
          </a:xfrm>
          <a:prstGeom prst="rect">
            <a:avLst/>
          </a:prstGeom>
          <a:noFill/>
        </p:spPr>
        <p:txBody>
          <a:bodyPr wrap="square" rtlCol="0">
            <a:spAutoFit/>
          </a:bodyPr>
          <a:lstStyle/>
          <a:p>
            <a:r>
              <a:rPr lang="en-IN" sz="2800" b="1" dirty="0">
                <a:latin typeface="Cascadia Code SemiLight" panose="020B0609020000020004" pitchFamily="49" charset="0"/>
                <a:cs typeface="Cascadia Code SemiLight" panose="020B0609020000020004" pitchFamily="49" charset="0"/>
              </a:rPr>
              <a:t>Submitted By:</a:t>
            </a:r>
          </a:p>
          <a:p>
            <a:endParaRPr lang="en-IN" sz="1400" b="1" dirty="0">
              <a:latin typeface="Cascadia Code SemiLight" panose="020B0609020000020004" pitchFamily="49" charset="0"/>
              <a:cs typeface="Cascadia Code SemiLight" panose="020B0609020000020004" pitchFamily="49" charset="0"/>
            </a:endParaRPr>
          </a:p>
          <a:p>
            <a:r>
              <a:rPr lang="en-IN" dirty="0">
                <a:latin typeface="Cascadia Code SemiLight" panose="020B0609020000020004" pitchFamily="49" charset="0"/>
                <a:cs typeface="Cascadia Code SemiLight" panose="020B0609020000020004" pitchFamily="49" charset="0"/>
              </a:rPr>
              <a:t>    208W1A12A0 – IT-B</a:t>
            </a:r>
          </a:p>
        </p:txBody>
      </p:sp>
    </p:spTree>
    <p:extLst>
      <p:ext uri="{BB962C8B-B14F-4D97-AF65-F5344CB8AC3E}">
        <p14:creationId xmlns:p14="http://schemas.microsoft.com/office/powerpoint/2010/main" val="404560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4EC5-13D7-828D-B6FE-704308E65F60}"/>
              </a:ext>
            </a:extLst>
          </p:cNvPr>
          <p:cNvSpPr>
            <a:spLocks noGrp="1"/>
          </p:cNvSpPr>
          <p:nvPr>
            <p:ph type="title"/>
          </p:nvPr>
        </p:nvSpPr>
        <p:spPr/>
        <p:txBody>
          <a:bodyPr>
            <a:normAutofit/>
          </a:bodyPr>
          <a:lstStyle/>
          <a:p>
            <a:r>
              <a:rPr lang="en-US" sz="3200" b="1" dirty="0">
                <a:solidFill>
                  <a:schemeClr val="accent5">
                    <a:lumMod val="75000"/>
                  </a:schemeClr>
                </a:solidFill>
                <a:latin typeface="Cascadia Code SemiLight" panose="020B0609020000020004" pitchFamily="49" charset="0"/>
                <a:cs typeface="Cascadia Code SemiLight" panose="020B0609020000020004" pitchFamily="49" charset="0"/>
              </a:rPr>
              <a:t>The visualization anatomy – data representation</a:t>
            </a:r>
            <a:endParaRPr lang="en-IN" sz="3200" b="1" dirty="0">
              <a:solidFill>
                <a:schemeClr val="accent5">
                  <a:lumMod val="75000"/>
                </a:schemeClr>
              </a:solidFill>
              <a:latin typeface="Cascadia Code SemiLight" panose="020B0609020000020004" pitchFamily="49" charset="0"/>
              <a:cs typeface="Cascadia Code SemiLight" panose="020B0609020000020004" pitchFamily="49" charset="0"/>
            </a:endParaRPr>
          </a:p>
        </p:txBody>
      </p:sp>
      <p:sp>
        <p:nvSpPr>
          <p:cNvPr id="3" name="TextBox 2">
            <a:extLst>
              <a:ext uri="{FF2B5EF4-FFF2-40B4-BE49-F238E27FC236}">
                <a16:creationId xmlns:a16="http://schemas.microsoft.com/office/drawing/2014/main" id="{C306F5C5-0411-FA3E-9271-710423A9BB67}"/>
              </a:ext>
            </a:extLst>
          </p:cNvPr>
          <p:cNvSpPr txBox="1"/>
          <p:nvPr/>
        </p:nvSpPr>
        <p:spPr>
          <a:xfrm>
            <a:off x="913775" y="2500604"/>
            <a:ext cx="9704462" cy="3416320"/>
          </a:xfrm>
          <a:prstGeom prst="rect">
            <a:avLst/>
          </a:prstGeom>
          <a:noFill/>
        </p:spPr>
        <p:txBody>
          <a:bodyPr wrap="square" rtlCol="0">
            <a:spAutoFit/>
          </a:bodyPr>
          <a:lstStyle/>
          <a:p>
            <a:pPr algn="just"/>
            <a:r>
              <a:rPr lang="en-US" sz="2400" dirty="0"/>
              <a:t>The process of identifying the most effective and appropriate solution for representing our data is unquestionably the most important feature of our visualization design. Working on this layer involves making decisions that cut across the artistic and scientific foundations of the field.</a:t>
            </a:r>
          </a:p>
          <a:p>
            <a:pPr algn="just"/>
            <a:endParaRPr lang="en-US" sz="2400" dirty="0"/>
          </a:p>
          <a:p>
            <a:pPr marL="342900" indent="-342900" algn="just">
              <a:buFont typeface="Wingdings" panose="05000000000000000000" pitchFamily="2" charset="2"/>
              <a:buChar char="Ø"/>
            </a:pPr>
            <a:r>
              <a:rPr lang="en-US" sz="2400" dirty="0"/>
              <a:t>Choosing the correct visualization "method" for the stories we're telling  Accommodating the physical properties of your data .</a:t>
            </a:r>
          </a:p>
          <a:p>
            <a:pPr marL="342900" indent="-342900" algn="just">
              <a:buFont typeface="Wingdings" panose="05000000000000000000" pitchFamily="2" charset="2"/>
              <a:buChar char="Ø"/>
            </a:pPr>
            <a:r>
              <a:rPr lang="en-US" sz="2400" dirty="0"/>
              <a:t>Facilitating the desired degree of precision.</a:t>
            </a:r>
          </a:p>
          <a:p>
            <a:pPr marL="342900" indent="-342900" algn="just">
              <a:buFont typeface="Wingdings" panose="05000000000000000000" pitchFamily="2" charset="2"/>
              <a:buChar char="Ø"/>
            </a:pPr>
            <a:r>
              <a:rPr lang="en-US" sz="2400" dirty="0"/>
              <a:t>Creating an appropriate metaphor to depict our subject stylistically.</a:t>
            </a:r>
            <a:endParaRPr lang="en-IN" sz="2400" dirty="0"/>
          </a:p>
        </p:txBody>
      </p:sp>
    </p:spTree>
    <p:extLst>
      <p:ext uri="{BB962C8B-B14F-4D97-AF65-F5344CB8AC3E}">
        <p14:creationId xmlns:p14="http://schemas.microsoft.com/office/powerpoint/2010/main" val="27987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2854-4F60-C738-DB8B-97F8668683C4}"/>
              </a:ext>
            </a:extLst>
          </p:cNvPr>
          <p:cNvSpPr>
            <a:spLocks noGrp="1"/>
          </p:cNvSpPr>
          <p:nvPr>
            <p:ph type="title"/>
          </p:nvPr>
        </p:nvSpPr>
        <p:spPr/>
        <p:txBody>
          <a:bodyPr/>
          <a:lstStyle/>
          <a:p>
            <a:pPr marL="742950" indent="-742950">
              <a:buFont typeface="+mj-lt"/>
              <a:buAutoNum type="arabicPeriod"/>
            </a:pPr>
            <a:r>
              <a:rPr lang="en-US" sz="3600" b="1" dirty="0">
                <a:solidFill>
                  <a:schemeClr val="tx2">
                    <a:lumMod val="75000"/>
                  </a:schemeClr>
                </a:solidFill>
                <a:latin typeface="Cascadia Code SemiLight" panose="020B0609020000020004" pitchFamily="49" charset="0"/>
                <a:cs typeface="Cascadia Code SemiLight" panose="020B0609020000020004" pitchFamily="49" charset="0"/>
              </a:rPr>
              <a:t>Choosing the correct visualization method</a:t>
            </a:r>
            <a:endParaRPr lang="en-IN" b="1" dirty="0">
              <a:solidFill>
                <a:schemeClr val="tx2">
                  <a:lumMod val="75000"/>
                </a:schemeClr>
              </a:solidFill>
              <a:latin typeface="Cascadia Code SemiLight" panose="020B0609020000020004" pitchFamily="49" charset="0"/>
              <a:cs typeface="Cascadia Code SemiLight" panose="020B0609020000020004" pitchFamily="49" charset="0"/>
            </a:endParaRPr>
          </a:p>
        </p:txBody>
      </p:sp>
      <p:sp>
        <p:nvSpPr>
          <p:cNvPr id="3" name="TextBox 2">
            <a:extLst>
              <a:ext uri="{FF2B5EF4-FFF2-40B4-BE49-F238E27FC236}">
                <a16:creationId xmlns:a16="http://schemas.microsoft.com/office/drawing/2014/main" id="{01779256-1CE2-A41E-35D8-BEC217263075}"/>
              </a:ext>
            </a:extLst>
          </p:cNvPr>
          <p:cNvSpPr txBox="1"/>
          <p:nvPr/>
        </p:nvSpPr>
        <p:spPr>
          <a:xfrm>
            <a:off x="1129004" y="2537927"/>
            <a:ext cx="10021078" cy="3477875"/>
          </a:xfrm>
          <a:prstGeom prst="rect">
            <a:avLst/>
          </a:prstGeom>
          <a:noFill/>
        </p:spPr>
        <p:txBody>
          <a:bodyPr wrap="square" rtlCol="0">
            <a:spAutoFit/>
          </a:bodyPr>
          <a:lstStyle/>
          <a:p>
            <a:pPr algn="just"/>
            <a:r>
              <a:rPr lang="en-US" sz="2000" dirty="0"/>
              <a:t>For example, a bar chart serves the function of comparing categories of values; a line chart, by contrast, enables us to show changes of values over time, geo-spatial data can often be best displayed over a map.</a:t>
            </a:r>
          </a:p>
          <a:p>
            <a:pPr algn="just"/>
            <a:endParaRPr lang="en-US" sz="2000" dirty="0"/>
          </a:p>
          <a:p>
            <a:pPr algn="just"/>
            <a:r>
              <a:rPr lang="en-US" sz="2000" dirty="0"/>
              <a:t>There are a number of ways of classifying the variety of methods for visualizing data but here is a suggested taxonomy : </a:t>
            </a:r>
          </a:p>
          <a:p>
            <a:pPr marL="342900" indent="-342900" algn="just">
              <a:buFont typeface="Wingdings" panose="05000000000000000000" pitchFamily="2" charset="2"/>
              <a:buChar char="§"/>
            </a:pPr>
            <a:r>
              <a:rPr lang="en-US" sz="2000" dirty="0"/>
              <a:t>Comparing categorical values </a:t>
            </a:r>
          </a:p>
          <a:p>
            <a:pPr marL="342900" indent="-342900" algn="just">
              <a:buFont typeface="Wingdings" panose="05000000000000000000" pitchFamily="2" charset="2"/>
              <a:buChar char="§"/>
            </a:pPr>
            <a:r>
              <a:rPr lang="en-US" sz="2000" dirty="0"/>
              <a:t>Assessing hierarchies and part-of-a-whole relationships </a:t>
            </a:r>
          </a:p>
          <a:p>
            <a:pPr marL="342900" indent="-342900" algn="just">
              <a:buFont typeface="Wingdings" panose="05000000000000000000" pitchFamily="2" charset="2"/>
              <a:buChar char="§"/>
            </a:pPr>
            <a:r>
              <a:rPr lang="en-US" sz="2000" dirty="0"/>
              <a:t>Showing changes over time </a:t>
            </a:r>
          </a:p>
          <a:p>
            <a:pPr marL="342900" indent="-342900" algn="just">
              <a:buFont typeface="Wingdings" panose="05000000000000000000" pitchFamily="2" charset="2"/>
              <a:buChar char="§"/>
            </a:pPr>
            <a:r>
              <a:rPr lang="en-US" sz="2000" dirty="0"/>
              <a:t>Mapping geo-spatial data </a:t>
            </a:r>
          </a:p>
          <a:p>
            <a:pPr marL="342900" indent="-342900" algn="just">
              <a:buFont typeface="Wingdings" panose="05000000000000000000" pitchFamily="2" charset="2"/>
              <a:buChar char="§"/>
            </a:pPr>
            <a:r>
              <a:rPr lang="en-US" sz="2000" dirty="0"/>
              <a:t>Charting and graphing relationships</a:t>
            </a:r>
            <a:endParaRPr lang="en-IN" sz="2000" dirty="0"/>
          </a:p>
        </p:txBody>
      </p:sp>
    </p:spTree>
    <p:extLst>
      <p:ext uri="{BB962C8B-B14F-4D97-AF65-F5344CB8AC3E}">
        <p14:creationId xmlns:p14="http://schemas.microsoft.com/office/powerpoint/2010/main" val="308586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7EBB-DC27-DFF9-3976-8E4F39815EFD}"/>
              </a:ext>
            </a:extLst>
          </p:cNvPr>
          <p:cNvSpPr>
            <a:spLocks noGrp="1"/>
          </p:cNvSpPr>
          <p:nvPr>
            <p:ph type="title"/>
          </p:nvPr>
        </p:nvSpPr>
        <p:spPr/>
        <p:txBody>
          <a:bodyPr/>
          <a:lstStyle/>
          <a:p>
            <a:r>
              <a:rPr lang="en-US" dirty="0"/>
              <a:t>2. </a:t>
            </a:r>
            <a:r>
              <a:rPr lang="en-US" b="1" dirty="0">
                <a:solidFill>
                  <a:srgbClr val="00B050"/>
                </a:solidFill>
                <a:latin typeface="Cascadia Code SemiLight" panose="020B0609020000020004" pitchFamily="49" charset="0"/>
                <a:cs typeface="Cascadia Code SemiLight" panose="020B0609020000020004" pitchFamily="49" charset="0"/>
              </a:rPr>
              <a:t>Considering the physical properties of our data</a:t>
            </a:r>
            <a:endParaRPr lang="en-IN" b="1" dirty="0">
              <a:solidFill>
                <a:srgbClr val="00B050"/>
              </a:solidFill>
              <a:latin typeface="Cascadia Code SemiLight" panose="020B0609020000020004" pitchFamily="49" charset="0"/>
              <a:cs typeface="Cascadia Code SemiLight" panose="020B0609020000020004" pitchFamily="49" charset="0"/>
            </a:endParaRPr>
          </a:p>
        </p:txBody>
      </p:sp>
      <p:sp>
        <p:nvSpPr>
          <p:cNvPr id="3" name="TextBox 2">
            <a:extLst>
              <a:ext uri="{FF2B5EF4-FFF2-40B4-BE49-F238E27FC236}">
                <a16:creationId xmlns:a16="http://schemas.microsoft.com/office/drawing/2014/main" id="{83CD87D3-E18E-6C3D-62D2-34C4729CFE3A}"/>
              </a:ext>
            </a:extLst>
          </p:cNvPr>
          <p:cNvSpPr txBox="1"/>
          <p:nvPr/>
        </p:nvSpPr>
        <p:spPr>
          <a:xfrm>
            <a:off x="1670180" y="2500604"/>
            <a:ext cx="8705461"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t>  Now, we're looking to narrow down our search further by thinking about which types of charts will most effectively accommodate the variables of data we're looking to portray.</a:t>
            </a:r>
          </a:p>
          <a:p>
            <a:pPr marL="285750" indent="-285750" algn="just">
              <a:buFont typeface="Wingdings" panose="05000000000000000000" pitchFamily="2" charset="2"/>
              <a:buChar char="v"/>
            </a:pPr>
            <a:endParaRPr lang="en-US" sz="2400" dirty="0"/>
          </a:p>
          <a:p>
            <a:pPr marL="285750" indent="-285750" algn="just">
              <a:buFont typeface="Wingdings" panose="05000000000000000000" pitchFamily="2" charset="2"/>
              <a:buChar char="v"/>
            </a:pPr>
            <a:r>
              <a:rPr lang="en-US" sz="2400" dirty="0"/>
              <a:t> The quantity and nature of the variables you are using will have a significant influence on reducing the range of suitable chart types you might be able to use within the method family you have chosen. As discussed earlier, this process of eliminating choices can only be of help to us as we move forward.</a:t>
            </a:r>
            <a:endParaRPr lang="en-IN" sz="2400" dirty="0"/>
          </a:p>
        </p:txBody>
      </p:sp>
    </p:spTree>
    <p:extLst>
      <p:ext uri="{BB962C8B-B14F-4D97-AF65-F5344CB8AC3E}">
        <p14:creationId xmlns:p14="http://schemas.microsoft.com/office/powerpoint/2010/main" val="239189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24A3-3DD3-43C4-B8E4-173A0E08465E}"/>
              </a:ext>
            </a:extLst>
          </p:cNvPr>
          <p:cNvSpPr>
            <a:spLocks noGrp="1"/>
          </p:cNvSpPr>
          <p:nvPr>
            <p:ph type="title"/>
          </p:nvPr>
        </p:nvSpPr>
        <p:spPr>
          <a:xfrm>
            <a:off x="913774" y="96003"/>
            <a:ext cx="10364451" cy="1219613"/>
          </a:xfrm>
        </p:spPr>
        <p:txBody>
          <a:bodyPr/>
          <a:lstStyle/>
          <a:p>
            <a:r>
              <a:rPr lang="en-US" dirty="0"/>
              <a:t>3. </a:t>
            </a:r>
            <a:r>
              <a:rPr lang="en-US" b="1" dirty="0">
                <a:solidFill>
                  <a:srgbClr val="C00000"/>
                </a:solidFill>
                <a:latin typeface="Cascadia Code SemiLight" panose="020B0609020000020004" pitchFamily="49" charset="0"/>
                <a:cs typeface="Cascadia Code SemiLight" panose="020B0609020000020004" pitchFamily="49" charset="0"/>
              </a:rPr>
              <a:t>Determining the degree of accuracy in interpretation</a:t>
            </a:r>
            <a:endParaRPr lang="en-IN" b="1" dirty="0">
              <a:solidFill>
                <a:srgbClr val="C00000"/>
              </a:solidFill>
              <a:latin typeface="Cascadia Code SemiLight" panose="020B0609020000020004" pitchFamily="49" charset="0"/>
              <a:cs typeface="Cascadia Code SemiLight" panose="020B0609020000020004" pitchFamily="49" charset="0"/>
            </a:endParaRPr>
          </a:p>
        </p:txBody>
      </p:sp>
      <p:sp>
        <p:nvSpPr>
          <p:cNvPr id="3" name="TextBox 2">
            <a:extLst>
              <a:ext uri="{FF2B5EF4-FFF2-40B4-BE49-F238E27FC236}">
                <a16:creationId xmlns:a16="http://schemas.microsoft.com/office/drawing/2014/main" id="{AFBF5558-30D0-A791-C016-9014D8287282}"/>
              </a:ext>
            </a:extLst>
          </p:cNvPr>
          <p:cNvSpPr txBox="1"/>
          <p:nvPr/>
        </p:nvSpPr>
        <p:spPr>
          <a:xfrm>
            <a:off x="0" y="1406685"/>
            <a:ext cx="6456784"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we do, but the inclusion of terms such as "maximize" and "as possible" allude to the specter of alternative influences. You see, for certain contexts, as we outlined in the early chapters, you might be seeking to explore different aesthetic forms of representation. And yes, sometimes this might involve certain sacrifices in terms of the precision of interpretation. </a:t>
            </a:r>
          </a:p>
          <a:p>
            <a:pPr algn="just"/>
            <a:endParaRPr lang="en-US" dirty="0"/>
          </a:p>
          <a:p>
            <a:pPr marL="285750" indent="-285750" algn="just">
              <a:buFont typeface="Wingdings" panose="05000000000000000000" pitchFamily="2" charset="2"/>
              <a:buChar char="q"/>
            </a:pPr>
            <a:r>
              <a:rPr lang="en-US" dirty="0"/>
              <a:t>To frame this section, we first need to learn about visual variables. A visual variable is the specific form we assign to data in order to represent it visually. It could be the length or height of a bar, the position of a point on an axis, the color of a county on a map, or the connection between two nodes in a network. </a:t>
            </a:r>
          </a:p>
          <a:p>
            <a:pPr algn="just"/>
            <a:endParaRPr lang="en-US" dirty="0"/>
          </a:p>
          <a:p>
            <a:pPr marL="285750" indent="-285750" algn="just">
              <a:buFont typeface="Wingdings" panose="05000000000000000000" pitchFamily="2" charset="2"/>
              <a:buChar char="q"/>
            </a:pPr>
            <a:r>
              <a:rPr lang="en-US" dirty="0"/>
              <a:t>Each of the chart types that we come to take as common representation methods are based on the deployment of a single or, more commonly, combination of several visual variables at once. Using multiple variables, in particular, enables a designer to efficiently express extra layers of meaning behind the properties of a single mark, as the next example demonstrates.</a:t>
            </a:r>
            <a:endParaRPr lang="en-IN" dirty="0"/>
          </a:p>
        </p:txBody>
      </p:sp>
      <p:pic>
        <p:nvPicPr>
          <p:cNvPr id="5" name="Picture 4">
            <a:extLst>
              <a:ext uri="{FF2B5EF4-FFF2-40B4-BE49-F238E27FC236}">
                <a16:creationId xmlns:a16="http://schemas.microsoft.com/office/drawing/2014/main" id="{15F54657-A883-80FE-E49B-678AF4D0D50F}"/>
              </a:ext>
            </a:extLst>
          </p:cNvPr>
          <p:cNvPicPr>
            <a:picLocks noChangeAspect="1"/>
          </p:cNvPicPr>
          <p:nvPr/>
        </p:nvPicPr>
        <p:blipFill>
          <a:blip r:embed="rId2"/>
          <a:stretch>
            <a:fillRect/>
          </a:stretch>
        </p:blipFill>
        <p:spPr>
          <a:xfrm>
            <a:off x="6456784" y="1406685"/>
            <a:ext cx="5735215" cy="4863485"/>
          </a:xfrm>
          <a:prstGeom prst="rect">
            <a:avLst/>
          </a:prstGeom>
        </p:spPr>
      </p:pic>
    </p:spTree>
    <p:extLst>
      <p:ext uri="{BB962C8B-B14F-4D97-AF65-F5344CB8AC3E}">
        <p14:creationId xmlns:p14="http://schemas.microsoft.com/office/powerpoint/2010/main" val="52791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4055-0A87-EFC4-22E7-7A0707A08D51}"/>
              </a:ext>
            </a:extLst>
          </p:cNvPr>
          <p:cNvSpPr>
            <a:spLocks noGrp="1"/>
          </p:cNvSpPr>
          <p:nvPr>
            <p:ph type="title"/>
          </p:nvPr>
        </p:nvSpPr>
        <p:spPr/>
        <p:txBody>
          <a:bodyPr/>
          <a:lstStyle/>
          <a:p>
            <a:r>
              <a:rPr lang="en-US" dirty="0"/>
              <a:t>4. </a:t>
            </a:r>
            <a:r>
              <a:rPr lang="en-US" b="1" dirty="0">
                <a:solidFill>
                  <a:schemeClr val="accent2">
                    <a:lumMod val="50000"/>
                  </a:schemeClr>
                </a:solidFill>
                <a:latin typeface="Cascadia Code SemiLight" panose="020B0609020000020004" pitchFamily="49" charset="0"/>
                <a:cs typeface="Cascadia Code SemiLight" panose="020B0609020000020004" pitchFamily="49" charset="0"/>
              </a:rPr>
              <a:t>Creating an appropriate design metaphor</a:t>
            </a:r>
            <a:endParaRPr lang="en-IN" b="1" dirty="0">
              <a:solidFill>
                <a:schemeClr val="accent2">
                  <a:lumMod val="50000"/>
                </a:schemeClr>
              </a:solidFill>
              <a:latin typeface="Cascadia Code SemiLight" panose="020B0609020000020004" pitchFamily="49" charset="0"/>
              <a:cs typeface="Cascadia Code SemiLight" panose="020B0609020000020004" pitchFamily="49" charset="0"/>
            </a:endParaRPr>
          </a:p>
        </p:txBody>
      </p:sp>
      <p:sp>
        <p:nvSpPr>
          <p:cNvPr id="3" name="TextBox 2">
            <a:extLst>
              <a:ext uri="{FF2B5EF4-FFF2-40B4-BE49-F238E27FC236}">
                <a16:creationId xmlns:a16="http://schemas.microsoft.com/office/drawing/2014/main" id="{25AF34D3-DD43-EB87-2FB3-AEE64B9A7505}"/>
              </a:ext>
            </a:extLst>
          </p:cNvPr>
          <p:cNvSpPr txBox="1"/>
          <p:nvPr/>
        </p:nvSpPr>
        <p:spPr>
          <a:xfrm>
            <a:off x="1203649" y="2425959"/>
            <a:ext cx="10002416"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dirty="0"/>
              <a:t>It may be that our initial thoughts around what we would hope to achieve are revised as we learn more about the data and the stories we can and may wish to tell. For instance, we might have initially thought there could be a rich narrative emerging that could have been portrayed quite powerfully and emotionally. As you learn more about your data and its potential deployment representation-wise, it may be that you realize a more analytical approach is more suitable.</a:t>
            </a:r>
          </a:p>
          <a:p>
            <a:pPr marL="285750" indent="-285750" algn="just">
              <a:buFont typeface="Wingdings" panose="05000000000000000000" pitchFamily="2" charset="2"/>
              <a:buChar char="v"/>
            </a:pPr>
            <a:endParaRPr lang="en-US" sz="2000" dirty="0"/>
          </a:p>
          <a:p>
            <a:pPr marL="285750" indent="-285750" algn="just">
              <a:buFont typeface="Wingdings" panose="05000000000000000000" pitchFamily="2" charset="2"/>
              <a:buChar char="v"/>
            </a:pPr>
            <a:r>
              <a:rPr lang="en-US" sz="2000" dirty="0"/>
              <a:t>Visual metaphors are about integrating a certain visual quality in your work that somehow conveys that extra bit of connection between the data, the design, and the topic. It goes beyond just the choice of visual variable, though this will have a strong influence.</a:t>
            </a:r>
            <a:endParaRPr lang="en-IN" sz="2000" dirty="0"/>
          </a:p>
        </p:txBody>
      </p:sp>
    </p:spTree>
    <p:extLst>
      <p:ext uri="{BB962C8B-B14F-4D97-AF65-F5344CB8AC3E}">
        <p14:creationId xmlns:p14="http://schemas.microsoft.com/office/powerpoint/2010/main" val="52557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DAAE-A100-8C73-E56C-EA0ED0B3E5E3}"/>
              </a:ext>
            </a:extLst>
          </p:cNvPr>
          <p:cNvSpPr>
            <a:spLocks noGrp="1"/>
          </p:cNvSpPr>
          <p:nvPr>
            <p:ph type="title"/>
          </p:nvPr>
        </p:nvSpPr>
        <p:spPr/>
        <p:txBody>
          <a:bodyPr>
            <a:normAutofit/>
          </a:bodyPr>
          <a:lstStyle/>
          <a:p>
            <a:r>
              <a:rPr lang="en-US" sz="4400" b="1" dirty="0">
                <a:solidFill>
                  <a:srgbClr val="0070C0"/>
                </a:solidFill>
                <a:latin typeface="Cascadia Code SemiLight" panose="020B0609020000020004" pitchFamily="49" charset="0"/>
                <a:cs typeface="Cascadia Code SemiLight" panose="020B0609020000020004" pitchFamily="49" charset="0"/>
              </a:rPr>
              <a:t>The visualization anatomy – data presentation</a:t>
            </a:r>
            <a:endParaRPr lang="en-IN" sz="4400" b="1" dirty="0">
              <a:solidFill>
                <a:srgbClr val="0070C0"/>
              </a:solidFill>
              <a:latin typeface="Cascadia Code SemiLight" panose="020B0609020000020004" pitchFamily="49" charset="0"/>
              <a:cs typeface="Cascadia Code SemiLight" panose="020B0609020000020004" pitchFamily="49" charset="0"/>
            </a:endParaRPr>
          </a:p>
        </p:txBody>
      </p:sp>
      <p:sp>
        <p:nvSpPr>
          <p:cNvPr id="3" name="TextBox 2">
            <a:extLst>
              <a:ext uri="{FF2B5EF4-FFF2-40B4-BE49-F238E27FC236}">
                <a16:creationId xmlns:a16="http://schemas.microsoft.com/office/drawing/2014/main" id="{59CCC8F3-D3B2-0C33-7246-BB5633D4A591}"/>
              </a:ext>
            </a:extLst>
          </p:cNvPr>
          <p:cNvSpPr txBox="1"/>
          <p:nvPr/>
        </p:nvSpPr>
        <p:spPr>
          <a:xfrm>
            <a:off x="1017037" y="2425959"/>
            <a:ext cx="9293290" cy="3539430"/>
          </a:xfrm>
          <a:prstGeom prst="rect">
            <a:avLst/>
          </a:prstGeom>
          <a:noFill/>
        </p:spPr>
        <p:txBody>
          <a:bodyPr wrap="square" rtlCol="0">
            <a:spAutoFit/>
          </a:bodyPr>
          <a:lstStyle/>
          <a:p>
            <a:pPr algn="just"/>
            <a:r>
              <a:rPr lang="en-US" sz="2800" dirty="0"/>
              <a:t>The presentation of data involves thinking about pretty much every other design feature that might be included in our visualization. Here, we are determining the following : </a:t>
            </a:r>
          </a:p>
          <a:p>
            <a:pPr algn="just"/>
            <a:endParaRPr lang="en-US" sz="2800" dirty="0"/>
          </a:p>
          <a:p>
            <a:pPr marL="285750" indent="-285750" algn="just">
              <a:buFont typeface="Wingdings" panose="05000000000000000000" pitchFamily="2" charset="2"/>
              <a:buChar char="v"/>
            </a:pPr>
            <a:r>
              <a:rPr lang="en-US" sz="2800" dirty="0"/>
              <a:t>The use of color </a:t>
            </a:r>
          </a:p>
          <a:p>
            <a:pPr marL="285750" indent="-285750" algn="just">
              <a:buFont typeface="Wingdings" panose="05000000000000000000" pitchFamily="2" charset="2"/>
              <a:buChar char="v"/>
            </a:pPr>
            <a:r>
              <a:rPr lang="en-US" sz="2800" dirty="0"/>
              <a:t>The potential of interactive features </a:t>
            </a:r>
          </a:p>
          <a:p>
            <a:pPr marL="285750" indent="-285750" algn="just">
              <a:buFont typeface="Wingdings" panose="05000000000000000000" pitchFamily="2" charset="2"/>
              <a:buChar char="v"/>
            </a:pPr>
            <a:r>
              <a:rPr lang="en-US" sz="2800" dirty="0"/>
              <a:t>The explanatory annotation </a:t>
            </a:r>
          </a:p>
          <a:p>
            <a:pPr marL="285750" indent="-285750" algn="just">
              <a:buFont typeface="Wingdings" panose="05000000000000000000" pitchFamily="2" charset="2"/>
              <a:buChar char="v"/>
            </a:pPr>
            <a:r>
              <a:rPr lang="en-US" sz="2800" dirty="0"/>
              <a:t>The architecture and arrangement</a:t>
            </a:r>
            <a:endParaRPr lang="en-IN" sz="2800" dirty="0"/>
          </a:p>
        </p:txBody>
      </p:sp>
    </p:spTree>
    <p:extLst>
      <p:ext uri="{BB962C8B-B14F-4D97-AF65-F5344CB8AC3E}">
        <p14:creationId xmlns:p14="http://schemas.microsoft.com/office/powerpoint/2010/main" val="289137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A8E51-B290-EDBC-222A-7B3FD69266AE}"/>
              </a:ext>
            </a:extLst>
          </p:cNvPr>
          <p:cNvSpPr txBox="1"/>
          <p:nvPr/>
        </p:nvSpPr>
        <p:spPr>
          <a:xfrm>
            <a:off x="1511560" y="466531"/>
            <a:ext cx="8826759" cy="5539978"/>
          </a:xfrm>
          <a:prstGeom prst="rect">
            <a:avLst/>
          </a:prstGeom>
          <a:noFill/>
        </p:spPr>
        <p:txBody>
          <a:bodyPr wrap="square" rtlCol="0">
            <a:spAutoFit/>
          </a:bodyPr>
          <a:lstStyle/>
          <a:p>
            <a:r>
              <a:rPr lang="en-US" sz="2400" b="1" dirty="0">
                <a:solidFill>
                  <a:schemeClr val="bg2">
                    <a:lumMod val="50000"/>
                  </a:schemeClr>
                </a:solidFill>
                <a:latin typeface="Cascadia Code SemiLight" panose="020B0609020000020004" pitchFamily="49" charset="0"/>
                <a:cs typeface="Cascadia Code SemiLight" panose="020B0609020000020004" pitchFamily="49" charset="0"/>
              </a:rPr>
              <a:t>Visual inference means data inference : </a:t>
            </a:r>
            <a:r>
              <a:rPr lang="en-US" sz="1800" dirty="0">
                <a:latin typeface="Cascadia Code SemiLight" panose="020B0609020000020004" pitchFamily="49" charset="0"/>
                <a:cs typeface="Cascadia Code SemiLight" panose="020B0609020000020004" pitchFamily="49" charset="0"/>
              </a:rPr>
              <a:t>If it looks like data, it should be data. If it isn't data then you've incorrectly conveyed a sense of representation where there isn't any and design refinement is required. An example might be the use of a color to represent a certain sentiment. If that color is used on a bar chart or is picked for the background of a label or call-out, but it is no longer connected to the representation of any sentiment meaning, this may trick the reader who has programmed their visual sense to spot this inference.</a:t>
            </a:r>
          </a:p>
          <a:p>
            <a:endParaRPr lang="en-US" sz="1800" dirty="0">
              <a:latin typeface="Cascadia Code SemiLight" panose="020B0609020000020004" pitchFamily="49" charset="0"/>
              <a:cs typeface="Cascadia Code SemiLight" panose="020B0609020000020004" pitchFamily="49" charset="0"/>
            </a:endParaRPr>
          </a:p>
          <a:p>
            <a:r>
              <a:rPr lang="en-US" sz="2400" b="1" dirty="0">
                <a:solidFill>
                  <a:schemeClr val="bg2">
                    <a:lumMod val="50000"/>
                  </a:schemeClr>
                </a:solidFill>
                <a:latin typeface="Cascadia Code SemiLight" panose="020B0609020000020004" pitchFamily="49" charset="0"/>
                <a:cs typeface="Cascadia Code SemiLight" panose="020B0609020000020004" pitchFamily="49" charset="0"/>
              </a:rPr>
              <a:t>Facilitating the resemblance of data : </a:t>
            </a:r>
            <a:r>
              <a:rPr lang="en-US" sz="1800" dirty="0">
                <a:latin typeface="Cascadia Code SemiLight" panose="020B0609020000020004" pitchFamily="49" charset="0"/>
                <a:cs typeface="Cascadia Code SemiLight" panose="020B0609020000020004" pitchFamily="49" charset="0"/>
              </a:rPr>
              <a:t>Let the data breathe. We talked about this in the discussion about Jacques </a:t>
            </a:r>
            <a:r>
              <a:rPr lang="en-US" sz="1800" dirty="0" err="1">
                <a:latin typeface="Cascadia Code SemiLight" panose="020B0609020000020004" pitchFamily="49" charset="0"/>
                <a:cs typeface="Cascadia Code SemiLight" panose="020B0609020000020004" pitchFamily="49" charset="0"/>
              </a:rPr>
              <a:t>Bertin's</a:t>
            </a:r>
            <a:r>
              <a:rPr lang="en-US" sz="1800" dirty="0">
                <a:latin typeface="Cascadia Code SemiLight" panose="020B0609020000020004" pitchFamily="49" charset="0"/>
                <a:cs typeface="Cascadia Code SemiLight" panose="020B0609020000020004" pitchFamily="49" charset="0"/>
              </a:rPr>
              <a:t> interpretative acts, but the presentation layers of your visualization will have a great impact on this. Ensuring a reader can discriminate between data categories and values is usually influenced by the background artifacts and surrounding apparatus. Throughout your design, make sure your data stands out clearly as the principle visual component.</a:t>
            </a:r>
            <a:endParaRPr lang="en-IN" dirty="0"/>
          </a:p>
        </p:txBody>
      </p:sp>
    </p:spTree>
    <p:extLst>
      <p:ext uri="{BB962C8B-B14F-4D97-AF65-F5344CB8AC3E}">
        <p14:creationId xmlns:p14="http://schemas.microsoft.com/office/powerpoint/2010/main" val="158114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BF4F2E-089A-2D6C-0837-5D6214E1F4C7}"/>
              </a:ext>
            </a:extLst>
          </p:cNvPr>
          <p:cNvPicPr>
            <a:picLocks noChangeAspect="1"/>
          </p:cNvPicPr>
          <p:nvPr/>
        </p:nvPicPr>
        <p:blipFill rotWithShape="1">
          <a:blip r:embed="rId2"/>
          <a:srcRect b="15142"/>
          <a:stretch/>
        </p:blipFill>
        <p:spPr>
          <a:xfrm>
            <a:off x="0" y="0"/>
            <a:ext cx="12192000" cy="6858000"/>
          </a:xfrm>
          <a:prstGeom prst="rect">
            <a:avLst/>
          </a:prstGeom>
        </p:spPr>
      </p:pic>
    </p:spTree>
    <p:extLst>
      <p:ext uri="{BB962C8B-B14F-4D97-AF65-F5344CB8AC3E}">
        <p14:creationId xmlns:p14="http://schemas.microsoft.com/office/powerpoint/2010/main" val="3710723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61</TotalTime>
  <Words>883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Cascadia Code SemiLight</vt:lpstr>
      <vt:lpstr>Tw Cen MT</vt:lpstr>
      <vt:lpstr>Wingdings</vt:lpstr>
      <vt:lpstr>Droplet</vt:lpstr>
      <vt:lpstr>Data Visualization</vt:lpstr>
      <vt:lpstr>The visualization anatomy – data representation</vt:lpstr>
      <vt:lpstr>Choosing the correct visualization method</vt:lpstr>
      <vt:lpstr>2. Considering the physical properties of our data</vt:lpstr>
      <vt:lpstr>3. Determining the degree of accuracy in interpretation</vt:lpstr>
      <vt:lpstr>4. Creating an appropriate design metaphor</vt:lpstr>
      <vt:lpstr>The visualization anatomy – data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IT II 030 Sai</dc:creator>
  <cp:lastModifiedBy>IT II 030 Sai</cp:lastModifiedBy>
  <cp:revision>1</cp:revision>
  <dcterms:created xsi:type="dcterms:W3CDTF">2022-09-21T16:50:06Z</dcterms:created>
  <dcterms:modified xsi:type="dcterms:W3CDTF">2022-09-21T17:51:10Z</dcterms:modified>
</cp:coreProperties>
</file>