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6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3CC4A4-0C7C-4045-B2DD-4D5D996600A7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844B5-3D51-4A5F-AC57-4DE77F46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416" y="757646"/>
            <a:ext cx="10554790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CA</a:t>
            </a:r>
            <a:r>
              <a:rPr lang="en-US" sz="4800" b="1" dirty="0">
                <a:solidFill>
                  <a:srgbClr val="00B0F0"/>
                </a:solidFill>
              </a:rPr>
              <a:t>S</a:t>
            </a:r>
            <a:r>
              <a:rPr lang="en-US" sz="4800" b="1" dirty="0" smtClean="0">
                <a:solidFill>
                  <a:srgbClr val="00B0F0"/>
                </a:solidFill>
              </a:rPr>
              <a:t>E STUDY : BANKERS’S PROBLEM 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378" y="2898167"/>
            <a:ext cx="4415246" cy="22467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GROUP MEMBER’S :</a:t>
            </a:r>
          </a:p>
          <a:p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208W1A1292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50"/>
                </a:solidFill>
              </a:rPr>
              <a:t>208W1A12A0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50"/>
                </a:solidFill>
              </a:rPr>
              <a:t>208W1A12C6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6125" y="2713500"/>
            <a:ext cx="3936274" cy="261610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SUBMITTED TO : </a:t>
            </a:r>
          </a:p>
          <a:p>
            <a:r>
              <a:rPr lang="en-US" dirty="0" smtClean="0"/>
              <a:t>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DR . T . ANURADHA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PROFESSOR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IT -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" y="252548"/>
            <a:ext cx="997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PROBLEM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9554" y="1276057"/>
            <a:ext cx="9466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processor system has three resource types X, Y and Z, which are shared by three processes. There are 5 units of each resource type. Consider the following scenario, where the column </a:t>
            </a:r>
            <a:r>
              <a:rPr lang="en-US" dirty="0" err="1" smtClean="0"/>
              <a:t>alloc</a:t>
            </a:r>
            <a:r>
              <a:rPr lang="en-US" dirty="0" smtClean="0"/>
              <a:t> denotes the number of units of each resource type allocated to each process, and the column request denotes the number of units of each resource type requested by a process in order to complete execution. </a:t>
            </a:r>
            <a:r>
              <a:rPr lang="en-US" b="1" dirty="0" smtClean="0"/>
              <a:t>Which of these processes will finish LAST?</a:t>
            </a:r>
            <a:endParaRPr 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41788" y="3070939"/>
            <a:ext cx="72075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141788" y="2965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95629"/>
              </p:ext>
            </p:extLst>
          </p:nvPr>
        </p:nvGraphicFramePr>
        <p:xfrm>
          <a:off x="1649555" y="296545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7109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26222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0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394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37877"/>
              </p:ext>
            </p:extLst>
          </p:nvPr>
        </p:nvGraphicFramePr>
        <p:xfrm>
          <a:off x="1649554" y="3336290"/>
          <a:ext cx="2725222" cy="219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222">
                  <a:extLst>
                    <a:ext uri="{9D8B030D-6E8A-4147-A177-3AD203B41FA5}">
                      <a16:colId xmlns:a16="http://schemas.microsoft.com/office/drawing/2014/main" val="1911755083"/>
                    </a:ext>
                  </a:extLst>
                </a:gridCol>
              </a:tblGrid>
              <a:tr h="69948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784787"/>
                  </a:ext>
                </a:extLst>
              </a:tr>
              <a:tr h="67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P1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93958"/>
                  </a:ext>
                </a:extLst>
              </a:tr>
              <a:tr h="82182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P2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3122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53640"/>
              </p:ext>
            </p:extLst>
          </p:nvPr>
        </p:nvGraphicFramePr>
        <p:xfrm>
          <a:off x="4368823" y="3326345"/>
          <a:ext cx="2707341" cy="220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47">
                  <a:extLst>
                    <a:ext uri="{9D8B030D-6E8A-4147-A177-3AD203B41FA5}">
                      <a16:colId xmlns:a16="http://schemas.microsoft.com/office/drawing/2014/main" val="193112686"/>
                    </a:ext>
                  </a:extLst>
                </a:gridCol>
                <a:gridCol w="902447">
                  <a:extLst>
                    <a:ext uri="{9D8B030D-6E8A-4147-A177-3AD203B41FA5}">
                      <a16:colId xmlns:a16="http://schemas.microsoft.com/office/drawing/2014/main" val="3061219555"/>
                    </a:ext>
                  </a:extLst>
                </a:gridCol>
                <a:gridCol w="902447">
                  <a:extLst>
                    <a:ext uri="{9D8B030D-6E8A-4147-A177-3AD203B41FA5}">
                      <a16:colId xmlns:a16="http://schemas.microsoft.com/office/drawing/2014/main" val="4082714184"/>
                    </a:ext>
                  </a:extLst>
                </a:gridCol>
              </a:tblGrid>
              <a:tr h="498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62691"/>
                  </a:ext>
                </a:extLst>
              </a:tr>
              <a:tr h="605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61957"/>
                  </a:ext>
                </a:extLst>
              </a:tr>
              <a:tr h="4689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06975"/>
                  </a:ext>
                </a:extLst>
              </a:tr>
              <a:tr h="6316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3943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63323"/>
              </p:ext>
            </p:extLst>
          </p:nvPr>
        </p:nvGraphicFramePr>
        <p:xfrm>
          <a:off x="7067238" y="3326345"/>
          <a:ext cx="2707341" cy="220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47">
                  <a:extLst>
                    <a:ext uri="{9D8B030D-6E8A-4147-A177-3AD203B41FA5}">
                      <a16:colId xmlns:a16="http://schemas.microsoft.com/office/drawing/2014/main" val="193112686"/>
                    </a:ext>
                  </a:extLst>
                </a:gridCol>
                <a:gridCol w="902447">
                  <a:extLst>
                    <a:ext uri="{9D8B030D-6E8A-4147-A177-3AD203B41FA5}">
                      <a16:colId xmlns:a16="http://schemas.microsoft.com/office/drawing/2014/main" val="3061219555"/>
                    </a:ext>
                  </a:extLst>
                </a:gridCol>
                <a:gridCol w="902447">
                  <a:extLst>
                    <a:ext uri="{9D8B030D-6E8A-4147-A177-3AD203B41FA5}">
                      <a16:colId xmlns:a16="http://schemas.microsoft.com/office/drawing/2014/main" val="4082714184"/>
                    </a:ext>
                  </a:extLst>
                </a:gridCol>
              </a:tblGrid>
              <a:tr h="4986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62691"/>
                  </a:ext>
                </a:extLst>
              </a:tr>
              <a:tr h="605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61957"/>
                  </a:ext>
                </a:extLst>
              </a:tr>
              <a:tr h="4689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06975"/>
                  </a:ext>
                </a:extLst>
              </a:tr>
              <a:tr h="6316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3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7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383" y="113211"/>
            <a:ext cx="10223863" cy="581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ALGORITHM : FOR BANKER’S PROBLEM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-------------------------------------------------------------------------------------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1            : </a:t>
            </a:r>
            <a:r>
              <a:rPr lang="en-US" dirty="0" smtClean="0">
                <a:solidFill>
                  <a:srgbClr val="002060"/>
                </a:solidFill>
              </a:rPr>
              <a:t>Create 2 matrixes for allocation and request matrixes which are 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     		      given in the problem and P0,P1,P2 are process’s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2            :</a:t>
            </a:r>
            <a:r>
              <a:rPr lang="en-US" dirty="0" smtClean="0">
                <a:solidFill>
                  <a:srgbClr val="002060"/>
                </a:solidFill>
              </a:rPr>
              <a:t>  Assign the matrix [ 5, 5, 5 ] to the Total matrix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3            : </a:t>
            </a:r>
            <a:r>
              <a:rPr lang="en-US" dirty="0" smtClean="0">
                <a:solidFill>
                  <a:srgbClr val="002060"/>
                </a:solidFill>
              </a:rPr>
              <a:t>Now add all column wise elements together in allocation matrix and assign each sum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smtClean="0">
                <a:solidFill>
                  <a:srgbClr val="002060"/>
                </a:solidFill>
              </a:rPr>
              <a:t>	    		    </a:t>
            </a:r>
            <a:r>
              <a:rPr lang="en-US" dirty="0" smtClean="0">
                <a:solidFill>
                  <a:srgbClr val="002060"/>
                </a:solidFill>
              </a:rPr>
              <a:t>of column values to the </a:t>
            </a:r>
            <a:r>
              <a:rPr lang="en-US" dirty="0" err="1" smtClean="0">
                <a:solidFill>
                  <a:srgbClr val="002060"/>
                </a:solidFill>
              </a:rPr>
              <a:t>Total_allocation</a:t>
            </a:r>
            <a:r>
              <a:rPr lang="en-US" dirty="0" smtClean="0">
                <a:solidFill>
                  <a:srgbClr val="002060"/>
                </a:solidFill>
              </a:rPr>
              <a:t> matrix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4            : </a:t>
            </a:r>
            <a:r>
              <a:rPr lang="en-US" dirty="0" smtClean="0">
                <a:solidFill>
                  <a:srgbClr val="002060"/>
                </a:solidFill>
              </a:rPr>
              <a:t>Now subtract the total and </a:t>
            </a:r>
            <a:r>
              <a:rPr lang="en-US" dirty="0" err="1" smtClean="0">
                <a:solidFill>
                  <a:srgbClr val="002060"/>
                </a:solidFill>
              </a:rPr>
              <a:t>total_allocation</a:t>
            </a:r>
            <a:r>
              <a:rPr lang="en-US" dirty="0" smtClean="0">
                <a:solidFill>
                  <a:srgbClr val="002060"/>
                </a:solidFill>
              </a:rPr>
              <a:t> matrixes and assign the resultant matrix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smtClean="0">
                <a:solidFill>
                  <a:srgbClr val="002060"/>
                </a:solidFill>
              </a:rPr>
              <a:t>	                 </a:t>
            </a:r>
            <a:r>
              <a:rPr lang="en-US" dirty="0" smtClean="0">
                <a:solidFill>
                  <a:srgbClr val="002060"/>
                </a:solidFill>
              </a:rPr>
              <a:t>to the Available matrix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5            : </a:t>
            </a:r>
            <a:r>
              <a:rPr lang="en-US" dirty="0" smtClean="0">
                <a:solidFill>
                  <a:srgbClr val="002060"/>
                </a:solidFill>
              </a:rPr>
              <a:t>now compare the available matrix and process allocation if it is greater then add      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       both </a:t>
            </a:r>
            <a:r>
              <a:rPr lang="en-US" dirty="0" smtClean="0">
                <a:solidFill>
                  <a:srgbClr val="002060"/>
                </a:solidFill>
              </a:rPr>
              <a:t>the matrixes and assign it to the Available matrix.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6            : </a:t>
            </a:r>
            <a:r>
              <a:rPr lang="en-US" dirty="0" smtClean="0">
                <a:solidFill>
                  <a:srgbClr val="002060"/>
                </a:solidFill>
              </a:rPr>
              <a:t>repeat the step 5 until all the process is in safe sequence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STEP 7            : </a:t>
            </a:r>
            <a:r>
              <a:rPr lang="en-US" dirty="0" smtClean="0">
                <a:solidFill>
                  <a:srgbClr val="002060"/>
                </a:solidFill>
              </a:rPr>
              <a:t>print the Safe Sequence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-------------------------------------------------------------------------------------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23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994" y="747262"/>
            <a:ext cx="3936275" cy="258532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According to </a:t>
            </a:r>
            <a:r>
              <a:rPr lang="en-US" dirty="0" smtClean="0"/>
              <a:t>question: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Total = [ X Y Z ] = [ 5 5 5 ]</a:t>
            </a:r>
          </a:p>
          <a:p>
            <a:pPr fontAlgn="base"/>
            <a:r>
              <a:rPr lang="en-US" dirty="0"/>
              <a:t>Total _</a:t>
            </a:r>
            <a:r>
              <a:rPr lang="en-US" dirty="0" err="1"/>
              <a:t>Alloc</a:t>
            </a:r>
            <a:r>
              <a:rPr lang="en-US" dirty="0"/>
              <a:t> = [ X Y Z ] = [5 4 3]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Now,</a:t>
            </a:r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Total – </a:t>
            </a:r>
            <a:r>
              <a:rPr lang="en-US" dirty="0" err="1"/>
              <a:t>Total_Alloc</a:t>
            </a:r>
            <a:endParaRPr lang="en-US" dirty="0"/>
          </a:p>
          <a:p>
            <a:pPr fontAlgn="base"/>
            <a:r>
              <a:rPr lang="en-US" dirty="0" smtClean="0"/>
              <a:t>Available  </a:t>
            </a:r>
            <a:r>
              <a:rPr lang="en-US" dirty="0" smtClean="0"/>
              <a:t>= </a:t>
            </a:r>
            <a:r>
              <a:rPr lang="en-US" dirty="0"/>
              <a:t>[ 5 5 5 ] – [5 4 3]</a:t>
            </a:r>
          </a:p>
          <a:p>
            <a:pPr fontAlgn="base"/>
            <a:r>
              <a:rPr lang="en-US" dirty="0" smtClean="0"/>
              <a:t>Available  </a:t>
            </a:r>
            <a:r>
              <a:rPr lang="en-US" dirty="0" smtClean="0"/>
              <a:t>= </a:t>
            </a:r>
            <a:r>
              <a:rPr lang="en-US" dirty="0"/>
              <a:t>[ 0 1 2 ]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251269" y="444138"/>
            <a:ext cx="6871060" cy="286232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Step-01: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With the instances available currently, only the requirement of the process P1 can be satisfied.</a:t>
            </a:r>
          </a:p>
          <a:p>
            <a:pPr fontAlgn="base"/>
            <a:r>
              <a:rPr lang="en-US" dirty="0"/>
              <a:t>So, process P1 is allocated the requested resources.</a:t>
            </a:r>
          </a:p>
          <a:p>
            <a:pPr fontAlgn="base"/>
            <a:r>
              <a:rPr lang="en-US" dirty="0"/>
              <a:t>It completes its execution and then free up the instances of resources held by </a:t>
            </a:r>
            <a:r>
              <a:rPr lang="en-US" dirty="0" smtClean="0"/>
              <a:t>it. Then,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[ 0 1 2 ] + [ 2 0 1]</a:t>
            </a:r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[ 2 1 3 ]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6880" y="3796937"/>
            <a:ext cx="9997440" cy="258532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Step-02: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With the instances available currently, only the requirement of the process P0 can be satisfied.</a:t>
            </a:r>
          </a:p>
          <a:p>
            <a:pPr fontAlgn="base"/>
            <a:r>
              <a:rPr lang="en-US" dirty="0"/>
              <a:t>So, process P0 is allocated the requested resources.</a:t>
            </a:r>
          </a:p>
          <a:p>
            <a:pPr fontAlgn="base"/>
            <a:r>
              <a:rPr lang="en-US" dirty="0"/>
              <a:t>It completes its execution and then free up the instances of resources held by </a:t>
            </a:r>
            <a:r>
              <a:rPr lang="en-US" dirty="0" err="1" smtClean="0"/>
              <a:t>it.Then</a:t>
            </a:r>
            <a:r>
              <a:rPr lang="en-US" dirty="0" smtClean="0"/>
              <a:t>,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[ 2 1 3 ] + [ 1 2 1 ]</a:t>
            </a:r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[ 3 3 4 ]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7840" y="931817"/>
            <a:ext cx="10093235" cy="424731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Step-03: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With the instances available currently, the requirement of the process P2 can be satisfied.</a:t>
            </a:r>
          </a:p>
          <a:p>
            <a:pPr fontAlgn="base"/>
            <a:r>
              <a:rPr lang="en-US" dirty="0"/>
              <a:t>So, process P2 is allocated the requested resources.</a:t>
            </a:r>
          </a:p>
          <a:p>
            <a:pPr fontAlgn="base"/>
            <a:r>
              <a:rPr lang="en-US" dirty="0"/>
              <a:t>It completes its execution and then free up the instances of resources held by </a:t>
            </a:r>
            <a:r>
              <a:rPr lang="en-US" dirty="0" smtClean="0"/>
              <a:t>it. Then,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[ 3 3 4 ] + [ 2 2 1 ]</a:t>
            </a:r>
          </a:p>
          <a:p>
            <a:pPr fontAlgn="base"/>
            <a:r>
              <a:rPr lang="en-US" dirty="0" smtClean="0"/>
              <a:t>Available = </a:t>
            </a:r>
            <a:r>
              <a:rPr lang="en-US" dirty="0"/>
              <a:t>[ 5 5 5 ]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Thus,</a:t>
            </a:r>
          </a:p>
          <a:p>
            <a:pPr fontAlgn="base"/>
            <a:r>
              <a:rPr lang="en-US" dirty="0"/>
              <a:t>There exists a </a:t>
            </a:r>
            <a:r>
              <a:rPr lang="en-US" dirty="0">
                <a:solidFill>
                  <a:srgbClr val="00B0F0"/>
                </a:solidFill>
              </a:rPr>
              <a:t>safe sequence P1, P0, P2 </a:t>
            </a:r>
            <a:r>
              <a:rPr lang="en-US" dirty="0"/>
              <a:t>in which all the processes can be executed.</a:t>
            </a:r>
          </a:p>
          <a:p>
            <a:pPr fontAlgn="base"/>
            <a:r>
              <a:rPr lang="en-US" dirty="0"/>
              <a:t>So, the system is in a safe </a:t>
            </a:r>
            <a:r>
              <a:rPr lang="en-US" dirty="0" smtClean="0"/>
              <a:t>state.</a:t>
            </a:r>
          </a:p>
          <a:p>
            <a:pPr fontAlgn="base"/>
            <a:endParaRPr lang="en-US" dirty="0"/>
          </a:p>
          <a:p>
            <a:pPr fontAlgn="base"/>
            <a:r>
              <a:rPr lang="en-US" sz="2000" b="1" dirty="0">
                <a:solidFill>
                  <a:srgbClr val="00B0F0"/>
                </a:solidFill>
              </a:rPr>
              <a:t>Process P2 will be executed at last.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036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012" y="478972"/>
            <a:ext cx="330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OUTPUT :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" t="12006" r="2078" b="7956"/>
          <a:stretch/>
        </p:blipFill>
        <p:spPr>
          <a:xfrm>
            <a:off x="2238103" y="1454333"/>
            <a:ext cx="9596846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18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599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Arimo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14</cp:revision>
  <dcterms:created xsi:type="dcterms:W3CDTF">2022-02-27T04:47:27Z</dcterms:created>
  <dcterms:modified xsi:type="dcterms:W3CDTF">2022-02-27T07:25:00Z</dcterms:modified>
</cp:coreProperties>
</file>