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4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EB3E3-C7BB-BDF9-E82B-0EA62EA34C40}" v="1339" dt="2024-04-24T03:31:20.375"/>
    <p1510:client id="{1F5D23A7-6E23-8BAB-00FF-C22DE5102579}" v="42" dt="2024-04-23T20:46:13.602"/>
    <p1510:client id="{4082CC51-B114-A2A3-AF70-7CEC2BAC2060}" v="693" dt="2024-04-23T02:33:30.998"/>
    <p1510:client id="{7548BD32-1A96-3F42-C18E-BE56615B0E58}" v="751" dt="2024-04-24T03:30:20.240"/>
    <p1510:client id="{8446D60D-8C17-F956-2E5A-6F8FA1607204}" v="381" dt="2024-04-22T20:15:13.248"/>
    <p1510:client id="{89C21DAD-4F32-46E0-ADD3-76A237B35806}" v="776" dt="2024-04-24T03:15:41.788"/>
    <p1510:client id="{8D387988-EEC0-5275-B0F5-6E510FA05307}" v="138" dt="2024-04-22T20:00:22.646"/>
    <p1510:client id="{96855FEB-3597-2163-068A-EDC9F93912B1}" v="89" dt="2024-04-24T03:37:32.879"/>
    <p1510:client id="{990D6A8C-0373-FAB8-89D5-7809760F5411}" v="42" dt="2024-04-24T03:22:00.483"/>
    <p1510:client id="{9DBC24D3-DB3B-FC73-05F9-39AC7AAD0D7F}" v="381" dt="2024-04-23T20:00:32.785"/>
    <p1510:client id="{A9396C06-68C9-34B8-32FB-82728CA9107F}" v="519" dt="2024-04-23T15:35:18.124"/>
    <p1510:client id="{AB26FE46-6DBE-547F-FA7B-6B876327C689}" v="6" dt="2024-04-23T03:08:26.248"/>
    <p1510:client id="{EB55B5A4-FE31-91B8-2B26-33EEF638159F}" v="187" dt="2024-04-24T01:10:38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7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2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6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6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6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5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9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1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747-2DF4-09B2-988C-F3E9ED8A0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5A39B-C0D7-2C5B-A62E-FA76B5C2C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37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Sorting Algorithms across various Platforms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229DB8D-45AA-A0F5-3802-9558C1AC45BF}"/>
              </a:ext>
            </a:extLst>
          </p:cNvPr>
          <p:cNvSpPr txBox="1">
            <a:spLocks/>
          </p:cNvSpPr>
          <p:nvPr/>
        </p:nvSpPr>
        <p:spPr>
          <a:xfrm>
            <a:off x="1310244" y="5634698"/>
            <a:ext cx="9579428" cy="537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Calibri"/>
              </a:rPr>
              <a:t>Danny Pham, CJ Faircloth, Thomas Medina, Michael Canales, Martin Navarrete</a:t>
            </a:r>
          </a:p>
        </p:txBody>
      </p:sp>
    </p:spTree>
    <p:extLst>
      <p:ext uri="{BB962C8B-B14F-4D97-AF65-F5344CB8AC3E}">
        <p14:creationId xmlns:p14="http://schemas.microsoft.com/office/powerpoint/2010/main" val="310899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D96C8-907D-5FDF-37F4-72A68211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en-US" u="sng">
              <a:solidFill>
                <a:schemeClr val="tx1">
                  <a:lumMod val="85000"/>
                  <a:lumOff val="1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0678-6559-5B72-DF07-0B6CC16D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457200" indent="-457200"/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Count Sort vs. Quick Sort</a:t>
            </a:r>
            <a:endParaRPr lang="en-US">
              <a:solidFill>
                <a:srgbClr val="000000"/>
              </a:solidFill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In general, quick sort would be faster than count sort when presented with a large range of values to sort.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Count sort is more efficient when dealing with a small variety of possible values. In our case, characters 'A' to '}'; A range of 60 possible values.</a:t>
            </a:r>
          </a:p>
          <a:p>
            <a:pPr marL="457200" indent="-457200"/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Which system allowed the algorithms to perform the best?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Asus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Zenbook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 14X; Due to more recent architecture and performance based CPU.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e.g. i7-13700H with the 'H' series being a more "high performance" variant of their CPU's.</a:t>
            </a:r>
          </a:p>
          <a:p>
            <a:pPr marL="457200" lvl="1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798D8-5C7C-C8FF-090F-AA57EA4E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7EF4A4A8-A93B-59F6-BB2F-D9AFCC481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E2A975A7-C4F3-4E49-B8DE-90F6D292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2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F7082-EE89-73DB-0F4E-9B49F43C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chemeClr val="tx1">
                    <a:lumMod val="85000"/>
                    <a:lumOff val="1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DD7BB-F53E-7879-3750-680BD0D30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365" y="1152181"/>
            <a:ext cx="9397459" cy="49590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Evaluate Algorithm Efficiency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: Assess the speed and performance of various sorting algorithms to determine their efficiency.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US" sz="2400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Benchmarking Across Platforms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: Compare the execution times of algorithms on different hardware configurations and operating systems to understand how these factors effect performance.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r>
              <a:rPr lang="en-US" sz="2400" b="1" u="sng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Identify Resource Utilization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 Analyze how different algorithms utilize system resources such as CPU, memory, and disk I/O. Providing insights into resource consumption patterns and potential bottlenecks.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F3671-114F-5957-7B69-0CCEDE68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15" y="367692"/>
            <a:ext cx="9392421" cy="1330841"/>
          </a:xfrm>
        </p:spPr>
        <p:txBody>
          <a:bodyPr>
            <a:normAutofit/>
          </a:bodyPr>
          <a:lstStyle/>
          <a:p>
            <a:r>
              <a:rPr lang="en-US" u="sng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AF35-05E5-DB87-E11A-D328C05A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30" y="1702458"/>
            <a:ext cx="9978486" cy="47281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u="sng">
                <a:latin typeface="Calibri"/>
                <a:cs typeface="Calibri"/>
              </a:rPr>
              <a:t>Objective</a:t>
            </a:r>
            <a:r>
              <a:rPr lang="en-US" sz="1800">
                <a:latin typeface="Calibri"/>
                <a:cs typeface="Calibri"/>
              </a:rPr>
              <a:t>: Evaluate algorithm efficiency by measuring runtime performance.</a:t>
            </a:r>
          </a:p>
          <a:p>
            <a:r>
              <a:rPr lang="en-US" sz="1800" b="1" u="sng">
                <a:latin typeface="Calibri"/>
                <a:ea typeface="+mn-lt"/>
                <a:cs typeface="+mn-lt"/>
              </a:rPr>
              <a:t>Methodology</a:t>
            </a:r>
            <a:r>
              <a:rPr lang="en-US" sz="1800">
                <a:latin typeface="Calibri"/>
                <a:ea typeface="+mn-lt"/>
                <a:cs typeface="+mn-lt"/>
              </a:rPr>
              <a:t>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alibri"/>
                <a:ea typeface="+mn-lt"/>
                <a:cs typeface="+mn-lt"/>
              </a:rPr>
              <a:t>Implement various sorting algorithms.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alibri"/>
                <a:cs typeface="Calibri"/>
              </a:rPr>
              <a:t>Execute each algorithm on a dataset of varying sizes to capture performance trends.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alibri"/>
                <a:cs typeface="Calibri"/>
              </a:rPr>
              <a:t>Measure the time taken by each algorithm to complete its operation.</a:t>
            </a:r>
          </a:p>
          <a:p>
            <a:r>
              <a:rPr lang="en-US" sz="1800" b="1" u="sng">
                <a:latin typeface="Calibri"/>
                <a:ea typeface="+mn-lt"/>
                <a:cs typeface="+mn-lt"/>
              </a:rPr>
              <a:t>Comparison</a:t>
            </a:r>
            <a:r>
              <a:rPr lang="en-US" sz="1800">
                <a:latin typeface="Calibri"/>
                <a:ea typeface="+mn-lt"/>
                <a:cs typeface="+mn-lt"/>
              </a:rPr>
              <a:t>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alibri"/>
                <a:cs typeface="Calibri"/>
              </a:rPr>
              <a:t>Compare the runtime of different algorithms to identify the most efficient ones.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alibri"/>
                <a:cs typeface="Calibri"/>
              </a:rPr>
              <a:t>Analyze performance differences based on algorithm complexity.</a:t>
            </a:r>
          </a:p>
          <a:p>
            <a:r>
              <a:rPr lang="en-US" sz="1800" b="1" u="sng">
                <a:latin typeface="Calibri"/>
                <a:cs typeface="Arial"/>
              </a:rPr>
              <a:t>Testing Environment</a:t>
            </a:r>
            <a:r>
              <a:rPr lang="en-US" sz="1800">
                <a:latin typeface="Calibri"/>
                <a:cs typeface="Arial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alibri"/>
                <a:cs typeface="Arial"/>
              </a:rPr>
              <a:t>Conduct tests on multiple machines with diverse hardware configurations.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alibri"/>
                <a:cs typeface="Arial"/>
              </a:rPr>
              <a:t>Include different operating systems to assess the impact on compilation time.</a:t>
            </a:r>
          </a:p>
          <a:p>
            <a:r>
              <a:rPr lang="en-US" sz="1800" b="1" u="sng">
                <a:latin typeface="Calibri"/>
                <a:cs typeface="Arial"/>
              </a:rPr>
              <a:t>Data Collection</a:t>
            </a:r>
            <a:r>
              <a:rPr lang="en-US" sz="1800">
                <a:latin typeface="Calibri"/>
                <a:cs typeface="Arial"/>
              </a:rPr>
              <a:t>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800">
                <a:latin typeface="Calibri"/>
                <a:cs typeface="Arial"/>
              </a:rPr>
              <a:t>Record runtime metrics for each algorithm and platform configuration.</a:t>
            </a:r>
          </a:p>
          <a:p>
            <a:pPr marL="457200" lvl="1" indent="0">
              <a:buNone/>
            </a:pPr>
            <a:endParaRPr lang="en-US" sz="1100">
              <a:latin typeface="Aptos"/>
              <a:cs typeface="Arial"/>
            </a:endParaRPr>
          </a:p>
          <a:p>
            <a:endParaRPr lang="en-US" sz="1100">
              <a:cs typeface="Arial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0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6312-A94E-407B-34EF-4966ABFC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u="sng"/>
              <a:t>Program: Sorting Algorithms</a:t>
            </a:r>
            <a:endParaRPr lang="en-US" u="sng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7CC1-F0FC-4EBA-9ADE-699757EA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/>
              <a:t>Below are the algorithms that we planned to test:</a:t>
            </a:r>
          </a:p>
          <a:p>
            <a:r>
              <a:rPr lang="en-US" sz="2000" b="1" u="sng">
                <a:ea typeface="+mn-lt"/>
                <a:cs typeface="+mn-lt"/>
              </a:rPr>
              <a:t>Selection Sort</a:t>
            </a:r>
            <a:r>
              <a:rPr lang="en-US" sz="2000">
                <a:ea typeface="+mn-lt"/>
                <a:cs typeface="+mn-lt"/>
              </a:rPr>
              <a:t>: Sorting algorithm that repeatedly selects the minimum element.</a:t>
            </a:r>
          </a:p>
          <a:p>
            <a:r>
              <a:rPr lang="en-US" sz="2000" b="1" u="sng">
                <a:ea typeface="+mn-lt"/>
                <a:cs typeface="+mn-lt"/>
              </a:rPr>
              <a:t>Insertion Sort</a:t>
            </a:r>
            <a:r>
              <a:rPr lang="en-US" sz="2000">
                <a:ea typeface="+mn-lt"/>
                <a:cs typeface="+mn-lt"/>
              </a:rPr>
              <a:t>: Simple sorting algorithm that builds the final sorted list one item at a time.</a:t>
            </a:r>
          </a:p>
          <a:p>
            <a:r>
              <a:rPr lang="en-US" sz="2000" b="1" u="sng">
                <a:ea typeface="+mn-lt"/>
                <a:cs typeface="+mn-lt"/>
              </a:rPr>
              <a:t>Count Sort</a:t>
            </a:r>
            <a:r>
              <a:rPr lang="en-US" sz="2000">
                <a:ea typeface="+mn-lt"/>
                <a:cs typeface="+mn-lt"/>
              </a:rPr>
              <a:t>: Non-comparison sorting algorithm based on keys within a specific range.</a:t>
            </a:r>
          </a:p>
          <a:p>
            <a:r>
              <a:rPr lang="en-US" sz="2000" b="1" u="sng">
                <a:ea typeface="+mn-lt"/>
                <a:cs typeface="+mn-lt"/>
              </a:rPr>
              <a:t>Quick Sort</a:t>
            </a:r>
            <a:r>
              <a:rPr lang="en-US" sz="2000">
                <a:ea typeface="+mn-lt"/>
                <a:cs typeface="+mn-lt"/>
              </a:rPr>
              <a:t>: Divide and conquer algorithm for sorting items in a list efficiently.</a:t>
            </a:r>
            <a:endParaRPr lang="en-US" sz="2000"/>
          </a:p>
        </p:txBody>
      </p:sp>
      <p:pic>
        <p:nvPicPr>
          <p:cNvPr id="4" name="Picture 3" descr="A yellow square tiles with black numbers&#10;&#10;Description automatically generated">
            <a:extLst>
              <a:ext uri="{FF2B5EF4-FFF2-40B4-BE49-F238E27FC236}">
                <a16:creationId xmlns:a16="http://schemas.microsoft.com/office/drawing/2014/main" id="{D51F6104-9C62-8532-201D-8617BADF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627625"/>
            <a:ext cx="4788505" cy="287049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2B845-CB05-7F20-D563-E586BFC4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370840"/>
            <a:ext cx="9543405" cy="1188720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chemeClr val="tx1">
                    <a:lumMod val="85000"/>
                    <a:lumOff val="15000"/>
                  </a:schemeClr>
                </a:solidFill>
              </a:rPr>
              <a:t>Testing Environment</a:t>
            </a:r>
            <a:endParaRPr lang="en-US" u="sng">
              <a:solidFill>
                <a:schemeClr val="tx1">
                  <a:lumMod val="85000"/>
                  <a:lumOff val="1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B0EF-8556-ACF7-25F9-A681B022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20" y="1567407"/>
            <a:ext cx="4636625" cy="4400479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Below are the machines that we used to test:</a:t>
            </a: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Dell Inspiron 16:</a:t>
            </a: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OS: Windows 11</a:t>
            </a: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CPU: 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13th Gen Intel(R) Core(TM) i7-1360P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Memory: 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16384 MB 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Thinkpad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 T440p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OS: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EndeavourOS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Linux x86_64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CPU: Intel i7-4702MQ 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Memory: 15875 MB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/>
            </a:endParaRPr>
          </a:p>
          <a:p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Asus </a:t>
            </a:r>
            <a:r>
              <a:rPr lang="en-US" sz="2000" b="1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Zenbook</a:t>
            </a: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14X: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OS: Windows 11</a:t>
            </a:r>
            <a:endParaRPr lang="en-US" sz="2000" b="1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CPU: 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Intel i7-13700H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Memory: 15600 MB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lvl="1"/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/>
              <a:cs typeface="Calibri"/>
            </a:endParaRPr>
          </a:p>
          <a:p>
            <a:pPr marL="457200" lvl="1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 panose="020F0502020204030204"/>
              <a:cs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5CED0-6F88-1146-92BA-3B73EB7D3294}"/>
              </a:ext>
            </a:extLst>
          </p:cNvPr>
          <p:cNvSpPr txBox="1"/>
          <p:nvPr/>
        </p:nvSpPr>
        <p:spPr>
          <a:xfrm>
            <a:off x="831547" y="5645453"/>
            <a:ext cx="105204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Notes: We used set (seeded) </a:t>
            </a:r>
            <a:r>
              <a:rPr lang="en-US" err="1">
                <a:ea typeface="Calibri"/>
                <a:cs typeface="Calibri"/>
              </a:rPr>
              <a:t>srands</a:t>
            </a:r>
            <a:r>
              <a:rPr lang="en-US">
                <a:ea typeface="Calibri"/>
                <a:cs typeface="Calibri"/>
              </a:rPr>
              <a:t> so that all of our systems took in the same random inputs, and all sorted the same Arrays.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EB987-719E-BB37-9442-008A2E8AB62B}"/>
              </a:ext>
            </a:extLst>
          </p:cNvPr>
          <p:cNvSpPr txBox="1"/>
          <p:nvPr/>
        </p:nvSpPr>
        <p:spPr>
          <a:xfrm>
            <a:off x="5909520" y="1716651"/>
            <a:ext cx="4286494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0" indent="-228600" rtl="0">
              <a:buFont typeface=""/>
              <a:buChar char="•"/>
            </a:pPr>
            <a:r>
              <a:rPr lang="en-US" sz="1900" b="1" baseline="0">
                <a:solidFill>
                  <a:srgbClr val="262626"/>
                </a:solidFill>
                <a:latin typeface="Calibri"/>
                <a:ea typeface="Arial"/>
                <a:cs typeface="Arial"/>
              </a:rPr>
              <a:t>Dell G15 Gaming laptop:</a:t>
            </a:r>
            <a:r>
              <a:rPr lang="en-US" sz="1900">
                <a:latin typeface="Calibri"/>
                <a:ea typeface="Arial"/>
                <a:cs typeface="Arial"/>
              </a:rPr>
              <a:t>​</a:t>
            </a:r>
          </a:p>
          <a:p>
            <a:pPr marL="685800" lvl="2" indent="-228600" rtl="0">
              <a:buFont typeface="Wingdings"/>
              <a:buChar char="§"/>
            </a:pPr>
            <a:r>
              <a:rPr lang="en-US" sz="1900" baseline="0">
                <a:solidFill>
                  <a:srgbClr val="262626"/>
                </a:solidFill>
                <a:latin typeface="Calibri"/>
                <a:ea typeface="Arial"/>
                <a:cs typeface="Arial"/>
              </a:rPr>
              <a:t>OS: Windows 11</a:t>
            </a:r>
            <a:r>
              <a:rPr lang="en-US" sz="1900">
                <a:latin typeface="Calibri"/>
                <a:ea typeface="Arial"/>
                <a:cs typeface="Arial"/>
              </a:rPr>
              <a:t>​</a:t>
            </a:r>
          </a:p>
          <a:p>
            <a:pPr marL="685800" lvl="2" indent="-228600" rtl="0">
              <a:buFont typeface="Wingdings"/>
              <a:buChar char="§"/>
            </a:pPr>
            <a:r>
              <a:rPr lang="en-US" sz="1900" baseline="0">
                <a:solidFill>
                  <a:srgbClr val="262626"/>
                </a:solidFill>
                <a:latin typeface="Calibri"/>
                <a:ea typeface="Arial"/>
                <a:cs typeface="Arial"/>
              </a:rPr>
              <a:t>CPU: AMD Ryzen 7 5800H</a:t>
            </a:r>
            <a:r>
              <a:rPr lang="en-US" sz="1900">
                <a:latin typeface="Calibri"/>
                <a:ea typeface="Arial"/>
                <a:cs typeface="Arial"/>
              </a:rPr>
              <a:t>​</a:t>
            </a:r>
          </a:p>
          <a:p>
            <a:pPr marL="685800" lvl="2" indent="-228600" rtl="0">
              <a:buFont typeface="Wingdings"/>
              <a:buChar char="§"/>
            </a:pPr>
            <a:r>
              <a:rPr lang="en-US" sz="1900" baseline="0">
                <a:solidFill>
                  <a:srgbClr val="262626"/>
                </a:solidFill>
                <a:latin typeface="Calibri"/>
                <a:ea typeface="Arial"/>
                <a:cs typeface="Arial"/>
              </a:rPr>
              <a:t>Memory: 8GB</a:t>
            </a:r>
          </a:p>
          <a:p>
            <a:pPr marL="457200" lvl="2"/>
            <a:endParaRPr lang="en-US" sz="1900">
              <a:solidFill>
                <a:srgbClr val="262626"/>
              </a:solidFill>
              <a:ea typeface="Calibri" panose="020F0502020204030204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A3692-EB2C-EF22-286E-1B332F19EE66}"/>
              </a:ext>
            </a:extLst>
          </p:cNvPr>
          <p:cNvSpPr txBox="1"/>
          <p:nvPr/>
        </p:nvSpPr>
        <p:spPr>
          <a:xfrm>
            <a:off x="5910648" y="3446161"/>
            <a:ext cx="43042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Calibri"/>
                <a:cs typeface="Calibri"/>
              </a:rPr>
              <a:t>Dell Inspiron 15: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OS: Windows 10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CPU: Intel i5-7300HQ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Memory: 8 GB</a:t>
            </a:r>
          </a:p>
        </p:txBody>
      </p:sp>
    </p:spTree>
    <p:extLst>
      <p:ext uri="{BB962C8B-B14F-4D97-AF65-F5344CB8AC3E}">
        <p14:creationId xmlns:p14="http://schemas.microsoft.com/office/powerpoint/2010/main" val="33862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42E05-E91A-7775-F4A5-883994EC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98570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u="sng" kern="1200">
                <a:latin typeface="+mj-lt"/>
                <a:ea typeface="+mj-ea"/>
                <a:cs typeface="+mj-cs"/>
              </a:rPr>
              <a:t>Results</a:t>
            </a:r>
            <a:endParaRPr lang="en-US"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26D42D-8CF9-11BC-C6CF-990C652CD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35521"/>
              </p:ext>
            </p:extLst>
          </p:nvPr>
        </p:nvGraphicFramePr>
        <p:xfrm>
          <a:off x="613558" y="920338"/>
          <a:ext cx="10744202" cy="5764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182">
                  <a:extLst>
                    <a:ext uri="{9D8B030D-6E8A-4147-A177-3AD203B41FA5}">
                      <a16:colId xmlns:a16="http://schemas.microsoft.com/office/drawing/2014/main" val="2549406306"/>
                    </a:ext>
                  </a:extLst>
                </a:gridCol>
                <a:gridCol w="2201505">
                  <a:extLst>
                    <a:ext uri="{9D8B030D-6E8A-4147-A177-3AD203B41FA5}">
                      <a16:colId xmlns:a16="http://schemas.microsoft.com/office/drawing/2014/main" val="2321066756"/>
                    </a:ext>
                  </a:extLst>
                </a:gridCol>
                <a:gridCol w="2201505">
                  <a:extLst>
                    <a:ext uri="{9D8B030D-6E8A-4147-A177-3AD203B41FA5}">
                      <a16:colId xmlns:a16="http://schemas.microsoft.com/office/drawing/2014/main" val="2632001433"/>
                    </a:ext>
                  </a:extLst>
                </a:gridCol>
                <a:gridCol w="2201505">
                  <a:extLst>
                    <a:ext uri="{9D8B030D-6E8A-4147-A177-3AD203B41FA5}">
                      <a16:colId xmlns:a16="http://schemas.microsoft.com/office/drawing/2014/main" val="1665829920"/>
                    </a:ext>
                  </a:extLst>
                </a:gridCol>
                <a:gridCol w="2201505">
                  <a:extLst>
                    <a:ext uri="{9D8B030D-6E8A-4147-A177-3AD203B41FA5}">
                      <a16:colId xmlns:a16="http://schemas.microsoft.com/office/drawing/2014/main" val="36202021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r>
                        <a:rPr lang="en-US" sz="1800"/>
                        <a:t>System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Selection Sort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Insertion Sort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Count Sort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Quick Sort</a:t>
                      </a: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3586012431"/>
                  </a:ext>
                </a:extLst>
              </a:tr>
              <a:tr h="1775113">
                <a:tc>
                  <a:txBody>
                    <a:bodyPr/>
                    <a:lstStyle/>
                    <a:p>
                      <a:r>
                        <a:rPr lang="en-US" sz="1800"/>
                        <a:t>ThinkPad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Trial 1:  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341.875  sec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/>
                        <a:t>Trial 2:   338.316 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sec</a:t>
                      </a:r>
                    </a:p>
                    <a:p>
                      <a:pPr lvl="0">
                        <a:buNone/>
                      </a:pPr>
                      <a:r>
                        <a:rPr lang="en-US" sz="1800"/>
                        <a:t>Trial 3:   349.57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   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337.748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338.328 sec</a:t>
                      </a:r>
                      <a:endParaRPr lang="en-US" sz="1800"/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176.8    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sec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Segoe U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 177.148 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 181.815 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179.611 sec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178.751 sec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0.004291 sec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0.00431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0.004312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 0.004438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 0.004568 sec</a:t>
                      </a:r>
                      <a:endParaRPr lang="en-US" sz="1800"/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 0.05017 sec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 0.049248 sec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0.049115 sec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 0.049611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0.051423 sec</a:t>
                      </a:r>
                      <a:endParaRPr lang="en-US" sz="1800"/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3742962495"/>
                  </a:ext>
                </a:extLst>
              </a:tr>
              <a:tr h="17751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Dell Inspiron 15 7000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468.103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583.729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589.316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329.810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321.042 sec</a:t>
                      </a:r>
                      <a:endParaRPr lang="en-US" sz="1800"/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281.016 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192.221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291.602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167.829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166.475 sec</a:t>
                      </a:r>
                      <a:endParaRPr lang="en-US" sz="1800"/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0.010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0.001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0.002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0.002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0.001 sec</a:t>
                      </a:r>
                      <a:endParaRPr lang="en-US" sz="1800"/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0.082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0.040 sec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0.049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0.044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0.045 sec</a:t>
                      </a:r>
                      <a:endParaRPr lang="en-US" sz="1800"/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2647166787"/>
                  </a:ext>
                </a:extLst>
              </a:tr>
              <a:tr h="1504517">
                <a:tc>
                  <a:txBody>
                    <a:bodyPr/>
                    <a:lstStyle/>
                    <a:p>
                      <a:r>
                        <a:rPr lang="en-US" sz="1800"/>
                        <a:t>Dell Inspiron 16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180.956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181.912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180.89   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174.854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186.455 sec</a:t>
                      </a:r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.001847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.001929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.002405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.001904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.002068 sec</a:t>
                      </a:r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.003601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.003613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.004207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.003657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.003637 sec</a:t>
                      </a:r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.025292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.026876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.033334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.034272 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.031541 sec</a:t>
                      </a:r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387597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83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CACF6A7-8DF6-17E7-7F4B-73D9BA646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71C972A-D645-E2B5-C84E-3577DD244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ED7A9B-2BF5-3CD3-409D-FC6A8CF12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85655"/>
              </p:ext>
            </p:extLst>
          </p:nvPr>
        </p:nvGraphicFramePr>
        <p:xfrm>
          <a:off x="722415" y="2088078"/>
          <a:ext cx="10744202" cy="402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182">
                  <a:extLst>
                    <a:ext uri="{9D8B030D-6E8A-4147-A177-3AD203B41FA5}">
                      <a16:colId xmlns:a16="http://schemas.microsoft.com/office/drawing/2014/main" val="2549406306"/>
                    </a:ext>
                  </a:extLst>
                </a:gridCol>
                <a:gridCol w="2201505">
                  <a:extLst>
                    <a:ext uri="{9D8B030D-6E8A-4147-A177-3AD203B41FA5}">
                      <a16:colId xmlns:a16="http://schemas.microsoft.com/office/drawing/2014/main" val="2321066756"/>
                    </a:ext>
                  </a:extLst>
                </a:gridCol>
                <a:gridCol w="2201505">
                  <a:extLst>
                    <a:ext uri="{9D8B030D-6E8A-4147-A177-3AD203B41FA5}">
                      <a16:colId xmlns:a16="http://schemas.microsoft.com/office/drawing/2014/main" val="2632001433"/>
                    </a:ext>
                  </a:extLst>
                </a:gridCol>
                <a:gridCol w="2201505">
                  <a:extLst>
                    <a:ext uri="{9D8B030D-6E8A-4147-A177-3AD203B41FA5}">
                      <a16:colId xmlns:a16="http://schemas.microsoft.com/office/drawing/2014/main" val="1665829920"/>
                    </a:ext>
                  </a:extLst>
                </a:gridCol>
                <a:gridCol w="2201505">
                  <a:extLst>
                    <a:ext uri="{9D8B030D-6E8A-4147-A177-3AD203B41FA5}">
                      <a16:colId xmlns:a16="http://schemas.microsoft.com/office/drawing/2014/main" val="36202021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r>
                        <a:rPr lang="en-US" sz="1800"/>
                        <a:t>System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Selection Sort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Insertion Sort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Count Sort</a:t>
                      </a:r>
                    </a:p>
                  </a:txBody>
                  <a:tcPr marL="91704" marR="91704" marT="45852" marB="4585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Quick Sort</a:t>
                      </a:r>
                    </a:p>
                  </a:txBody>
                  <a:tcPr marL="91704" marR="91704" marT="45852" marB="45852"/>
                </a:tc>
                <a:extLst>
                  <a:ext uri="{0D108BD9-81ED-4DB2-BD59-A6C34878D82A}">
                    <a16:rowId xmlns:a16="http://schemas.microsoft.com/office/drawing/2014/main" val="3586012431"/>
                  </a:ext>
                </a:extLst>
              </a:tr>
              <a:tr h="17751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Dell G15 Gaming Laptop</a:t>
                      </a:r>
                    </a:p>
                  </a:txBody>
                  <a:tcPr marL="91703" marR="91703" marT="45851" marB="4585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118.902sec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119.221sec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118.605sec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118.331sec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119.407sec</a:t>
                      </a:r>
                      <a:endParaRPr lang="en-US"/>
                    </a:p>
                  </a:txBody>
                  <a:tcPr marL="91703" marR="91703" marT="45851" marB="4585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114.562sec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114.121sec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113.575sec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114.272sec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113.207sec</a:t>
                      </a:r>
                      <a:endParaRPr lang="en-US"/>
                    </a:p>
                  </a:txBody>
                  <a:tcPr marL="91703" marR="91703" marT="45851" marB="4585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.004sec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.003sec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.004sec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.003sec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.003sec</a:t>
                      </a:r>
                      <a:endParaRPr lang="en-US"/>
                    </a:p>
                  </a:txBody>
                  <a:tcPr marL="91703" marR="91703" marT="45851" marB="4585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.033sec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.032sec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.032sec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.031sec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.032sec</a:t>
                      </a:r>
                      <a:endParaRPr lang="en-US"/>
                    </a:p>
                  </a:txBody>
                  <a:tcPr marL="91703" marR="91703" marT="45851" marB="45851"/>
                </a:tc>
                <a:extLst>
                  <a:ext uri="{0D108BD9-81ED-4DB2-BD59-A6C34878D82A}">
                    <a16:rowId xmlns:a16="http://schemas.microsoft.com/office/drawing/2014/main" val="3742962495"/>
                  </a:ext>
                </a:extLst>
              </a:tr>
              <a:tr h="177511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/>
                        <a:t>ASUS 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Zenbook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/>
                        <a:t>14X  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 marL="91703" marR="91703" marT="45851" marB="4585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84.425sec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84.301sec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84.284sec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82.822sec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82.629sec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91703" marR="91703" marT="45851" marB="4585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74.558sec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75.739sec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77.716sec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74.311sec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75.655sec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91703" marR="91703" marT="45851" marB="4585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.002sec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.001sec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.003sec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.002sec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.002sec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91703" marR="91703" marT="45851" marB="45851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1:  .0021sec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2:  .0024sec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3:  .022sec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4:  .022sec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Trial 5:  .021sec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marL="91703" marR="91703" marT="45851" marB="45851"/>
                </a:tc>
                <a:extLst>
                  <a:ext uri="{0D108BD9-81ED-4DB2-BD59-A6C34878D82A}">
                    <a16:rowId xmlns:a16="http://schemas.microsoft.com/office/drawing/2014/main" val="2647166787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1C1BEF8D-CF86-CB7E-7FE2-CCD71C65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632960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u="sng" kern="1200">
                <a:latin typeface="+mj-lt"/>
                <a:ea typeface="+mj-ea"/>
                <a:cs typeface="+mj-cs"/>
              </a:rPr>
              <a:t>Results</a:t>
            </a:r>
            <a:r>
              <a:rPr lang="en-US" sz="3600" u="sng"/>
              <a:t> Pt.2</a:t>
            </a:r>
            <a:endParaRPr lang="en-US" sz="3600" u="sng" kern="1200">
              <a:latin typeface="+mj-l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53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3576D-3966-9F8E-7D67-3763AEB2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en-US" u="sng">
                <a:cs typeface="Calibri Light"/>
              </a:rPr>
              <a:t>Averages</a:t>
            </a:r>
            <a:endParaRPr lang="en-US" u="sng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F75E82-6A08-4645-7973-B7766D8A8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016551"/>
              </p:ext>
            </p:extLst>
          </p:nvPr>
        </p:nvGraphicFramePr>
        <p:xfrm>
          <a:off x="1050925" y="2167193"/>
          <a:ext cx="9810753" cy="392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695">
                  <a:extLst>
                    <a:ext uri="{9D8B030D-6E8A-4147-A177-3AD203B41FA5}">
                      <a16:colId xmlns:a16="http://schemas.microsoft.com/office/drawing/2014/main" val="962821815"/>
                    </a:ext>
                  </a:extLst>
                </a:gridCol>
                <a:gridCol w="1875936">
                  <a:extLst>
                    <a:ext uri="{9D8B030D-6E8A-4147-A177-3AD203B41FA5}">
                      <a16:colId xmlns:a16="http://schemas.microsoft.com/office/drawing/2014/main" val="2621961208"/>
                    </a:ext>
                  </a:extLst>
                </a:gridCol>
                <a:gridCol w="1823629">
                  <a:extLst>
                    <a:ext uri="{9D8B030D-6E8A-4147-A177-3AD203B41FA5}">
                      <a16:colId xmlns:a16="http://schemas.microsoft.com/office/drawing/2014/main" val="1638025959"/>
                    </a:ext>
                  </a:extLst>
                </a:gridCol>
                <a:gridCol w="1960707">
                  <a:extLst>
                    <a:ext uri="{9D8B030D-6E8A-4147-A177-3AD203B41FA5}">
                      <a16:colId xmlns:a16="http://schemas.microsoft.com/office/drawing/2014/main" val="1530006769"/>
                    </a:ext>
                  </a:extLst>
                </a:gridCol>
                <a:gridCol w="2097786">
                  <a:extLst>
                    <a:ext uri="{9D8B030D-6E8A-4147-A177-3AD203B41FA5}">
                      <a16:colId xmlns:a16="http://schemas.microsoft.com/office/drawing/2014/main" val="30012800"/>
                    </a:ext>
                  </a:extLst>
                </a:gridCol>
              </a:tblGrid>
              <a:tr h="435000">
                <a:tc>
                  <a:txBody>
                    <a:bodyPr/>
                    <a:lstStyle/>
                    <a:p>
                      <a:r>
                        <a:rPr lang="en-US" sz="1900"/>
                        <a:t>System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Selection Sort</a:t>
                      </a:r>
                      <a:endParaRPr lang="en-US" sz="1900" err="1"/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Insertion Sort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Count Sort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Quick Sort</a:t>
                      </a:r>
                    </a:p>
                  </a:txBody>
                  <a:tcPr marL="99084" marR="99084" marT="49542" marB="49542"/>
                </a:tc>
                <a:extLst>
                  <a:ext uri="{0D108BD9-81ED-4DB2-BD59-A6C34878D82A}">
                    <a16:rowId xmlns:a16="http://schemas.microsoft.com/office/drawing/2014/main" val="1355277731"/>
                  </a:ext>
                </a:extLst>
              </a:tr>
              <a:tr h="435000">
                <a:tc>
                  <a:txBody>
                    <a:bodyPr/>
                    <a:lstStyle/>
                    <a:p>
                      <a:r>
                        <a:rPr lang="en-US" sz="1900"/>
                        <a:t>ThinkPad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341.1674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178.825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0.0043838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0.00499134 sec</a:t>
                      </a:r>
                    </a:p>
                  </a:txBody>
                  <a:tcPr marL="99084" marR="99084" marT="49542" marB="49542"/>
                </a:tc>
                <a:extLst>
                  <a:ext uri="{0D108BD9-81ED-4DB2-BD59-A6C34878D82A}">
                    <a16:rowId xmlns:a16="http://schemas.microsoft.com/office/drawing/2014/main" val="2179179625"/>
                  </a:ext>
                </a:extLst>
              </a:tr>
              <a:tr h="729357">
                <a:tc>
                  <a:txBody>
                    <a:bodyPr/>
                    <a:lstStyle/>
                    <a:p>
                      <a:r>
                        <a:rPr lang="en-US" sz="1900"/>
                        <a:t>Dell G15 Gaming Laptop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118.8932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113.9474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0.0034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0.032 sec</a:t>
                      </a:r>
                    </a:p>
                  </a:txBody>
                  <a:tcPr marL="99084" marR="99084" marT="49542" marB="49542"/>
                </a:tc>
                <a:extLst>
                  <a:ext uri="{0D108BD9-81ED-4DB2-BD59-A6C34878D82A}">
                    <a16:rowId xmlns:a16="http://schemas.microsoft.com/office/drawing/2014/main" val="1729520560"/>
                  </a:ext>
                </a:extLst>
              </a:tr>
              <a:tr h="729357">
                <a:tc>
                  <a:txBody>
                    <a:bodyPr/>
                    <a:lstStyle/>
                    <a:p>
                      <a:r>
                        <a:rPr lang="en-US" sz="1900"/>
                        <a:t>Dell Inspiron 15 7000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458.400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219.829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0.0028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0.052 sec</a:t>
                      </a:r>
                    </a:p>
                  </a:txBody>
                  <a:tcPr marL="99084" marR="99084" marT="49542" marB="49542"/>
                </a:tc>
                <a:extLst>
                  <a:ext uri="{0D108BD9-81ED-4DB2-BD59-A6C34878D82A}">
                    <a16:rowId xmlns:a16="http://schemas.microsoft.com/office/drawing/2014/main" val="2227090050"/>
                  </a:ext>
                </a:extLst>
              </a:tr>
              <a:tr h="435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Dell Inspiron 16</a:t>
                      </a:r>
                      <a:endParaRPr lang="en-US" sz="1900"/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181.013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0.002031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0.003743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0.0139 sec</a:t>
                      </a:r>
                    </a:p>
                  </a:txBody>
                  <a:tcPr marL="99084" marR="99084" marT="49542" marB="49542"/>
                </a:tc>
                <a:extLst>
                  <a:ext uri="{0D108BD9-81ED-4DB2-BD59-A6C34878D82A}">
                    <a16:rowId xmlns:a16="http://schemas.microsoft.com/office/drawing/2014/main" val="3740863059"/>
                  </a:ext>
                </a:extLst>
              </a:tr>
              <a:tr h="729357">
                <a:tc>
                  <a:txBody>
                    <a:bodyPr/>
                    <a:lstStyle/>
                    <a:p>
                      <a:r>
                        <a:rPr lang="en-US" sz="1900"/>
                        <a:t>ASUS </a:t>
                      </a:r>
                      <a:r>
                        <a:rPr lang="en-US" sz="1900" err="1"/>
                        <a:t>Zenbook</a:t>
                      </a:r>
                      <a:r>
                        <a:rPr lang="en-US" sz="1900"/>
                        <a:t> 14X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latin typeface="Calibri"/>
                        </a:rPr>
                        <a:t>83.6922 sec</a:t>
                      </a:r>
                      <a:endParaRPr lang="en-US" sz="1900"/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latin typeface="Calibri"/>
                        </a:rPr>
                        <a:t>75.595 sec</a:t>
                      </a:r>
                      <a:endParaRPr lang="en-US" sz="1900"/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latin typeface="Calibri"/>
                        </a:rPr>
                        <a:t>0.002 sec</a:t>
                      </a:r>
                      <a:endParaRPr lang="en-US" sz="1900"/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latin typeface="Calibri"/>
                        </a:rPr>
                        <a:t>0.0139 sec</a:t>
                      </a:r>
                      <a:endParaRPr lang="en-US" sz="1900"/>
                    </a:p>
                  </a:txBody>
                  <a:tcPr marL="99084" marR="99084" marT="49542" marB="49542"/>
                </a:tc>
                <a:extLst>
                  <a:ext uri="{0D108BD9-81ED-4DB2-BD59-A6C34878D82A}">
                    <a16:rowId xmlns:a16="http://schemas.microsoft.com/office/drawing/2014/main" val="2105741573"/>
                  </a:ext>
                </a:extLst>
              </a:tr>
              <a:tr h="435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/>
                        <a:t>Average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latin typeface="Calibri"/>
                        </a:rPr>
                        <a:t>236.633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latin typeface="Calibri"/>
                        </a:rPr>
                        <a:t>117.64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latin typeface="Calibri"/>
                        </a:rPr>
                        <a:t>0.003265 sec</a:t>
                      </a:r>
                    </a:p>
                  </a:txBody>
                  <a:tcPr marL="99084" marR="99084" marT="49542" marB="4954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b="0" i="0" u="none" strike="noStrike" noProof="0">
                          <a:latin typeface="Calibri"/>
                        </a:rPr>
                        <a:t>0.023358 sec</a:t>
                      </a:r>
                    </a:p>
                  </a:txBody>
                  <a:tcPr marL="99084" marR="99084" marT="49542" marB="49542"/>
                </a:tc>
                <a:extLst>
                  <a:ext uri="{0D108BD9-81ED-4DB2-BD59-A6C34878D82A}">
                    <a16:rowId xmlns:a16="http://schemas.microsoft.com/office/drawing/2014/main" val="3649422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93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40BF1-7213-8337-1C04-FB3D6E35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u="sng">
                <a:solidFill>
                  <a:schemeClr val="tx1">
                    <a:lumMod val="85000"/>
                    <a:lumOff val="15000"/>
                  </a:schemeClr>
                </a:solidFill>
              </a:rPr>
              <a:t>Analyzing the results</a:t>
            </a:r>
            <a:endParaRPr lang="en-US" u="sng">
              <a:solidFill>
                <a:schemeClr val="tx1">
                  <a:lumMod val="85000"/>
                  <a:lumOff val="1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5F1B-8A21-186E-57C3-F6607671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718146"/>
            <a:ext cx="9086406" cy="40336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Throughout our experiment we found interesting results</a:t>
            </a: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Across the board the Dell Inspiron 5 ran the worst, probably because of the older CPU model.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On average the best algorithm was Count Sort, its time complexity is O(n + k). It is effective because the range of input values (60) compared to the number of elements to be sorted (500000).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lvl="1"/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On average the worst algorithm was Selection Sort, its time complexity is O(n^2). Its performance degrades significantly as the size of the dataset increases.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lvl="1"/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lvl="1"/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7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D402E8A95B942A165B6E73D639D92" ma:contentTypeVersion="4" ma:contentTypeDescription="Create a new document." ma:contentTypeScope="" ma:versionID="ddb5655dea09b48a1960be76c7257b0c">
  <xsd:schema xmlns:xsd="http://www.w3.org/2001/XMLSchema" xmlns:xs="http://www.w3.org/2001/XMLSchema" xmlns:p="http://schemas.microsoft.com/office/2006/metadata/properties" xmlns:ns2="c37f51cd-83fd-4a47-976b-c73bf48a1eb5" targetNamespace="http://schemas.microsoft.com/office/2006/metadata/properties" ma:root="true" ma:fieldsID="5de4e00a5cb7daab76c62a7b964bd9ed" ns2:_="">
    <xsd:import namespace="c37f51cd-83fd-4a47-976b-c73bf48a1e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f51cd-83fd-4a47-976b-c73bf48a1e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CF441E-DC4B-4B1E-9389-2A0B1924DA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0135FB-E806-4555-8A84-B097E50CBC9F}">
  <ds:schemaRefs>
    <ds:schemaRef ds:uri="c37f51cd-83fd-4a47-976b-c73bf48a1e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270B8C-3955-48ED-941A-2455BFFE29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Performance Analysis</vt:lpstr>
      <vt:lpstr>Goals</vt:lpstr>
      <vt:lpstr>Plan</vt:lpstr>
      <vt:lpstr>Program: Sorting Algorithms</vt:lpstr>
      <vt:lpstr>Testing Environment</vt:lpstr>
      <vt:lpstr>Results</vt:lpstr>
      <vt:lpstr>Results Pt.2</vt:lpstr>
      <vt:lpstr>Averages</vt:lpstr>
      <vt:lpstr>Analyzing the results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all</dc:title>
  <dc:creator>Faircloth, CJ</dc:creator>
  <cp:revision>2</cp:revision>
  <dcterms:created xsi:type="dcterms:W3CDTF">2024-04-11T20:35:46Z</dcterms:created>
  <dcterms:modified xsi:type="dcterms:W3CDTF">2024-05-16T22:57:25Z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0x010100ED9D402E8A95B942A165B6E73D639D92</vt:lpwstr>
  </property>
  <property fmtid="{D5CDD505-2E9C-101B-9397-08002B2CF9AE}" pid="3" name="Order">
    <vt:r8>6200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