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311" r:id="rId11"/>
    <p:sldId id="309" r:id="rId12"/>
    <p:sldId id="265" r:id="rId13"/>
    <p:sldId id="266" r:id="rId14"/>
    <p:sldId id="312" r:id="rId15"/>
    <p:sldId id="313" r:id="rId16"/>
    <p:sldId id="314" r:id="rId17"/>
  </p:sldIdLst>
  <p:sldSz cx="2057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58" d="100"/>
          <a:sy n="58" d="100"/>
        </p:scale>
        <p:origin x="115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125265" y="12174593"/>
            <a:ext cx="16323471" cy="648365"/>
          </a:xfrm>
          <a:prstGeom prst="rect">
            <a:avLst/>
          </a:prstGeom>
        </p:spPr>
        <p:txBody>
          <a:bodyPr anchor="b"/>
          <a:lstStyle>
            <a:lvl1pPr marL="0" indent="0" defTabSz="800735">
              <a:lnSpc>
                <a:spcPct val="100000"/>
              </a:lnSpc>
              <a:spcBef>
                <a:spcPts val="0"/>
              </a:spcBef>
              <a:buSzTx/>
              <a:buNone/>
              <a:defRPr sz="3104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2125265" y="2607468"/>
            <a:ext cx="16325237" cy="4643439"/>
          </a:xfrm>
          <a:prstGeom prst="rect">
            <a:avLst/>
          </a:prstGeom>
        </p:spPr>
        <p:txBody>
          <a:bodyPr anchor="b"/>
          <a:lstStyle>
            <a:lvl1pPr>
              <a:defRPr sz="11400" spc="-228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25265" y="7179468"/>
            <a:ext cx="16323470" cy="204806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082110" y="12954297"/>
            <a:ext cx="409780" cy="4158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125265" y="5018484"/>
            <a:ext cx="16323470" cy="368126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125265" y="8732784"/>
            <a:ext cx="16323468" cy="944721"/>
          </a:xfrm>
          <a:prstGeom prst="rect">
            <a:avLst/>
          </a:prstGeom>
        </p:spPr>
        <p:txBody>
          <a:bodyPr/>
          <a:lstStyle>
            <a:lvl1pPr marL="0" indent="0" algn="ctr" defTabSz="2316422">
              <a:lnSpc>
                <a:spcPct val="100000"/>
              </a:lnSpc>
              <a:spcBef>
                <a:spcPts val="0"/>
              </a:spcBef>
              <a:buSzTx/>
              <a:buNone/>
              <a:defRPr sz="4940" b="1"/>
            </a:lvl1pPr>
          </a:lstStyle>
          <a:p>
            <a:r>
              <a:t>사실 정보</a:t>
            </a:r>
          </a:p>
        </p:txBody>
      </p:sp>
      <p:sp>
        <p:nvSpPr>
          <p:cNvPr id="107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2125265" y="1404937"/>
            <a:ext cx="16323470" cy="7327848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4600" b="1" spc="-24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4600" b="1" spc="-24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4600" b="1" spc="-24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4600" b="1" spc="-24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4600" b="1" spc="-24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78843" y="5232796"/>
            <a:ext cx="16216314" cy="3268267"/>
          </a:xfrm>
          <a:prstGeom prst="rect">
            <a:avLst/>
          </a:prstGeom>
        </p:spPr>
        <p:txBody>
          <a:bodyPr anchor="ctr"/>
          <a:lstStyle>
            <a:lvl1pPr marL="642937" indent="-482203">
              <a:spcBef>
                <a:spcPts val="0"/>
              </a:spcBef>
              <a:buSzTx/>
              <a:buNone/>
              <a:defRPr sz="840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42937" indent="-25003">
              <a:spcBef>
                <a:spcPts val="0"/>
              </a:spcBef>
              <a:buSzTx/>
              <a:buNone/>
              <a:defRPr sz="840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42937" indent="432196">
              <a:spcBef>
                <a:spcPts val="0"/>
              </a:spcBef>
              <a:buSzTx/>
              <a:buNone/>
              <a:defRPr sz="840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42937" indent="889396">
              <a:spcBef>
                <a:spcPts val="0"/>
              </a:spcBef>
              <a:buSzTx/>
              <a:buNone/>
              <a:defRPr sz="840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42937" indent="1346596">
              <a:spcBef>
                <a:spcPts val="0"/>
              </a:spcBef>
              <a:buSzTx/>
              <a:buNone/>
              <a:defRPr sz="840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857500" y="9036843"/>
            <a:ext cx="15537657" cy="648365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1"/>
            </a:lvl1pPr>
          </a:lstStyle>
          <a:p>
            <a:r>
              <a:t>속성</a:t>
            </a:r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슬리 버터, 구운 헤이즐넛, 파르메산 치즈를 올린 파파르델레 파스타 그릇"/>
          <p:cNvSpPr>
            <a:spLocks noGrp="1"/>
          </p:cNvSpPr>
          <p:nvPr>
            <p:ph type="pic" idx="21"/>
          </p:nvPr>
        </p:nvSpPr>
        <p:spPr>
          <a:xfrm>
            <a:off x="-1785938" y="966878"/>
            <a:ext cx="15701049" cy="117757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볶음밥과 삶은 계란을 넣은 샐러드 그릇과 젓가락"/>
          <p:cNvSpPr>
            <a:spLocks noGrp="1"/>
          </p:cNvSpPr>
          <p:nvPr>
            <p:ph type="pic" sz="quarter" idx="22"/>
          </p:nvPr>
        </p:nvSpPr>
        <p:spPr>
          <a:xfrm>
            <a:off x="10420945" y="410765"/>
            <a:ext cx="8072438" cy="64579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연어 어묵, 샐러드, 후무스가 든 그릇"/>
          <p:cNvSpPr>
            <a:spLocks noGrp="1"/>
          </p:cNvSpPr>
          <p:nvPr>
            <p:ph type="pic" idx="23"/>
          </p:nvPr>
        </p:nvSpPr>
        <p:spPr>
          <a:xfrm>
            <a:off x="8152804" y="3866362"/>
            <a:ext cx="11162111" cy="129913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>
            <a:spLocks noGrp="1"/>
          </p:cNvSpPr>
          <p:nvPr>
            <p:ph type="pic" idx="21"/>
          </p:nvPr>
        </p:nvSpPr>
        <p:spPr>
          <a:xfrm>
            <a:off x="-285750" y="-1482329"/>
            <a:ext cx="20288250" cy="16230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082110" y="12954297"/>
            <a:ext cx="409780" cy="415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0" y="2244726"/>
            <a:ext cx="15430500" cy="4775200"/>
          </a:xfrm>
        </p:spPr>
        <p:txBody>
          <a:bodyPr anchor="b"/>
          <a:lstStyle>
            <a:lvl1pPr algn="ctr">
              <a:defRPr sz="1012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50" y="7204076"/>
            <a:ext cx="15430500" cy="3311524"/>
          </a:xfrm>
        </p:spPr>
        <p:txBody>
          <a:bodyPr/>
          <a:lstStyle>
            <a:lvl1pPr marL="0" indent="0" algn="ctr">
              <a:buNone/>
              <a:defRPr sz="4050"/>
            </a:lvl1pPr>
            <a:lvl2pPr marL="771525" indent="0" algn="ctr">
              <a:buNone/>
              <a:defRPr sz="3375"/>
            </a:lvl2pPr>
            <a:lvl3pPr marL="1543050" indent="0" algn="ctr">
              <a:buNone/>
              <a:defRPr sz="3038"/>
            </a:lvl3pPr>
            <a:lvl4pPr marL="2314575" indent="0" algn="ctr">
              <a:buNone/>
              <a:defRPr sz="2700"/>
            </a:lvl4pPr>
            <a:lvl5pPr marL="3086100" indent="0" algn="ctr">
              <a:buNone/>
              <a:defRPr sz="2700"/>
            </a:lvl5pPr>
            <a:lvl6pPr marL="3857625" indent="0" algn="ctr">
              <a:buNone/>
              <a:defRPr sz="2700"/>
            </a:lvl6pPr>
            <a:lvl7pPr marL="4629150" indent="0" algn="ctr">
              <a:buNone/>
              <a:defRPr sz="2700"/>
            </a:lvl7pPr>
            <a:lvl8pPr marL="5400675" indent="0" algn="ctr">
              <a:buNone/>
              <a:defRPr sz="2700"/>
            </a:lvl8pPr>
            <a:lvl9pPr marL="6172200" indent="0" algn="ctr">
              <a:buNone/>
              <a:defRPr sz="27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765F-DAC6-8B47-8D4C-142BA3CB7C60}" type="datetimeFigureOut">
              <a:rPr kumimoji="1" lang="ko-KR" altLang="en-US" smtClean="0"/>
              <a:t>2024. 6. 1.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D84C-0470-774A-9B33-3B58C24122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212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765F-DAC6-8B47-8D4C-142BA3CB7C60}" type="datetimeFigureOut">
              <a:rPr kumimoji="1" lang="ko-KR" altLang="en-US" smtClean="0"/>
              <a:t>2024. 6. 1.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D84C-0470-774A-9B33-3B58C24122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3711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747" y="3419477"/>
            <a:ext cx="17745075" cy="5705474"/>
          </a:xfrm>
        </p:spPr>
        <p:txBody>
          <a:bodyPr anchor="b"/>
          <a:lstStyle>
            <a:lvl1pPr>
              <a:defRPr sz="1012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747" y="9178927"/>
            <a:ext cx="17745075" cy="3000374"/>
          </a:xfrm>
        </p:spPr>
        <p:txBody>
          <a:bodyPr/>
          <a:lstStyle>
            <a:lvl1pPr marL="0" indent="0">
              <a:buNone/>
              <a:defRPr sz="4050">
                <a:solidFill>
                  <a:schemeClr val="tx1">
                    <a:tint val="82000"/>
                  </a:schemeClr>
                </a:solidFill>
              </a:defRPr>
            </a:lvl1pPr>
            <a:lvl2pPr marL="771525" indent="0">
              <a:buNone/>
              <a:defRPr sz="3375">
                <a:solidFill>
                  <a:schemeClr val="tx1">
                    <a:tint val="82000"/>
                  </a:schemeClr>
                </a:solidFill>
              </a:defRPr>
            </a:lvl2pPr>
            <a:lvl3pPr marL="1543050" indent="0">
              <a:buNone/>
              <a:defRPr sz="3038">
                <a:solidFill>
                  <a:schemeClr val="tx1">
                    <a:tint val="82000"/>
                  </a:schemeClr>
                </a:solidFill>
              </a:defRPr>
            </a:lvl3pPr>
            <a:lvl4pPr marL="2314575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4pPr>
            <a:lvl5pPr marL="30861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5pPr>
            <a:lvl6pPr marL="3857625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6pPr>
            <a:lvl7pPr marL="462915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7pPr>
            <a:lvl8pPr marL="5400675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8pPr>
            <a:lvl9pPr marL="61722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765F-DAC6-8B47-8D4C-142BA3CB7C60}" type="datetimeFigureOut">
              <a:rPr kumimoji="1" lang="ko-KR" altLang="en-US" smtClean="0"/>
              <a:t>2024. 6. 1.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D84C-0470-774A-9B33-3B58C24122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055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DFD092D-3859-C7F0-E0EB-37370954883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54321036"/>
              </p:ext>
            </p:extLst>
          </p:nvPr>
        </p:nvGraphicFramePr>
        <p:xfrm>
          <a:off x="249381" y="273050"/>
          <a:ext cx="20121996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3458">
                  <a:extLst>
                    <a:ext uri="{9D8B030D-6E8A-4147-A177-3AD203B41FA5}">
                      <a16:colId xmlns:a16="http://schemas.microsoft.com/office/drawing/2014/main" val="3617979918"/>
                    </a:ext>
                  </a:extLst>
                </a:gridCol>
                <a:gridCol w="9626401">
                  <a:extLst>
                    <a:ext uri="{9D8B030D-6E8A-4147-A177-3AD203B41FA5}">
                      <a16:colId xmlns:a16="http://schemas.microsoft.com/office/drawing/2014/main" val="2360160462"/>
                    </a:ext>
                  </a:extLst>
                </a:gridCol>
                <a:gridCol w="1793458">
                  <a:extLst>
                    <a:ext uri="{9D8B030D-6E8A-4147-A177-3AD203B41FA5}">
                      <a16:colId xmlns:a16="http://schemas.microsoft.com/office/drawing/2014/main" val="2946135261"/>
                    </a:ext>
                  </a:extLst>
                </a:gridCol>
                <a:gridCol w="3067598">
                  <a:extLst>
                    <a:ext uri="{9D8B030D-6E8A-4147-A177-3AD203B41FA5}">
                      <a16:colId xmlns:a16="http://schemas.microsoft.com/office/drawing/2014/main" val="1744943819"/>
                    </a:ext>
                  </a:extLst>
                </a:gridCol>
                <a:gridCol w="1793458">
                  <a:extLst>
                    <a:ext uri="{9D8B030D-6E8A-4147-A177-3AD203B41FA5}">
                      <a16:colId xmlns:a16="http://schemas.microsoft.com/office/drawing/2014/main" val="1205552638"/>
                    </a:ext>
                  </a:extLst>
                </a:gridCol>
                <a:gridCol w="2047623">
                  <a:extLst>
                    <a:ext uri="{9D8B030D-6E8A-4147-A177-3AD203B41FA5}">
                      <a16:colId xmlns:a16="http://schemas.microsoft.com/office/drawing/2014/main" val="20693862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화면명</a:t>
                      </a:r>
                    </a:p>
                  </a:txBody>
                  <a:tcPr marL="154305" marR="154305" marT="91440" marB="91440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화면</a:t>
                      </a:r>
                      <a:r>
                        <a:rPr lang="en-US" altLang="ko-KR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ID</a:t>
                      </a:r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Page No</a:t>
                      </a:r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854483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화면경로</a:t>
                      </a:r>
                    </a:p>
                  </a:txBody>
                  <a:tcPr marL="154305" marR="154305" marT="91440" marB="91440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67624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367" y="388311"/>
            <a:ext cx="9234000" cy="276610"/>
          </a:xfrm>
        </p:spPr>
        <p:txBody>
          <a:bodyPr lIns="18000" tIns="18000" rIns="18000" bIns="18000">
            <a:spAutoFit/>
          </a:bodyPr>
          <a:lstStyle>
            <a:lvl1pPr>
              <a:defRPr sz="168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417873" y="388311"/>
            <a:ext cx="1701000" cy="276610"/>
          </a:xfrm>
        </p:spPr>
        <p:txBody>
          <a:bodyPr vert="horz" wrap="square" lIns="18000" tIns="18000" rIns="18000" bIns="18000" rtlCol="0" anchor="ctr">
            <a:spAutoFit/>
          </a:bodyPr>
          <a:lstStyle>
            <a:lvl1pPr>
              <a:def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  <a:cs typeface="+mj-cs"/>
              </a:defRPr>
            </a:lvl1pPr>
          </a:lstStyle>
          <a:p>
            <a:pPr algn="l" defTabSz="1543050" latinLnBrk="1">
              <a:lnSpc>
                <a:spcPct val="90000"/>
              </a:lnSpc>
              <a:spcBef>
                <a:spcPct val="0"/>
              </a:spcBef>
            </a:pPr>
            <a:fld id="{A1D2D84C-0470-774A-9B33-3B58C2412221}" type="slidenum">
              <a:rPr lang="en-US" altLang="ko-KR" smtClean="0"/>
              <a:pPr algn="l" defTabSz="1543050" latinLnBrk="1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80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>
            <a:spLocks noGrp="1"/>
          </p:cNvSpPr>
          <p:nvPr>
            <p:ph type="pic" idx="21"/>
          </p:nvPr>
        </p:nvSpPr>
        <p:spPr>
          <a:xfrm>
            <a:off x="613171" y="-1287976"/>
            <a:ext cx="25081385" cy="150218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2125265" y="7286625"/>
            <a:ext cx="16323470" cy="4643438"/>
          </a:xfrm>
          <a:prstGeom prst="rect">
            <a:avLst/>
          </a:prstGeom>
        </p:spPr>
        <p:txBody>
          <a:bodyPr anchor="b"/>
          <a:lstStyle>
            <a:lvl1pPr>
              <a:defRPr sz="11400" spc="-228"/>
            </a:lvl1pPr>
          </a:lstStyle>
          <a:p>
            <a:r>
              <a:t>프레젠테이션 제목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25265" y="11858625"/>
            <a:ext cx="16323470" cy="9699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2125265" y="803671"/>
            <a:ext cx="16323471" cy="648365"/>
          </a:xfrm>
          <a:prstGeom prst="rect">
            <a:avLst/>
          </a:prstGeom>
        </p:spPr>
        <p:txBody>
          <a:bodyPr/>
          <a:lstStyle>
            <a:lvl1pPr marL="0" indent="0" defTabSz="800735">
              <a:lnSpc>
                <a:spcPct val="100000"/>
              </a:lnSpc>
              <a:spcBef>
                <a:spcPts val="0"/>
              </a:spcBef>
              <a:buSzTx/>
              <a:buNone/>
              <a:defRPr sz="3104" b="1"/>
            </a:lvl1pPr>
          </a:lstStyle>
          <a:p>
            <a:r>
              <a:t>저자 및 날짜</a:t>
            </a:r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077253" y="12954297"/>
            <a:ext cx="409779" cy="4158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DFD092D-3859-C7F0-E0EB-37370954883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54321036"/>
              </p:ext>
            </p:extLst>
          </p:nvPr>
        </p:nvGraphicFramePr>
        <p:xfrm>
          <a:off x="249381" y="273050"/>
          <a:ext cx="20121996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3458">
                  <a:extLst>
                    <a:ext uri="{9D8B030D-6E8A-4147-A177-3AD203B41FA5}">
                      <a16:colId xmlns:a16="http://schemas.microsoft.com/office/drawing/2014/main" val="3617979918"/>
                    </a:ext>
                  </a:extLst>
                </a:gridCol>
                <a:gridCol w="9626401">
                  <a:extLst>
                    <a:ext uri="{9D8B030D-6E8A-4147-A177-3AD203B41FA5}">
                      <a16:colId xmlns:a16="http://schemas.microsoft.com/office/drawing/2014/main" val="2360160462"/>
                    </a:ext>
                  </a:extLst>
                </a:gridCol>
                <a:gridCol w="1793458">
                  <a:extLst>
                    <a:ext uri="{9D8B030D-6E8A-4147-A177-3AD203B41FA5}">
                      <a16:colId xmlns:a16="http://schemas.microsoft.com/office/drawing/2014/main" val="2946135261"/>
                    </a:ext>
                  </a:extLst>
                </a:gridCol>
                <a:gridCol w="3067598">
                  <a:extLst>
                    <a:ext uri="{9D8B030D-6E8A-4147-A177-3AD203B41FA5}">
                      <a16:colId xmlns:a16="http://schemas.microsoft.com/office/drawing/2014/main" val="1744943819"/>
                    </a:ext>
                  </a:extLst>
                </a:gridCol>
                <a:gridCol w="1793458">
                  <a:extLst>
                    <a:ext uri="{9D8B030D-6E8A-4147-A177-3AD203B41FA5}">
                      <a16:colId xmlns:a16="http://schemas.microsoft.com/office/drawing/2014/main" val="1205552638"/>
                    </a:ext>
                  </a:extLst>
                </a:gridCol>
                <a:gridCol w="2047623">
                  <a:extLst>
                    <a:ext uri="{9D8B030D-6E8A-4147-A177-3AD203B41FA5}">
                      <a16:colId xmlns:a16="http://schemas.microsoft.com/office/drawing/2014/main" val="20693862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화면명</a:t>
                      </a:r>
                    </a:p>
                  </a:txBody>
                  <a:tcPr marL="154305" marR="154305" marT="91440" marB="91440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화면</a:t>
                      </a:r>
                      <a:r>
                        <a:rPr lang="en-US" altLang="ko-KR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ID</a:t>
                      </a:r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Page No</a:t>
                      </a:r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854483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화면경로</a:t>
                      </a:r>
                    </a:p>
                  </a:txBody>
                  <a:tcPr marL="154305" marR="154305" marT="91440" marB="91440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67624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367" y="388311"/>
            <a:ext cx="9234000" cy="276610"/>
          </a:xfrm>
        </p:spPr>
        <p:txBody>
          <a:bodyPr lIns="18000" tIns="18000" rIns="18000" bIns="18000">
            <a:spAutoFit/>
          </a:bodyPr>
          <a:lstStyle>
            <a:lvl1pPr>
              <a:defRPr sz="168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417873" y="388311"/>
            <a:ext cx="1701000" cy="276610"/>
          </a:xfrm>
        </p:spPr>
        <p:txBody>
          <a:bodyPr vert="horz" wrap="square" lIns="18000" tIns="18000" rIns="18000" bIns="18000" rtlCol="0" anchor="ctr">
            <a:spAutoFit/>
          </a:bodyPr>
          <a:lstStyle>
            <a:lvl1pPr>
              <a:def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  <a:cs typeface="+mj-cs"/>
              </a:defRPr>
            </a:lvl1pPr>
          </a:lstStyle>
          <a:p>
            <a:pPr algn="l" defTabSz="1543050" latinLnBrk="1">
              <a:lnSpc>
                <a:spcPct val="90000"/>
              </a:lnSpc>
              <a:spcBef>
                <a:spcPct val="0"/>
              </a:spcBef>
            </a:pPr>
            <a:fld id="{A1D2D84C-0470-774A-9B33-3B58C2412221}" type="slidenum">
              <a:rPr lang="en-US" altLang="ko-KR" smtClean="0"/>
              <a:pPr algn="l" defTabSz="1543050" latinLnBrk="1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35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DFD092D-3859-C7F0-E0EB-37370954883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54321036"/>
              </p:ext>
            </p:extLst>
          </p:nvPr>
        </p:nvGraphicFramePr>
        <p:xfrm>
          <a:off x="249381" y="273050"/>
          <a:ext cx="20121996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3458">
                  <a:extLst>
                    <a:ext uri="{9D8B030D-6E8A-4147-A177-3AD203B41FA5}">
                      <a16:colId xmlns:a16="http://schemas.microsoft.com/office/drawing/2014/main" val="3617979918"/>
                    </a:ext>
                  </a:extLst>
                </a:gridCol>
                <a:gridCol w="9626401">
                  <a:extLst>
                    <a:ext uri="{9D8B030D-6E8A-4147-A177-3AD203B41FA5}">
                      <a16:colId xmlns:a16="http://schemas.microsoft.com/office/drawing/2014/main" val="2360160462"/>
                    </a:ext>
                  </a:extLst>
                </a:gridCol>
                <a:gridCol w="1793458">
                  <a:extLst>
                    <a:ext uri="{9D8B030D-6E8A-4147-A177-3AD203B41FA5}">
                      <a16:colId xmlns:a16="http://schemas.microsoft.com/office/drawing/2014/main" val="2946135261"/>
                    </a:ext>
                  </a:extLst>
                </a:gridCol>
                <a:gridCol w="3067598">
                  <a:extLst>
                    <a:ext uri="{9D8B030D-6E8A-4147-A177-3AD203B41FA5}">
                      <a16:colId xmlns:a16="http://schemas.microsoft.com/office/drawing/2014/main" val="1744943819"/>
                    </a:ext>
                  </a:extLst>
                </a:gridCol>
                <a:gridCol w="1793458">
                  <a:extLst>
                    <a:ext uri="{9D8B030D-6E8A-4147-A177-3AD203B41FA5}">
                      <a16:colId xmlns:a16="http://schemas.microsoft.com/office/drawing/2014/main" val="1205552638"/>
                    </a:ext>
                  </a:extLst>
                </a:gridCol>
                <a:gridCol w="2047623">
                  <a:extLst>
                    <a:ext uri="{9D8B030D-6E8A-4147-A177-3AD203B41FA5}">
                      <a16:colId xmlns:a16="http://schemas.microsoft.com/office/drawing/2014/main" val="20693862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화면명</a:t>
                      </a:r>
                    </a:p>
                  </a:txBody>
                  <a:tcPr marL="154305" marR="154305" marT="91440" marB="91440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화면</a:t>
                      </a:r>
                      <a:r>
                        <a:rPr lang="en-US" altLang="ko-KR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ID</a:t>
                      </a:r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Page No</a:t>
                      </a:r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854483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화면경로</a:t>
                      </a:r>
                    </a:p>
                  </a:txBody>
                  <a:tcPr marL="154305" marR="154305" marT="91440" marB="91440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67624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367" y="388311"/>
            <a:ext cx="9234000" cy="276610"/>
          </a:xfrm>
        </p:spPr>
        <p:txBody>
          <a:bodyPr lIns="18000" tIns="18000" rIns="18000" bIns="18000">
            <a:spAutoFit/>
          </a:bodyPr>
          <a:lstStyle>
            <a:lvl1pPr>
              <a:defRPr sz="168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417873" y="388311"/>
            <a:ext cx="1701000" cy="276610"/>
          </a:xfrm>
        </p:spPr>
        <p:txBody>
          <a:bodyPr vert="horz" wrap="square" lIns="18000" tIns="18000" rIns="18000" bIns="18000" rtlCol="0" anchor="ctr">
            <a:spAutoFit/>
          </a:bodyPr>
          <a:lstStyle>
            <a:lvl1pPr>
              <a:def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  <a:cs typeface="+mj-cs"/>
              </a:defRPr>
            </a:lvl1pPr>
          </a:lstStyle>
          <a:p>
            <a:pPr algn="l" defTabSz="1543050" latinLnBrk="1">
              <a:lnSpc>
                <a:spcPct val="90000"/>
              </a:lnSpc>
              <a:spcBef>
                <a:spcPct val="0"/>
              </a:spcBef>
            </a:pPr>
            <a:fld id="{A1D2D84C-0470-774A-9B33-3B58C2412221}" type="slidenum">
              <a:rPr lang="en-US" altLang="ko-KR" smtClean="0"/>
              <a:pPr algn="l" defTabSz="1543050" latinLnBrk="1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C6BAC2-461B-3A00-C197-46DD044AE1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09367" y="3202939"/>
            <a:ext cx="3695123" cy="783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5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DFD092D-3859-C7F0-E0EB-37370954883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54321036"/>
              </p:ext>
            </p:extLst>
          </p:nvPr>
        </p:nvGraphicFramePr>
        <p:xfrm>
          <a:off x="249381" y="273050"/>
          <a:ext cx="20121996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3458">
                  <a:extLst>
                    <a:ext uri="{9D8B030D-6E8A-4147-A177-3AD203B41FA5}">
                      <a16:colId xmlns:a16="http://schemas.microsoft.com/office/drawing/2014/main" val="3617979918"/>
                    </a:ext>
                  </a:extLst>
                </a:gridCol>
                <a:gridCol w="9626401">
                  <a:extLst>
                    <a:ext uri="{9D8B030D-6E8A-4147-A177-3AD203B41FA5}">
                      <a16:colId xmlns:a16="http://schemas.microsoft.com/office/drawing/2014/main" val="2360160462"/>
                    </a:ext>
                  </a:extLst>
                </a:gridCol>
                <a:gridCol w="1793458">
                  <a:extLst>
                    <a:ext uri="{9D8B030D-6E8A-4147-A177-3AD203B41FA5}">
                      <a16:colId xmlns:a16="http://schemas.microsoft.com/office/drawing/2014/main" val="2946135261"/>
                    </a:ext>
                  </a:extLst>
                </a:gridCol>
                <a:gridCol w="3067598">
                  <a:extLst>
                    <a:ext uri="{9D8B030D-6E8A-4147-A177-3AD203B41FA5}">
                      <a16:colId xmlns:a16="http://schemas.microsoft.com/office/drawing/2014/main" val="1744943819"/>
                    </a:ext>
                  </a:extLst>
                </a:gridCol>
                <a:gridCol w="1793458">
                  <a:extLst>
                    <a:ext uri="{9D8B030D-6E8A-4147-A177-3AD203B41FA5}">
                      <a16:colId xmlns:a16="http://schemas.microsoft.com/office/drawing/2014/main" val="1205552638"/>
                    </a:ext>
                  </a:extLst>
                </a:gridCol>
                <a:gridCol w="2047623">
                  <a:extLst>
                    <a:ext uri="{9D8B030D-6E8A-4147-A177-3AD203B41FA5}">
                      <a16:colId xmlns:a16="http://schemas.microsoft.com/office/drawing/2014/main" val="20693862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화면명</a:t>
                      </a:r>
                    </a:p>
                  </a:txBody>
                  <a:tcPr marL="154305" marR="154305" marT="91440" marB="91440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화면</a:t>
                      </a:r>
                      <a:r>
                        <a:rPr lang="en-US" altLang="ko-KR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ID</a:t>
                      </a:r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Page No</a:t>
                      </a:r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854483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화면경로</a:t>
                      </a:r>
                    </a:p>
                  </a:txBody>
                  <a:tcPr marL="154305" marR="154305" marT="91440" marB="91440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67624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367" y="388311"/>
            <a:ext cx="9234000" cy="276610"/>
          </a:xfrm>
        </p:spPr>
        <p:txBody>
          <a:bodyPr lIns="18000" tIns="18000" rIns="18000" bIns="18000">
            <a:spAutoFit/>
          </a:bodyPr>
          <a:lstStyle>
            <a:lvl1pPr>
              <a:defRPr sz="168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417873" y="388311"/>
            <a:ext cx="1701000" cy="276610"/>
          </a:xfrm>
        </p:spPr>
        <p:txBody>
          <a:bodyPr vert="horz" wrap="square" lIns="18000" tIns="18000" rIns="18000" bIns="18000" rtlCol="0" anchor="ctr">
            <a:spAutoFit/>
          </a:bodyPr>
          <a:lstStyle>
            <a:lvl1pPr>
              <a:def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  <a:cs typeface="+mj-cs"/>
              </a:defRPr>
            </a:lvl1pPr>
          </a:lstStyle>
          <a:p>
            <a:pPr algn="l" defTabSz="1543050" latinLnBrk="1">
              <a:lnSpc>
                <a:spcPct val="90000"/>
              </a:lnSpc>
              <a:spcBef>
                <a:spcPct val="0"/>
              </a:spcBef>
            </a:pPr>
            <a:fld id="{A1D2D84C-0470-774A-9B33-3B58C2412221}" type="slidenum">
              <a:rPr lang="en-US" altLang="ko-KR" smtClean="0"/>
              <a:pPr algn="l" defTabSz="1543050" latinLnBrk="1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1C28F1-3546-626E-7F0E-5F3A297AE5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7420" y="2161309"/>
            <a:ext cx="4260139" cy="107115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2DA74B-1310-788D-3F93-8773F4DD0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8834" y="2161309"/>
            <a:ext cx="4260139" cy="1071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65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DFD092D-3859-C7F0-E0EB-37370954883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54321036"/>
              </p:ext>
            </p:extLst>
          </p:nvPr>
        </p:nvGraphicFramePr>
        <p:xfrm>
          <a:off x="249381" y="273050"/>
          <a:ext cx="20121996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3458">
                  <a:extLst>
                    <a:ext uri="{9D8B030D-6E8A-4147-A177-3AD203B41FA5}">
                      <a16:colId xmlns:a16="http://schemas.microsoft.com/office/drawing/2014/main" val="3617979918"/>
                    </a:ext>
                  </a:extLst>
                </a:gridCol>
                <a:gridCol w="9626401">
                  <a:extLst>
                    <a:ext uri="{9D8B030D-6E8A-4147-A177-3AD203B41FA5}">
                      <a16:colId xmlns:a16="http://schemas.microsoft.com/office/drawing/2014/main" val="2360160462"/>
                    </a:ext>
                  </a:extLst>
                </a:gridCol>
                <a:gridCol w="1793458">
                  <a:extLst>
                    <a:ext uri="{9D8B030D-6E8A-4147-A177-3AD203B41FA5}">
                      <a16:colId xmlns:a16="http://schemas.microsoft.com/office/drawing/2014/main" val="2946135261"/>
                    </a:ext>
                  </a:extLst>
                </a:gridCol>
                <a:gridCol w="3067598">
                  <a:extLst>
                    <a:ext uri="{9D8B030D-6E8A-4147-A177-3AD203B41FA5}">
                      <a16:colId xmlns:a16="http://schemas.microsoft.com/office/drawing/2014/main" val="1744943819"/>
                    </a:ext>
                  </a:extLst>
                </a:gridCol>
                <a:gridCol w="1793458">
                  <a:extLst>
                    <a:ext uri="{9D8B030D-6E8A-4147-A177-3AD203B41FA5}">
                      <a16:colId xmlns:a16="http://schemas.microsoft.com/office/drawing/2014/main" val="1205552638"/>
                    </a:ext>
                  </a:extLst>
                </a:gridCol>
                <a:gridCol w="2047623">
                  <a:extLst>
                    <a:ext uri="{9D8B030D-6E8A-4147-A177-3AD203B41FA5}">
                      <a16:colId xmlns:a16="http://schemas.microsoft.com/office/drawing/2014/main" val="20693862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화면명</a:t>
                      </a:r>
                    </a:p>
                  </a:txBody>
                  <a:tcPr marL="154305" marR="154305" marT="91440" marB="91440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화면</a:t>
                      </a:r>
                      <a:r>
                        <a:rPr lang="en-US" altLang="ko-KR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ID</a:t>
                      </a:r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Page No</a:t>
                      </a:r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854483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화면경로</a:t>
                      </a:r>
                    </a:p>
                  </a:txBody>
                  <a:tcPr marL="154305" marR="154305" marT="91440" marB="91440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67624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367" y="388311"/>
            <a:ext cx="9234000" cy="276610"/>
          </a:xfrm>
        </p:spPr>
        <p:txBody>
          <a:bodyPr lIns="18000" tIns="18000" rIns="18000" bIns="18000">
            <a:spAutoFit/>
          </a:bodyPr>
          <a:lstStyle>
            <a:lvl1pPr>
              <a:defRPr sz="168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417873" y="388311"/>
            <a:ext cx="1701000" cy="276610"/>
          </a:xfrm>
        </p:spPr>
        <p:txBody>
          <a:bodyPr vert="horz" wrap="square" lIns="18000" tIns="18000" rIns="18000" bIns="18000" rtlCol="0" anchor="ctr">
            <a:spAutoFit/>
          </a:bodyPr>
          <a:lstStyle>
            <a:lvl1pPr>
              <a:def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  <a:cs typeface="+mj-cs"/>
              </a:defRPr>
            </a:lvl1pPr>
          </a:lstStyle>
          <a:p>
            <a:pPr algn="l" defTabSz="1543050" latinLnBrk="1">
              <a:lnSpc>
                <a:spcPct val="90000"/>
              </a:lnSpc>
              <a:spcBef>
                <a:spcPct val="0"/>
              </a:spcBef>
            </a:pPr>
            <a:fld id="{A1D2D84C-0470-774A-9B33-3B58C2412221}" type="slidenum">
              <a:rPr lang="en-US" altLang="ko-KR" smtClean="0"/>
              <a:pPr algn="l" defTabSz="1543050" latinLnBrk="1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92EBCF-3E36-3E3C-96AD-F511D4025AE9}"/>
              </a:ext>
            </a:extLst>
          </p:cNvPr>
          <p:cNvGrpSpPr/>
          <p:nvPr userDrawn="1"/>
        </p:nvGrpSpPr>
        <p:grpSpPr>
          <a:xfrm>
            <a:off x="3067419" y="2180517"/>
            <a:ext cx="4252500" cy="10692334"/>
            <a:chOff x="1817730" y="1090258"/>
            <a:chExt cx="2520000" cy="534616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418F81E-B281-3121-0EF4-07EC58499E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817730" y="1090258"/>
              <a:ext cx="2520000" cy="534616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2F93DB-658E-3350-FF6A-C9C98EFC0FB0}"/>
                </a:ext>
              </a:extLst>
            </p:cNvPr>
            <p:cNvSpPr/>
            <p:nvPr userDrawn="1"/>
          </p:nvSpPr>
          <p:spPr>
            <a:xfrm>
              <a:off x="3425125" y="1511085"/>
              <a:ext cx="798163" cy="263471"/>
            </a:xfrm>
            <a:prstGeom prst="rect">
              <a:avLst/>
            </a:prstGeom>
            <a:solidFill>
              <a:srgbClr val="FFF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713"/>
            </a:p>
          </p:txBody>
        </p:sp>
      </p:grpSp>
    </p:spTree>
    <p:extLst>
      <p:ext uri="{BB962C8B-B14F-4D97-AF65-F5344CB8AC3E}">
        <p14:creationId xmlns:p14="http://schemas.microsoft.com/office/powerpoint/2010/main" val="3419603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DFD092D-3859-C7F0-E0EB-37370954883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54321036"/>
              </p:ext>
            </p:extLst>
          </p:nvPr>
        </p:nvGraphicFramePr>
        <p:xfrm>
          <a:off x="249381" y="273050"/>
          <a:ext cx="20121996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3458">
                  <a:extLst>
                    <a:ext uri="{9D8B030D-6E8A-4147-A177-3AD203B41FA5}">
                      <a16:colId xmlns:a16="http://schemas.microsoft.com/office/drawing/2014/main" val="3617979918"/>
                    </a:ext>
                  </a:extLst>
                </a:gridCol>
                <a:gridCol w="9626401">
                  <a:extLst>
                    <a:ext uri="{9D8B030D-6E8A-4147-A177-3AD203B41FA5}">
                      <a16:colId xmlns:a16="http://schemas.microsoft.com/office/drawing/2014/main" val="2360160462"/>
                    </a:ext>
                  </a:extLst>
                </a:gridCol>
                <a:gridCol w="1793458">
                  <a:extLst>
                    <a:ext uri="{9D8B030D-6E8A-4147-A177-3AD203B41FA5}">
                      <a16:colId xmlns:a16="http://schemas.microsoft.com/office/drawing/2014/main" val="2946135261"/>
                    </a:ext>
                  </a:extLst>
                </a:gridCol>
                <a:gridCol w="3067598">
                  <a:extLst>
                    <a:ext uri="{9D8B030D-6E8A-4147-A177-3AD203B41FA5}">
                      <a16:colId xmlns:a16="http://schemas.microsoft.com/office/drawing/2014/main" val="1744943819"/>
                    </a:ext>
                  </a:extLst>
                </a:gridCol>
                <a:gridCol w="1793458">
                  <a:extLst>
                    <a:ext uri="{9D8B030D-6E8A-4147-A177-3AD203B41FA5}">
                      <a16:colId xmlns:a16="http://schemas.microsoft.com/office/drawing/2014/main" val="1205552638"/>
                    </a:ext>
                  </a:extLst>
                </a:gridCol>
                <a:gridCol w="2047623">
                  <a:extLst>
                    <a:ext uri="{9D8B030D-6E8A-4147-A177-3AD203B41FA5}">
                      <a16:colId xmlns:a16="http://schemas.microsoft.com/office/drawing/2014/main" val="20693862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화면명</a:t>
                      </a:r>
                    </a:p>
                  </a:txBody>
                  <a:tcPr marL="154305" marR="154305" marT="91440" marB="91440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화면</a:t>
                      </a:r>
                      <a:r>
                        <a:rPr lang="en-US" altLang="ko-KR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ID</a:t>
                      </a:r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Page No</a:t>
                      </a:r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854483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화면경로</a:t>
                      </a:r>
                    </a:p>
                  </a:txBody>
                  <a:tcPr marL="154305" marR="154305" marT="91440" marB="91440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20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91440" marB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67624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367" y="388311"/>
            <a:ext cx="9234000" cy="276610"/>
          </a:xfrm>
        </p:spPr>
        <p:txBody>
          <a:bodyPr lIns="18000" tIns="18000" rIns="18000" bIns="18000">
            <a:spAutoFit/>
          </a:bodyPr>
          <a:lstStyle>
            <a:lvl1pPr>
              <a:defRPr sz="168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417873" y="388311"/>
            <a:ext cx="1701000" cy="276610"/>
          </a:xfrm>
        </p:spPr>
        <p:txBody>
          <a:bodyPr vert="horz" wrap="square" lIns="18000" tIns="18000" rIns="18000" bIns="18000" rtlCol="0" anchor="ctr">
            <a:spAutoFit/>
          </a:bodyPr>
          <a:lstStyle>
            <a:lvl1pPr>
              <a:def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  <a:cs typeface="+mj-cs"/>
              </a:defRPr>
            </a:lvl1pPr>
          </a:lstStyle>
          <a:p>
            <a:pPr algn="l" defTabSz="1543050" latinLnBrk="1">
              <a:lnSpc>
                <a:spcPct val="90000"/>
              </a:lnSpc>
              <a:spcBef>
                <a:spcPct val="0"/>
              </a:spcBef>
            </a:pPr>
            <a:fld id="{A1D2D84C-0470-774A-9B33-3B58C2412221}" type="slidenum">
              <a:rPr lang="en-US" altLang="ko-KR" smtClean="0"/>
              <a:pPr algn="l" defTabSz="1543050" latinLnBrk="1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92EBCF-3E36-3E3C-96AD-F511D4025AE9}"/>
              </a:ext>
            </a:extLst>
          </p:cNvPr>
          <p:cNvGrpSpPr/>
          <p:nvPr userDrawn="1"/>
        </p:nvGrpSpPr>
        <p:grpSpPr>
          <a:xfrm>
            <a:off x="3067419" y="2180517"/>
            <a:ext cx="4252500" cy="10692334"/>
            <a:chOff x="1817730" y="1090258"/>
            <a:chExt cx="2520000" cy="534616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418F81E-B281-3121-0EF4-07EC58499E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817730" y="1090258"/>
              <a:ext cx="2520000" cy="534616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2F93DB-658E-3350-FF6A-C9C98EFC0FB0}"/>
                </a:ext>
              </a:extLst>
            </p:cNvPr>
            <p:cNvSpPr/>
            <p:nvPr userDrawn="1"/>
          </p:nvSpPr>
          <p:spPr>
            <a:xfrm>
              <a:off x="3425125" y="1511085"/>
              <a:ext cx="798163" cy="263471"/>
            </a:xfrm>
            <a:prstGeom prst="rect">
              <a:avLst/>
            </a:prstGeom>
            <a:solidFill>
              <a:srgbClr val="FFF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713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E57030E-DEFD-C93F-DEED-7418183FC891}"/>
              </a:ext>
            </a:extLst>
          </p:cNvPr>
          <p:cNvGrpSpPr/>
          <p:nvPr userDrawn="1"/>
        </p:nvGrpSpPr>
        <p:grpSpPr>
          <a:xfrm>
            <a:off x="10285755" y="2180517"/>
            <a:ext cx="4252500" cy="10692334"/>
            <a:chOff x="1817730" y="1090258"/>
            <a:chExt cx="2520000" cy="534616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EE0006A-7A38-49F6-954F-86AADC9202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817730" y="1090258"/>
              <a:ext cx="2520000" cy="5346167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727F17B-7DF7-2A16-C21F-4515377C0840}"/>
                </a:ext>
              </a:extLst>
            </p:cNvPr>
            <p:cNvSpPr/>
            <p:nvPr userDrawn="1"/>
          </p:nvSpPr>
          <p:spPr>
            <a:xfrm>
              <a:off x="3425125" y="1511085"/>
              <a:ext cx="798163" cy="263471"/>
            </a:xfrm>
            <a:prstGeom prst="rect">
              <a:avLst/>
            </a:prstGeom>
            <a:solidFill>
              <a:srgbClr val="FFF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713"/>
            </a:p>
          </p:txBody>
        </p:sp>
      </p:grpSp>
    </p:spTree>
    <p:extLst>
      <p:ext uri="{BB962C8B-B14F-4D97-AF65-F5344CB8AC3E}">
        <p14:creationId xmlns:p14="http://schemas.microsoft.com/office/powerpoint/2010/main" val="2014610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765F-DAC6-8B47-8D4C-142BA3CB7C60}" type="datetimeFigureOut">
              <a:rPr kumimoji="1" lang="ko-KR" altLang="en-US" smtClean="0"/>
              <a:t>2024. 6. 1.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D84C-0470-774A-9B33-3B58C24122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673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 "/>
          <p:cNvSpPr>
            <a:spLocks noGrp="1"/>
          </p:cNvSpPr>
          <p:nvPr>
            <p:ph type="pic" idx="21"/>
          </p:nvPr>
        </p:nvSpPr>
        <p:spPr>
          <a:xfrm>
            <a:off x="8623025" y="696515"/>
            <a:ext cx="10608470" cy="123469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25265" y="7036593"/>
            <a:ext cx="7179470" cy="568767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2125265" y="973876"/>
            <a:ext cx="7179470" cy="6169874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125265" y="1987000"/>
            <a:ext cx="16323471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4940" b="1"/>
            </a:lvl1pPr>
          </a:lstStyle>
          <a:p>
            <a:r>
              <a:t>슬라이드 부제</a:t>
            </a:r>
          </a:p>
        </p:txBody>
      </p:sp>
      <p:sp>
        <p:nvSpPr>
          <p:cNvPr id="44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828785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파슬리 버터, 구운 헤이즐넛, 파르메산 치즈를 올린 파파르델레 파스타 그릇"/>
          <p:cNvSpPr>
            <a:spLocks noGrp="1"/>
          </p:cNvSpPr>
          <p:nvPr>
            <p:ph type="pic" sz="half" idx="21"/>
          </p:nvPr>
        </p:nvSpPr>
        <p:spPr>
          <a:xfrm>
            <a:off x="9822656" y="839390"/>
            <a:ext cx="9068098" cy="1209079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2125265" y="625078"/>
            <a:ext cx="7179470" cy="1428751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2" name="슬라이드 부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2125265" y="1987000"/>
            <a:ext cx="7179470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4940" b="1"/>
            </a:lvl1pPr>
          </a:lstStyle>
          <a:p>
            <a:r>
              <a:t>슬라이드 부제</a:t>
            </a:r>
          </a:p>
        </p:txBody>
      </p:sp>
      <p:sp>
        <p:nvSpPr>
          <p:cNvPr id="63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125265" y="4894026"/>
            <a:ext cx="7179470" cy="7865382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2125265" y="4536281"/>
            <a:ext cx="16323470" cy="4643438"/>
          </a:xfrm>
          <a:prstGeom prst="rect">
            <a:avLst/>
          </a:prstGeom>
        </p:spPr>
        <p:txBody>
          <a:bodyPr anchor="ctr"/>
          <a:lstStyle>
            <a:lvl1pPr>
              <a:defRPr sz="11400" b="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125265" y="1987000"/>
            <a:ext cx="16323471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494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2125265" y="625078"/>
            <a:ext cx="16323470" cy="1428751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125265" y="1982390"/>
            <a:ext cx="16323471" cy="944722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494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SzTx/>
              <a:buNone/>
              <a:defRPr sz="5200" spc="-52"/>
            </a:lvl1pPr>
            <a:lvl2pPr marL="0" indent="457200">
              <a:spcBef>
                <a:spcPts val="1800"/>
              </a:spcBef>
              <a:buSzTx/>
              <a:buNone/>
              <a:defRPr sz="5200" spc="-52"/>
            </a:lvl2pPr>
            <a:lvl3pPr marL="0" indent="914400">
              <a:spcBef>
                <a:spcPts val="1800"/>
              </a:spcBef>
              <a:buSzTx/>
              <a:buNone/>
              <a:defRPr sz="5200" spc="-52"/>
            </a:lvl3pPr>
            <a:lvl4pPr marL="0" indent="1371600">
              <a:spcBef>
                <a:spcPts val="1800"/>
              </a:spcBef>
              <a:buSzTx/>
              <a:buNone/>
              <a:defRPr sz="5200" spc="-52"/>
            </a:lvl4pPr>
            <a:lvl5pPr marL="0" indent="1828800">
              <a:spcBef>
                <a:spcPts val="1800"/>
              </a:spcBef>
              <a:buSzTx/>
              <a:buNone/>
              <a:defRPr sz="5200" spc="-52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2125265" y="4161234"/>
            <a:ext cx="16323470" cy="857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2125265" y="619125"/>
            <a:ext cx="16323470" cy="142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077348" y="12954297"/>
            <a:ext cx="409779" cy="41587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 defTabSz="821531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33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914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295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676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057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438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819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200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581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4463" y="730251"/>
            <a:ext cx="17745075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4463" y="3651250"/>
            <a:ext cx="17745075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4463" y="12712701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8">
                <a:solidFill>
                  <a:schemeClr val="tx1">
                    <a:tint val="82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defRPr>
            </a:lvl1pPr>
          </a:lstStyle>
          <a:p>
            <a:fld id="{678D765F-DAC6-8B47-8D4C-142BA3CB7C60}" type="datetimeFigureOut">
              <a:rPr kumimoji="1" lang="ko-KR" altLang="en-US" smtClean="0"/>
              <a:pPr/>
              <a:t>2024. 6. 1.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5138" y="12712701"/>
            <a:ext cx="69437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8">
                <a:solidFill>
                  <a:schemeClr val="tx1">
                    <a:tint val="82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30388" y="12712701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8">
                <a:solidFill>
                  <a:schemeClr val="tx1">
                    <a:tint val="82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defRPr>
            </a:lvl1pPr>
          </a:lstStyle>
          <a:p>
            <a:fld id="{A1D2D84C-0470-774A-9B33-3B58C2412221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824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5" r:id="rId6"/>
    <p:sldLayoutId id="2147483671" r:id="rId7"/>
    <p:sldLayoutId id="2147483672" r:id="rId8"/>
    <p:sldLayoutId id="2147483673" r:id="rId9"/>
    <p:sldLayoutId id="2147483674" r:id="rId10"/>
  </p:sldLayoutIdLst>
  <p:txStyles>
    <p:titleStyle>
      <a:lvl1pPr algn="l" defTabSz="1543050" rtl="0" eaLnBrk="1" latinLnBrk="1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NanumBarunGothic" panose="020B0603020101020101" pitchFamily="34" charset="-127"/>
          <a:ea typeface="NanumBarunGothic" panose="020B0603020101020101" pitchFamily="34" charset="-127"/>
          <a:cs typeface="+mj-cs"/>
        </a:defRPr>
      </a:lvl1pPr>
    </p:titleStyle>
    <p:bodyStyle>
      <a:lvl1pPr marL="385763" indent="-385763" algn="l" defTabSz="1543050" rtl="0" eaLnBrk="1" latinLnBrk="1" hangingPunct="1">
        <a:lnSpc>
          <a:spcPct val="90000"/>
        </a:lnSpc>
        <a:spcBef>
          <a:spcPts val="1688"/>
        </a:spcBef>
        <a:buFont typeface="Arial" panose="020B0604020202020204" pitchFamily="34" charset="0"/>
        <a:buChar char="•"/>
        <a:defRPr sz="3038" kern="1200">
          <a:solidFill>
            <a:schemeClr val="tx1"/>
          </a:solidFill>
          <a:latin typeface="NanumBarunGothic" panose="020B0603020101020101" pitchFamily="34" charset="-127"/>
          <a:ea typeface="NanumBarunGothic" panose="020B0603020101020101" pitchFamily="34" charset="-127"/>
          <a:cs typeface="+mn-cs"/>
        </a:defRPr>
      </a:lvl1pPr>
      <a:lvl2pPr marL="1157288" indent="-385763" algn="l" defTabSz="1543050" rtl="0" eaLnBrk="1" latinLnBrk="1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NanumBarunGothic" panose="020B0603020101020101" pitchFamily="34" charset="-127"/>
          <a:ea typeface="NanumBarunGothic" panose="020B0603020101020101" pitchFamily="34" charset="-127"/>
          <a:cs typeface="+mn-cs"/>
        </a:defRPr>
      </a:lvl2pPr>
      <a:lvl3pPr marL="1928813" indent="-385763" algn="l" defTabSz="1543050" rtl="0" eaLnBrk="1" latinLnBrk="1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NanumBarunGothic" panose="020B0603020101020101" pitchFamily="34" charset="-127"/>
          <a:ea typeface="NanumBarunGothic" panose="020B0603020101020101" pitchFamily="34" charset="-127"/>
          <a:cs typeface="+mn-cs"/>
        </a:defRPr>
      </a:lvl3pPr>
      <a:lvl4pPr marL="2700338" indent="-385763" algn="l" defTabSz="1543050" rtl="0" eaLnBrk="1" latinLnBrk="1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NanumBarunGothic" panose="020B0603020101020101" pitchFamily="34" charset="-127"/>
          <a:ea typeface="NanumBarunGothic" panose="020B0603020101020101" pitchFamily="34" charset="-127"/>
          <a:cs typeface="+mn-cs"/>
        </a:defRPr>
      </a:lvl4pPr>
      <a:lvl5pPr marL="3471863" indent="-385763" algn="l" defTabSz="1543050" rtl="0" eaLnBrk="1" latinLnBrk="1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NanumBarunGothic" panose="020B0603020101020101" pitchFamily="34" charset="-127"/>
          <a:ea typeface="NanumBarunGothic" panose="020B0603020101020101" pitchFamily="34" charset="-127"/>
          <a:cs typeface="+mn-cs"/>
        </a:defRPr>
      </a:lvl5pPr>
      <a:lvl6pPr marL="4243388" indent="-385763" algn="l" defTabSz="1543050" rtl="0" eaLnBrk="1" latinLnBrk="1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3038" kern="1200">
          <a:solidFill>
            <a:schemeClr val="tx1"/>
          </a:solidFill>
          <a:latin typeface="+mn-lt"/>
          <a:ea typeface="+mn-ea"/>
          <a:cs typeface="+mn-cs"/>
        </a:defRPr>
      </a:lvl6pPr>
      <a:lvl7pPr marL="5014913" indent="-385763" algn="l" defTabSz="1543050" rtl="0" eaLnBrk="1" latinLnBrk="1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3038" kern="1200">
          <a:solidFill>
            <a:schemeClr val="tx1"/>
          </a:solidFill>
          <a:latin typeface="+mn-lt"/>
          <a:ea typeface="+mn-ea"/>
          <a:cs typeface="+mn-cs"/>
        </a:defRPr>
      </a:lvl7pPr>
      <a:lvl8pPr marL="5786438" indent="-385763" algn="l" defTabSz="1543050" rtl="0" eaLnBrk="1" latinLnBrk="1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3038" kern="1200">
          <a:solidFill>
            <a:schemeClr val="tx1"/>
          </a:solidFill>
          <a:latin typeface="+mn-lt"/>
          <a:ea typeface="+mn-ea"/>
          <a:cs typeface="+mn-cs"/>
        </a:defRPr>
      </a:lvl8pPr>
      <a:lvl9pPr marL="6557963" indent="-385763" algn="l" defTabSz="1543050" rtl="0" eaLnBrk="1" latinLnBrk="1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30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3050" rtl="0" eaLnBrk="1" latinLnBrk="1" hangingPunct="1">
        <a:defRPr sz="3038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algn="l" defTabSz="1543050" rtl="0" eaLnBrk="1" latinLnBrk="1" hangingPunct="1">
        <a:defRPr sz="3038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algn="l" defTabSz="1543050" rtl="0" eaLnBrk="1" latinLnBrk="1" hangingPunct="1">
        <a:defRPr sz="3038" kern="1200">
          <a:solidFill>
            <a:schemeClr val="tx1"/>
          </a:solidFill>
          <a:latin typeface="+mn-lt"/>
          <a:ea typeface="+mn-ea"/>
          <a:cs typeface="+mn-cs"/>
        </a:defRPr>
      </a:lvl3pPr>
      <a:lvl4pPr marL="2314575" algn="l" defTabSz="1543050" rtl="0" eaLnBrk="1" latinLnBrk="1" hangingPunct="1">
        <a:defRPr sz="3038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algn="l" defTabSz="1543050" rtl="0" eaLnBrk="1" latinLnBrk="1" hangingPunct="1">
        <a:defRPr sz="3038" kern="1200">
          <a:solidFill>
            <a:schemeClr val="tx1"/>
          </a:solidFill>
          <a:latin typeface="+mn-lt"/>
          <a:ea typeface="+mn-ea"/>
          <a:cs typeface="+mn-cs"/>
        </a:defRPr>
      </a:lvl5pPr>
      <a:lvl6pPr marL="3857625" algn="l" defTabSz="1543050" rtl="0" eaLnBrk="1" latinLnBrk="1" hangingPunct="1">
        <a:defRPr sz="3038" kern="1200">
          <a:solidFill>
            <a:schemeClr val="tx1"/>
          </a:solidFill>
          <a:latin typeface="+mn-lt"/>
          <a:ea typeface="+mn-ea"/>
          <a:cs typeface="+mn-cs"/>
        </a:defRPr>
      </a:lvl6pPr>
      <a:lvl7pPr marL="4629150" algn="l" defTabSz="1543050" rtl="0" eaLnBrk="1" latinLnBrk="1" hangingPunct="1">
        <a:defRPr sz="3038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algn="l" defTabSz="1543050" rtl="0" eaLnBrk="1" latinLnBrk="1" hangingPunct="1">
        <a:defRPr sz="3038" kern="1200">
          <a:solidFill>
            <a:schemeClr val="tx1"/>
          </a:solidFill>
          <a:latin typeface="+mn-lt"/>
          <a:ea typeface="+mn-ea"/>
          <a:cs typeface="+mn-cs"/>
        </a:defRPr>
      </a:lvl8pPr>
      <a:lvl9pPr marL="6172200" algn="l" defTabSz="1543050" rtl="0" eaLnBrk="1" latinLnBrk="1" hangingPunct="1">
        <a:defRPr sz="30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0145661" y="12954297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2" name="웹 프론트 기획을 위한 UX/UI 특강"/>
          <p:cNvSpPr txBox="1"/>
          <p:nvPr/>
        </p:nvSpPr>
        <p:spPr>
          <a:xfrm>
            <a:off x="5510888" y="5137656"/>
            <a:ext cx="9937700" cy="962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 sz="51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웹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프론트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기획을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위한</a:t>
            </a:r>
            <a:r>
              <a:t> UX/UI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특강</a:t>
            </a:r>
          </a:p>
        </p:txBody>
      </p:sp>
      <p:sp>
        <p:nvSpPr>
          <p:cNvPr id="153" name="실습 템플릿"/>
          <p:cNvSpPr txBox="1"/>
          <p:nvPr/>
        </p:nvSpPr>
        <p:spPr>
          <a:xfrm>
            <a:off x="4771236" y="6192909"/>
            <a:ext cx="10687767" cy="211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128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dirty="0" err="1">
                <a:latin typeface="NanumBarunGothic" panose="020B0603020101020101" pitchFamily="34" charset="-127"/>
                <a:ea typeface="NanumBarunGothic" panose="020B0603020101020101" pitchFamily="34" charset="-127"/>
                <a:cs typeface="+mj-cs"/>
              </a:rPr>
              <a:t>실습</a:t>
            </a:r>
            <a:r>
              <a:rPr dirty="0">
                <a:latin typeface="NanumBarunGothic" panose="020B0603020101020101" pitchFamily="34" charset="-127"/>
                <a:ea typeface="NanumBarunGothic" panose="020B0603020101020101" pitchFamily="34" charset="-127"/>
                <a:cs typeface="+mj-cs"/>
              </a:rPr>
              <a:t> </a:t>
            </a:r>
            <a:r>
              <a:rPr dirty="0" err="1">
                <a:latin typeface="NanumBarunGothic" panose="020B0603020101020101" pitchFamily="34" charset="-127"/>
                <a:ea typeface="NanumBarunGothic" panose="020B0603020101020101" pitchFamily="34" charset="-127"/>
                <a:cs typeface="+mj-cs"/>
              </a:rPr>
              <a:t>템플릿</a:t>
            </a:r>
            <a:endParaRPr dirty="0">
              <a:latin typeface="NanumBarunGothic" panose="020B0603020101020101" pitchFamily="34" charset="-127"/>
              <a:ea typeface="NanumBarunGothic" panose="020B0603020101020101" pitchFamily="34" charset="-127"/>
              <a:cs typeface="+mj-cs"/>
            </a:endParaRPr>
          </a:p>
        </p:txBody>
      </p:sp>
      <p:sp>
        <p:nvSpPr>
          <p:cNvPr id="154" name="선"/>
          <p:cNvSpPr/>
          <p:nvPr/>
        </p:nvSpPr>
        <p:spPr>
          <a:xfrm>
            <a:off x="1352848" y="4252454"/>
            <a:ext cx="17868304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155" name="KB 선도기업아카데미 풀스택 개발자 과정"/>
          <p:cNvSpPr txBox="1"/>
          <p:nvPr/>
        </p:nvSpPr>
        <p:spPr>
          <a:xfrm>
            <a:off x="1331732" y="3692052"/>
            <a:ext cx="4739870" cy="58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 defTabSz="825500">
              <a:defRPr sz="17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+mn-lt"/>
                <a:ea typeface="+mn-ea"/>
                <a:cs typeface="+mn-cs"/>
                <a:sym typeface="Helvetica Neue"/>
              </a:rPr>
              <a:t>KB </a:t>
            </a:r>
            <a:r>
              <a:t>선도기업아카데미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풀스택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개발자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과정</a:t>
            </a:r>
          </a:p>
        </p:txBody>
      </p:sp>
      <p:sp>
        <p:nvSpPr>
          <p:cNvPr id="156" name="선"/>
          <p:cNvSpPr/>
          <p:nvPr/>
        </p:nvSpPr>
        <p:spPr>
          <a:xfrm>
            <a:off x="1352848" y="9160625"/>
            <a:ext cx="17868304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157" name="IT’s Your Life"/>
          <p:cNvSpPr txBox="1"/>
          <p:nvPr/>
        </p:nvSpPr>
        <p:spPr>
          <a:xfrm>
            <a:off x="1346216" y="3372990"/>
            <a:ext cx="5652681" cy="415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825500"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IT’s Your Life </a:t>
            </a:r>
          </a:p>
        </p:txBody>
      </p:sp>
      <p:sp>
        <p:nvSpPr>
          <p:cNvPr id="158" name="2024.06.01_2차"/>
          <p:cNvSpPr txBox="1"/>
          <p:nvPr/>
        </p:nvSpPr>
        <p:spPr>
          <a:xfrm>
            <a:off x="15165779" y="3730152"/>
            <a:ext cx="4092880" cy="58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r" defTabSz="825500">
              <a:defRPr sz="2000">
                <a:solidFill>
                  <a:srgbClr val="000000"/>
                </a:solidFill>
              </a:defRPr>
            </a:lvl1pPr>
          </a:lstStyle>
          <a:p>
            <a:r>
              <a:t>2024.06.01_2차</a:t>
            </a:r>
          </a:p>
        </p:txBody>
      </p:sp>
      <p:sp>
        <p:nvSpPr>
          <p:cNvPr id="159" name="9:00-9:50"/>
          <p:cNvSpPr txBox="1"/>
          <p:nvPr/>
        </p:nvSpPr>
        <p:spPr>
          <a:xfrm>
            <a:off x="9661600" y="8187705"/>
            <a:ext cx="1247522" cy="45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sz="2000" b="1">
                <a:solidFill>
                  <a:srgbClr val="000000"/>
                </a:solidFill>
              </a:defRPr>
            </a:lvl1pPr>
          </a:lstStyle>
          <a:p>
            <a:r>
              <a:t>9:00-9:50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9EFDC-C434-2021-D8F8-C7DBBC4E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8D917E-E2A6-EEBA-3937-DDD08DB0D6A8}"/>
              </a:ext>
            </a:extLst>
          </p:cNvPr>
          <p:cNvGraphicFramePr>
            <a:graphicFrameLocks noGrp="1"/>
          </p:cNvGraphicFramePr>
          <p:nvPr/>
        </p:nvGraphicFramePr>
        <p:xfrm>
          <a:off x="14916154" y="2193080"/>
          <a:ext cx="5442152" cy="3118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881">
                  <a:extLst>
                    <a:ext uri="{9D8B030D-6E8A-4147-A177-3AD203B41FA5}">
                      <a16:colId xmlns:a16="http://schemas.microsoft.com/office/drawing/2014/main" val="3255910107"/>
                    </a:ext>
                  </a:extLst>
                </a:gridCol>
                <a:gridCol w="4380271">
                  <a:extLst>
                    <a:ext uri="{9D8B030D-6E8A-4147-A177-3AD203B41FA5}">
                      <a16:colId xmlns:a16="http://schemas.microsoft.com/office/drawing/2014/main" val="1103412577"/>
                    </a:ext>
                  </a:extLst>
                </a:gridCol>
              </a:tblGrid>
              <a:tr h="486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Description</a:t>
                      </a:r>
                      <a:endParaRPr lang="ko-KR" altLang="en-US" sz="15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77153" marB="7715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698804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구분</a:t>
                      </a:r>
                    </a:p>
                  </a:txBody>
                  <a:tcPr marL="154305" marR="154305" marT="77153" marB="7715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내용</a:t>
                      </a:r>
                    </a:p>
                  </a:txBody>
                  <a:tcPr marL="154305" marR="154305" marT="77153" marB="7715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917473"/>
                  </a:ext>
                </a:extLst>
              </a:tr>
              <a:tr h="4486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공통</a:t>
                      </a:r>
                    </a:p>
                  </a:txBody>
                  <a:tcPr marL="154305" marR="154305" marT="77153" marB="7715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500" b="0" i="0" dirty="0"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54305" marR="154305" marT="77153" marB="7715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0338514"/>
                  </a:ext>
                </a:extLst>
              </a:tr>
              <a:tr h="448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1</a:t>
                      </a:r>
                      <a:endParaRPr lang="ko-KR" altLang="en-US" sz="1500" b="0" i="0" dirty="0"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54305" marR="154305" marT="77153" marB="7715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b="0" i="0" dirty="0"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54305" marR="154305" marT="77153" marB="7715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43172"/>
                  </a:ext>
                </a:extLst>
              </a:tr>
              <a:tr h="448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2</a:t>
                      </a:r>
                      <a:endParaRPr lang="ko-KR" altLang="en-US" sz="1500" b="0" i="0" dirty="0"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54305" marR="154305" marT="77153" marB="7715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b="0" i="0" dirty="0"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54305" marR="154305" marT="77153" marB="7715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4100894"/>
                  </a:ext>
                </a:extLst>
              </a:tr>
              <a:tr h="448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3</a:t>
                      </a:r>
                      <a:endParaRPr lang="ko-KR" altLang="en-US" sz="1500" b="0" i="0" dirty="0"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54305" marR="154305" marT="77153" marB="7715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b="0" i="0" dirty="0"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54305" marR="154305" marT="77153" marB="7715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786267"/>
                  </a:ext>
                </a:extLst>
              </a:tr>
              <a:tr h="448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4</a:t>
                      </a:r>
                      <a:endParaRPr lang="ko-KR" altLang="en-US" sz="1500" b="0" i="0" dirty="0"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54305" marR="154305" marT="77153" marB="7715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b="0" i="0" dirty="0"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54305" marR="154305" marT="77153" marB="7715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8284570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2805DCC-E25C-63A0-E930-541273D42D95}"/>
              </a:ext>
            </a:extLst>
          </p:cNvPr>
          <p:cNvSpPr/>
          <p:nvPr/>
        </p:nvSpPr>
        <p:spPr>
          <a:xfrm>
            <a:off x="8904760" y="5581291"/>
            <a:ext cx="2858832" cy="1488345"/>
          </a:xfrm>
          <a:prstGeom prst="roundRect">
            <a:avLst>
              <a:gd name="adj" fmla="val 684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B8B06-6AE8-EFF0-7D5D-A276B8B13B43}"/>
              </a:ext>
            </a:extLst>
          </p:cNvPr>
          <p:cNvSpPr txBox="1"/>
          <p:nvPr/>
        </p:nvSpPr>
        <p:spPr>
          <a:xfrm>
            <a:off x="9217898" y="5963447"/>
            <a:ext cx="1652179" cy="528794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l"/>
            <a:r>
              <a:rPr kumimoji="1"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휴대폰번호를 </a:t>
            </a:r>
            <a:endParaRPr kumimoji="1" lang="en-US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l"/>
            <a:r>
              <a:rPr kumimoji="1"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다시 확인해 주세요</a:t>
            </a:r>
            <a:r>
              <a:rPr kumimoji="1"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kumimoji="1" lang="ko-KR" altLang="en-US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C8911BFA-A347-818B-8DA0-E110BB08EE45}"/>
              </a:ext>
            </a:extLst>
          </p:cNvPr>
          <p:cNvSpPr/>
          <p:nvPr/>
        </p:nvSpPr>
        <p:spPr>
          <a:xfrm>
            <a:off x="9918699" y="6570000"/>
            <a:ext cx="900000" cy="288000"/>
          </a:xfrm>
          <a:prstGeom prst="roundRect">
            <a:avLst>
              <a:gd name="adj" fmla="val 2341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8D220E-832B-02B8-75AD-D9BE2D579A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456958" y="5685714"/>
            <a:ext cx="180000" cy="180000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917ACCE-DA0B-97EC-7FF1-6B722298E4EC}"/>
              </a:ext>
            </a:extLst>
          </p:cNvPr>
          <p:cNvSpPr/>
          <p:nvPr/>
        </p:nvSpPr>
        <p:spPr>
          <a:xfrm>
            <a:off x="9080126" y="7563893"/>
            <a:ext cx="2858832" cy="44747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kumimoji="1"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시작하기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6485B41-EB88-F9C7-0621-9D2D2B67FC92}"/>
              </a:ext>
            </a:extLst>
          </p:cNvPr>
          <p:cNvSpPr/>
          <p:nvPr/>
        </p:nvSpPr>
        <p:spPr>
          <a:xfrm>
            <a:off x="12207478" y="6866965"/>
            <a:ext cx="447473" cy="447473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kumimoji="1"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endParaRPr kumimoji="1" lang="ko-KR" altLang="en-US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C73F8A-9127-6540-95F4-D21D2ABAE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367" y="3202939"/>
            <a:ext cx="3695123" cy="78358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CA25A4-3AAD-09CC-779C-A161DEC76D0F}"/>
              </a:ext>
            </a:extLst>
          </p:cNvPr>
          <p:cNvSpPr txBox="1"/>
          <p:nvPr/>
        </p:nvSpPr>
        <p:spPr>
          <a:xfrm>
            <a:off x="2138242" y="861829"/>
            <a:ext cx="768924" cy="28257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l"/>
            <a:r>
              <a:rPr kumimoji="1"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접속 </a:t>
            </a:r>
            <a:r>
              <a:rPr kumimoji="1"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  <a:r>
              <a:rPr kumimoji="1"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A84097-CD0B-FF72-3D47-542ECACD9B78}"/>
              </a:ext>
            </a:extLst>
          </p:cNvPr>
          <p:cNvSpPr txBox="1"/>
          <p:nvPr/>
        </p:nvSpPr>
        <p:spPr>
          <a:xfrm>
            <a:off x="13695659" y="397134"/>
            <a:ext cx="1012581" cy="28257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l"/>
            <a:r>
              <a:rPr kumimoji="1"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화면</a:t>
            </a:r>
            <a:r>
              <a:rPr kumimoji="1"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ID </a:t>
            </a:r>
            <a:r>
              <a:rPr kumimoji="1"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입력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719655-BACF-9B44-EEC0-448666FC39B0}"/>
              </a:ext>
            </a:extLst>
          </p:cNvPr>
          <p:cNvGrpSpPr/>
          <p:nvPr/>
        </p:nvGrpSpPr>
        <p:grpSpPr>
          <a:xfrm>
            <a:off x="9511628" y="8418152"/>
            <a:ext cx="2251964" cy="1728398"/>
            <a:chOff x="6132745" y="1838131"/>
            <a:chExt cx="2440800" cy="439471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7E8321D-2326-D785-8C10-9EE8BEDEC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2745" y="1838131"/>
              <a:ext cx="2440800" cy="439471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4B43AC-711F-1058-16CD-7642C57E8150}"/>
                </a:ext>
              </a:extLst>
            </p:cNvPr>
            <p:cNvSpPr txBox="1"/>
            <p:nvPr/>
          </p:nvSpPr>
          <p:spPr>
            <a:xfrm>
              <a:off x="7130167" y="3833728"/>
              <a:ext cx="445957" cy="522843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pPr algn="ctr"/>
              <a:r>
                <a:rPr kumimoji="1" lang="ko-KR" altLang="en-US" sz="11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이미지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22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KB 선도기업아카데미 풀스택 개발자 과정"/>
          <p:cNvSpPr txBox="1">
            <a:spLocks noGrp="1"/>
          </p:cNvSpPr>
          <p:nvPr>
            <p:ph type="subTitle" sz="quarter" idx="1"/>
          </p:nvPr>
        </p:nvSpPr>
        <p:spPr>
          <a:xfrm>
            <a:off x="1286757" y="841361"/>
            <a:ext cx="5074716" cy="4158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5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+mn-lt"/>
                <a:ea typeface="+mn-ea"/>
                <a:cs typeface="+mn-cs"/>
                <a:sym typeface="Helvetica Neue"/>
              </a:rPr>
              <a:t>KB </a:t>
            </a:r>
            <a:r>
              <a:t>선도기업아카데미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풀스택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개발자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과정</a:t>
            </a:r>
          </a:p>
        </p:txBody>
      </p:sp>
      <p:sp>
        <p:nvSpPr>
          <p:cNvPr id="296" name="디자인 참고 사이트"/>
          <p:cNvSpPr txBox="1"/>
          <p:nvPr/>
        </p:nvSpPr>
        <p:spPr>
          <a:xfrm>
            <a:off x="1237256" y="2134191"/>
            <a:ext cx="8105905" cy="1043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5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디자인</a:t>
            </a:r>
            <a:r>
              <a:rPr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참고</a:t>
            </a:r>
            <a:r>
              <a:rPr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사이트</a:t>
            </a:r>
            <a:endParaRPr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97" name="선"/>
          <p:cNvSpPr/>
          <p:nvPr/>
        </p:nvSpPr>
        <p:spPr>
          <a:xfrm>
            <a:off x="1352848" y="1727463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298" name="웹 프론트 기획을 위한 UX/UI 특강"/>
          <p:cNvSpPr txBox="1"/>
          <p:nvPr/>
        </p:nvSpPr>
        <p:spPr>
          <a:xfrm>
            <a:off x="1284973" y="1160423"/>
            <a:ext cx="4739870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 defTabSz="825500">
              <a:defRPr sz="17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웹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프론트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기획을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위한</a:t>
            </a:r>
            <a:r>
              <a:t> UX/UI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특강</a:t>
            </a:r>
          </a:p>
        </p:txBody>
      </p:sp>
      <p:sp>
        <p:nvSpPr>
          <p:cNvPr id="300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0082110" y="12954297"/>
            <a:ext cx="409780" cy="4158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301" name="저작권의 보호를 받습니다. 화면 캡쳐하지 마세요."/>
          <p:cNvSpPr txBox="1"/>
          <p:nvPr/>
        </p:nvSpPr>
        <p:spPr>
          <a:xfrm>
            <a:off x="1261357" y="12603850"/>
            <a:ext cx="6329177" cy="41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825500">
              <a:defRPr sz="17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저작권의 보호를 받습니다. 화면 캡쳐하지 마세요.</a:t>
            </a:r>
          </a:p>
        </p:txBody>
      </p:sp>
      <p:sp>
        <p:nvSpPr>
          <p:cNvPr id="302" name="선"/>
          <p:cNvSpPr/>
          <p:nvPr/>
        </p:nvSpPr>
        <p:spPr>
          <a:xfrm>
            <a:off x="1352848" y="12447928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94F33-4468-699F-3143-4A9E150813F4}"/>
              </a:ext>
            </a:extLst>
          </p:cNvPr>
          <p:cNvSpPr txBox="1"/>
          <p:nvPr/>
        </p:nvSpPr>
        <p:spPr>
          <a:xfrm>
            <a:off x="6733472" y="5478857"/>
            <a:ext cx="3981858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24383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" altLang="ko-KR" sz="3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https://</a:t>
            </a:r>
            <a:r>
              <a:rPr kumimoji="0" lang="en" altLang="ko-KR" sz="30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kr.freepik.com</a:t>
            </a:r>
            <a:r>
              <a:rPr kumimoji="0" lang="en" altLang="ko-KR" sz="3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/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13F77-7D60-8E68-1656-D25EFA09EC5C}"/>
              </a:ext>
            </a:extLst>
          </p:cNvPr>
          <p:cNvSpPr txBox="1"/>
          <p:nvPr/>
        </p:nvSpPr>
        <p:spPr>
          <a:xfrm>
            <a:off x="6733472" y="6538835"/>
            <a:ext cx="3558665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24383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" altLang="ko-KR" sz="3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https://</a:t>
            </a:r>
            <a:r>
              <a:rPr kumimoji="0" lang="en" altLang="ko-KR" sz="30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pxhere.com</a:t>
            </a:r>
            <a:r>
              <a:rPr kumimoji="0" lang="en" altLang="ko-KR" sz="3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/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30FD2-4761-88FD-7175-62EF7D3BA415}"/>
              </a:ext>
            </a:extLst>
          </p:cNvPr>
          <p:cNvSpPr txBox="1"/>
          <p:nvPr/>
        </p:nvSpPr>
        <p:spPr>
          <a:xfrm>
            <a:off x="6733472" y="7554832"/>
            <a:ext cx="4272002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24383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" altLang="ko-KR" sz="3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https://</a:t>
            </a:r>
            <a:r>
              <a:rPr kumimoji="0" lang="en" altLang="ko-KR" sz="30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pixabay.com</a:t>
            </a:r>
            <a:r>
              <a:rPr kumimoji="0" lang="en" altLang="ko-KR" sz="3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/ko/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8EF2E-004A-015B-C564-F7212557116C}"/>
              </a:ext>
            </a:extLst>
          </p:cNvPr>
          <p:cNvSpPr txBox="1"/>
          <p:nvPr/>
        </p:nvSpPr>
        <p:spPr>
          <a:xfrm>
            <a:off x="6733472" y="8767935"/>
            <a:ext cx="5219377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algn="l"/>
            <a:r>
              <a:rPr lang="en" altLang="ko-KR" sz="3000" dirty="0">
                <a:solidFill>
                  <a:schemeClr val="tx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https://</a:t>
            </a:r>
            <a:r>
              <a:rPr lang="en" altLang="ko-KR" sz="3000" dirty="0" err="1">
                <a:solidFill>
                  <a:schemeClr val="tx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www.pexels.com</a:t>
            </a:r>
            <a:r>
              <a:rPr lang="en" altLang="ko-KR" sz="3000" dirty="0">
                <a:solidFill>
                  <a:schemeClr val="tx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/ko-</a:t>
            </a:r>
            <a:r>
              <a:rPr lang="en" altLang="ko-KR" sz="3000" dirty="0" err="1">
                <a:solidFill>
                  <a:schemeClr val="tx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kr</a:t>
            </a:r>
            <a:r>
              <a:rPr lang="en" altLang="ko-KR" sz="3000" dirty="0">
                <a:solidFill>
                  <a:schemeClr val="tx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endParaRPr lang="ko-KR" altLang="en-US" sz="3000" dirty="0">
              <a:solidFill>
                <a:schemeClr val="tx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B00E4-2D5E-38F2-4743-6F17797F1234}"/>
              </a:ext>
            </a:extLst>
          </p:cNvPr>
          <p:cNvSpPr txBox="1"/>
          <p:nvPr/>
        </p:nvSpPr>
        <p:spPr>
          <a:xfrm>
            <a:off x="1231865" y="3138010"/>
            <a:ext cx="4792978" cy="1006044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sz="5600" b="1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Helvetica"/>
              </a:defRPr>
            </a:lvl1pPr>
          </a:lstStyle>
          <a:p>
            <a:r>
              <a:rPr lang="ko-KR" altLang="en-US" dirty="0" err="1"/>
              <a:t>무료이미지</a:t>
            </a:r>
            <a:r>
              <a:rPr lang="ko-KR" altLang="en-US" dirty="0"/>
              <a:t> 제공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25807-A8BF-AB29-C865-C5C40C7DD2A1}"/>
              </a:ext>
            </a:extLst>
          </p:cNvPr>
          <p:cNvSpPr txBox="1"/>
          <p:nvPr/>
        </p:nvSpPr>
        <p:spPr>
          <a:xfrm>
            <a:off x="1231865" y="5305477"/>
            <a:ext cx="4792978" cy="75982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sz="5600" b="1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Helvetica"/>
              </a:defRPr>
            </a:lvl1pPr>
          </a:lstStyle>
          <a:p>
            <a:r>
              <a:rPr lang="ko-KR" altLang="en-US" sz="4000" dirty="0" err="1"/>
              <a:t>프리픽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294CF-6537-4D84-BF17-52017333F8CB}"/>
              </a:ext>
            </a:extLst>
          </p:cNvPr>
          <p:cNvSpPr txBox="1"/>
          <p:nvPr/>
        </p:nvSpPr>
        <p:spPr>
          <a:xfrm>
            <a:off x="1231865" y="6389460"/>
            <a:ext cx="4792978" cy="75982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sz="5600" b="1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Helvetica"/>
              </a:defRPr>
            </a:lvl1pPr>
          </a:lstStyle>
          <a:p>
            <a:r>
              <a:rPr lang="ko-KR" altLang="en-US" sz="4000" dirty="0" err="1"/>
              <a:t>픽스히어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A5ED6-524F-F84A-9EEF-1121E145DBDA}"/>
              </a:ext>
            </a:extLst>
          </p:cNvPr>
          <p:cNvSpPr txBox="1"/>
          <p:nvPr/>
        </p:nvSpPr>
        <p:spPr>
          <a:xfrm>
            <a:off x="1231865" y="7608410"/>
            <a:ext cx="4792978" cy="75982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sz="5600" b="1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Helvetica"/>
              </a:defRPr>
            </a:lvl1pPr>
          </a:lstStyle>
          <a:p>
            <a:r>
              <a:rPr lang="ko-KR" altLang="en-US" sz="4000" dirty="0" err="1"/>
              <a:t>픽스베이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494597-A980-1360-0086-681BFB2F075D}"/>
              </a:ext>
            </a:extLst>
          </p:cNvPr>
          <p:cNvSpPr txBox="1"/>
          <p:nvPr/>
        </p:nvSpPr>
        <p:spPr>
          <a:xfrm>
            <a:off x="1231865" y="8624410"/>
            <a:ext cx="4792978" cy="75982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sz="5600" b="1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Helvetica"/>
              </a:defRPr>
            </a:lvl1pPr>
          </a:lstStyle>
          <a:p>
            <a:r>
              <a:rPr lang="ko-KR" altLang="en-US" sz="4000" dirty="0" err="1"/>
              <a:t>필셀스</a:t>
            </a:r>
            <a:endParaRPr lang="ko-KR" altLang="en-US" sz="4000" dirty="0"/>
          </a:p>
        </p:txBody>
      </p:sp>
      <p:sp>
        <p:nvSpPr>
          <p:cNvPr id="11" name="1차">
            <a:extLst>
              <a:ext uri="{FF2B5EF4-FFF2-40B4-BE49-F238E27FC236}">
                <a16:creationId xmlns:a16="http://schemas.microsoft.com/office/drawing/2014/main" id="{FBB109DC-633F-597A-6E8A-6520C0B77A8A}"/>
              </a:ext>
            </a:extLst>
          </p:cNvPr>
          <p:cNvSpPr txBox="1"/>
          <p:nvPr/>
        </p:nvSpPr>
        <p:spPr>
          <a:xfrm>
            <a:off x="18038297" y="1185823"/>
            <a:ext cx="1220362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r" defTabSz="825500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altLang="ko-KR" dirty="0"/>
              <a:t>2</a:t>
            </a:r>
            <a:r>
              <a:rPr dirty="0"/>
              <a:t>차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KB 선도기업아카데미 풀스택 개발자 과정"/>
          <p:cNvSpPr txBox="1">
            <a:spLocks noGrp="1"/>
          </p:cNvSpPr>
          <p:nvPr>
            <p:ph type="subTitle" sz="quarter" idx="1"/>
          </p:nvPr>
        </p:nvSpPr>
        <p:spPr>
          <a:xfrm>
            <a:off x="1286757" y="841361"/>
            <a:ext cx="5074716" cy="4158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5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+mn-lt"/>
                <a:ea typeface="+mn-ea"/>
                <a:cs typeface="+mn-cs"/>
                <a:sym typeface="Helvetica Neue"/>
              </a:rPr>
              <a:t>KB </a:t>
            </a:r>
            <a:r>
              <a:t>선도기업아카데미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풀스택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개발자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과정</a:t>
            </a:r>
          </a:p>
        </p:txBody>
      </p:sp>
      <p:sp>
        <p:nvSpPr>
          <p:cNvPr id="305" name="프로토타입 사이트"/>
          <p:cNvSpPr txBox="1"/>
          <p:nvPr/>
        </p:nvSpPr>
        <p:spPr>
          <a:xfrm>
            <a:off x="1237256" y="2134191"/>
            <a:ext cx="8105905" cy="1043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5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프로토타입 사이트</a:t>
            </a:r>
          </a:p>
        </p:txBody>
      </p:sp>
      <p:sp>
        <p:nvSpPr>
          <p:cNvPr id="306" name="선"/>
          <p:cNvSpPr/>
          <p:nvPr/>
        </p:nvSpPr>
        <p:spPr>
          <a:xfrm>
            <a:off x="1352848" y="1727463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307" name="웹 프론트 기획을 위한 UX/UI 특강"/>
          <p:cNvSpPr txBox="1"/>
          <p:nvPr/>
        </p:nvSpPr>
        <p:spPr>
          <a:xfrm>
            <a:off x="1284973" y="1160423"/>
            <a:ext cx="4739870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 defTabSz="825500">
              <a:defRPr sz="17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웹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프론트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기획을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위한</a:t>
            </a:r>
            <a:r>
              <a:t> UX/UI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특강</a:t>
            </a:r>
          </a:p>
        </p:txBody>
      </p:sp>
      <p:sp>
        <p:nvSpPr>
          <p:cNvPr id="309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0082110" y="12954297"/>
            <a:ext cx="409780" cy="4158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310" name="저작권의 보호를 받습니다. 화면 캡쳐하지 마세요."/>
          <p:cNvSpPr txBox="1"/>
          <p:nvPr/>
        </p:nvSpPr>
        <p:spPr>
          <a:xfrm>
            <a:off x="1261357" y="12603850"/>
            <a:ext cx="6329177" cy="41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825500">
              <a:defRPr sz="17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저작권의 보호를 받습니다. 화면 캡쳐하지 마세요.</a:t>
            </a:r>
          </a:p>
        </p:txBody>
      </p:sp>
      <p:sp>
        <p:nvSpPr>
          <p:cNvPr id="311" name="선"/>
          <p:cNvSpPr/>
          <p:nvPr/>
        </p:nvSpPr>
        <p:spPr>
          <a:xfrm>
            <a:off x="1352848" y="12447928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9BDC2B-B7E1-9B12-5F7C-CDCE00C08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48" y="4696389"/>
            <a:ext cx="12378774" cy="6885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061B24-4300-A57B-B670-ABC6053A78D9}"/>
              </a:ext>
            </a:extLst>
          </p:cNvPr>
          <p:cNvSpPr txBox="1"/>
          <p:nvPr/>
        </p:nvSpPr>
        <p:spPr>
          <a:xfrm>
            <a:off x="1231865" y="3138010"/>
            <a:ext cx="4792978" cy="1006044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sz="5600" b="1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Helvetica"/>
              </a:defRPr>
            </a:lvl1pPr>
          </a:lstStyle>
          <a:p>
            <a:r>
              <a:rPr lang="ko-KR" altLang="en-US" dirty="0"/>
              <a:t>스케치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D22A4-2849-6E0D-5A25-B8C623563F87}"/>
              </a:ext>
            </a:extLst>
          </p:cNvPr>
          <p:cNvSpPr txBox="1"/>
          <p:nvPr/>
        </p:nvSpPr>
        <p:spPr>
          <a:xfrm>
            <a:off x="14319136" y="4999774"/>
            <a:ext cx="432934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스케치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(Sketch)</a:t>
            </a:r>
          </a:p>
          <a:p>
            <a:pPr algn="l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스케치는 벡터 기반의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UI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프로토타입 그래픽 툴이며 마크보드를 생성할 수 있고 웹과의 연동성이 좋으며 다양한 외부 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프로그램들과의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플러그인도 장점으로 볼 수 있다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프로그램 자체도 가벼워 프로그램을 구동하는 데 부담이 적다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l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l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스케치의 가장 큰 특징은 벡터 방식의 </a:t>
            </a:r>
            <a:r>
              <a:rPr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ui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디자인 툴이라는 점으로 </a:t>
            </a:r>
            <a:r>
              <a:rPr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ui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디자인 작업을 할 때 해상도와 크기에 대한 제약이 없다는 점이다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95DAA-A91C-31E3-1243-46BC9602B1D5}"/>
              </a:ext>
            </a:extLst>
          </p:cNvPr>
          <p:cNvSpPr txBox="1"/>
          <p:nvPr/>
        </p:nvSpPr>
        <p:spPr>
          <a:xfrm>
            <a:off x="6361473" y="3334527"/>
            <a:ext cx="4939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https://</a:t>
            </a:r>
            <a:r>
              <a:rPr lang="en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www.sketch.com</a:t>
            </a:r>
            <a:r>
              <a:rPr lang="en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1차">
            <a:extLst>
              <a:ext uri="{FF2B5EF4-FFF2-40B4-BE49-F238E27FC236}">
                <a16:creationId xmlns:a16="http://schemas.microsoft.com/office/drawing/2014/main" id="{57585B67-53C6-D33E-9EC2-217416BA882D}"/>
              </a:ext>
            </a:extLst>
          </p:cNvPr>
          <p:cNvSpPr txBox="1"/>
          <p:nvPr/>
        </p:nvSpPr>
        <p:spPr>
          <a:xfrm>
            <a:off x="18038297" y="1185823"/>
            <a:ext cx="1220362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r" defTabSz="825500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altLang="ko-KR" dirty="0"/>
              <a:t>2</a:t>
            </a:r>
            <a:r>
              <a:rPr dirty="0"/>
              <a:t>차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KB 선도기업아카데미 풀스택 개발자 과정"/>
          <p:cNvSpPr txBox="1">
            <a:spLocks noGrp="1"/>
          </p:cNvSpPr>
          <p:nvPr>
            <p:ph type="subTitle" sz="quarter" idx="1"/>
          </p:nvPr>
        </p:nvSpPr>
        <p:spPr>
          <a:xfrm>
            <a:off x="1286757" y="841361"/>
            <a:ext cx="5074716" cy="4158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5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+mn-lt"/>
                <a:ea typeface="+mn-ea"/>
                <a:cs typeface="+mn-cs"/>
                <a:sym typeface="Helvetica Neue"/>
              </a:rPr>
              <a:t>KB </a:t>
            </a:r>
            <a:r>
              <a:t>선도기업아카데미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풀스택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개발자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과정</a:t>
            </a:r>
          </a:p>
        </p:txBody>
      </p:sp>
      <p:sp>
        <p:nvSpPr>
          <p:cNvPr id="305" name="프로토타입 사이트"/>
          <p:cNvSpPr txBox="1"/>
          <p:nvPr/>
        </p:nvSpPr>
        <p:spPr>
          <a:xfrm>
            <a:off x="1237256" y="2134191"/>
            <a:ext cx="8105905" cy="1043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5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프로토타입 사이트</a:t>
            </a:r>
          </a:p>
        </p:txBody>
      </p:sp>
      <p:sp>
        <p:nvSpPr>
          <p:cNvPr id="306" name="선"/>
          <p:cNvSpPr/>
          <p:nvPr/>
        </p:nvSpPr>
        <p:spPr>
          <a:xfrm>
            <a:off x="1352848" y="1727463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307" name="웹 프론트 기획을 위한 UX/UI 특강"/>
          <p:cNvSpPr txBox="1"/>
          <p:nvPr/>
        </p:nvSpPr>
        <p:spPr>
          <a:xfrm>
            <a:off x="1284973" y="1160423"/>
            <a:ext cx="4739870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 defTabSz="825500">
              <a:defRPr sz="17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웹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프론트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기획을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위한</a:t>
            </a:r>
            <a:r>
              <a:t> UX/UI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특강</a:t>
            </a:r>
          </a:p>
        </p:txBody>
      </p:sp>
      <p:sp>
        <p:nvSpPr>
          <p:cNvPr id="309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0082110" y="12954297"/>
            <a:ext cx="409780" cy="4158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310" name="저작권의 보호를 받습니다. 화면 캡쳐하지 마세요."/>
          <p:cNvSpPr txBox="1"/>
          <p:nvPr/>
        </p:nvSpPr>
        <p:spPr>
          <a:xfrm>
            <a:off x="1261357" y="12603850"/>
            <a:ext cx="6329177" cy="41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825500">
              <a:defRPr sz="17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저작권의 보호를 받습니다. 화면 캡쳐하지 마세요.</a:t>
            </a:r>
          </a:p>
        </p:txBody>
      </p:sp>
      <p:sp>
        <p:nvSpPr>
          <p:cNvPr id="311" name="선"/>
          <p:cNvSpPr/>
          <p:nvPr/>
        </p:nvSpPr>
        <p:spPr>
          <a:xfrm>
            <a:off x="1352848" y="12447928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61B24-4300-A57B-B670-ABC6053A78D9}"/>
              </a:ext>
            </a:extLst>
          </p:cNvPr>
          <p:cNvSpPr txBox="1"/>
          <p:nvPr/>
        </p:nvSpPr>
        <p:spPr>
          <a:xfrm>
            <a:off x="1231865" y="3138010"/>
            <a:ext cx="4792978" cy="1006044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sz="5600" b="1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Helvetica"/>
              </a:defRPr>
            </a:lvl1pPr>
          </a:lstStyle>
          <a:p>
            <a:r>
              <a:rPr lang="ko-KR" altLang="en-US" dirty="0" err="1"/>
              <a:t>제플린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D22A4-2849-6E0D-5A25-B8C623563F87}"/>
              </a:ext>
            </a:extLst>
          </p:cNvPr>
          <p:cNvSpPr txBox="1"/>
          <p:nvPr/>
        </p:nvSpPr>
        <p:spPr>
          <a:xfrm>
            <a:off x="14319135" y="4696389"/>
            <a:ext cx="493952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제플린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Zeplin</a:t>
            </a:r>
            <a:r>
              <a:rPr lang="en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algn="l"/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제플린은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스케치에서 만든 디자인을 개발자가 확인하기 편하도록 만든 </a:t>
            </a:r>
          </a:p>
          <a:p>
            <a:pPr algn="l"/>
            <a:r>
              <a:rPr lang="en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Hand-off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프로그램으로 소개할 수 있다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l"/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제플린은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현제 </a:t>
            </a:r>
            <a:r>
              <a:rPr lang="en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IT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업계에서 사용되는 주요 디자인 프로그램과 연동이 가능하기에 기존에 사용하던 프로그램을 바꿀 필요가 없다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l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l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손에 익은 디자인 프로그램을 그대로 사용하면서 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제플린과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연동하여 디자인 작업파일을 추출만 해주면 핸드오프 역할로 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제플린을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사용할 수 있다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l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l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디자이너가 작업한 이미지파일과 화면을 개발자에게 피드백 받고 수정사항이 생기면 개발자는 다시 디자이너에게 수정사항을 요청 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해야하는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과정이 발생하는데 그러한 과정에서 서로 수월하게 소통할 수 있도록 다리를 놓아주는 프로그램이다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EE4D69-3DB9-4419-3AAC-D7ED67F72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39" y="4380106"/>
            <a:ext cx="13133913" cy="7561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2B4AE1-EBFF-158E-EEC5-7017978260E8}"/>
              </a:ext>
            </a:extLst>
          </p:cNvPr>
          <p:cNvSpPr txBox="1"/>
          <p:nvPr/>
        </p:nvSpPr>
        <p:spPr>
          <a:xfrm>
            <a:off x="6361473" y="3334527"/>
            <a:ext cx="4939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https://</a:t>
            </a:r>
            <a:r>
              <a:rPr lang="en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zeplin.io</a:t>
            </a:r>
            <a:r>
              <a:rPr lang="en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1차">
            <a:extLst>
              <a:ext uri="{FF2B5EF4-FFF2-40B4-BE49-F238E27FC236}">
                <a16:creationId xmlns:a16="http://schemas.microsoft.com/office/drawing/2014/main" id="{75CF8D2A-2372-BF55-CEBE-436920C96827}"/>
              </a:ext>
            </a:extLst>
          </p:cNvPr>
          <p:cNvSpPr txBox="1"/>
          <p:nvPr/>
        </p:nvSpPr>
        <p:spPr>
          <a:xfrm>
            <a:off x="18038297" y="1185823"/>
            <a:ext cx="1220362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r" defTabSz="825500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altLang="ko-KR" dirty="0"/>
              <a:t>2</a:t>
            </a:r>
            <a:r>
              <a:rPr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183288532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KB 선도기업아카데미 풀스택 개발자 과정"/>
          <p:cNvSpPr txBox="1">
            <a:spLocks noGrp="1"/>
          </p:cNvSpPr>
          <p:nvPr>
            <p:ph type="subTitle" sz="quarter" idx="1"/>
          </p:nvPr>
        </p:nvSpPr>
        <p:spPr>
          <a:xfrm>
            <a:off x="1286757" y="841361"/>
            <a:ext cx="5074716" cy="4158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5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+mn-lt"/>
                <a:ea typeface="+mn-ea"/>
                <a:cs typeface="+mn-cs"/>
                <a:sym typeface="Helvetica Neue"/>
              </a:rPr>
              <a:t>KB </a:t>
            </a:r>
            <a:r>
              <a:t>선도기업아카데미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풀스택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개발자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과정</a:t>
            </a:r>
          </a:p>
        </p:txBody>
      </p:sp>
      <p:sp>
        <p:nvSpPr>
          <p:cNvPr id="305" name="프로토타입 사이트"/>
          <p:cNvSpPr txBox="1"/>
          <p:nvPr/>
        </p:nvSpPr>
        <p:spPr>
          <a:xfrm>
            <a:off x="1237256" y="2134191"/>
            <a:ext cx="8105905" cy="1043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5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프로토타입 사이트</a:t>
            </a:r>
          </a:p>
        </p:txBody>
      </p:sp>
      <p:sp>
        <p:nvSpPr>
          <p:cNvPr id="306" name="선"/>
          <p:cNvSpPr/>
          <p:nvPr/>
        </p:nvSpPr>
        <p:spPr>
          <a:xfrm>
            <a:off x="1352848" y="1727463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307" name="웹 프론트 기획을 위한 UX/UI 특강"/>
          <p:cNvSpPr txBox="1"/>
          <p:nvPr/>
        </p:nvSpPr>
        <p:spPr>
          <a:xfrm>
            <a:off x="1284973" y="1160423"/>
            <a:ext cx="4739870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 defTabSz="825500">
              <a:defRPr sz="17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웹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프론트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기획을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위한</a:t>
            </a:r>
            <a:r>
              <a:t> UX/UI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특강</a:t>
            </a:r>
          </a:p>
        </p:txBody>
      </p:sp>
      <p:sp>
        <p:nvSpPr>
          <p:cNvPr id="309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0082110" y="12954297"/>
            <a:ext cx="409780" cy="4158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310" name="저작권의 보호를 받습니다. 화면 캡쳐하지 마세요."/>
          <p:cNvSpPr txBox="1"/>
          <p:nvPr/>
        </p:nvSpPr>
        <p:spPr>
          <a:xfrm>
            <a:off x="1261357" y="12603850"/>
            <a:ext cx="6329177" cy="41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825500">
              <a:defRPr sz="17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저작권의 보호를 받습니다. 화면 캡쳐하지 마세요.</a:t>
            </a:r>
          </a:p>
        </p:txBody>
      </p:sp>
      <p:sp>
        <p:nvSpPr>
          <p:cNvPr id="311" name="선"/>
          <p:cNvSpPr/>
          <p:nvPr/>
        </p:nvSpPr>
        <p:spPr>
          <a:xfrm>
            <a:off x="1352848" y="12447928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61B24-4300-A57B-B670-ABC6053A78D9}"/>
              </a:ext>
            </a:extLst>
          </p:cNvPr>
          <p:cNvSpPr txBox="1"/>
          <p:nvPr/>
        </p:nvSpPr>
        <p:spPr>
          <a:xfrm>
            <a:off x="1231865" y="3138010"/>
            <a:ext cx="4792978" cy="1006044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sz="5600" b="1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Helvetica"/>
              </a:defRPr>
            </a:lvl1pPr>
          </a:lstStyle>
          <a:p>
            <a:r>
              <a:rPr lang="en-US" altLang="ko-KR" dirty="0"/>
              <a:t>Adobe Xd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D22A4-2849-6E0D-5A25-B8C623563F87}"/>
              </a:ext>
            </a:extLst>
          </p:cNvPr>
          <p:cNvSpPr txBox="1"/>
          <p:nvPr/>
        </p:nvSpPr>
        <p:spPr>
          <a:xfrm>
            <a:off x="14319135" y="4696389"/>
            <a:ext cx="49395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>
                <a:latin typeface="NanumBarunGothic" panose="020B0603020101020101" pitchFamily="34" charset="-127"/>
                <a:ea typeface="NanumBarunGothic" panose="020B0603020101020101" pitchFamily="34" charset="-127"/>
              </a:defRPr>
            </a:lvl1pPr>
          </a:lstStyle>
          <a:p>
            <a:r>
              <a:rPr lang="ko-KR" altLang="en-US" b="1" dirty="0" err="1"/>
              <a:t>어도비</a:t>
            </a:r>
            <a:r>
              <a:rPr lang="ko-KR" altLang="en-US" b="1" dirty="0"/>
              <a:t> </a:t>
            </a:r>
            <a:r>
              <a:rPr lang="en-US" altLang="ko-KR" b="1" dirty="0"/>
              <a:t>Xd</a:t>
            </a:r>
          </a:p>
          <a:p>
            <a:endParaRPr lang="en-US" altLang="ko-KR" b="1" dirty="0"/>
          </a:p>
          <a:p>
            <a:r>
              <a:rPr lang="ko-KR" altLang="en-US" dirty="0"/>
              <a:t>다른 웹 프로토타이핑 프로그램과</a:t>
            </a:r>
            <a:endParaRPr lang="en-US" altLang="ko-KR" dirty="0"/>
          </a:p>
          <a:p>
            <a:r>
              <a:rPr lang="ko-KR" altLang="en-US" dirty="0"/>
              <a:t>비교했을 </a:t>
            </a:r>
            <a:r>
              <a:rPr lang="ko-KR" altLang="en-US" dirty="0" err="1"/>
              <a:t>떄</a:t>
            </a:r>
            <a:r>
              <a:rPr lang="ko-KR" altLang="en-US" dirty="0"/>
              <a:t> 상대적으로 가벼운 편이라 보다 쾌적하고 </a:t>
            </a:r>
            <a:r>
              <a:rPr lang="ko-KR" altLang="en-US" dirty="0" err="1"/>
              <a:t>미니멀한</a:t>
            </a:r>
            <a:r>
              <a:rPr lang="ko-KR" altLang="en-US" dirty="0"/>
              <a:t> 작업 프로세스가 가능하다</a:t>
            </a:r>
            <a:r>
              <a:rPr lang="en-US" altLang="ko-KR" dirty="0"/>
              <a:t>. </a:t>
            </a:r>
            <a:r>
              <a:rPr lang="ko-KR" altLang="en-US" dirty="0"/>
              <a:t>프로그램 내에 큰 이미지를 넣거나 아트보드가 많아져도 전체적인 작업속도에 큰 변화가 없는 것이 차별화된 기능이기도 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여러 프로그램을 동시에 켜놓고 작업하는 디자이너들에게 프로그램이 가벼워 작업환경이 </a:t>
            </a:r>
            <a:r>
              <a:rPr lang="ko-KR" altLang="en-US" dirty="0" err="1"/>
              <a:t>쾌적해진다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Adobe</a:t>
            </a:r>
            <a:r>
              <a:rPr lang="ko-KR" altLang="en-US" dirty="0"/>
              <a:t> 프로그램과 호환이 장점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B4AE1-EBFF-158E-EEC5-7017978260E8}"/>
              </a:ext>
            </a:extLst>
          </p:cNvPr>
          <p:cNvSpPr txBox="1"/>
          <p:nvPr/>
        </p:nvSpPr>
        <p:spPr>
          <a:xfrm>
            <a:off x="6361473" y="3334527"/>
            <a:ext cx="7273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https://</a:t>
            </a:r>
            <a:r>
              <a:rPr lang="en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helpx.adobe.com</a:t>
            </a:r>
            <a:r>
              <a:rPr lang="en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lang="en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kr</a:t>
            </a:r>
            <a:r>
              <a:rPr lang="en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/xd/get-</a:t>
            </a:r>
            <a:r>
              <a:rPr lang="en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started.html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00801C-3ECB-3F1C-AAFB-7549142DF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41" y="4696388"/>
            <a:ext cx="10768079" cy="7163887"/>
          </a:xfrm>
          <a:prstGeom prst="rect">
            <a:avLst/>
          </a:prstGeom>
        </p:spPr>
      </p:pic>
      <p:sp>
        <p:nvSpPr>
          <p:cNvPr id="5" name="1차">
            <a:extLst>
              <a:ext uri="{FF2B5EF4-FFF2-40B4-BE49-F238E27FC236}">
                <a16:creationId xmlns:a16="http://schemas.microsoft.com/office/drawing/2014/main" id="{78034BA1-C758-2441-D50F-E7C2709BE688}"/>
              </a:ext>
            </a:extLst>
          </p:cNvPr>
          <p:cNvSpPr txBox="1"/>
          <p:nvPr/>
        </p:nvSpPr>
        <p:spPr>
          <a:xfrm>
            <a:off x="18038297" y="1185823"/>
            <a:ext cx="1220362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r" defTabSz="825500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altLang="ko-KR" dirty="0"/>
              <a:t>2</a:t>
            </a:r>
            <a:r>
              <a:rPr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292108452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KB 선도기업아카데미 풀스택 개발자 과정"/>
          <p:cNvSpPr txBox="1">
            <a:spLocks noGrp="1"/>
          </p:cNvSpPr>
          <p:nvPr>
            <p:ph type="subTitle" sz="quarter" idx="1"/>
          </p:nvPr>
        </p:nvSpPr>
        <p:spPr>
          <a:xfrm>
            <a:off x="1286757" y="841361"/>
            <a:ext cx="5074716" cy="4158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5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+mn-lt"/>
                <a:ea typeface="+mn-ea"/>
                <a:cs typeface="+mn-cs"/>
                <a:sym typeface="Helvetica Neue"/>
              </a:rPr>
              <a:t>KB </a:t>
            </a:r>
            <a:r>
              <a:t>선도기업아카데미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풀스택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개발자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과정</a:t>
            </a:r>
          </a:p>
        </p:txBody>
      </p:sp>
      <p:sp>
        <p:nvSpPr>
          <p:cNvPr id="305" name="프로토타입 사이트"/>
          <p:cNvSpPr txBox="1"/>
          <p:nvPr/>
        </p:nvSpPr>
        <p:spPr>
          <a:xfrm>
            <a:off x="1237256" y="2134191"/>
            <a:ext cx="8105905" cy="1043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5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프로토타입 사이트</a:t>
            </a:r>
          </a:p>
        </p:txBody>
      </p:sp>
      <p:sp>
        <p:nvSpPr>
          <p:cNvPr id="306" name="선"/>
          <p:cNvSpPr/>
          <p:nvPr/>
        </p:nvSpPr>
        <p:spPr>
          <a:xfrm>
            <a:off x="1352848" y="1727463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307" name="웹 프론트 기획을 위한 UX/UI 특강"/>
          <p:cNvSpPr txBox="1"/>
          <p:nvPr/>
        </p:nvSpPr>
        <p:spPr>
          <a:xfrm>
            <a:off x="1284973" y="1160423"/>
            <a:ext cx="4739870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 defTabSz="825500">
              <a:defRPr sz="17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웹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프론트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기획을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위한</a:t>
            </a:r>
            <a:r>
              <a:t> UX/UI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특강</a:t>
            </a:r>
          </a:p>
        </p:txBody>
      </p:sp>
      <p:sp>
        <p:nvSpPr>
          <p:cNvPr id="309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0082110" y="12954297"/>
            <a:ext cx="409780" cy="4158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310" name="저작권의 보호를 받습니다. 화면 캡쳐하지 마세요."/>
          <p:cNvSpPr txBox="1"/>
          <p:nvPr/>
        </p:nvSpPr>
        <p:spPr>
          <a:xfrm>
            <a:off x="1261357" y="12603850"/>
            <a:ext cx="6329177" cy="41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825500">
              <a:defRPr sz="17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저작권의 보호를 받습니다. 화면 캡쳐하지 마세요.</a:t>
            </a:r>
          </a:p>
        </p:txBody>
      </p:sp>
      <p:sp>
        <p:nvSpPr>
          <p:cNvPr id="311" name="선"/>
          <p:cNvSpPr/>
          <p:nvPr/>
        </p:nvSpPr>
        <p:spPr>
          <a:xfrm>
            <a:off x="1352848" y="12447928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61B24-4300-A57B-B670-ABC6053A78D9}"/>
              </a:ext>
            </a:extLst>
          </p:cNvPr>
          <p:cNvSpPr txBox="1"/>
          <p:nvPr/>
        </p:nvSpPr>
        <p:spPr>
          <a:xfrm>
            <a:off x="1231865" y="3138010"/>
            <a:ext cx="4792978" cy="1006044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sz="5600" b="1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Helvetica"/>
              </a:defRPr>
            </a:lvl1pPr>
          </a:lstStyle>
          <a:p>
            <a:r>
              <a:rPr lang="en-US" altLang="ko-KR" dirty="0"/>
              <a:t>Figma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D22A4-2849-6E0D-5A25-B8C623563F87}"/>
              </a:ext>
            </a:extLst>
          </p:cNvPr>
          <p:cNvSpPr txBox="1"/>
          <p:nvPr/>
        </p:nvSpPr>
        <p:spPr>
          <a:xfrm>
            <a:off x="14319135" y="4696389"/>
            <a:ext cx="49395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>
                <a:latin typeface="NanumBarunGothic" panose="020B0603020101020101" pitchFamily="34" charset="-127"/>
                <a:ea typeface="NanumBarunGothic" panose="020B0603020101020101" pitchFamily="34" charset="-127"/>
              </a:defRPr>
            </a:lvl1pPr>
          </a:lstStyle>
          <a:p>
            <a:r>
              <a:rPr lang="ko-KR" altLang="en-US" b="1" dirty="0" err="1"/>
              <a:t>피그마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온라인에서 사용할 수 있는 디자인 툴로 </a:t>
            </a:r>
            <a:r>
              <a:rPr lang="en-US" altLang="ko-KR" dirty="0"/>
              <a:t>UX, UI</a:t>
            </a:r>
            <a:r>
              <a:rPr lang="ko-KR" altLang="en-US" dirty="0"/>
              <a:t>디자인 및 프로토타입 제작을 위한 기능들을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ko-KR" altLang="en-US" dirty="0"/>
              <a:t>앱</a:t>
            </a:r>
            <a:r>
              <a:rPr lang="en-US" altLang="ko-KR" dirty="0"/>
              <a:t>, </a:t>
            </a:r>
            <a:r>
              <a:rPr lang="ko-KR" altLang="en-US" dirty="0"/>
              <a:t>인터페이스 디자인 등 다양한 분야에서 사용되며</a:t>
            </a:r>
            <a:r>
              <a:rPr lang="en-US" altLang="ko-KR" dirty="0"/>
              <a:t>, </a:t>
            </a:r>
            <a:r>
              <a:rPr lang="ko-KR" altLang="en-US" dirty="0"/>
              <a:t>디자인과 개발과정에서 필요한 여러 협업 기능을 지원합니다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B4AE1-EBFF-158E-EEC5-7017978260E8}"/>
              </a:ext>
            </a:extLst>
          </p:cNvPr>
          <p:cNvSpPr txBox="1"/>
          <p:nvPr/>
        </p:nvSpPr>
        <p:spPr>
          <a:xfrm>
            <a:off x="6361473" y="3334527"/>
            <a:ext cx="7273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https://</a:t>
            </a:r>
            <a:r>
              <a:rPr lang="en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www.figma.com</a:t>
            </a:r>
            <a:r>
              <a:rPr lang="en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/community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1A1F97-F067-90AA-25D1-A90205C2D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48" y="4696389"/>
            <a:ext cx="12142396" cy="6369365"/>
          </a:xfrm>
          <a:prstGeom prst="rect">
            <a:avLst/>
          </a:prstGeom>
        </p:spPr>
      </p:pic>
      <p:sp>
        <p:nvSpPr>
          <p:cNvPr id="2" name="1차">
            <a:extLst>
              <a:ext uri="{FF2B5EF4-FFF2-40B4-BE49-F238E27FC236}">
                <a16:creationId xmlns:a16="http://schemas.microsoft.com/office/drawing/2014/main" id="{B0D2F713-5B16-2FA9-DAC8-C0D25B027D38}"/>
              </a:ext>
            </a:extLst>
          </p:cNvPr>
          <p:cNvSpPr txBox="1"/>
          <p:nvPr/>
        </p:nvSpPr>
        <p:spPr>
          <a:xfrm>
            <a:off x="18038297" y="1185823"/>
            <a:ext cx="1220362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r" defTabSz="825500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altLang="ko-KR" dirty="0"/>
              <a:t>2</a:t>
            </a:r>
            <a:r>
              <a:rPr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21172866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문제정의"/>
          <p:cNvSpPr txBox="1"/>
          <p:nvPr/>
        </p:nvSpPr>
        <p:spPr>
          <a:xfrm>
            <a:off x="1237256" y="2134191"/>
            <a:ext cx="8105905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5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문제정의</a:t>
            </a:r>
            <a:endParaRPr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2" name="KB 선도기업아카데미 풀스택 개발자 과정"/>
          <p:cNvSpPr txBox="1">
            <a:spLocks noGrp="1"/>
          </p:cNvSpPr>
          <p:nvPr>
            <p:ph type="subTitle" sz="quarter" idx="1"/>
          </p:nvPr>
        </p:nvSpPr>
        <p:spPr>
          <a:xfrm>
            <a:off x="1286757" y="841361"/>
            <a:ext cx="5074716" cy="4158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5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+mn-lt"/>
                <a:ea typeface="+mn-ea"/>
                <a:cs typeface="+mn-cs"/>
                <a:sym typeface="Helvetica Neue"/>
              </a:rPr>
              <a:t>KB </a:t>
            </a:r>
            <a:r>
              <a:t>선도기업아카데미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풀스택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개발자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과정</a:t>
            </a:r>
          </a:p>
        </p:txBody>
      </p:sp>
      <p:sp>
        <p:nvSpPr>
          <p:cNvPr id="163" name="선"/>
          <p:cNvSpPr/>
          <p:nvPr/>
        </p:nvSpPr>
        <p:spPr>
          <a:xfrm>
            <a:off x="1352848" y="1727463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164" name="웹 프론트 기획을 위한 UX/UI 특강"/>
          <p:cNvSpPr txBox="1"/>
          <p:nvPr/>
        </p:nvSpPr>
        <p:spPr>
          <a:xfrm>
            <a:off x="1284973" y="1160423"/>
            <a:ext cx="4739870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 defTabSz="825500">
              <a:defRPr sz="17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웹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프론트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기획을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위한</a:t>
            </a:r>
            <a:r>
              <a:t> UX/UI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특강</a:t>
            </a:r>
          </a:p>
        </p:txBody>
      </p:sp>
      <p:pic>
        <p:nvPicPr>
          <p:cNvPr id="166" name="KB프로젝트 진행과제.png" descr="KB프로젝트 진행과제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178" y="6667623"/>
            <a:ext cx="12199364" cy="439177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앞으로 진행할 과제입니다.…"/>
          <p:cNvSpPr txBox="1"/>
          <p:nvPr/>
        </p:nvSpPr>
        <p:spPr>
          <a:xfrm>
            <a:off x="2594039" y="4616394"/>
            <a:ext cx="16568740" cy="188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lnSpc>
                <a:spcPct val="140000"/>
              </a:lnSpc>
              <a:defRPr sz="4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앞으로 진행할 과제입니다.</a:t>
            </a:r>
          </a:p>
          <a:p>
            <a:pPr>
              <a:lnSpc>
                <a:spcPct val="140000"/>
              </a:lnSpc>
              <a:defRPr sz="4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과제가 가진 문제는 무엇이라고 생각하나요?</a:t>
            </a:r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0145661" y="12954297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9" name="저작권의 보호를 받습니다. 화면 캡쳐하지 마세요."/>
          <p:cNvSpPr txBox="1"/>
          <p:nvPr/>
        </p:nvSpPr>
        <p:spPr>
          <a:xfrm>
            <a:off x="1261357" y="12603850"/>
            <a:ext cx="6329177" cy="41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825500">
              <a:defRPr sz="17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저작권의 보호를 받습니다. 화면 캡쳐하지 마세요.</a:t>
            </a:r>
          </a:p>
        </p:txBody>
      </p:sp>
      <p:sp>
        <p:nvSpPr>
          <p:cNvPr id="170" name="선"/>
          <p:cNvSpPr/>
          <p:nvPr/>
        </p:nvSpPr>
        <p:spPr>
          <a:xfrm>
            <a:off x="1352848" y="12447928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2" name="1차">
            <a:extLst>
              <a:ext uri="{FF2B5EF4-FFF2-40B4-BE49-F238E27FC236}">
                <a16:creationId xmlns:a16="http://schemas.microsoft.com/office/drawing/2014/main" id="{A00C434C-B457-2A99-122C-0BC9B7E670EB}"/>
              </a:ext>
            </a:extLst>
          </p:cNvPr>
          <p:cNvSpPr txBox="1"/>
          <p:nvPr/>
        </p:nvSpPr>
        <p:spPr>
          <a:xfrm>
            <a:off x="18038297" y="1185823"/>
            <a:ext cx="1220362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r" defTabSz="825500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altLang="ko-KR" dirty="0"/>
              <a:t>2</a:t>
            </a:r>
            <a:r>
              <a:rPr dirty="0"/>
              <a:t>차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문제를 나열해봅시다"/>
          <p:cNvSpPr/>
          <p:nvPr/>
        </p:nvSpPr>
        <p:spPr>
          <a:xfrm>
            <a:off x="389427" y="3389196"/>
            <a:ext cx="3608444" cy="1295193"/>
          </a:xfrm>
          <a:prstGeom prst="roundRect">
            <a:avLst>
              <a:gd name="adj" fmla="val 12509"/>
            </a:avLst>
          </a:prstGeom>
          <a:solidFill>
            <a:srgbClr val="D5D5D5"/>
          </a:solidFill>
          <a:ln w="127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defTabSz="821531">
              <a:defRPr sz="2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문제를</a:t>
            </a:r>
            <a:r>
              <a:rPr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나열해봅시다</a:t>
            </a:r>
            <a:endParaRPr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73" name="모서리가 둥근 직사각형"/>
          <p:cNvSpPr/>
          <p:nvPr/>
        </p:nvSpPr>
        <p:spPr>
          <a:xfrm>
            <a:off x="462320" y="4903645"/>
            <a:ext cx="3462658" cy="892023"/>
          </a:xfrm>
          <a:prstGeom prst="roundRect">
            <a:avLst>
              <a:gd name="adj" fmla="val 18162"/>
            </a:avLst>
          </a:prstGeom>
          <a:solidFill>
            <a:srgbClr val="FFFFFF"/>
          </a:solidFill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4" name="문제정의"/>
          <p:cNvSpPr txBox="1"/>
          <p:nvPr/>
        </p:nvSpPr>
        <p:spPr>
          <a:xfrm>
            <a:off x="1263360" y="2139145"/>
            <a:ext cx="8105905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5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문제정의</a:t>
            </a:r>
            <a:endParaRPr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75" name="모서리가 둥근 직사각형"/>
          <p:cNvSpPr/>
          <p:nvPr/>
        </p:nvSpPr>
        <p:spPr>
          <a:xfrm>
            <a:off x="462320" y="5957099"/>
            <a:ext cx="3462658" cy="892024"/>
          </a:xfrm>
          <a:prstGeom prst="roundRect">
            <a:avLst>
              <a:gd name="adj" fmla="val 18162"/>
            </a:avLst>
          </a:prstGeom>
          <a:solidFill>
            <a:srgbClr val="FFFFFF"/>
          </a:solidFill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6" name="모서리가 둥근 직사각형"/>
          <p:cNvSpPr/>
          <p:nvPr/>
        </p:nvSpPr>
        <p:spPr>
          <a:xfrm>
            <a:off x="462320" y="6998694"/>
            <a:ext cx="3462658" cy="892024"/>
          </a:xfrm>
          <a:prstGeom prst="roundRect">
            <a:avLst>
              <a:gd name="adj" fmla="val 18162"/>
            </a:avLst>
          </a:prstGeom>
          <a:solidFill>
            <a:srgbClr val="FFFFFF"/>
          </a:solidFill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7" name="모서리가 둥근 직사각형"/>
          <p:cNvSpPr/>
          <p:nvPr/>
        </p:nvSpPr>
        <p:spPr>
          <a:xfrm>
            <a:off x="462320" y="8089408"/>
            <a:ext cx="3462658" cy="892024"/>
          </a:xfrm>
          <a:prstGeom prst="roundRect">
            <a:avLst>
              <a:gd name="adj" fmla="val 18162"/>
            </a:avLst>
          </a:prstGeom>
          <a:solidFill>
            <a:srgbClr val="FFFFFF"/>
          </a:solidFill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모서리가 둥근 직사각형"/>
          <p:cNvSpPr/>
          <p:nvPr/>
        </p:nvSpPr>
        <p:spPr>
          <a:xfrm>
            <a:off x="462320" y="9142862"/>
            <a:ext cx="3462658" cy="892024"/>
          </a:xfrm>
          <a:prstGeom prst="roundRect">
            <a:avLst>
              <a:gd name="adj" fmla="val 18162"/>
            </a:avLst>
          </a:prstGeom>
          <a:solidFill>
            <a:srgbClr val="FFFFFF"/>
          </a:solidFill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모서리가 둥근 직사각형"/>
          <p:cNvSpPr/>
          <p:nvPr/>
        </p:nvSpPr>
        <p:spPr>
          <a:xfrm>
            <a:off x="462320" y="10184458"/>
            <a:ext cx="3462658" cy="892023"/>
          </a:xfrm>
          <a:prstGeom prst="roundRect">
            <a:avLst>
              <a:gd name="adj" fmla="val 18162"/>
            </a:avLst>
          </a:prstGeom>
          <a:solidFill>
            <a:srgbClr val="FFFFFF"/>
          </a:solidFill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모서리가 둥근 직사각형"/>
          <p:cNvSpPr/>
          <p:nvPr/>
        </p:nvSpPr>
        <p:spPr>
          <a:xfrm>
            <a:off x="462320" y="11226053"/>
            <a:ext cx="3462658" cy="892024"/>
          </a:xfrm>
          <a:prstGeom prst="roundRect">
            <a:avLst>
              <a:gd name="adj" fmla="val 18162"/>
            </a:avLst>
          </a:prstGeom>
          <a:solidFill>
            <a:srgbClr val="FFFFFF"/>
          </a:solidFill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1" name="모서리가 둥근 직사각형"/>
          <p:cNvSpPr/>
          <p:nvPr/>
        </p:nvSpPr>
        <p:spPr>
          <a:xfrm>
            <a:off x="4193788" y="4914371"/>
            <a:ext cx="2905448" cy="1901355"/>
          </a:xfrm>
          <a:prstGeom prst="roundRect">
            <a:avLst>
              <a:gd name="adj" fmla="val 8521"/>
            </a:avLst>
          </a:prstGeom>
          <a:solidFill>
            <a:srgbClr val="FFFFFF"/>
          </a:solidFill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2" name="모서리가 둥근 직사각형"/>
          <p:cNvSpPr/>
          <p:nvPr/>
        </p:nvSpPr>
        <p:spPr>
          <a:xfrm>
            <a:off x="4193788" y="7063040"/>
            <a:ext cx="2905448" cy="3073453"/>
          </a:xfrm>
          <a:prstGeom prst="roundRect">
            <a:avLst>
              <a:gd name="adj" fmla="val 5576"/>
            </a:avLst>
          </a:prstGeom>
          <a:solidFill>
            <a:srgbClr val="FFFFFF"/>
          </a:solidFill>
          <a:ln w="12700">
            <a:solidFill>
              <a:srgbClr val="929292"/>
            </a:solidFill>
            <a:miter lim="400000"/>
          </a:ln>
        </p:spPr>
        <p:txBody>
          <a:bodyPr vert="eaVert"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3" name="모서리가 둥근 직사각형"/>
          <p:cNvSpPr/>
          <p:nvPr/>
        </p:nvSpPr>
        <p:spPr>
          <a:xfrm>
            <a:off x="4193788" y="10261113"/>
            <a:ext cx="2905448" cy="1821534"/>
          </a:xfrm>
          <a:prstGeom prst="roundRect">
            <a:avLst>
              <a:gd name="adj" fmla="val 8894"/>
            </a:avLst>
          </a:prstGeom>
          <a:solidFill>
            <a:srgbClr val="FFFFFF"/>
          </a:solidFill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KB 선도기업아카데미 풀스택 개발자 과정"/>
          <p:cNvSpPr txBox="1">
            <a:spLocks noGrp="1"/>
          </p:cNvSpPr>
          <p:nvPr>
            <p:ph type="subTitle" sz="quarter" idx="1"/>
          </p:nvPr>
        </p:nvSpPr>
        <p:spPr>
          <a:xfrm>
            <a:off x="1286757" y="841361"/>
            <a:ext cx="5074716" cy="4158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5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+mn-lt"/>
                <a:ea typeface="+mn-ea"/>
                <a:cs typeface="+mn-cs"/>
                <a:sym typeface="Helvetica Neue"/>
              </a:rPr>
              <a:t>KB </a:t>
            </a:r>
            <a:r>
              <a:t>선도기업아카데미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풀스택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개발자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과정</a:t>
            </a:r>
          </a:p>
        </p:txBody>
      </p:sp>
      <p:sp>
        <p:nvSpPr>
          <p:cNvPr id="185" name="선"/>
          <p:cNvSpPr/>
          <p:nvPr/>
        </p:nvSpPr>
        <p:spPr>
          <a:xfrm>
            <a:off x="1352848" y="1727463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186" name="웹 프론트 기획을 위한 UX/UI 특강"/>
          <p:cNvSpPr txBox="1"/>
          <p:nvPr/>
        </p:nvSpPr>
        <p:spPr>
          <a:xfrm>
            <a:off x="1284973" y="1160423"/>
            <a:ext cx="4739870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 defTabSz="825500">
              <a:defRPr sz="17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웹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프론트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기획을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위한</a:t>
            </a:r>
            <a:r>
              <a:t> UX/UI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특강</a:t>
            </a:r>
          </a:p>
        </p:txBody>
      </p:sp>
      <p:sp>
        <p:nvSpPr>
          <p:cNvPr id="188" name="유사한 내용끼리 묶어서…"/>
          <p:cNvSpPr/>
          <p:nvPr/>
        </p:nvSpPr>
        <p:spPr>
          <a:xfrm>
            <a:off x="4151207" y="3379287"/>
            <a:ext cx="2990611" cy="1295194"/>
          </a:xfrm>
          <a:prstGeom prst="roundRect">
            <a:avLst>
              <a:gd name="adj" fmla="val 12509"/>
            </a:avLst>
          </a:prstGeom>
          <a:solidFill>
            <a:srgbClr val="D5D5D5"/>
          </a:solidFill>
          <a:ln w="127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defTabSz="821531"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23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유사한</a:t>
            </a:r>
            <a:r>
              <a:rPr sz="23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sz="23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내용끼리</a:t>
            </a:r>
            <a:r>
              <a:rPr sz="23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sz="23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묶어서</a:t>
            </a:r>
            <a:endParaRPr sz="23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defTabSz="821531"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23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공통된</a:t>
            </a:r>
            <a:r>
              <a:rPr sz="23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sz="23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내용</a:t>
            </a:r>
            <a:r>
              <a:rPr sz="23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sz="23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작성</a:t>
            </a:r>
            <a:endParaRPr sz="23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89" name="문제를 정의한다면"/>
          <p:cNvSpPr/>
          <p:nvPr/>
        </p:nvSpPr>
        <p:spPr>
          <a:xfrm>
            <a:off x="7278700" y="3345420"/>
            <a:ext cx="4366211" cy="1295194"/>
          </a:xfrm>
          <a:prstGeom prst="roundRect">
            <a:avLst>
              <a:gd name="adj" fmla="val 12509"/>
            </a:avLst>
          </a:prstGeom>
          <a:solidFill>
            <a:srgbClr val="D5D5D5"/>
          </a:solidFill>
          <a:ln w="127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400">
                <a:latin typeface="NanumBarunGothic" panose="020B0603020101020101" pitchFamily="34" charset="-127"/>
                <a:ea typeface="NanumBarunGothic" panose="020B0603020101020101" pitchFamily="34" charset="-127"/>
              </a:rPr>
              <a:t>문제를 정의한다면</a:t>
            </a:r>
          </a:p>
        </p:txBody>
      </p:sp>
      <p:pic>
        <p:nvPicPr>
          <p:cNvPr id="190" name="선 선" descr="선 선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818420" y="820346"/>
            <a:ext cx="1226210" cy="457904"/>
          </a:xfrm>
          <a:prstGeom prst="rect">
            <a:avLst/>
          </a:prstGeom>
        </p:spPr>
      </p:pic>
      <p:sp>
        <p:nvSpPr>
          <p:cNvPr id="192" name="모서리가 둥근 직사각형"/>
          <p:cNvSpPr/>
          <p:nvPr/>
        </p:nvSpPr>
        <p:spPr>
          <a:xfrm>
            <a:off x="7269754" y="4880504"/>
            <a:ext cx="4384103" cy="1901356"/>
          </a:xfrm>
          <a:prstGeom prst="roundRect">
            <a:avLst>
              <a:gd name="adj" fmla="val 8521"/>
            </a:avLst>
          </a:prstGeom>
          <a:solidFill>
            <a:srgbClr val="FFFFFF"/>
          </a:solidFill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3" name="모서리가 둥근 직사각형"/>
          <p:cNvSpPr/>
          <p:nvPr/>
        </p:nvSpPr>
        <p:spPr>
          <a:xfrm>
            <a:off x="7269754" y="7029174"/>
            <a:ext cx="4384103" cy="3073452"/>
          </a:xfrm>
          <a:prstGeom prst="roundRect">
            <a:avLst>
              <a:gd name="adj" fmla="val 5271"/>
            </a:avLst>
          </a:prstGeom>
          <a:solidFill>
            <a:srgbClr val="FFFFFF"/>
          </a:solidFill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4" name="모서리가 둥근 직사각형"/>
          <p:cNvSpPr/>
          <p:nvPr/>
        </p:nvSpPr>
        <p:spPr>
          <a:xfrm>
            <a:off x="7269754" y="10231973"/>
            <a:ext cx="4384103" cy="1901356"/>
          </a:xfrm>
          <a:prstGeom prst="roundRect">
            <a:avLst>
              <a:gd name="adj" fmla="val 8521"/>
            </a:avLst>
          </a:prstGeom>
          <a:solidFill>
            <a:srgbClr val="FFFFFF"/>
          </a:solidFill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5" name="어떻게 하면 ‘타겟’이 oooo의 긍정경험을 할수 있을까?"/>
          <p:cNvSpPr/>
          <p:nvPr/>
        </p:nvSpPr>
        <p:spPr>
          <a:xfrm>
            <a:off x="11766514" y="3349654"/>
            <a:ext cx="4366210" cy="1295193"/>
          </a:xfrm>
          <a:prstGeom prst="roundRect">
            <a:avLst>
              <a:gd name="adj" fmla="val 12509"/>
            </a:avLst>
          </a:prstGeom>
          <a:solidFill>
            <a:srgbClr val="D5D5D5"/>
          </a:solidFill>
          <a:ln w="127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어떻게</a:t>
            </a:r>
            <a:r>
              <a:rPr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sz="2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하면</a:t>
            </a:r>
            <a:r>
              <a:rPr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‘</a:t>
            </a:r>
            <a:r>
              <a:rPr sz="2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타겟’이</a:t>
            </a:r>
            <a:r>
              <a:rPr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sz="2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oooo의</a:t>
            </a:r>
            <a:r>
              <a:rPr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sz="2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긍정경험을</a:t>
            </a:r>
            <a:r>
              <a:rPr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sz="2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할수</a:t>
            </a:r>
            <a:r>
              <a:rPr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sz="2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있을까</a:t>
            </a:r>
            <a:r>
              <a:rPr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?</a:t>
            </a:r>
          </a:p>
        </p:txBody>
      </p:sp>
      <p:sp>
        <p:nvSpPr>
          <p:cNvPr id="196" name="모서리가 둥근 직사각형"/>
          <p:cNvSpPr/>
          <p:nvPr/>
        </p:nvSpPr>
        <p:spPr>
          <a:xfrm>
            <a:off x="11757567" y="4884738"/>
            <a:ext cx="4384103" cy="1901355"/>
          </a:xfrm>
          <a:prstGeom prst="roundRect">
            <a:avLst>
              <a:gd name="adj" fmla="val 8521"/>
            </a:avLst>
          </a:prstGeom>
          <a:solidFill>
            <a:srgbClr val="FFFFFF"/>
          </a:solidFill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7" name="모서리가 둥근 직사각형"/>
          <p:cNvSpPr/>
          <p:nvPr/>
        </p:nvSpPr>
        <p:spPr>
          <a:xfrm>
            <a:off x="11757567" y="7033407"/>
            <a:ext cx="4384103" cy="3073453"/>
          </a:xfrm>
          <a:prstGeom prst="roundRect">
            <a:avLst>
              <a:gd name="adj" fmla="val 5271"/>
            </a:avLst>
          </a:prstGeom>
          <a:solidFill>
            <a:srgbClr val="FFFFFF"/>
          </a:solidFill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8" name="모서리가 둥근 직사각형"/>
          <p:cNvSpPr/>
          <p:nvPr/>
        </p:nvSpPr>
        <p:spPr>
          <a:xfrm>
            <a:off x="11757567" y="10236207"/>
            <a:ext cx="4384103" cy="1901356"/>
          </a:xfrm>
          <a:prstGeom prst="roundRect">
            <a:avLst>
              <a:gd name="adj" fmla="val 8521"/>
            </a:avLst>
          </a:prstGeom>
          <a:solidFill>
            <a:srgbClr val="FFFFFF"/>
          </a:solidFill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9" name="서비스 목표"/>
          <p:cNvSpPr/>
          <p:nvPr/>
        </p:nvSpPr>
        <p:spPr>
          <a:xfrm>
            <a:off x="16254327" y="3387228"/>
            <a:ext cx="3912291" cy="1295194"/>
          </a:xfrm>
          <a:prstGeom prst="roundRect">
            <a:avLst>
              <a:gd name="adj" fmla="val 12509"/>
            </a:avLst>
          </a:prstGeom>
          <a:solidFill>
            <a:srgbClr val="D5D5D5"/>
          </a:solidFill>
          <a:ln w="127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defTabSz="821531">
              <a:defRPr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400"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 목표</a:t>
            </a:r>
          </a:p>
        </p:txBody>
      </p:sp>
      <p:sp>
        <p:nvSpPr>
          <p:cNvPr id="200" name="모서리가 둥근 직사각형"/>
          <p:cNvSpPr/>
          <p:nvPr/>
        </p:nvSpPr>
        <p:spPr>
          <a:xfrm>
            <a:off x="16254327" y="4894653"/>
            <a:ext cx="3840997" cy="1821533"/>
          </a:xfrm>
          <a:prstGeom prst="roundRect">
            <a:avLst>
              <a:gd name="adj" fmla="val 8894"/>
            </a:avLst>
          </a:prstGeom>
          <a:solidFill>
            <a:srgbClr val="FFFFFF"/>
          </a:solidFill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0145661" y="12954297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02" name="저작권의 보호를 받습니다. 화면 캡쳐하지 마세요."/>
          <p:cNvSpPr txBox="1"/>
          <p:nvPr/>
        </p:nvSpPr>
        <p:spPr>
          <a:xfrm>
            <a:off x="1261357" y="12603850"/>
            <a:ext cx="6329177" cy="41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825500">
              <a:defRPr sz="17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저작권의 보호를 받습니다. 화면 캡쳐하지 마세요.</a:t>
            </a:r>
          </a:p>
        </p:txBody>
      </p:sp>
      <p:sp>
        <p:nvSpPr>
          <p:cNvPr id="203" name="선"/>
          <p:cNvSpPr/>
          <p:nvPr/>
        </p:nvSpPr>
        <p:spPr>
          <a:xfrm>
            <a:off x="1352848" y="12447928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2" name="1차">
            <a:extLst>
              <a:ext uri="{FF2B5EF4-FFF2-40B4-BE49-F238E27FC236}">
                <a16:creationId xmlns:a16="http://schemas.microsoft.com/office/drawing/2014/main" id="{1E526FE8-CAB7-7899-03B9-1BA361D7D17F}"/>
              </a:ext>
            </a:extLst>
          </p:cNvPr>
          <p:cNvSpPr txBox="1"/>
          <p:nvPr/>
        </p:nvSpPr>
        <p:spPr>
          <a:xfrm>
            <a:off x="18038297" y="1185823"/>
            <a:ext cx="1220362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r" defTabSz="825500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altLang="ko-KR" dirty="0"/>
              <a:t>2</a:t>
            </a:r>
            <a:r>
              <a:rPr dirty="0"/>
              <a:t>차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스크린샷 2023-05-18 오후 7.35.29.png" descr="스크린샷 2023-05-18 오후 7.35.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374" y="3362801"/>
            <a:ext cx="10562758" cy="8769752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KB 선도기업아카데미 풀스택 개발자 과정"/>
          <p:cNvSpPr txBox="1">
            <a:spLocks noGrp="1"/>
          </p:cNvSpPr>
          <p:nvPr>
            <p:ph type="subTitle" sz="quarter" idx="1"/>
          </p:nvPr>
        </p:nvSpPr>
        <p:spPr>
          <a:xfrm>
            <a:off x="1286757" y="841361"/>
            <a:ext cx="5074716" cy="4158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5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+mn-lt"/>
                <a:ea typeface="+mn-ea"/>
                <a:cs typeface="+mn-cs"/>
                <a:sym typeface="Helvetica Neue"/>
              </a:rPr>
              <a:t>KB </a:t>
            </a:r>
            <a:r>
              <a:t>선도기업아카데미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풀스택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개발자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과정</a:t>
            </a:r>
          </a:p>
        </p:txBody>
      </p:sp>
      <p:sp>
        <p:nvSpPr>
          <p:cNvPr id="207" name="Persona"/>
          <p:cNvSpPr txBox="1"/>
          <p:nvPr/>
        </p:nvSpPr>
        <p:spPr>
          <a:xfrm>
            <a:off x="1237256" y="2134191"/>
            <a:ext cx="8105905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5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Persona</a:t>
            </a:r>
          </a:p>
        </p:txBody>
      </p:sp>
      <p:sp>
        <p:nvSpPr>
          <p:cNvPr id="208" name="선"/>
          <p:cNvSpPr/>
          <p:nvPr/>
        </p:nvSpPr>
        <p:spPr>
          <a:xfrm>
            <a:off x="1352848" y="1727463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209" name="웹 프론트 기획을 위한 UX/UI 특강"/>
          <p:cNvSpPr txBox="1"/>
          <p:nvPr/>
        </p:nvSpPr>
        <p:spPr>
          <a:xfrm>
            <a:off x="1284973" y="1160423"/>
            <a:ext cx="4739870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 defTabSz="825500">
              <a:defRPr sz="17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웹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프론트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기획을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위한</a:t>
            </a:r>
            <a:r>
              <a:t> UX/UI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특강</a:t>
            </a:r>
          </a:p>
        </p:txBody>
      </p:sp>
      <p:sp>
        <p:nvSpPr>
          <p:cNvPr id="211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0145661" y="12954297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12" name="저작권의 보호를 받습니다. 화면 캡쳐하지 마세요."/>
          <p:cNvSpPr txBox="1"/>
          <p:nvPr/>
        </p:nvSpPr>
        <p:spPr>
          <a:xfrm>
            <a:off x="1261357" y="12603850"/>
            <a:ext cx="6329177" cy="41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825500">
              <a:defRPr sz="17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저작권의 보호를 받습니다. 화면 캡쳐하지 마세요.</a:t>
            </a:r>
          </a:p>
        </p:txBody>
      </p:sp>
      <p:sp>
        <p:nvSpPr>
          <p:cNvPr id="213" name="선"/>
          <p:cNvSpPr/>
          <p:nvPr/>
        </p:nvSpPr>
        <p:spPr>
          <a:xfrm>
            <a:off x="1352848" y="12447928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2" name="1차">
            <a:extLst>
              <a:ext uri="{FF2B5EF4-FFF2-40B4-BE49-F238E27FC236}">
                <a16:creationId xmlns:a16="http://schemas.microsoft.com/office/drawing/2014/main" id="{45C79F7E-540F-5F97-A119-46C17986B153}"/>
              </a:ext>
            </a:extLst>
          </p:cNvPr>
          <p:cNvSpPr txBox="1"/>
          <p:nvPr/>
        </p:nvSpPr>
        <p:spPr>
          <a:xfrm>
            <a:off x="18038297" y="1185823"/>
            <a:ext cx="1220362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r" defTabSz="825500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altLang="ko-KR" dirty="0"/>
              <a:t>2</a:t>
            </a:r>
            <a:r>
              <a:rPr dirty="0"/>
              <a:t>차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모서리가 둥근 직사각형"/>
          <p:cNvSpPr/>
          <p:nvPr/>
        </p:nvSpPr>
        <p:spPr>
          <a:xfrm>
            <a:off x="1347632" y="4321898"/>
            <a:ext cx="9673293" cy="7781020"/>
          </a:xfrm>
          <a:prstGeom prst="roundRect">
            <a:avLst>
              <a:gd name="adj" fmla="val 3168"/>
            </a:avLst>
          </a:prstGeom>
          <a:solidFill>
            <a:srgbClr val="000000">
              <a:alpha val="8888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6" name="KB 선도기업아카데미 풀스택 개발자 과정"/>
          <p:cNvSpPr txBox="1">
            <a:spLocks noGrp="1"/>
          </p:cNvSpPr>
          <p:nvPr>
            <p:ph type="subTitle" sz="quarter" idx="1"/>
          </p:nvPr>
        </p:nvSpPr>
        <p:spPr>
          <a:xfrm>
            <a:off x="1286757" y="841361"/>
            <a:ext cx="5074716" cy="4158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5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+mn-lt"/>
                <a:ea typeface="+mn-ea"/>
                <a:cs typeface="+mn-cs"/>
                <a:sym typeface="Helvetica Neue"/>
              </a:rPr>
              <a:t>KB </a:t>
            </a:r>
            <a:r>
              <a:t>선도기업아카데미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풀스택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개발자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과정</a:t>
            </a:r>
          </a:p>
        </p:txBody>
      </p:sp>
      <p:sp>
        <p:nvSpPr>
          <p:cNvPr id="227" name="User Scenario"/>
          <p:cNvSpPr txBox="1"/>
          <p:nvPr/>
        </p:nvSpPr>
        <p:spPr>
          <a:xfrm>
            <a:off x="1237256" y="2134191"/>
            <a:ext cx="8105905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5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User Scenario</a:t>
            </a:r>
          </a:p>
        </p:txBody>
      </p:sp>
      <p:sp>
        <p:nvSpPr>
          <p:cNvPr id="228" name="선"/>
          <p:cNvSpPr/>
          <p:nvPr/>
        </p:nvSpPr>
        <p:spPr>
          <a:xfrm>
            <a:off x="1352848" y="1727463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229" name="웹 프론트 기획을 위한 UX/UI 특강"/>
          <p:cNvSpPr txBox="1"/>
          <p:nvPr/>
        </p:nvSpPr>
        <p:spPr>
          <a:xfrm>
            <a:off x="1284973" y="1160423"/>
            <a:ext cx="4739870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 defTabSz="825500">
              <a:defRPr sz="17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웹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프론트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기획을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위한</a:t>
            </a:r>
            <a:r>
              <a:t> UX/UI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특강</a:t>
            </a:r>
          </a:p>
        </p:txBody>
      </p:sp>
      <p:sp>
        <p:nvSpPr>
          <p:cNvPr id="231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0145661" y="12954297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32" name="저작권의 보호를 받습니다. 화면 캡쳐하지 마세요."/>
          <p:cNvSpPr txBox="1"/>
          <p:nvPr/>
        </p:nvSpPr>
        <p:spPr>
          <a:xfrm>
            <a:off x="1261357" y="12603850"/>
            <a:ext cx="6329177" cy="41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825500">
              <a:defRPr sz="17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저작권의 보호를 받습니다. 화면 캡쳐하지 마세요.</a:t>
            </a:r>
          </a:p>
        </p:txBody>
      </p:sp>
      <p:sp>
        <p:nvSpPr>
          <p:cNvPr id="233" name="선"/>
          <p:cNvSpPr/>
          <p:nvPr/>
        </p:nvSpPr>
        <p:spPr>
          <a:xfrm>
            <a:off x="1352848" y="12447928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234" name="Who – details of the persona.…"/>
          <p:cNvSpPr txBox="1"/>
          <p:nvPr/>
        </p:nvSpPr>
        <p:spPr>
          <a:xfrm>
            <a:off x="2183318" y="4714018"/>
            <a:ext cx="791398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Who – details of the persona.</a:t>
            </a:r>
          </a:p>
          <a:p>
            <a:pPr algn="l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What their goals are.</a:t>
            </a:r>
          </a:p>
          <a:p>
            <a:pPr algn="l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When they might perform tasks (including obstacles).</a:t>
            </a:r>
          </a:p>
          <a:p>
            <a:pPr algn="l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Where they might do these (including obstacles).</a:t>
            </a:r>
          </a:p>
          <a:p>
            <a:pPr algn="l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Why they want to do things, must perform subtasks, </a:t>
            </a:r>
            <a:r>
              <a:rPr dirty="0" err="1"/>
              <a:t>etc</a:t>
            </a:r>
            <a:endParaRPr dirty="0"/>
          </a:p>
        </p:txBody>
      </p:sp>
      <p:sp>
        <p:nvSpPr>
          <p:cNvPr id="235" name="사각형"/>
          <p:cNvSpPr/>
          <p:nvPr/>
        </p:nvSpPr>
        <p:spPr>
          <a:xfrm>
            <a:off x="1906784" y="4883288"/>
            <a:ext cx="121863" cy="12186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36" name="사각형"/>
          <p:cNvSpPr/>
          <p:nvPr/>
        </p:nvSpPr>
        <p:spPr>
          <a:xfrm>
            <a:off x="1906784" y="5467488"/>
            <a:ext cx="121863" cy="12186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37" name="사각형"/>
          <p:cNvSpPr/>
          <p:nvPr/>
        </p:nvSpPr>
        <p:spPr>
          <a:xfrm>
            <a:off x="1906784" y="6089788"/>
            <a:ext cx="121863" cy="12186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38" name="사각형"/>
          <p:cNvSpPr/>
          <p:nvPr/>
        </p:nvSpPr>
        <p:spPr>
          <a:xfrm>
            <a:off x="1906784" y="6686688"/>
            <a:ext cx="121863" cy="12186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39" name="사각형"/>
          <p:cNvSpPr/>
          <p:nvPr/>
        </p:nvSpPr>
        <p:spPr>
          <a:xfrm>
            <a:off x="1906784" y="7283588"/>
            <a:ext cx="121863" cy="12186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40" name="Who"/>
          <p:cNvSpPr txBox="1"/>
          <p:nvPr/>
        </p:nvSpPr>
        <p:spPr>
          <a:xfrm>
            <a:off x="4578032" y="8058288"/>
            <a:ext cx="53211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EC5D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Who</a:t>
            </a:r>
          </a:p>
        </p:txBody>
      </p:sp>
      <p:sp>
        <p:nvSpPr>
          <p:cNvPr id="241" name="집에서 생활하는 것을 좋아하는 Fiona는 취미로 집에서 작은 텃밭을 만들어 상추를 심었다.…"/>
          <p:cNvSpPr txBox="1"/>
          <p:nvPr/>
        </p:nvSpPr>
        <p:spPr>
          <a:xfrm>
            <a:off x="1730847" y="8298134"/>
            <a:ext cx="7947764" cy="3061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lnSpc>
                <a:spcPct val="2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생활하는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좋아하는</a:t>
            </a:r>
            <a:r>
              <a:rPr dirty="0"/>
              <a:t> </a:t>
            </a:r>
            <a:r>
              <a:rPr dirty="0" err="1"/>
              <a:t>Fiona는</a:t>
            </a:r>
            <a:r>
              <a:rPr dirty="0"/>
              <a:t> </a:t>
            </a:r>
            <a:r>
              <a:rPr dirty="0" err="1"/>
              <a:t>취미로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텃밭을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상추를</a:t>
            </a:r>
            <a:r>
              <a:rPr dirty="0"/>
              <a:t> </a:t>
            </a:r>
            <a:r>
              <a:rPr dirty="0" err="1"/>
              <a:t>심었다</a:t>
            </a:r>
            <a:r>
              <a:rPr dirty="0"/>
              <a:t>.</a:t>
            </a:r>
          </a:p>
          <a:p>
            <a:pPr algn="l" defTabSz="457200">
              <a:lnSpc>
                <a:spcPct val="2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가족</a:t>
            </a:r>
            <a:r>
              <a:rPr dirty="0"/>
              <a:t> </a:t>
            </a:r>
            <a:r>
              <a:rPr dirty="0" err="1"/>
              <a:t>세명이서</a:t>
            </a:r>
            <a:r>
              <a:rPr dirty="0"/>
              <a:t> </a:t>
            </a:r>
            <a:r>
              <a:rPr dirty="0" err="1"/>
              <a:t>먹어도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남아서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상추를</a:t>
            </a:r>
            <a:r>
              <a:rPr dirty="0"/>
              <a:t> </a:t>
            </a:r>
            <a:r>
              <a:rPr dirty="0" err="1"/>
              <a:t>딱</a:t>
            </a:r>
            <a:r>
              <a:rPr dirty="0"/>
              <a:t> 1000원에 </a:t>
            </a:r>
            <a:r>
              <a:rPr dirty="0" err="1"/>
              <a:t>팔고싶다</a:t>
            </a:r>
            <a:r>
              <a:rPr dirty="0"/>
              <a:t>.</a:t>
            </a:r>
          </a:p>
          <a:p>
            <a:pPr algn="l" defTabSz="457200">
              <a:lnSpc>
                <a:spcPct val="2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동네장터</a:t>
            </a:r>
            <a:r>
              <a:rPr dirty="0"/>
              <a:t> </a:t>
            </a:r>
            <a:r>
              <a:rPr dirty="0" err="1"/>
              <a:t>앱</a:t>
            </a:r>
            <a:r>
              <a:rPr dirty="0"/>
              <a:t>(</a:t>
            </a:r>
            <a:r>
              <a:rPr dirty="0" err="1"/>
              <a:t>당근마켓</a:t>
            </a:r>
            <a:r>
              <a:rPr dirty="0"/>
              <a:t>)</a:t>
            </a:r>
            <a:r>
              <a:rPr dirty="0" err="1"/>
              <a:t>에</a:t>
            </a:r>
            <a:r>
              <a:rPr dirty="0"/>
              <a:t> </a:t>
            </a:r>
            <a:r>
              <a:rPr dirty="0" err="1"/>
              <a:t>올려</a:t>
            </a:r>
            <a:r>
              <a:rPr dirty="0"/>
              <a:t> </a:t>
            </a:r>
            <a:r>
              <a:rPr dirty="0" err="1"/>
              <a:t>팔기로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  <a:p>
            <a:pPr algn="l" defTabSz="457200">
              <a:lnSpc>
                <a:spcPct val="2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당근마켓</a:t>
            </a:r>
            <a:r>
              <a:rPr dirty="0"/>
              <a:t> </a:t>
            </a:r>
            <a:r>
              <a:rPr dirty="0" err="1"/>
              <a:t>회원인증을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카테고리</a:t>
            </a:r>
            <a:r>
              <a:rPr dirty="0"/>
              <a:t>(</a:t>
            </a:r>
            <a:r>
              <a:rPr dirty="0" err="1"/>
              <a:t>음식</a:t>
            </a:r>
            <a:r>
              <a:rPr dirty="0"/>
              <a:t>)</a:t>
            </a:r>
            <a:r>
              <a:rPr dirty="0" err="1"/>
              <a:t>를</a:t>
            </a:r>
            <a:r>
              <a:rPr dirty="0"/>
              <a:t> </a:t>
            </a:r>
            <a:r>
              <a:rPr dirty="0" err="1"/>
              <a:t>선택</a:t>
            </a:r>
            <a:r>
              <a:rPr dirty="0"/>
              <a:t>, </a:t>
            </a:r>
            <a:r>
              <a:rPr dirty="0" err="1"/>
              <a:t>카메라로</a:t>
            </a:r>
            <a:r>
              <a:rPr dirty="0"/>
              <a:t> </a:t>
            </a:r>
            <a:r>
              <a:rPr dirty="0" err="1"/>
              <a:t>사진찍고</a:t>
            </a:r>
            <a:r>
              <a:rPr dirty="0"/>
              <a:t>, </a:t>
            </a:r>
            <a:r>
              <a:rPr dirty="0" err="1"/>
              <a:t>업로드</a:t>
            </a:r>
            <a:r>
              <a:rPr dirty="0"/>
              <a:t>, </a:t>
            </a:r>
            <a:r>
              <a:rPr dirty="0" err="1"/>
              <a:t>글</a:t>
            </a:r>
            <a:r>
              <a:rPr dirty="0"/>
              <a:t> </a:t>
            </a:r>
            <a:r>
              <a:rPr dirty="0" err="1"/>
              <a:t>작성하였다</a:t>
            </a:r>
            <a:r>
              <a:rPr dirty="0"/>
              <a:t>.</a:t>
            </a:r>
          </a:p>
          <a:p>
            <a:pPr algn="l" defTabSz="457200">
              <a:lnSpc>
                <a:spcPct val="2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1시간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댓글</a:t>
            </a:r>
            <a:r>
              <a:rPr dirty="0"/>
              <a:t> </a:t>
            </a:r>
            <a:r>
              <a:rPr dirty="0" err="1"/>
              <a:t>메세지가</a:t>
            </a:r>
            <a:r>
              <a:rPr dirty="0"/>
              <a:t> </a:t>
            </a:r>
            <a:r>
              <a:rPr dirty="0" err="1"/>
              <a:t>왔고</a:t>
            </a:r>
            <a:r>
              <a:rPr dirty="0"/>
              <a:t> </a:t>
            </a:r>
            <a:r>
              <a:rPr dirty="0" err="1"/>
              <a:t>확인해보니</a:t>
            </a:r>
            <a:r>
              <a:rPr dirty="0"/>
              <a:t>, </a:t>
            </a:r>
            <a:r>
              <a:rPr dirty="0" err="1"/>
              <a:t>상추의</a:t>
            </a:r>
            <a:r>
              <a:rPr dirty="0"/>
              <a:t> </a:t>
            </a:r>
            <a:r>
              <a:rPr dirty="0" err="1"/>
              <a:t>신선함을</a:t>
            </a:r>
            <a:r>
              <a:rPr dirty="0"/>
              <a:t> </a:t>
            </a:r>
            <a:r>
              <a:rPr dirty="0" err="1"/>
              <a:t>구체적으로</a:t>
            </a:r>
            <a:r>
              <a:rPr dirty="0"/>
              <a:t> </a:t>
            </a:r>
            <a:r>
              <a:rPr dirty="0" err="1"/>
              <a:t>물어봐서</a:t>
            </a:r>
            <a:r>
              <a:rPr dirty="0"/>
              <a:t> </a:t>
            </a:r>
            <a:r>
              <a:rPr dirty="0" err="1"/>
              <a:t>답변을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242" name="goals"/>
          <p:cNvSpPr txBox="1"/>
          <p:nvPr/>
        </p:nvSpPr>
        <p:spPr>
          <a:xfrm>
            <a:off x="5254278" y="8768230"/>
            <a:ext cx="60007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EC5D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goals</a:t>
            </a:r>
          </a:p>
        </p:txBody>
      </p:sp>
      <p:sp>
        <p:nvSpPr>
          <p:cNvPr id="243" name="do"/>
          <p:cNvSpPr txBox="1"/>
          <p:nvPr/>
        </p:nvSpPr>
        <p:spPr>
          <a:xfrm>
            <a:off x="1722315" y="10209269"/>
            <a:ext cx="38270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EC5D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do</a:t>
            </a:r>
          </a:p>
        </p:txBody>
      </p:sp>
      <p:sp>
        <p:nvSpPr>
          <p:cNvPr id="244" name="tasks"/>
          <p:cNvSpPr txBox="1"/>
          <p:nvPr/>
        </p:nvSpPr>
        <p:spPr>
          <a:xfrm>
            <a:off x="2725464" y="9512212"/>
            <a:ext cx="67749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EC5D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tasks</a:t>
            </a:r>
          </a:p>
        </p:txBody>
      </p:sp>
      <p:sp>
        <p:nvSpPr>
          <p:cNvPr id="245" name="모서리가 둥근 직사각형"/>
          <p:cNvSpPr/>
          <p:nvPr/>
        </p:nvSpPr>
        <p:spPr>
          <a:xfrm>
            <a:off x="11175596" y="4214516"/>
            <a:ext cx="8102917" cy="7889107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6" name="예시"/>
          <p:cNvSpPr txBox="1"/>
          <p:nvPr/>
        </p:nvSpPr>
        <p:spPr>
          <a:xfrm>
            <a:off x="1343764" y="3518436"/>
            <a:ext cx="1669188" cy="775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41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b="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예시</a:t>
            </a:r>
            <a:endParaRPr b="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47" name="작성해보세요"/>
          <p:cNvSpPr txBox="1"/>
          <p:nvPr/>
        </p:nvSpPr>
        <p:spPr>
          <a:xfrm>
            <a:off x="11020925" y="3374503"/>
            <a:ext cx="4017630" cy="775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41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b="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작성해보세요</a:t>
            </a:r>
            <a:endParaRPr b="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1차">
            <a:extLst>
              <a:ext uri="{FF2B5EF4-FFF2-40B4-BE49-F238E27FC236}">
                <a16:creationId xmlns:a16="http://schemas.microsoft.com/office/drawing/2014/main" id="{8E7CBEC5-E26C-FF22-8A81-932DBAFBD69B}"/>
              </a:ext>
            </a:extLst>
          </p:cNvPr>
          <p:cNvSpPr txBox="1"/>
          <p:nvPr/>
        </p:nvSpPr>
        <p:spPr>
          <a:xfrm>
            <a:off x="18038297" y="1185823"/>
            <a:ext cx="1220362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r" defTabSz="825500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altLang="ko-KR" dirty="0"/>
              <a:t>2</a:t>
            </a:r>
            <a:r>
              <a:rPr dirty="0"/>
              <a:t>차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KB 선도기업아카데미 풀스택 개발자 과정"/>
          <p:cNvSpPr txBox="1">
            <a:spLocks noGrp="1"/>
          </p:cNvSpPr>
          <p:nvPr>
            <p:ph type="subTitle" sz="quarter" idx="1"/>
          </p:nvPr>
        </p:nvSpPr>
        <p:spPr>
          <a:xfrm>
            <a:off x="1286757" y="841361"/>
            <a:ext cx="5074716" cy="4158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5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+mn-lt"/>
                <a:ea typeface="+mn-ea"/>
                <a:cs typeface="+mn-cs"/>
                <a:sym typeface="Helvetica Neue"/>
              </a:rPr>
              <a:t>KB </a:t>
            </a:r>
            <a:r>
              <a:t>선도기업아카데미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풀스택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개발자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과정</a:t>
            </a:r>
          </a:p>
        </p:txBody>
      </p:sp>
      <p:sp>
        <p:nvSpPr>
          <p:cNvPr id="250" name="User Scenario"/>
          <p:cNvSpPr txBox="1"/>
          <p:nvPr/>
        </p:nvSpPr>
        <p:spPr>
          <a:xfrm>
            <a:off x="1237256" y="2134191"/>
            <a:ext cx="8105905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5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User Scenario</a:t>
            </a:r>
          </a:p>
        </p:txBody>
      </p:sp>
      <p:sp>
        <p:nvSpPr>
          <p:cNvPr id="251" name="선"/>
          <p:cNvSpPr/>
          <p:nvPr/>
        </p:nvSpPr>
        <p:spPr>
          <a:xfrm>
            <a:off x="1352848" y="1727463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252" name="웹 프론트 기획을 위한 UX/UI 특강"/>
          <p:cNvSpPr txBox="1"/>
          <p:nvPr/>
        </p:nvSpPr>
        <p:spPr>
          <a:xfrm>
            <a:off x="1284973" y="1160423"/>
            <a:ext cx="4739870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 defTabSz="825500">
              <a:defRPr sz="17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웹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프론트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기획을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위한</a:t>
            </a:r>
            <a:r>
              <a:t> UX/UI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특강</a:t>
            </a:r>
          </a:p>
        </p:txBody>
      </p:sp>
      <p:sp>
        <p:nvSpPr>
          <p:cNvPr id="253" name="1차"/>
          <p:cNvSpPr txBox="1"/>
          <p:nvPr/>
        </p:nvSpPr>
        <p:spPr>
          <a:xfrm>
            <a:off x="18038297" y="1185823"/>
            <a:ext cx="1220362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r" defTabSz="825500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altLang="ko-KR" dirty="0"/>
              <a:t>2</a:t>
            </a:r>
            <a:r>
              <a:rPr dirty="0"/>
              <a:t>차</a:t>
            </a:r>
          </a:p>
        </p:txBody>
      </p:sp>
      <p:sp>
        <p:nvSpPr>
          <p:cNvPr id="25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0145661" y="12954297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55" name="저작권의 보호를 받습니다. 화면 캡쳐하지 마세요."/>
          <p:cNvSpPr txBox="1"/>
          <p:nvPr/>
        </p:nvSpPr>
        <p:spPr>
          <a:xfrm>
            <a:off x="1261357" y="12603850"/>
            <a:ext cx="6329177" cy="41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825500">
              <a:defRPr sz="17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저작권의 보호를 받습니다. 화면 캡쳐하지 마세요.</a:t>
            </a:r>
          </a:p>
        </p:txBody>
      </p:sp>
      <p:sp>
        <p:nvSpPr>
          <p:cNvPr id="256" name="선"/>
          <p:cNvSpPr/>
          <p:nvPr/>
        </p:nvSpPr>
        <p:spPr>
          <a:xfrm>
            <a:off x="1352848" y="12447928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257" name="Use case"/>
          <p:cNvSpPr txBox="1"/>
          <p:nvPr/>
        </p:nvSpPr>
        <p:spPr>
          <a:xfrm>
            <a:off x="1237256" y="3528345"/>
            <a:ext cx="2507884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29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Use case</a:t>
            </a:r>
          </a:p>
        </p:txBody>
      </p:sp>
      <p:sp>
        <p:nvSpPr>
          <p:cNvPr id="258" name="Working Flow"/>
          <p:cNvSpPr txBox="1"/>
          <p:nvPr/>
        </p:nvSpPr>
        <p:spPr>
          <a:xfrm>
            <a:off x="1237256" y="4476990"/>
            <a:ext cx="2507884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24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Working Flow</a:t>
            </a:r>
          </a:p>
        </p:txBody>
      </p:sp>
      <p:sp>
        <p:nvSpPr>
          <p:cNvPr id="259" name="Use case1"/>
          <p:cNvSpPr txBox="1"/>
          <p:nvPr/>
        </p:nvSpPr>
        <p:spPr>
          <a:xfrm>
            <a:off x="4601538" y="3518436"/>
            <a:ext cx="2507885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29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Use case1</a:t>
            </a:r>
          </a:p>
        </p:txBody>
      </p:sp>
      <p:sp>
        <p:nvSpPr>
          <p:cNvPr id="260" name="Use case2"/>
          <p:cNvSpPr txBox="1"/>
          <p:nvPr/>
        </p:nvSpPr>
        <p:spPr>
          <a:xfrm>
            <a:off x="8458808" y="3518436"/>
            <a:ext cx="2507884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29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Use case2</a:t>
            </a:r>
          </a:p>
        </p:txBody>
      </p:sp>
      <p:sp>
        <p:nvSpPr>
          <p:cNvPr id="261" name="Use case3"/>
          <p:cNvSpPr txBox="1"/>
          <p:nvPr/>
        </p:nvSpPr>
        <p:spPr>
          <a:xfrm>
            <a:off x="12316079" y="3518436"/>
            <a:ext cx="2507884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29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Use case3</a:t>
            </a:r>
          </a:p>
        </p:txBody>
      </p:sp>
      <p:sp>
        <p:nvSpPr>
          <p:cNvPr id="262" name="Use case4"/>
          <p:cNvSpPr txBox="1"/>
          <p:nvPr/>
        </p:nvSpPr>
        <p:spPr>
          <a:xfrm>
            <a:off x="15893989" y="3528345"/>
            <a:ext cx="2507884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29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Use case4</a:t>
            </a:r>
          </a:p>
        </p:txBody>
      </p:sp>
      <p:sp>
        <p:nvSpPr>
          <p:cNvPr id="263" name="직사각형"/>
          <p:cNvSpPr/>
          <p:nvPr/>
        </p:nvSpPr>
        <p:spPr>
          <a:xfrm>
            <a:off x="4655208" y="4678306"/>
            <a:ext cx="2400545" cy="7700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4" name="직사각형"/>
          <p:cNvSpPr/>
          <p:nvPr/>
        </p:nvSpPr>
        <p:spPr>
          <a:xfrm>
            <a:off x="4655208" y="5874943"/>
            <a:ext cx="2400545" cy="7700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5" name="직사각형"/>
          <p:cNvSpPr/>
          <p:nvPr/>
        </p:nvSpPr>
        <p:spPr>
          <a:xfrm>
            <a:off x="4655208" y="7071579"/>
            <a:ext cx="2400545" cy="7700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6" name="직사각형"/>
          <p:cNvSpPr/>
          <p:nvPr/>
        </p:nvSpPr>
        <p:spPr>
          <a:xfrm>
            <a:off x="4655208" y="8274955"/>
            <a:ext cx="2400545" cy="7700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7" name="선"/>
          <p:cNvSpPr/>
          <p:nvPr/>
        </p:nvSpPr>
        <p:spPr>
          <a:xfrm>
            <a:off x="5885902" y="5439342"/>
            <a:ext cx="1" cy="4158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268" name="선"/>
          <p:cNvSpPr/>
          <p:nvPr/>
        </p:nvSpPr>
        <p:spPr>
          <a:xfrm>
            <a:off x="5855480" y="6664686"/>
            <a:ext cx="1" cy="4158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269" name="선"/>
          <p:cNvSpPr/>
          <p:nvPr/>
        </p:nvSpPr>
        <p:spPr>
          <a:xfrm>
            <a:off x="5855480" y="7890029"/>
            <a:ext cx="1" cy="4158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KB 선도기업아카데미 풀스택 개발자 과정"/>
          <p:cNvSpPr txBox="1">
            <a:spLocks noGrp="1"/>
          </p:cNvSpPr>
          <p:nvPr>
            <p:ph type="subTitle" sz="quarter" idx="1"/>
          </p:nvPr>
        </p:nvSpPr>
        <p:spPr>
          <a:xfrm>
            <a:off x="1286757" y="841361"/>
            <a:ext cx="5074716" cy="4158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5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+mn-lt"/>
                <a:ea typeface="+mn-ea"/>
                <a:cs typeface="+mn-cs"/>
                <a:sym typeface="Helvetica Neue"/>
              </a:rPr>
              <a:t>KB </a:t>
            </a:r>
            <a:r>
              <a:t>선도기업아카데미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풀스택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개발자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과정</a:t>
            </a:r>
          </a:p>
        </p:txBody>
      </p:sp>
      <p:sp>
        <p:nvSpPr>
          <p:cNvPr id="272" name="와이어프레임"/>
          <p:cNvSpPr txBox="1"/>
          <p:nvPr/>
        </p:nvSpPr>
        <p:spPr>
          <a:xfrm>
            <a:off x="1237256" y="2134191"/>
            <a:ext cx="8105905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sz="5600" b="1">
                <a:solidFill>
                  <a:srgbClr val="000000"/>
                </a:solidFill>
                <a:latin typeface="Helvetica"/>
                <a:ea typeface="Helvetica"/>
                <a:cs typeface="Helvetica"/>
              </a:defRPr>
            </a:lvl1pPr>
          </a:lstStyle>
          <a:p>
            <a:r>
              <a:rPr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와이어프레임</a:t>
            </a:r>
            <a:endParaRPr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73" name="선"/>
          <p:cNvSpPr/>
          <p:nvPr/>
        </p:nvSpPr>
        <p:spPr>
          <a:xfrm>
            <a:off x="1352848" y="1727463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274" name="웹 프론트 기획을 위한 UX/UI 특강"/>
          <p:cNvSpPr txBox="1"/>
          <p:nvPr/>
        </p:nvSpPr>
        <p:spPr>
          <a:xfrm>
            <a:off x="1284973" y="1160423"/>
            <a:ext cx="4739870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 defTabSz="825500">
              <a:defRPr sz="17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웹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프론트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기획을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위한</a:t>
            </a:r>
            <a:r>
              <a:t> UX/UI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특강</a:t>
            </a:r>
          </a:p>
        </p:txBody>
      </p:sp>
      <p:sp>
        <p:nvSpPr>
          <p:cNvPr id="276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0145661" y="12954297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277" name="저작권의 보호를 받습니다. 화면 캡쳐하지 마세요."/>
          <p:cNvSpPr txBox="1"/>
          <p:nvPr/>
        </p:nvSpPr>
        <p:spPr>
          <a:xfrm>
            <a:off x="1261357" y="12603850"/>
            <a:ext cx="6329177" cy="41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825500">
              <a:defRPr sz="17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저작권의 보호를 받습니다. 화면 캡쳐하지 마세요.</a:t>
            </a:r>
          </a:p>
        </p:txBody>
      </p:sp>
      <p:sp>
        <p:nvSpPr>
          <p:cNvPr id="278" name="선"/>
          <p:cNvSpPr/>
          <p:nvPr/>
        </p:nvSpPr>
        <p:spPr>
          <a:xfrm>
            <a:off x="1352848" y="12447928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279" name="모서리가 둥근 직사각형"/>
          <p:cNvSpPr/>
          <p:nvPr/>
        </p:nvSpPr>
        <p:spPr>
          <a:xfrm>
            <a:off x="8094866" y="2577625"/>
            <a:ext cx="4262559" cy="8784100"/>
          </a:xfrm>
          <a:prstGeom prst="roundRect">
            <a:avLst>
              <a:gd name="adj" fmla="val 14666"/>
            </a:avLst>
          </a:prstGeom>
          <a:ln w="1270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0" name="모서리가 둥근 직사각형"/>
          <p:cNvSpPr/>
          <p:nvPr/>
        </p:nvSpPr>
        <p:spPr>
          <a:xfrm>
            <a:off x="9418602" y="2867696"/>
            <a:ext cx="1577412" cy="415875"/>
          </a:xfrm>
          <a:prstGeom prst="roundRect">
            <a:avLst>
              <a:gd name="adj" fmla="val 4580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" name="모서리가 둥근 직사각형"/>
          <p:cNvSpPr/>
          <p:nvPr/>
        </p:nvSpPr>
        <p:spPr>
          <a:xfrm>
            <a:off x="13907651" y="2584165"/>
            <a:ext cx="4262560" cy="8784100"/>
          </a:xfrm>
          <a:prstGeom prst="roundRect">
            <a:avLst>
              <a:gd name="adj" fmla="val 14666"/>
            </a:avLst>
          </a:prstGeom>
          <a:ln w="1270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3" name="6.7” Galaxy S24+"/>
          <p:cNvSpPr txBox="1"/>
          <p:nvPr/>
        </p:nvSpPr>
        <p:spPr>
          <a:xfrm>
            <a:off x="14444850" y="11573909"/>
            <a:ext cx="438955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30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6.7” Galaxy S24+</a:t>
            </a:r>
          </a:p>
        </p:txBody>
      </p:sp>
      <p:sp>
        <p:nvSpPr>
          <p:cNvPr id="284" name="2556 x 1179(460ppi)"/>
          <p:cNvSpPr txBox="1"/>
          <p:nvPr/>
        </p:nvSpPr>
        <p:spPr>
          <a:xfrm>
            <a:off x="8212315" y="11573909"/>
            <a:ext cx="4389560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30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ko-KR" altLang="en-US" dirty="0"/>
              <a:t>아이폰</a:t>
            </a:r>
            <a:endParaRPr dirty="0"/>
          </a:p>
        </p:txBody>
      </p:sp>
      <p:sp>
        <p:nvSpPr>
          <p:cNvPr id="2" name="1차">
            <a:extLst>
              <a:ext uri="{FF2B5EF4-FFF2-40B4-BE49-F238E27FC236}">
                <a16:creationId xmlns:a16="http://schemas.microsoft.com/office/drawing/2014/main" id="{CEAB5D83-57D9-D38E-23E7-E24E8A6EC04F}"/>
              </a:ext>
            </a:extLst>
          </p:cNvPr>
          <p:cNvSpPr txBox="1"/>
          <p:nvPr/>
        </p:nvSpPr>
        <p:spPr>
          <a:xfrm>
            <a:off x="18038297" y="1185823"/>
            <a:ext cx="1220362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r" defTabSz="825500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altLang="ko-KR" dirty="0"/>
              <a:t>2</a:t>
            </a:r>
            <a:r>
              <a:rPr dirty="0"/>
              <a:t>차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KB 선도기업아카데미 풀스택 개발자 과정"/>
          <p:cNvSpPr txBox="1">
            <a:spLocks noGrp="1"/>
          </p:cNvSpPr>
          <p:nvPr>
            <p:ph type="subTitle" sz="quarter" idx="1"/>
          </p:nvPr>
        </p:nvSpPr>
        <p:spPr>
          <a:xfrm>
            <a:off x="1286757" y="841361"/>
            <a:ext cx="5074716" cy="4158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5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+mn-lt"/>
                <a:ea typeface="+mn-ea"/>
                <a:cs typeface="+mn-cs"/>
                <a:sym typeface="Helvetica Neue"/>
              </a:rPr>
              <a:t>KB </a:t>
            </a:r>
            <a:r>
              <a:t>선도기업아카데미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풀스택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개발자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과정</a:t>
            </a:r>
          </a:p>
        </p:txBody>
      </p:sp>
      <p:sp>
        <p:nvSpPr>
          <p:cNvPr id="287" name="화면설계서"/>
          <p:cNvSpPr txBox="1"/>
          <p:nvPr/>
        </p:nvSpPr>
        <p:spPr>
          <a:xfrm>
            <a:off x="1237256" y="2134191"/>
            <a:ext cx="8105905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5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NanumBarunGothic" panose="020B0603020101020101" pitchFamily="34" charset="-127"/>
                <a:ea typeface="NanumBarunGothic" panose="020B0603020101020101" pitchFamily="34" charset="-127"/>
              </a:rPr>
              <a:t>화면설계서</a:t>
            </a:r>
          </a:p>
        </p:txBody>
      </p:sp>
      <p:sp>
        <p:nvSpPr>
          <p:cNvPr id="288" name="선"/>
          <p:cNvSpPr/>
          <p:nvPr/>
        </p:nvSpPr>
        <p:spPr>
          <a:xfrm>
            <a:off x="1352848" y="1727463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289" name="웹 프론트 기획을 위한 UX/UI 특강"/>
          <p:cNvSpPr txBox="1"/>
          <p:nvPr/>
        </p:nvSpPr>
        <p:spPr>
          <a:xfrm>
            <a:off x="1284973" y="1160423"/>
            <a:ext cx="4739870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 defTabSz="825500">
              <a:defRPr sz="17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웹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프론트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기획을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위한</a:t>
            </a:r>
            <a:r>
              <a:t> UX/UI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특강</a:t>
            </a:r>
          </a:p>
        </p:txBody>
      </p:sp>
      <p:sp>
        <p:nvSpPr>
          <p:cNvPr id="291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0145661" y="12954297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92" name="저작권의 보호를 받습니다. 화면 캡쳐하지 마세요."/>
          <p:cNvSpPr txBox="1"/>
          <p:nvPr/>
        </p:nvSpPr>
        <p:spPr>
          <a:xfrm>
            <a:off x="1261357" y="12603850"/>
            <a:ext cx="6329177" cy="41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825500">
              <a:defRPr sz="17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저작권의 보호를 받습니다. 화면 캡쳐하지 마세요.</a:t>
            </a:r>
          </a:p>
        </p:txBody>
      </p:sp>
      <p:sp>
        <p:nvSpPr>
          <p:cNvPr id="293" name="선"/>
          <p:cNvSpPr/>
          <p:nvPr/>
        </p:nvSpPr>
        <p:spPr>
          <a:xfrm>
            <a:off x="1352848" y="12447928"/>
            <a:ext cx="17868304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0E4827-CC4B-1883-C561-B601F6761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422" y="4918566"/>
            <a:ext cx="7772400" cy="44215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2AB1685-5654-394F-7EBE-6B0DCEF45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933891"/>
            <a:ext cx="7772400" cy="4406251"/>
          </a:xfrm>
          <a:prstGeom prst="rect">
            <a:avLst/>
          </a:prstGeom>
        </p:spPr>
      </p:pic>
      <p:sp>
        <p:nvSpPr>
          <p:cNvPr id="4" name="1차">
            <a:extLst>
              <a:ext uri="{FF2B5EF4-FFF2-40B4-BE49-F238E27FC236}">
                <a16:creationId xmlns:a16="http://schemas.microsoft.com/office/drawing/2014/main" id="{13368441-A75F-F0BB-F4C0-9F7D95A22E55}"/>
              </a:ext>
            </a:extLst>
          </p:cNvPr>
          <p:cNvSpPr txBox="1"/>
          <p:nvPr/>
        </p:nvSpPr>
        <p:spPr>
          <a:xfrm>
            <a:off x="18038297" y="1185823"/>
            <a:ext cx="1220362" cy="58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r" defTabSz="825500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altLang="ko-KR" dirty="0"/>
              <a:t>2</a:t>
            </a:r>
            <a:r>
              <a:rPr dirty="0"/>
              <a:t>차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51B5A-9072-BF61-6049-FF2CCA0D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735675-1651-D717-79CA-44E7E17D6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406764"/>
              </p:ext>
            </p:extLst>
          </p:nvPr>
        </p:nvGraphicFramePr>
        <p:xfrm>
          <a:off x="14916154" y="1361807"/>
          <a:ext cx="5442152" cy="3118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881">
                  <a:extLst>
                    <a:ext uri="{9D8B030D-6E8A-4147-A177-3AD203B41FA5}">
                      <a16:colId xmlns:a16="http://schemas.microsoft.com/office/drawing/2014/main" val="3255910107"/>
                    </a:ext>
                  </a:extLst>
                </a:gridCol>
                <a:gridCol w="4380271">
                  <a:extLst>
                    <a:ext uri="{9D8B030D-6E8A-4147-A177-3AD203B41FA5}">
                      <a16:colId xmlns:a16="http://schemas.microsoft.com/office/drawing/2014/main" val="1103412577"/>
                    </a:ext>
                  </a:extLst>
                </a:gridCol>
              </a:tblGrid>
              <a:tr h="486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Description</a:t>
                      </a:r>
                      <a:endParaRPr lang="ko-KR" altLang="en-US" sz="15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54305" marR="154305" marT="77153" marB="7715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698804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구분</a:t>
                      </a:r>
                    </a:p>
                  </a:txBody>
                  <a:tcPr marL="154305" marR="154305" marT="77153" marB="7715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내용</a:t>
                      </a:r>
                    </a:p>
                  </a:txBody>
                  <a:tcPr marL="154305" marR="154305" marT="77153" marB="7715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917473"/>
                  </a:ext>
                </a:extLst>
              </a:tr>
              <a:tr h="4486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공통</a:t>
                      </a:r>
                    </a:p>
                  </a:txBody>
                  <a:tcPr marL="154305" marR="154305" marT="77153" marB="7715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500" b="0" i="0" dirty="0"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54305" marR="154305" marT="77153" marB="7715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0338514"/>
                  </a:ext>
                </a:extLst>
              </a:tr>
              <a:tr h="448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1</a:t>
                      </a:r>
                      <a:endParaRPr lang="ko-KR" altLang="en-US" sz="1500" b="0" i="0" dirty="0"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54305" marR="154305" marT="77153" marB="7715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b="0" i="0" dirty="0"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54305" marR="154305" marT="77153" marB="7715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43172"/>
                  </a:ext>
                </a:extLst>
              </a:tr>
              <a:tr h="448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2</a:t>
                      </a:r>
                      <a:endParaRPr lang="ko-KR" altLang="en-US" sz="1500" b="0" i="0" dirty="0"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54305" marR="154305" marT="77153" marB="7715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b="0" i="0" dirty="0"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54305" marR="154305" marT="77153" marB="7715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4100894"/>
                  </a:ext>
                </a:extLst>
              </a:tr>
              <a:tr h="448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3</a:t>
                      </a:r>
                      <a:endParaRPr lang="ko-KR" altLang="en-US" sz="1500" b="0" i="0" dirty="0"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54305" marR="154305" marT="77153" marB="7715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b="0" i="0" dirty="0"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54305" marR="154305" marT="77153" marB="7715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786267"/>
                  </a:ext>
                </a:extLst>
              </a:tr>
              <a:tr h="448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4</a:t>
                      </a:r>
                      <a:endParaRPr lang="ko-KR" altLang="en-US" sz="1500" b="0" i="0" dirty="0"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54305" marR="154305" marT="77153" marB="7715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b="0" i="0" dirty="0"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54305" marR="154305" marT="77153" marB="7715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828457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E83C4AD-9F05-4C70-291A-81A407A79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93" y="1429837"/>
            <a:ext cx="14511435" cy="10134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E5416-1248-DD51-DDB3-7E763E209594}"/>
              </a:ext>
            </a:extLst>
          </p:cNvPr>
          <p:cNvSpPr txBox="1"/>
          <p:nvPr/>
        </p:nvSpPr>
        <p:spPr>
          <a:xfrm>
            <a:off x="2138242" y="861829"/>
            <a:ext cx="768924" cy="28257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l"/>
            <a:r>
              <a:rPr kumimoji="1"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접속 </a:t>
            </a:r>
            <a:r>
              <a:rPr kumimoji="1"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  <a:r>
              <a:rPr kumimoji="1"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B0CA1A-6093-FE16-B9E6-2A10C6B62892}"/>
              </a:ext>
            </a:extLst>
          </p:cNvPr>
          <p:cNvSpPr txBox="1"/>
          <p:nvPr/>
        </p:nvSpPr>
        <p:spPr>
          <a:xfrm>
            <a:off x="13695659" y="397134"/>
            <a:ext cx="1012581" cy="282573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l"/>
            <a:r>
              <a:rPr kumimoji="1"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화면</a:t>
            </a:r>
            <a:r>
              <a:rPr kumimoji="1"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ID </a:t>
            </a:r>
            <a:r>
              <a:rPr kumimoji="1"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771965796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chemeClr val="bg1">
              <a:lumMod val="65000"/>
            </a:schemeClr>
          </a:solidFill>
          <a:tailEnd type="stealth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18000" tIns="18000" rIns="18000" bIns="18000" rtlCol="0">
        <a:spAutoFit/>
      </a:bodyPr>
      <a:lstStyle>
        <a:defPPr algn="l">
          <a:defRPr kumimoji="1" sz="1000" dirty="0" smtClean="0">
            <a:latin typeface="NanumBarunGothic" panose="020B0603020101020101" pitchFamily="34" charset="-127"/>
            <a:ea typeface="NanumBarunGothic" panose="020B0603020101020101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845</Words>
  <Application>Microsoft Macintosh PowerPoint</Application>
  <PresentationFormat>사용자 지정</PresentationFormat>
  <Paragraphs>178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Apple SD 산돌고딕 Neo 볼드체</vt:lpstr>
      <vt:lpstr>Apple SD Gothic Neo</vt:lpstr>
      <vt:lpstr>NanumBarunGothic</vt:lpstr>
      <vt:lpstr>NanumBarunGothic Light</vt:lpstr>
      <vt:lpstr>Arial</vt:lpstr>
      <vt:lpstr>Helvetica Neue</vt:lpstr>
      <vt:lpstr>Helvetica Neue Medium</vt:lpstr>
      <vt:lpstr>21_BasicWhite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eun jung lee</cp:lastModifiedBy>
  <cp:revision>9</cp:revision>
  <dcterms:modified xsi:type="dcterms:W3CDTF">2024-05-31T23:57:59Z</dcterms:modified>
</cp:coreProperties>
</file>