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 ExtraBold"/>
      <p:bold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 SemiBold"/>
      <p:regular r:id="rId23"/>
      <p:bold r:id="rId24"/>
    </p:embeddedFont>
    <p:embeddedFont>
      <p:font typeface="Maven Pro Black"/>
      <p:bold r:id="rId25"/>
    </p:embeddedFont>
    <p:embeddedFont>
      <p:font typeface="Maven Pro"/>
      <p:regular r:id="rId26"/>
      <p:bold r:id="rId27"/>
    </p:embeddedFont>
    <p:embeddedFont>
      <p:font typeface="Maven Pro ExtraBold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SemiBold-bold.fntdata"/><Relationship Id="rId23" Type="http://schemas.openxmlformats.org/officeDocument/2006/relationships/font" Target="fonts/MavenPro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MavenProBlack-bold.fntdata"/><Relationship Id="rId28" Type="http://schemas.openxmlformats.org/officeDocument/2006/relationships/font" Target="fonts/MavenProExtraBold-bold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ExtraBold-bold.fntdata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font" Target="fonts/Raleway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3c69366f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3c69366f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c69366f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3c69366f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cc7c4605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cc7c4605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c69366f3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c69366f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cc7c4605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3cc7c4605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cc7c4605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3cc7c4605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cc7c4605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3cc7c4605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cc7c4605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3cc7c4605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3c69366f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3c69366f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c69366f3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c69366f3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owardsdatascience.com/violin-plots-explained-fb1d115e023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Spatial, Temporal, and Weather Analysis of Accidents in Greater Nashville</a:t>
            </a:r>
            <a:endParaRPr sz="2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Raj, Daniel Zhang, Fateen Anam Rafid 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702750" y="394950"/>
            <a:ext cx="355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BIG DATA FINAL PROJECT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The primary focus for government should be </a:t>
            </a:r>
            <a:r>
              <a:rPr lang="en" sz="1500" u="sng">
                <a:solidFill>
                  <a:schemeClr val="lt1"/>
                </a:solidFill>
              </a:rPr>
              <a:t>on spatial disparities</a:t>
            </a:r>
            <a:r>
              <a:rPr lang="en" sz="1500">
                <a:solidFill>
                  <a:schemeClr val="lt1"/>
                </a:solidFill>
              </a:rPr>
              <a:t> between areas of Nashville, contributing to longer response times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Investments in </a:t>
            </a:r>
            <a:r>
              <a:rPr lang="en" sz="1500" u="sng">
                <a:solidFill>
                  <a:schemeClr val="lt1"/>
                </a:solidFill>
              </a:rPr>
              <a:t>weather-resistant systems</a:t>
            </a:r>
            <a:r>
              <a:rPr lang="en" sz="1500">
                <a:solidFill>
                  <a:schemeClr val="lt1"/>
                </a:solidFill>
              </a:rPr>
              <a:t> would prove useful in lowering response times, including evenly distributing these systems </a:t>
            </a:r>
            <a:r>
              <a:rPr lang="en" sz="1500">
                <a:solidFill>
                  <a:schemeClr val="lt1"/>
                </a:solidFill>
              </a:rPr>
              <a:t>throughout</a:t>
            </a:r>
            <a:r>
              <a:rPr lang="en" sz="1500">
                <a:solidFill>
                  <a:schemeClr val="lt1"/>
                </a:solidFill>
              </a:rPr>
              <a:t> Nashville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Incident frequency has a strong relationship with time-based metrics and local government should use </a:t>
            </a:r>
            <a:r>
              <a:rPr lang="en" sz="1500" u="sng">
                <a:solidFill>
                  <a:schemeClr val="lt1"/>
                </a:solidFill>
              </a:rPr>
              <a:t>time-based smart suggestions</a:t>
            </a:r>
            <a:r>
              <a:rPr lang="en" sz="1500">
                <a:solidFill>
                  <a:schemeClr val="lt1"/>
                </a:solidFill>
              </a:rPr>
              <a:t> to keep ahead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Bibliography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Pettet, G., Nannapaneni, S., Stadnick, B., Dubey, A., &amp; Biswas, G. (2017, August). Incident analysis and prediction using clustering and bayesian network. In </a:t>
            </a:r>
            <a:r>
              <a:rPr i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 IEEE SmartWorld, Ubiquitous Intelligence &amp; Computing, Advanced &amp; Trusted Computed, Scalable Computing &amp; Communications, Cloud &amp; Big Data Computing, Internet of People and Smart City Innovation (SmartWorld/SCALCOM/UIC/ATC/CBDCom/IOP/SCI)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(pp. 1-8). IEEE.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Soni, A. (2018). Violin plots explained. Towards Data Science. </a:t>
            </a:r>
            <a:r>
              <a:rPr lang="en" sz="1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https://towardsdatascience.com/violin-plots-explained-fb1d115e023d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025" y="152400"/>
            <a:ext cx="3759699" cy="294067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>
            <p:ph type="title"/>
          </p:nvPr>
        </p:nvSpPr>
        <p:spPr>
          <a:xfrm>
            <a:off x="1643100" y="8015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6" name="Google Shape;286;p14"/>
          <p:cNvSpPr txBox="1"/>
          <p:nvPr>
            <p:ph idx="4294967295" type="subTitle"/>
          </p:nvPr>
        </p:nvSpPr>
        <p:spPr>
          <a:xfrm>
            <a:off x="2508125" y="30930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Mark Raj, Daniel Zhang, Fateen Anam Rafid </a:t>
            </a:r>
            <a:endParaRPr sz="15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987325" y="2385500"/>
            <a:ext cx="79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BIG DATA, Machine Learning, Artificial Intelligence </a:t>
            </a:r>
            <a:endParaRPr b="1"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332625" y="3791150"/>
            <a:ext cx="724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Spatial, Temporal, and </a:t>
            </a:r>
            <a:r>
              <a:rPr lang="en" sz="2400">
                <a:solidFill>
                  <a:schemeClr val="lt1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Meteorological</a:t>
            </a:r>
            <a:r>
              <a:rPr lang="en" sz="2400">
                <a:solidFill>
                  <a:schemeClr val="lt1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 Analysis of Accidents in Greater Nashville</a:t>
            </a:r>
            <a:endParaRPr sz="2400">
              <a:solidFill>
                <a:schemeClr val="lt1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&amp; Methods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307150"/>
            <a:ext cx="7030500" cy="31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b="1" lang="en" sz="1600">
                <a:solidFill>
                  <a:schemeClr val="lt1"/>
                </a:solidFill>
              </a:rPr>
              <a:t>Spatial Analysis</a:t>
            </a:r>
            <a:endParaRPr b="1"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b="1" lang="en" sz="1400" u="sng">
                <a:solidFill>
                  <a:schemeClr val="lt1"/>
                </a:solidFill>
              </a:rPr>
              <a:t>Geopandas</a:t>
            </a:r>
            <a:r>
              <a:rPr lang="en" sz="1400">
                <a:solidFill>
                  <a:schemeClr val="lt1"/>
                </a:solidFill>
              </a:rPr>
              <a:t> to create spatial joins and create visualizations with </a:t>
            </a:r>
            <a:r>
              <a:rPr b="1" lang="en" sz="1400" u="sng">
                <a:solidFill>
                  <a:schemeClr val="lt1"/>
                </a:solidFill>
              </a:rPr>
              <a:t>plotly</a:t>
            </a:r>
            <a:endParaRPr b="1" sz="1400" u="sng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 sz="1400">
                <a:solidFill>
                  <a:schemeClr val="lt1"/>
                </a:solidFill>
              </a:rPr>
              <a:t>Used</a:t>
            </a:r>
            <a:r>
              <a:rPr b="1" lang="en" sz="1400" u="sng">
                <a:solidFill>
                  <a:schemeClr val="lt1"/>
                </a:solidFill>
              </a:rPr>
              <a:t> linear regression </a:t>
            </a:r>
            <a:r>
              <a:rPr lang="en" sz="1400">
                <a:solidFill>
                  <a:schemeClr val="lt1"/>
                </a:solidFill>
              </a:rPr>
              <a:t>to see demographic correlations with response time/accidents</a:t>
            </a:r>
            <a:r>
              <a:rPr lang="en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b="1" lang="en" sz="1600">
                <a:solidFill>
                  <a:schemeClr val="lt1"/>
                </a:solidFill>
              </a:rPr>
              <a:t>Temporal Analysis</a:t>
            </a:r>
            <a:endParaRPr b="1"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 sz="1400">
                <a:solidFill>
                  <a:schemeClr val="lt1"/>
                </a:solidFill>
              </a:rPr>
              <a:t>Conducted with </a:t>
            </a:r>
            <a:r>
              <a:rPr b="1" lang="en" sz="1400" u="sng">
                <a:solidFill>
                  <a:schemeClr val="lt1"/>
                </a:solidFill>
              </a:rPr>
              <a:t>Pandas and PlotLib</a:t>
            </a:r>
            <a:r>
              <a:rPr lang="en" sz="1400" u="sng">
                <a:solidFill>
                  <a:schemeClr val="lt1"/>
                </a:solidFill>
              </a:rPr>
              <a:t> </a:t>
            </a:r>
            <a:r>
              <a:rPr lang="en" sz="1400">
                <a:solidFill>
                  <a:schemeClr val="lt1"/>
                </a:solidFill>
              </a:rPr>
              <a:t>to see year/month/time-of-day breakdowns</a:t>
            </a:r>
            <a:endParaRPr sz="14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b="1" lang="en" sz="1600">
                <a:solidFill>
                  <a:schemeClr val="lt1"/>
                </a:solidFill>
              </a:rPr>
              <a:t>Meteorological</a:t>
            </a:r>
            <a:r>
              <a:rPr b="1" lang="en" sz="1600">
                <a:solidFill>
                  <a:schemeClr val="lt1"/>
                </a:solidFill>
              </a:rPr>
              <a:t> Analysis</a:t>
            </a:r>
            <a:endParaRPr b="1"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 sz="1400">
                <a:solidFill>
                  <a:schemeClr val="lt1"/>
                </a:solidFill>
              </a:rPr>
              <a:t>Joined minute-by-minute weather data to accident data using </a:t>
            </a:r>
            <a:r>
              <a:rPr b="1" lang="en" sz="1400" u="sng">
                <a:solidFill>
                  <a:schemeClr val="lt1"/>
                </a:solidFill>
              </a:rPr>
              <a:t>Spark/EMR,</a:t>
            </a:r>
            <a:r>
              <a:rPr lang="en" sz="1400" u="sng">
                <a:solidFill>
                  <a:schemeClr val="lt1"/>
                </a:solidFill>
              </a:rPr>
              <a:t> </a:t>
            </a:r>
            <a:r>
              <a:rPr lang="en" sz="1400">
                <a:solidFill>
                  <a:schemeClr val="lt1"/>
                </a:solidFill>
              </a:rPr>
              <a:t>filtering for the closest weather stations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b="1" lang="en" sz="1400" u="sng">
                <a:solidFill>
                  <a:schemeClr val="lt1"/>
                </a:solidFill>
              </a:rPr>
              <a:t>2 m</a:t>
            </a:r>
            <a:r>
              <a:rPr b="1" lang="en" sz="1400" u="sng">
                <a:solidFill>
                  <a:schemeClr val="lt1"/>
                </a:solidFill>
              </a:rPr>
              <a:t>achine learning models</a:t>
            </a:r>
            <a:r>
              <a:rPr lang="en" sz="1400">
                <a:solidFill>
                  <a:schemeClr val="lt1"/>
                </a:solidFill>
              </a:rPr>
              <a:t> to predict response time based on weather factors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813300" y="4389875"/>
            <a:ext cx="7442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Takeaway: </a:t>
            </a:r>
            <a:endParaRPr/>
          </a:p>
          <a:p>
            <a:pPr indent="-314960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Rise of Total Accidents over the Years. </a:t>
            </a:r>
            <a:endParaRPr/>
          </a:p>
          <a:p>
            <a:pPr indent="-314960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Correlation can be seen with response time</a:t>
            </a:r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611200" y="219000"/>
            <a:ext cx="541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Temporal Analysis of Incidents</a:t>
            </a:r>
            <a:endParaRPr sz="2700" u="sng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13" y="883138"/>
            <a:ext cx="7584176" cy="33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Takeaway: 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25" y="851800"/>
            <a:ext cx="7700550" cy="34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611200" y="219000"/>
            <a:ext cx="541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Temporal Analysis of Incidents</a:t>
            </a:r>
            <a:endParaRPr sz="2700" u="sng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309" name="Google Shape;309;p17"/>
          <p:cNvSpPr txBox="1"/>
          <p:nvPr>
            <p:ph idx="1" type="subTitle"/>
          </p:nvPr>
        </p:nvSpPr>
        <p:spPr>
          <a:xfrm>
            <a:off x="813300" y="4389875"/>
            <a:ext cx="7442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Takeaway: </a:t>
            </a:r>
            <a:endParaRPr/>
          </a:p>
          <a:p>
            <a:pPr indent="-314960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Accidents happen during winter</a:t>
            </a:r>
            <a:endParaRPr/>
          </a:p>
          <a:p>
            <a:pPr indent="-314960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Correlation can be seen between total incidents response 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88" y="869963"/>
            <a:ext cx="8563813" cy="34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>
            <p:ph idx="1" type="subTitle"/>
          </p:nvPr>
        </p:nvSpPr>
        <p:spPr>
          <a:xfrm>
            <a:off x="813300" y="4389875"/>
            <a:ext cx="7442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Takeaway: </a:t>
            </a:r>
            <a:endParaRPr/>
          </a:p>
          <a:p>
            <a:pPr indent="-314960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accidents happen during the day</a:t>
            </a:r>
            <a:endParaRPr/>
          </a:p>
          <a:p>
            <a:pPr indent="-314960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Response time is higher after midnight. Inverse </a:t>
            </a:r>
            <a:r>
              <a:rPr lang="en"/>
              <a:t>correlation</a:t>
            </a:r>
            <a:r>
              <a:rPr lang="en"/>
              <a:t>. </a:t>
            </a:r>
            <a:endParaRPr/>
          </a:p>
        </p:txBody>
      </p:sp>
      <p:sp>
        <p:nvSpPr>
          <p:cNvPr id="316" name="Google Shape;316;p18"/>
          <p:cNvSpPr txBox="1"/>
          <p:nvPr/>
        </p:nvSpPr>
        <p:spPr>
          <a:xfrm>
            <a:off x="611200" y="219000"/>
            <a:ext cx="541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Temporal Analysis of Incidents</a:t>
            </a:r>
            <a:endParaRPr sz="2700" u="sng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/>
        </p:nvSpPr>
        <p:spPr>
          <a:xfrm>
            <a:off x="611200" y="142800"/>
            <a:ext cx="541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Spatial</a:t>
            </a:r>
            <a:r>
              <a:rPr lang="en" sz="2400" u="sng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Analysis of Incidents</a:t>
            </a:r>
            <a:endParaRPr sz="2400" u="sng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 rotWithShape="1">
          <a:blip r:embed="rId3">
            <a:alphaModFix/>
          </a:blip>
          <a:srcRect b="0" l="0" r="0" t="50404"/>
          <a:stretch/>
        </p:blipFill>
        <p:spPr>
          <a:xfrm>
            <a:off x="1041125" y="1117000"/>
            <a:ext cx="3423800" cy="25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 rotWithShape="1">
          <a:blip r:embed="rId3">
            <a:alphaModFix/>
          </a:blip>
          <a:srcRect b="49594" l="0" r="0" t="0"/>
          <a:stretch/>
        </p:blipFill>
        <p:spPr>
          <a:xfrm>
            <a:off x="4963329" y="1117000"/>
            <a:ext cx="3318821" cy="25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/>
        </p:nvSpPr>
        <p:spPr>
          <a:xfrm>
            <a:off x="1041125" y="3903600"/>
            <a:ext cx="25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Incidents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4963325" y="3903600"/>
            <a:ext cx="25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Response Time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/>
        </p:nvSpPr>
        <p:spPr>
          <a:xfrm>
            <a:off x="611200" y="142800"/>
            <a:ext cx="594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Meteorological</a:t>
            </a:r>
            <a:r>
              <a:rPr lang="en" sz="2400" u="sng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Analysis of Incidents</a:t>
            </a:r>
            <a:endParaRPr sz="2400" u="sng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25" y="849300"/>
            <a:ext cx="3789750" cy="36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998" y="909650"/>
            <a:ext cx="3718975" cy="35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/>
        </p:nvSpPr>
        <p:spPr>
          <a:xfrm>
            <a:off x="611200" y="142800"/>
            <a:ext cx="594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Meteorological Analysis of Incidents</a:t>
            </a:r>
            <a:endParaRPr sz="2400" u="sng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38" name="Google Shape;338;p21"/>
          <p:cNvSpPr txBox="1"/>
          <p:nvPr>
            <p:ph idx="4294967295" type="body"/>
          </p:nvPr>
        </p:nvSpPr>
        <p:spPr>
          <a:xfrm>
            <a:off x="611200" y="1280575"/>
            <a:ext cx="4722300" cy="24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Machine Learning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Random Forest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RMSE: 156 seconds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R</a:t>
            </a:r>
            <a:r>
              <a:rPr baseline="30000" lang="en" sz="1500">
                <a:solidFill>
                  <a:schemeClr val="lt1"/>
                </a:solidFill>
              </a:rPr>
              <a:t>2 </a:t>
            </a:r>
            <a:r>
              <a:rPr lang="en" sz="1500">
                <a:solidFill>
                  <a:schemeClr val="lt1"/>
                </a:solidFill>
              </a:rPr>
              <a:t>= 0.04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Gradient Boosting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RMSE: 54191 seconds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R</a:t>
            </a:r>
            <a:r>
              <a:rPr baseline="30000" lang="en" sz="1500">
                <a:solidFill>
                  <a:schemeClr val="lt1"/>
                </a:solidFill>
              </a:rPr>
              <a:t>2 </a:t>
            </a:r>
            <a:r>
              <a:rPr lang="en" sz="1500">
                <a:solidFill>
                  <a:schemeClr val="lt1"/>
                </a:solidFill>
              </a:rPr>
              <a:t>= 0.09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Prioritized location and time over weather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