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71" d="100"/>
          <a:sy n="71" d="100"/>
        </p:scale>
        <p:origin x="6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657F-B214-99C5-DD6F-5F91EC831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5062E-E90B-2821-2F4B-2B4E7C57C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4089E5-15DE-E2E8-CCEF-F85B1EAED060}"/>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5" name="Footer Placeholder 4">
            <a:extLst>
              <a:ext uri="{FF2B5EF4-FFF2-40B4-BE49-F238E27FC236}">
                <a16:creationId xmlns:a16="http://schemas.microsoft.com/office/drawing/2014/main" id="{E5656DA2-5718-A8D5-24E6-0865766F7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52042-080E-10B9-ACCE-63EC8C2C5B77}"/>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56606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5F54-8FC2-C6D7-E2BA-C83095527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161B6F-A3C9-C74A-11DC-2727B6C0F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E0E74-882E-D6A3-7C0F-ACA591435B3D}"/>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5" name="Footer Placeholder 4">
            <a:extLst>
              <a:ext uri="{FF2B5EF4-FFF2-40B4-BE49-F238E27FC236}">
                <a16:creationId xmlns:a16="http://schemas.microsoft.com/office/drawing/2014/main" id="{ED286A3B-9AED-95CD-A116-FADBD76E7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81922-1185-3E7D-7E16-92008F7EB412}"/>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139351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C27DE-46B6-458F-D2D8-DF7677107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048D6-A95B-B893-D757-81491D550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B1396-3DA4-D68A-44F2-E05C77EF467F}"/>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5" name="Footer Placeholder 4">
            <a:extLst>
              <a:ext uri="{FF2B5EF4-FFF2-40B4-BE49-F238E27FC236}">
                <a16:creationId xmlns:a16="http://schemas.microsoft.com/office/drawing/2014/main" id="{0248CC82-F22A-6836-12AB-9080570F1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CFFA0-86F0-2184-2775-3A1475B72108}"/>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15172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E037-0051-C169-A9C8-65E085077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6E154-0786-D619-D26F-11CCE6717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86B44-4A0B-9276-16EF-1D6F1A8542E3}"/>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5" name="Footer Placeholder 4">
            <a:extLst>
              <a:ext uri="{FF2B5EF4-FFF2-40B4-BE49-F238E27FC236}">
                <a16:creationId xmlns:a16="http://schemas.microsoft.com/office/drawing/2014/main" id="{AFBB0729-3684-49CD-949A-E855EFFC6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BDCA4-01F3-5884-35D2-2ACF32046E39}"/>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72785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4063-8B51-1DF9-BE86-6F1036F2E0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7078C3-5100-8CB0-9CAE-6725F75F2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F6DF5-FEF7-6BA9-EC59-2F377F44CB28}"/>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5" name="Footer Placeholder 4">
            <a:extLst>
              <a:ext uri="{FF2B5EF4-FFF2-40B4-BE49-F238E27FC236}">
                <a16:creationId xmlns:a16="http://schemas.microsoft.com/office/drawing/2014/main" id="{927EAB73-F3D5-5AD7-729F-FD9E3E9CB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C3263-93B2-3E79-F340-DF5A5D8DD600}"/>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353956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30B4-B1F0-D636-5099-7020ED75C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5C17D0-E9DD-FB60-C8AE-68861B5C24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31A27-1471-3A01-315F-F16E639D4F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3B3B9A-24BA-2530-7630-56514FC7F43A}"/>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6" name="Footer Placeholder 5">
            <a:extLst>
              <a:ext uri="{FF2B5EF4-FFF2-40B4-BE49-F238E27FC236}">
                <a16:creationId xmlns:a16="http://schemas.microsoft.com/office/drawing/2014/main" id="{21B0BD6A-D81C-D4FA-D9CB-880C75457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A6402-8D2B-1229-AB14-5CDD726C25F0}"/>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380894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FBB0-FFA8-1E76-27BB-09D3B0724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06B19-5E1E-8016-3F0A-004513ED1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61850-6192-5FA5-A61F-AFCA79E6F0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4695A-209E-6673-1A34-27896658E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19AAB5-9AAB-720A-B2AA-3D0CF5DEA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C29F0-0F76-E98E-164F-A6A452BB9565}"/>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8" name="Footer Placeholder 7">
            <a:extLst>
              <a:ext uri="{FF2B5EF4-FFF2-40B4-BE49-F238E27FC236}">
                <a16:creationId xmlns:a16="http://schemas.microsoft.com/office/drawing/2014/main" id="{74E9D03D-6AE8-64CA-F4B6-19F5165807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7990A7-A5D6-D50D-05C7-239B9DED9441}"/>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36020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BC62-93C4-603E-76B0-AD616C5D7C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67420C-1A32-0295-4C39-6E8724CC6012}"/>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4" name="Footer Placeholder 3">
            <a:extLst>
              <a:ext uri="{FF2B5EF4-FFF2-40B4-BE49-F238E27FC236}">
                <a16:creationId xmlns:a16="http://schemas.microsoft.com/office/drawing/2014/main" id="{B9926D8F-8558-BB3B-A36B-AE6AC4A560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A4A80-BC2A-7561-9B1D-C9BF36531640}"/>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255594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96953-53FC-A3B2-B6E0-B725ACC8BD66}"/>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3" name="Footer Placeholder 2">
            <a:extLst>
              <a:ext uri="{FF2B5EF4-FFF2-40B4-BE49-F238E27FC236}">
                <a16:creationId xmlns:a16="http://schemas.microsoft.com/office/drawing/2014/main" id="{2440CED1-CF4E-E894-83CE-BA2B2CB61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9D0B5-EAED-4E24-6CBD-F52640A92ABD}"/>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15723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2E79-9195-F653-0534-47503AE89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C4BE7-B51B-A7F3-AF12-4E7B53EF2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4441A-5D47-98AC-E398-228078EAE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4856E-9341-FB07-D5C4-9F78DEFF2AD7}"/>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6" name="Footer Placeholder 5">
            <a:extLst>
              <a:ext uri="{FF2B5EF4-FFF2-40B4-BE49-F238E27FC236}">
                <a16:creationId xmlns:a16="http://schemas.microsoft.com/office/drawing/2014/main" id="{49220A00-6FE9-75A4-A2DD-71C372F5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4D454-CAAF-F7B4-DE89-6924FCE4CEB0}"/>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254289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20EF-85A2-2594-0FD9-D160F4FA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74D3E5-1B48-480D-10A8-C73420DC4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09AD7F-1D31-B703-1E0F-ED9769C13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D4633-AA83-5F0B-70B0-47CA346495B6}"/>
              </a:ext>
            </a:extLst>
          </p:cNvPr>
          <p:cNvSpPr>
            <a:spLocks noGrp="1"/>
          </p:cNvSpPr>
          <p:nvPr>
            <p:ph type="dt" sz="half" idx="10"/>
          </p:nvPr>
        </p:nvSpPr>
        <p:spPr/>
        <p:txBody>
          <a:bodyPr/>
          <a:lstStyle/>
          <a:p>
            <a:fld id="{00128192-3676-4DF5-8624-FC4E40D9D7F2}" type="datetimeFigureOut">
              <a:rPr lang="en-US" smtClean="0"/>
              <a:t>10/14/2023</a:t>
            </a:fld>
            <a:endParaRPr lang="en-US"/>
          </a:p>
        </p:txBody>
      </p:sp>
      <p:sp>
        <p:nvSpPr>
          <p:cNvPr id="6" name="Footer Placeholder 5">
            <a:extLst>
              <a:ext uri="{FF2B5EF4-FFF2-40B4-BE49-F238E27FC236}">
                <a16:creationId xmlns:a16="http://schemas.microsoft.com/office/drawing/2014/main" id="{5524C573-AEDD-E361-4D94-1DBDEF828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FC1E7-D57D-23FF-5B7C-CCA8F9FEEFC5}"/>
              </a:ext>
            </a:extLst>
          </p:cNvPr>
          <p:cNvSpPr>
            <a:spLocks noGrp="1"/>
          </p:cNvSpPr>
          <p:nvPr>
            <p:ph type="sldNum" sz="quarter" idx="12"/>
          </p:nvPr>
        </p:nvSpPr>
        <p:spPr/>
        <p:txBody>
          <a:bodyPr/>
          <a:lstStyle/>
          <a:p>
            <a:fld id="{D968A12D-C6EB-4D4C-B832-1E27C360D4AF}" type="slidenum">
              <a:rPr lang="en-US" smtClean="0"/>
              <a:t>‹#›</a:t>
            </a:fld>
            <a:endParaRPr lang="en-US"/>
          </a:p>
        </p:txBody>
      </p:sp>
    </p:spTree>
    <p:extLst>
      <p:ext uri="{BB962C8B-B14F-4D97-AF65-F5344CB8AC3E}">
        <p14:creationId xmlns:p14="http://schemas.microsoft.com/office/powerpoint/2010/main" val="23530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3B1D4-0CD7-47ED-80E0-723E30236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FB6225-8D93-8E20-CCBD-D642ABC7D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81E52-E92C-02F6-A781-1798B6037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28192-3676-4DF5-8624-FC4E40D9D7F2}" type="datetimeFigureOut">
              <a:rPr lang="en-US" smtClean="0"/>
              <a:t>10/14/2023</a:t>
            </a:fld>
            <a:endParaRPr lang="en-US"/>
          </a:p>
        </p:txBody>
      </p:sp>
      <p:sp>
        <p:nvSpPr>
          <p:cNvPr id="5" name="Footer Placeholder 4">
            <a:extLst>
              <a:ext uri="{FF2B5EF4-FFF2-40B4-BE49-F238E27FC236}">
                <a16:creationId xmlns:a16="http://schemas.microsoft.com/office/drawing/2014/main" id="{5B0937A9-0A81-9F76-9F30-CF3731903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80F0A4-D17C-9414-E60B-27416D8B53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8A12D-C6EB-4D4C-B832-1E27C360D4AF}" type="slidenum">
              <a:rPr lang="en-US" smtClean="0"/>
              <a:t>‹#›</a:t>
            </a:fld>
            <a:endParaRPr lang="en-US"/>
          </a:p>
        </p:txBody>
      </p:sp>
    </p:spTree>
    <p:extLst>
      <p:ext uri="{BB962C8B-B14F-4D97-AF65-F5344CB8AC3E}">
        <p14:creationId xmlns:p14="http://schemas.microsoft.com/office/powerpoint/2010/main" val="93810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hu-media.snhu.edu/files/course_repository/undergraduate/cs/cs250/storyline/mod1/story_html5.html" TargetMode="External"/><Relationship Id="rId2" Type="http://schemas.openxmlformats.org/officeDocument/2006/relationships/hyperlink" Target="http://istockphot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2FCE-47DB-B65A-5B28-797AED1A0A4C}"/>
              </a:ext>
            </a:extLst>
          </p:cNvPr>
          <p:cNvSpPr>
            <a:spLocks noGrp="1"/>
          </p:cNvSpPr>
          <p:nvPr>
            <p:ph type="ctrTitle"/>
          </p:nvPr>
        </p:nvSpPr>
        <p:spPr/>
        <p:txBody>
          <a:bodyPr/>
          <a:lstStyle/>
          <a:p>
            <a:r>
              <a:rPr lang="en-US" dirty="0"/>
              <a:t>Scrum-agile vs. Waterfall</a:t>
            </a:r>
          </a:p>
        </p:txBody>
      </p:sp>
      <p:sp>
        <p:nvSpPr>
          <p:cNvPr id="3" name="Subtitle 2">
            <a:extLst>
              <a:ext uri="{FF2B5EF4-FFF2-40B4-BE49-F238E27FC236}">
                <a16:creationId xmlns:a16="http://schemas.microsoft.com/office/drawing/2014/main" id="{26D2F641-B966-E9CC-4BAC-4400912AEE82}"/>
              </a:ext>
            </a:extLst>
          </p:cNvPr>
          <p:cNvSpPr>
            <a:spLocks noGrp="1"/>
          </p:cNvSpPr>
          <p:nvPr>
            <p:ph type="subTitle" idx="1"/>
          </p:nvPr>
        </p:nvSpPr>
        <p:spPr/>
        <p:txBody>
          <a:bodyPr>
            <a:normAutofit/>
          </a:bodyPr>
          <a:lstStyle/>
          <a:p>
            <a:r>
              <a:rPr lang="en-US" dirty="0"/>
              <a:t>An exploration of roles and processes</a:t>
            </a:r>
            <a:br>
              <a:rPr lang="en-US" dirty="0"/>
            </a:br>
            <a:br>
              <a:rPr lang="en-US" dirty="0"/>
            </a:br>
            <a:endParaRPr lang="en-US" dirty="0"/>
          </a:p>
        </p:txBody>
      </p:sp>
      <p:sp>
        <p:nvSpPr>
          <p:cNvPr id="5" name="TextBox 4">
            <a:extLst>
              <a:ext uri="{FF2B5EF4-FFF2-40B4-BE49-F238E27FC236}">
                <a16:creationId xmlns:a16="http://schemas.microsoft.com/office/drawing/2014/main" id="{919CE040-4A93-8193-B4F5-8D7FCC7F265B}"/>
              </a:ext>
            </a:extLst>
          </p:cNvPr>
          <p:cNvSpPr txBox="1"/>
          <p:nvPr/>
        </p:nvSpPr>
        <p:spPr>
          <a:xfrm>
            <a:off x="9296400" y="4996973"/>
            <a:ext cx="2159000" cy="1477328"/>
          </a:xfrm>
          <a:prstGeom prst="rect">
            <a:avLst/>
          </a:prstGeom>
          <a:noFill/>
        </p:spPr>
        <p:txBody>
          <a:bodyPr wrap="square">
            <a:spAutoFit/>
          </a:bodyPr>
          <a:lstStyle/>
          <a:p>
            <a:r>
              <a:rPr lang="en-US" dirty="0"/>
              <a:t>Matt Jackson</a:t>
            </a:r>
            <a:br>
              <a:rPr lang="en-US" dirty="0"/>
            </a:br>
            <a:r>
              <a:rPr lang="en-US" dirty="0"/>
              <a:t>CS-250 Final Project</a:t>
            </a:r>
            <a:br>
              <a:rPr lang="en-US" dirty="0"/>
            </a:br>
            <a:r>
              <a:rPr lang="en-US" dirty="0"/>
              <a:t>SNHU</a:t>
            </a:r>
          </a:p>
          <a:p>
            <a:r>
              <a:rPr lang="en-US" dirty="0"/>
              <a:t>Oct 14, 2023</a:t>
            </a:r>
            <a:br>
              <a:rPr lang="en-US" dirty="0"/>
            </a:br>
            <a:r>
              <a:rPr lang="en-US" dirty="0"/>
              <a:t>Dantzler</a:t>
            </a:r>
          </a:p>
        </p:txBody>
      </p:sp>
    </p:spTree>
    <p:extLst>
      <p:ext uri="{BB962C8B-B14F-4D97-AF65-F5344CB8AC3E}">
        <p14:creationId xmlns:p14="http://schemas.microsoft.com/office/powerpoint/2010/main" val="96560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F4E2-3B44-982B-7839-B14045CD2B1E}"/>
              </a:ext>
            </a:extLst>
          </p:cNvPr>
          <p:cNvSpPr>
            <a:spLocks noGrp="1"/>
          </p:cNvSpPr>
          <p:nvPr>
            <p:ph type="title"/>
          </p:nvPr>
        </p:nvSpPr>
        <p:spPr/>
        <p:txBody>
          <a:bodyPr/>
          <a:lstStyle/>
          <a:p>
            <a:r>
              <a:rPr lang="en-US" dirty="0" err="1"/>
              <a:t>Srcum</a:t>
            </a:r>
            <a:r>
              <a:rPr lang="en-US" dirty="0"/>
              <a:t>-Agile Team Roles</a:t>
            </a:r>
          </a:p>
        </p:txBody>
      </p:sp>
      <p:sp>
        <p:nvSpPr>
          <p:cNvPr id="3" name="Content Placeholder 2">
            <a:extLst>
              <a:ext uri="{FF2B5EF4-FFF2-40B4-BE49-F238E27FC236}">
                <a16:creationId xmlns:a16="http://schemas.microsoft.com/office/drawing/2014/main" id="{A3F5DEFF-6D4B-625E-86EB-83D553796020}"/>
              </a:ext>
            </a:extLst>
          </p:cNvPr>
          <p:cNvSpPr>
            <a:spLocks noGrp="1"/>
          </p:cNvSpPr>
          <p:nvPr>
            <p:ph idx="1"/>
          </p:nvPr>
        </p:nvSpPr>
        <p:spPr/>
        <p:txBody>
          <a:bodyPr>
            <a:normAutofit fontScale="85000" lnSpcReduction="20000"/>
          </a:bodyPr>
          <a:lstStyle/>
          <a:p>
            <a:r>
              <a:rPr lang="en-US" dirty="0"/>
              <a:t>Product Owner</a:t>
            </a:r>
          </a:p>
          <a:p>
            <a:pPr lvl="1"/>
            <a:r>
              <a:rPr lang="en-US" dirty="0"/>
              <a:t>Responsible for managing the product backlog, the work to be done organized into user stories.  User stories are a way of defining requirements</a:t>
            </a:r>
            <a:r>
              <a:rPr lang="en-US" sz="1600" dirty="0"/>
              <a:t>. (Cobb, pp. 35, 40)</a:t>
            </a:r>
          </a:p>
          <a:p>
            <a:r>
              <a:rPr lang="en-US" dirty="0"/>
              <a:t>Scrum Master</a:t>
            </a:r>
          </a:p>
          <a:p>
            <a:pPr lvl="1"/>
            <a:r>
              <a:rPr lang="en-US" dirty="0"/>
              <a:t>Helps outsiders interact with Scrum Team.  Ensure best Scrum practices are followed.  Facilitates Scrum events.</a:t>
            </a:r>
            <a:br>
              <a:rPr lang="en-US" dirty="0"/>
            </a:br>
            <a:r>
              <a:rPr lang="en-US" sz="1600" dirty="0"/>
              <a:t>(Cobb, p. 36)</a:t>
            </a:r>
          </a:p>
          <a:p>
            <a:r>
              <a:rPr lang="en-US" dirty="0"/>
              <a:t>Tester*</a:t>
            </a:r>
          </a:p>
          <a:p>
            <a:pPr lvl="1"/>
            <a:r>
              <a:rPr lang="en-US" dirty="0"/>
              <a:t>Works collaboratively with developers.  Tests as development is happening to ensure user stories are met (concurrent testing)</a:t>
            </a:r>
            <a:br>
              <a:rPr lang="en-US" dirty="0"/>
            </a:br>
            <a:r>
              <a:rPr lang="en-US" sz="1700" dirty="0"/>
              <a:t>(Cobb, pp. 6, 80)</a:t>
            </a:r>
          </a:p>
          <a:p>
            <a:r>
              <a:rPr lang="en-US" dirty="0"/>
              <a:t>Developer</a:t>
            </a:r>
          </a:p>
          <a:p>
            <a:pPr lvl="1"/>
            <a:r>
              <a:rPr lang="en-US" dirty="0"/>
              <a:t>*No titles for development team members other than developers.  May do different work, or apply special skills, but all are developers.  </a:t>
            </a:r>
            <a:br>
              <a:rPr lang="en-US" dirty="0"/>
            </a:br>
            <a:r>
              <a:rPr lang="en-US" sz="1700" dirty="0"/>
              <a:t>(Cobb, 38)</a:t>
            </a:r>
            <a:br>
              <a:rPr lang="en-US" dirty="0"/>
            </a:br>
            <a:endParaRPr lang="en-US" dirty="0"/>
          </a:p>
        </p:txBody>
      </p:sp>
    </p:spTree>
    <p:extLst>
      <p:ext uri="{BB962C8B-B14F-4D97-AF65-F5344CB8AC3E}">
        <p14:creationId xmlns:p14="http://schemas.microsoft.com/office/powerpoint/2010/main" val="170508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BCF5-E20D-A04D-ACEB-D86D1B64D7B5}"/>
              </a:ext>
            </a:extLst>
          </p:cNvPr>
          <p:cNvSpPr>
            <a:spLocks noGrp="1"/>
          </p:cNvSpPr>
          <p:nvPr>
            <p:ph type="title"/>
          </p:nvPr>
        </p:nvSpPr>
        <p:spPr/>
        <p:txBody>
          <a:bodyPr/>
          <a:lstStyle/>
          <a:p>
            <a:r>
              <a:rPr lang="en-US" dirty="0"/>
              <a:t>Phases of SDLC in an agile approach</a:t>
            </a:r>
          </a:p>
        </p:txBody>
      </p:sp>
      <p:pic>
        <p:nvPicPr>
          <p:cNvPr id="5" name="Content Placeholder 4" descr="A diagram of a cycle&#10;&#10;Description automatically generated">
            <a:extLst>
              <a:ext uri="{FF2B5EF4-FFF2-40B4-BE49-F238E27FC236}">
                <a16:creationId xmlns:a16="http://schemas.microsoft.com/office/drawing/2014/main" id="{FBC08A95-4CA6-22EF-E6E8-D30C72463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401" y="1842248"/>
            <a:ext cx="9442640" cy="3540572"/>
          </a:xfrm>
        </p:spPr>
      </p:pic>
    </p:spTree>
    <p:extLst>
      <p:ext uri="{BB962C8B-B14F-4D97-AF65-F5344CB8AC3E}">
        <p14:creationId xmlns:p14="http://schemas.microsoft.com/office/powerpoint/2010/main" val="157095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E4C7-3D29-682B-B2A5-193E3F27B43C}"/>
              </a:ext>
            </a:extLst>
          </p:cNvPr>
          <p:cNvSpPr>
            <a:spLocks noGrp="1"/>
          </p:cNvSpPr>
          <p:nvPr>
            <p:ph type="title"/>
          </p:nvPr>
        </p:nvSpPr>
        <p:spPr/>
        <p:txBody>
          <a:bodyPr/>
          <a:lstStyle/>
          <a:p>
            <a:r>
              <a:rPr lang="en-US" dirty="0"/>
              <a:t>Phases of SDLC in an agile approach</a:t>
            </a:r>
          </a:p>
        </p:txBody>
      </p:sp>
      <p:sp>
        <p:nvSpPr>
          <p:cNvPr id="5" name="Content Placeholder 4">
            <a:extLst>
              <a:ext uri="{FF2B5EF4-FFF2-40B4-BE49-F238E27FC236}">
                <a16:creationId xmlns:a16="http://schemas.microsoft.com/office/drawing/2014/main" id="{BE805734-786F-0793-0A31-29CD0217FA37}"/>
              </a:ext>
            </a:extLst>
          </p:cNvPr>
          <p:cNvSpPr txBox="1">
            <a:spLocks noGrp="1"/>
          </p:cNvSpPr>
          <p:nvPr>
            <p:ph idx="1"/>
          </p:nvPr>
        </p:nvSpPr>
        <p:spPr>
          <a:xfrm>
            <a:off x="838200" y="1825625"/>
            <a:ext cx="10515600" cy="3188565"/>
          </a:xfrm>
          <a:prstGeom prst="rect">
            <a:avLst/>
          </a:prstGeom>
          <a:noFill/>
        </p:spPr>
        <p:txBody>
          <a:bodyPr wrap="square">
            <a:spAutoFit/>
          </a:bodyPr>
          <a:lstStyle/>
          <a:p>
            <a:r>
              <a:rPr lang="en-US" sz="2400" dirty="0"/>
              <a:t>Plan – Gather business requirements</a:t>
            </a:r>
          </a:p>
          <a:p>
            <a:r>
              <a:rPr lang="en-US" sz="2400" dirty="0"/>
              <a:t>Design – Pre-production version</a:t>
            </a:r>
          </a:p>
          <a:p>
            <a:r>
              <a:rPr lang="en-US" sz="2400" dirty="0"/>
              <a:t>Develop – Turn requirements to code</a:t>
            </a:r>
          </a:p>
          <a:p>
            <a:r>
              <a:rPr lang="en-US" sz="2400" dirty="0"/>
              <a:t>Test – Validation.  Done with Dev.</a:t>
            </a:r>
          </a:p>
          <a:p>
            <a:r>
              <a:rPr lang="en-US" sz="2400" dirty="0"/>
              <a:t>Deploy – Product delivered to user</a:t>
            </a:r>
          </a:p>
          <a:p>
            <a:r>
              <a:rPr lang="en-US" sz="2400" dirty="0"/>
              <a:t>Review – Process improvement</a:t>
            </a:r>
          </a:p>
          <a:p>
            <a:r>
              <a:rPr lang="en-US" sz="2400" dirty="0"/>
              <a:t>Launch –Product is live</a:t>
            </a:r>
          </a:p>
        </p:txBody>
      </p:sp>
      <p:pic>
        <p:nvPicPr>
          <p:cNvPr id="7" name="Picture 6" descr="A diagram of a process&#10;&#10;Description automatically generated">
            <a:extLst>
              <a:ext uri="{FF2B5EF4-FFF2-40B4-BE49-F238E27FC236}">
                <a16:creationId xmlns:a16="http://schemas.microsoft.com/office/drawing/2014/main" id="{37146DCA-62BE-9236-2B37-16FFD478D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455" y="1825676"/>
            <a:ext cx="6096851" cy="3724795"/>
          </a:xfrm>
          <a:prstGeom prst="rect">
            <a:avLst/>
          </a:prstGeom>
        </p:spPr>
      </p:pic>
    </p:spTree>
    <p:extLst>
      <p:ext uri="{BB962C8B-B14F-4D97-AF65-F5344CB8AC3E}">
        <p14:creationId xmlns:p14="http://schemas.microsoft.com/office/powerpoint/2010/main" val="340052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60F6-15E1-1F8F-60FF-DDC40BFFC000}"/>
              </a:ext>
            </a:extLst>
          </p:cNvPr>
          <p:cNvSpPr>
            <a:spLocks noGrp="1"/>
          </p:cNvSpPr>
          <p:nvPr>
            <p:ph type="title"/>
          </p:nvPr>
        </p:nvSpPr>
        <p:spPr/>
        <p:txBody>
          <a:bodyPr/>
          <a:lstStyle/>
          <a:p>
            <a:r>
              <a:rPr lang="en-US" dirty="0"/>
              <a:t>Waterfall</a:t>
            </a:r>
          </a:p>
        </p:txBody>
      </p:sp>
      <p:pic>
        <p:nvPicPr>
          <p:cNvPr id="5" name="Content Placeholder 4" descr="A diagram of a waterfall software development model&#10;&#10;Description automatically generated">
            <a:extLst>
              <a:ext uri="{FF2B5EF4-FFF2-40B4-BE49-F238E27FC236}">
                <a16:creationId xmlns:a16="http://schemas.microsoft.com/office/drawing/2014/main" id="{63D7B661-B214-F47F-FF6C-792428664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6809" y="1690688"/>
            <a:ext cx="7626991" cy="4321175"/>
          </a:xfrm>
        </p:spPr>
      </p:pic>
      <p:sp>
        <p:nvSpPr>
          <p:cNvPr id="8" name="Title 1">
            <a:extLst>
              <a:ext uri="{FF2B5EF4-FFF2-40B4-BE49-F238E27FC236}">
                <a16:creationId xmlns:a16="http://schemas.microsoft.com/office/drawing/2014/main" id="{A1158F5E-A66B-7C90-C6BC-CC96E6B9A2C2}"/>
              </a:ext>
            </a:extLst>
          </p:cNvPr>
          <p:cNvSpPr txBox="1">
            <a:spLocks/>
          </p:cNvSpPr>
          <p:nvPr/>
        </p:nvSpPr>
        <p:spPr>
          <a:xfrm>
            <a:off x="584200" y="1914525"/>
            <a:ext cx="3810000" cy="4321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Entire product is developed before customer review / delivery</a:t>
            </a:r>
          </a:p>
        </p:txBody>
      </p:sp>
    </p:spTree>
    <p:extLst>
      <p:ext uri="{BB962C8B-B14F-4D97-AF65-F5344CB8AC3E}">
        <p14:creationId xmlns:p14="http://schemas.microsoft.com/office/powerpoint/2010/main" val="5446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B38B-6ED3-688B-9207-CDF739BDA935}"/>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544664A9-4BF8-251A-0364-189DCB2A0F05}"/>
              </a:ext>
            </a:extLst>
          </p:cNvPr>
          <p:cNvSpPr>
            <a:spLocks noGrp="1"/>
          </p:cNvSpPr>
          <p:nvPr>
            <p:ph idx="1"/>
          </p:nvPr>
        </p:nvSpPr>
        <p:spPr/>
        <p:txBody>
          <a:bodyPr/>
          <a:lstStyle/>
          <a:p>
            <a:pPr marL="0" indent="0">
              <a:buNone/>
            </a:pPr>
            <a:r>
              <a:rPr lang="en-US" dirty="0"/>
              <a:t>In this project, the primary difference between an agile vs. waterfall approach is that in </a:t>
            </a:r>
            <a:r>
              <a:rPr lang="en-US"/>
              <a:t>a waterfall </a:t>
            </a:r>
            <a:r>
              <a:rPr lang="en-US" dirty="0"/>
              <a:t>approach, there is no mechanism for customer feedback before the final project is delivered.</a:t>
            </a:r>
            <a:br>
              <a:rPr lang="en-US" dirty="0"/>
            </a:br>
            <a:br>
              <a:rPr lang="en-US" dirty="0"/>
            </a:br>
            <a:r>
              <a:rPr lang="en-US" dirty="0"/>
              <a:t>Here, we would have seen the wrong content slides delivered to the customer (popular destinations vs. wellness / detox trips)</a:t>
            </a:r>
          </a:p>
          <a:p>
            <a:pPr marL="0" indent="0">
              <a:buNone/>
            </a:pPr>
            <a:endParaRPr lang="en-US" dirty="0"/>
          </a:p>
          <a:p>
            <a:pPr marL="0" indent="0">
              <a:buNone/>
            </a:pPr>
            <a:r>
              <a:rPr lang="en-US" dirty="0"/>
              <a:t>There wouldn’t have been an opportunity to correct this upon delivery in the waterfall method.  But with agile, customer feedback was incorporated before launch.</a:t>
            </a:r>
          </a:p>
        </p:txBody>
      </p:sp>
    </p:spTree>
    <p:extLst>
      <p:ext uri="{BB962C8B-B14F-4D97-AF65-F5344CB8AC3E}">
        <p14:creationId xmlns:p14="http://schemas.microsoft.com/office/powerpoint/2010/main" val="52112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4CF6-E582-9990-49C3-5B88FDEC58B8}"/>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37EEF3F4-FD54-613D-94C5-17D47D2CAB9F}"/>
              </a:ext>
            </a:extLst>
          </p:cNvPr>
          <p:cNvSpPr>
            <a:spLocks noGrp="1"/>
          </p:cNvSpPr>
          <p:nvPr>
            <p:ph idx="1"/>
          </p:nvPr>
        </p:nvSpPr>
        <p:spPr/>
        <p:txBody>
          <a:bodyPr>
            <a:normAutofit lnSpcReduction="10000"/>
          </a:bodyPr>
          <a:lstStyle/>
          <a:p>
            <a:pPr marL="0" indent="0">
              <a:buNone/>
            </a:pPr>
            <a:r>
              <a:rPr lang="en-US" dirty="0"/>
              <a:t>The waterfall approach may be preferred when requirements are solidly defined upfront.  Agile is better suited for when these requirements may not be clearly known or subject to change.  In the class project, the requirements seemed clear up front, but upon development they changed.  The chosen agile approach was better suited in this case.  A project where the customer and the provider have worked closely together in the past or the provider has done similar projects may be better suited to the waterfall method- having a proven case-study to base the design and process on could preclude the need for heavy customer involvement during development.  A newer team or customer relationship may benefit from the more flexible agile approach. </a:t>
            </a:r>
          </a:p>
        </p:txBody>
      </p:sp>
    </p:spTree>
    <p:extLst>
      <p:ext uri="{BB962C8B-B14F-4D97-AF65-F5344CB8AC3E}">
        <p14:creationId xmlns:p14="http://schemas.microsoft.com/office/powerpoint/2010/main" val="404039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18EF-5C9D-3CCF-5B29-D40AEE81847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2401B03-4C1E-483F-7646-12F49E31B5BC}"/>
              </a:ext>
            </a:extLst>
          </p:cNvPr>
          <p:cNvSpPr>
            <a:spLocks noGrp="1"/>
          </p:cNvSpPr>
          <p:nvPr>
            <p:ph idx="1"/>
          </p:nvPr>
        </p:nvSpPr>
        <p:spPr/>
        <p:txBody>
          <a:bodyPr/>
          <a:lstStyle/>
          <a:p>
            <a:r>
              <a:rPr lang="en-US" dirty="0"/>
              <a:t>Cobb, Charles G. </a:t>
            </a:r>
            <a:r>
              <a:rPr lang="en-US" i="1" dirty="0"/>
              <a:t>The Project Manager’s </a:t>
            </a:r>
            <a:r>
              <a:rPr lang="en-US" i="1" dirty="0" err="1"/>
              <a:t>Guied</a:t>
            </a:r>
            <a:r>
              <a:rPr lang="en-US" i="1" dirty="0"/>
              <a:t> to Mastering Agile</a:t>
            </a:r>
            <a:r>
              <a:rPr lang="en-US" dirty="0"/>
              <a:t>. Hoboken, New Jersey: John Wiley &amp; Sons, Inc., 2015.</a:t>
            </a:r>
          </a:p>
          <a:p>
            <a:r>
              <a:rPr lang="en-US" dirty="0"/>
              <a:t>2023. October 14. </a:t>
            </a:r>
            <a:r>
              <a:rPr lang="en-US" dirty="0">
                <a:hlinkClick r:id="rId2"/>
              </a:rPr>
              <a:t>http://istockphoto.com</a:t>
            </a:r>
            <a:r>
              <a:rPr lang="en-US" dirty="0"/>
              <a:t>.</a:t>
            </a:r>
          </a:p>
          <a:p>
            <a:r>
              <a:rPr lang="en-US" dirty="0"/>
              <a:t>2023. October 14. </a:t>
            </a:r>
            <a:r>
              <a:rPr lang="en-US" dirty="0">
                <a:hlinkClick r:id="rId3"/>
              </a:rPr>
              <a:t>http://snhu-media.snhu.edu/files/course_repository/undergraduate/cs/cs250/storyline/mod1/story_html5.html</a:t>
            </a:r>
            <a:r>
              <a:rPr lang="en-US" dirty="0"/>
              <a:t>.</a:t>
            </a:r>
          </a:p>
          <a:p>
            <a:r>
              <a:rPr lang="en-US" dirty="0"/>
              <a:t>Clark, Hannah. “The Software Development Life Cycle (SDLC): 7 Phases and 5 Models.” </a:t>
            </a:r>
            <a:r>
              <a:rPr lang="en-US" i="1" dirty="0"/>
              <a:t>The Product </a:t>
            </a:r>
            <a:r>
              <a:rPr lang="en-US" i="1" dirty="0" err="1"/>
              <a:t>Manager</a:t>
            </a:r>
            <a:r>
              <a:rPr lang="en-US" dirty="0" err="1"/>
              <a:t>n.d</a:t>
            </a:r>
            <a:r>
              <a:rPr lang="en-US" dirty="0"/>
              <a:t>. https://theproductmanager.com/topics/software-development-life-cycle/.</a:t>
            </a:r>
          </a:p>
          <a:p>
            <a:endParaRPr lang="en-US" dirty="0"/>
          </a:p>
        </p:txBody>
      </p:sp>
    </p:spTree>
    <p:extLst>
      <p:ext uri="{BB962C8B-B14F-4D97-AF65-F5344CB8AC3E}">
        <p14:creationId xmlns:p14="http://schemas.microsoft.com/office/powerpoint/2010/main" val="166872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553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Scrum-agile vs. Waterfall</vt:lpstr>
      <vt:lpstr>Srcum-Agile Team Roles</vt:lpstr>
      <vt:lpstr>Phases of SDLC in an agile approach</vt:lpstr>
      <vt:lpstr>Phases of SDLC in an agile approach</vt:lpstr>
      <vt:lpstr>Waterfall</vt:lpstr>
      <vt:lpstr>Agile vs Waterfall</vt:lpstr>
      <vt:lpstr>Agile vs.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vs. Waterfall</dc:title>
  <dc:creator>Matt Jackson</dc:creator>
  <cp:lastModifiedBy>Matt Jackson</cp:lastModifiedBy>
  <cp:revision>3</cp:revision>
  <dcterms:created xsi:type="dcterms:W3CDTF">2023-10-14T17:32:19Z</dcterms:created>
  <dcterms:modified xsi:type="dcterms:W3CDTF">2023-10-14T21:34:45Z</dcterms:modified>
</cp:coreProperties>
</file>