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705" r:id="rId2"/>
  </p:sldMasterIdLst>
  <p:notesMasterIdLst>
    <p:notesMasterId r:id="rId10"/>
  </p:notesMasterIdLst>
  <p:handoutMasterIdLst>
    <p:handoutMasterId r:id="rId11"/>
  </p:handoutMasterIdLst>
  <p:sldIdLst>
    <p:sldId id="288" r:id="rId3"/>
    <p:sldId id="290" r:id="rId4"/>
    <p:sldId id="292" r:id="rId5"/>
    <p:sldId id="293" r:id="rId6"/>
    <p:sldId id="297" r:id="rId7"/>
    <p:sldId id="298" r:id="rId8"/>
    <p:sldId id="289" r:id="rId9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666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-7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C42EE-E6E0-4C1D-A21E-88149410000B}" type="datetimeFigureOut">
              <a:rPr lang="zh-CN" altLang="en-US" smtClean="0"/>
              <a:pPr/>
              <a:t>2016/3/16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B60C6-65AC-4808-A778-F85591E58E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6481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F767D-A43C-49EB-B487-A7D19EB5F4AC}" type="datetimeFigureOut">
              <a:rPr lang="zh-CN" altLang="en-US" smtClean="0"/>
              <a:pPr/>
              <a:t>2016/3/16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F1322-8F78-462F-AA3F-6E72615EB3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797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7422" y="624682"/>
            <a:ext cx="6346800" cy="375430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1057301"/>
            <a:ext cx="3008313" cy="720080"/>
          </a:xfrm>
          <a:prstGeom prst="rect">
            <a:avLst/>
          </a:prstGeo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57301"/>
            <a:ext cx="5101406" cy="410445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771982"/>
            <a:ext cx="3008313" cy="3389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0000" y="621550"/>
            <a:ext cx="6346800" cy="378562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57935"/>
            <a:ext cx="2057400" cy="3687797"/>
          </a:xfrm>
          <a:prstGeom prst="rect">
            <a:avLst/>
          </a:prstGeom>
        </p:spPr>
        <p:txBody>
          <a:bodyPr vert="eaVert"/>
          <a:lstStyle>
            <a:lvl1pPr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57935"/>
            <a:ext cx="6019800" cy="3687797"/>
          </a:xfrm>
          <a:prstGeom prst="rect">
            <a:avLst/>
          </a:prstGeom>
        </p:spPr>
        <p:txBody>
          <a:bodyPr vert="eaVert"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5715008" y="2928938"/>
            <a:ext cx="3214710" cy="3571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006666"/>
                </a:solidFill>
                <a:latin typeface="+mn-lt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2500298" y="1643054"/>
            <a:ext cx="3929090" cy="450000"/>
          </a:xfrm>
          <a:prstGeom prst="rect">
            <a:avLst/>
          </a:prstGeom>
        </p:spPr>
        <p:txBody>
          <a:bodyPr/>
          <a:lstStyle>
            <a:lvl1pPr>
              <a:defRPr lang="zh-CN" altLang="en-US" sz="2400" b="1" dirty="0">
                <a:solidFill>
                  <a:srgbClr val="006666"/>
                </a:solidFill>
                <a:latin typeface="+mn-lt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44463" y="4441825"/>
            <a:ext cx="28209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北京公司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地址：北京市朝阳区万红西街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2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号燕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东大厦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D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座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1-2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层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电话：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10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6468-7240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传真：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10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6460-5320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44463" y="4152900"/>
            <a:ext cx="550068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卓思数据咨询股份有限公司</a:t>
            </a:r>
            <a:r>
              <a:rPr lang="zh-CN" altLang="en-US" sz="12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endParaRPr lang="zh-CN" altLang="en-US" sz="1200" b="1" dirty="0">
              <a:solidFill>
                <a:srgbClr val="00808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987824" y="4438650"/>
            <a:ext cx="3071812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上海公司</a:t>
            </a:r>
            <a:endParaRPr lang="en-US" altLang="zh-CN" sz="9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地址：上海市闸北区永和路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118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弄荣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泰国际大厦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301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室 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电话：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21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5642-5509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传真：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21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6655-1206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940152" y="4441825"/>
            <a:ext cx="3024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广州公司</a:t>
            </a:r>
            <a:endParaRPr lang="en-US" altLang="zh-CN" sz="9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/>
            </a:endParaRPr>
          </a:p>
          <a:p>
            <a:pPr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地址：广州市天河区天河北路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28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号时代广场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8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层 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/>
            </a:endParaRPr>
          </a:p>
          <a:p>
            <a:pPr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电话：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86 (20) 3886-1323</a:t>
            </a:r>
            <a:b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</a:b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传真：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86 (20) 3886-1623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143240" y="1428740"/>
            <a:ext cx="2894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008080"/>
                </a:solidFill>
                <a:latin typeface="+mn-lt"/>
                <a:ea typeface="微软雅黑" pitchFamily="34" charset="-122"/>
              </a:rPr>
              <a:t>Thank You</a:t>
            </a:r>
            <a:r>
              <a:rPr lang="zh-CN" altLang="en-US" sz="4000" b="1" dirty="0" smtClean="0">
                <a:solidFill>
                  <a:srgbClr val="008080"/>
                </a:solidFill>
                <a:latin typeface="+mn-lt"/>
                <a:ea typeface="微软雅黑" pitchFamily="34" charset="-122"/>
              </a:rPr>
              <a:t>！</a:t>
            </a:r>
            <a:endParaRPr altLang="en-US" sz="4000" b="1" dirty="0" smtClean="0">
              <a:solidFill>
                <a:srgbClr val="008080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923928" y="3023002"/>
            <a:ext cx="5238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 smtClean="0">
                <a:solidFill>
                  <a:srgbClr val="006666"/>
                </a:solidFill>
                <a:latin typeface="+mn-lt"/>
                <a:ea typeface="微软雅黑" pitchFamily="34" charset="-122"/>
              </a:rPr>
              <a:t>Contribute to your business on data, insights and solutions!</a:t>
            </a:r>
            <a:endParaRPr altLang="en-US" sz="1600" b="1" dirty="0" smtClean="0">
              <a:solidFill>
                <a:srgbClr val="006666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42875" y="3702050"/>
            <a:ext cx="233910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卓思数据咨询股份有限公司</a:t>
            </a:r>
            <a:endParaRPr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42875" y="4148138"/>
            <a:ext cx="1671638" cy="1084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1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北京公司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地址：北京市朝阳区万红西街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2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号</a:t>
            </a:r>
            <a:endParaRPr lang="en-US" altLang="zh-CN" sz="80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燕东大厦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D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座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1-2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层</a:t>
            </a:r>
            <a:endParaRPr lang="en-US" altLang="zh-CN" sz="80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电话：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10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6468-7240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传真：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10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6460-5320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220913" y="4152900"/>
            <a:ext cx="3071812" cy="1084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1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上海公司</a:t>
            </a:r>
            <a:endParaRPr lang="en-US" altLang="zh-CN" sz="1100" b="1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地址：上海市闸北区永和路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118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弄</a:t>
            </a:r>
            <a:endParaRPr lang="en-US" altLang="zh-CN" sz="80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荣泰国际大厦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301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室</a:t>
            </a:r>
            <a:endParaRPr lang="en-US" altLang="zh-CN" sz="80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电话：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21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5642-5509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传真：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21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6655-1206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4462463" y="4152900"/>
            <a:ext cx="1909762" cy="1085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+mn-lt"/>
                <a:ea typeface="微软雅黑"/>
              </a:rPr>
              <a:t>广州公司</a:t>
            </a:r>
            <a:endParaRPr lang="zh-CN" altLang="en-US" sz="1100" b="1" dirty="0">
              <a:solidFill>
                <a:schemeClr val="bg1"/>
              </a:solidFill>
              <a:latin typeface="+mn-lt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/>
              </a:rPr>
              <a:t>地址：广州市天河区天河北路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/>
              </a:rPr>
              <a:t>28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/>
              </a:rPr>
              <a:t>号时代广场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/>
              </a:rPr>
              <a:t>8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/>
              </a:rPr>
              <a:t>层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/>
              </a:rPr>
              <a:t>电话：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/>
              </a:rPr>
              <a:t>86 (20) 3886-1323</a:t>
            </a:r>
            <a:br>
              <a:rPr lang="en-US" altLang="zh-CN" sz="800" dirty="0">
                <a:solidFill>
                  <a:schemeClr val="bg1"/>
                </a:solidFill>
                <a:latin typeface="+mn-lt"/>
                <a:ea typeface="微软雅黑"/>
              </a:rPr>
            </a:b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/>
              </a:rPr>
              <a:t>传真：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/>
              </a:rPr>
              <a:t>86 (20) 3886-1623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页-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7422" y="624682"/>
            <a:ext cx="6346800" cy="375430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小标题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7422" y="624682"/>
            <a:ext cx="6346800" cy="375430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7422" y="625252"/>
            <a:ext cx="6347048" cy="377006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000528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p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42922"/>
            <a:ext cx="8176422" cy="357190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142988"/>
            <a:ext cx="8229600" cy="4000528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p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25252"/>
            <a:ext cx="6346800" cy="374860"/>
          </a:xfrm>
          <a:prstGeom prst="rect">
            <a:avLst/>
          </a:prstGeom>
        </p:spPr>
        <p:txBody>
          <a:bodyPr/>
          <a:lstStyle>
            <a:lvl1pPr algn="l">
              <a:defRPr sz="1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42922"/>
            <a:ext cx="6346800" cy="357190"/>
          </a:xfrm>
          <a:prstGeom prst="rect">
            <a:avLst/>
          </a:prstGeom>
        </p:spPr>
        <p:txBody>
          <a:bodyPr/>
          <a:lstStyle>
            <a:lvl1pPr>
              <a:defRPr lang="zh-CN" altLang="en-US" sz="2000"/>
            </a:lvl1pPr>
          </a:lstStyle>
          <a:p>
            <a:pPr lvl="0" algn="l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21550"/>
            <a:ext cx="6346800" cy="378562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2357454" y="657228"/>
            <a:ext cx="6357950" cy="342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357158" y="1142988"/>
            <a:ext cx="8358246" cy="4071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8147412" y="5345688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C703ED6-FA6E-4893-B947-B00F67A538F4}" type="slidenum">
              <a:rPr lang="zh-CN" altLang="en-US" sz="1600" b="1" smtClean="0">
                <a:solidFill>
                  <a:srgbClr val="006666"/>
                </a:solidFill>
                <a:latin typeface="+mn-lt"/>
              </a:rPr>
              <a:pPr/>
              <a:t>‹#›</a:t>
            </a:fld>
            <a:endParaRPr lang="zh-CN" altLang="en-US" sz="1600" b="1" dirty="0">
              <a:solidFill>
                <a:srgbClr val="006666"/>
              </a:solidFill>
              <a:latin typeface="+mn-lt"/>
            </a:endParaRPr>
          </a:p>
        </p:txBody>
      </p:sp>
      <p:sp>
        <p:nvSpPr>
          <p:cNvPr id="9" name="Text Box 37"/>
          <p:cNvSpPr txBox="1">
            <a:spLocks noChangeArrowheads="1"/>
          </p:cNvSpPr>
          <p:nvPr userDrawn="1"/>
        </p:nvSpPr>
        <p:spPr bwMode="auto">
          <a:xfrm>
            <a:off x="142844" y="5561131"/>
            <a:ext cx="3929090" cy="12311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1" lang="en-US" altLang="ja-JP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 PGothic" pitchFamily="34" charset="-128"/>
              </a:rPr>
              <a:t>© </a:t>
            </a:r>
            <a:r>
              <a:rPr kumimoji="1" lang="en-US" altLang="zh-CN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 PGothic" pitchFamily="34" charset="-128"/>
              </a:rPr>
              <a:t>2013</a:t>
            </a:r>
            <a:r>
              <a:rPr kumimoji="1" lang="en-US" altLang="ja-JP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 PGothic" pitchFamily="34" charset="-128"/>
              </a:rPr>
              <a:t> </a:t>
            </a:r>
            <a:r>
              <a:rPr kumimoji="1" lang="en-US" altLang="zh-CN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 PGothic" pitchFamily="34" charset="-128"/>
              </a:rPr>
              <a:t>MaxInsight International Marketing Research &amp; </a:t>
            </a:r>
            <a:r>
              <a:rPr kumimoji="1" lang="en-US" altLang="ja-JP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 PGothic" pitchFamily="34" charset="-128"/>
              </a:rPr>
              <a:t>Consulting Co., Ltd.</a:t>
            </a:r>
            <a:r>
              <a:rPr kumimoji="1" lang="ja-JP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 PGothic" pitchFamily="34" charset="-128"/>
              </a:rPr>
              <a:t> </a:t>
            </a:r>
            <a:r>
              <a:rPr kumimoji="1" lang="en-US" altLang="ja-JP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 PGothic" pitchFamily="34" charset="-128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  <p:sldLayoutId id="2147483687" r:id="rId3"/>
    <p:sldLayoutId id="2147483672" r:id="rId4"/>
    <p:sldLayoutId id="2147483673" r:id="rId5"/>
    <p:sldLayoutId id="2147483650" r:id="rId6"/>
    <p:sldLayoutId id="2147483651" r:id="rId7"/>
    <p:sldLayoutId id="2147483652" r:id="rId8"/>
    <p:sldLayoutId id="2147483653" r:id="rId9"/>
    <p:sldLayoutId id="2147483656" r:id="rId10"/>
    <p:sldLayoutId id="2147483657" r:id="rId11"/>
    <p:sldLayoutId id="2147483658" r:id="rId12"/>
    <p:sldLayoutId id="2147483659" r:id="rId13"/>
    <p:sldLayoutId id="2147483688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n-lt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p"/>
        <a:defRPr sz="1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卓思国际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 dirty="0" smtClean="0"/>
              <a:t>代理公司简介</a:t>
            </a:r>
            <a:r>
              <a:rPr lang="en-US" altLang="zh-CN" dirty="0" smtClean="0"/>
              <a:t>-XX</a:t>
            </a:r>
            <a:r>
              <a:rPr dirty="0" smtClean="0"/>
              <a:t>公司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代理公司简介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</a:rPr>
              <a:t>公司名称：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</a:rPr>
              <a:t>成立时间：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</a:rPr>
              <a:t>人员情况：多少名固定专职人员，多少名长期兼职，多少名兼职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</a:rPr>
              <a:t>年营业额：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</a:rPr>
              <a:t>主要业务范围：</a:t>
            </a:r>
            <a:endParaRPr lang="en-US" altLang="zh-CN" b="1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</a:rPr>
              <a:t>项目情况：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kumimoji="1" lang="zh-CN" altLang="en-US" b="1" dirty="0" smtClean="0">
                <a:latin typeface="微软雅黑" pitchFamily="34" charset="-122"/>
              </a:rPr>
              <a:t>      范围</a:t>
            </a:r>
            <a:r>
              <a:rPr kumimoji="1" lang="zh-CN" altLang="en-US" b="1" dirty="0" smtClean="0">
                <a:latin typeface="微软雅黑" pitchFamily="34" charset="-122"/>
                <a:sym typeface="Wingdings" pitchFamily="2" charset="2"/>
              </a:rPr>
              <a:t>：指做过的哪些类型的车，如</a:t>
            </a:r>
            <a:r>
              <a:rPr kumimoji="1" lang="en-US" altLang="zh-CN" b="1" dirty="0" smtClean="0">
                <a:latin typeface="微软雅黑" pitchFamily="34" charset="-122"/>
                <a:sym typeface="Wingdings" pitchFamily="2" charset="2"/>
              </a:rPr>
              <a:t>SUV</a:t>
            </a:r>
            <a:r>
              <a:rPr kumimoji="1" lang="zh-CN" altLang="en-US" b="1" dirty="0" smtClean="0">
                <a:latin typeface="微软雅黑" pitchFamily="34" charset="-122"/>
                <a:sym typeface="Wingdings" pitchFamily="2" charset="2"/>
              </a:rPr>
              <a:t>，乘用车等</a:t>
            </a:r>
            <a:endParaRPr kumimoji="1" lang="zh-CN" altLang="en-US" b="1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kumimoji="1" lang="zh-CN" altLang="en-US" b="1" dirty="0" smtClean="0">
                <a:latin typeface="微软雅黑" pitchFamily="34" charset="-122"/>
              </a:rPr>
              <a:t>      形式： 项目执行方式</a:t>
            </a:r>
            <a:endParaRPr lang="zh-CN" altLang="en-US" b="1" dirty="0" smtClean="0">
              <a:latin typeface="微软雅黑" pitchFamily="34" charset="-122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代理公司简介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</a:rPr>
              <a:t>车展经验：</a:t>
            </a:r>
            <a:r>
              <a:rPr lang="zh-CN" altLang="en-US" dirty="0" smtClean="0">
                <a:latin typeface="微软雅黑" pitchFamily="34" charset="-122"/>
              </a:rPr>
              <a:t>请列举</a:t>
            </a:r>
            <a:r>
              <a:rPr lang="en-US" altLang="zh-CN" dirty="0" smtClean="0">
                <a:latin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</a:rPr>
              <a:t>年内项目</a:t>
            </a:r>
            <a:endParaRPr lang="en-US" altLang="zh-CN" dirty="0" smtClean="0">
              <a:latin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</a:endParaRPr>
          </a:p>
          <a:p>
            <a:r>
              <a:rPr lang="zh-CN" altLang="en-US" b="1" dirty="0" smtClean="0">
                <a:latin typeface="微软雅黑" pitchFamily="34" charset="-122"/>
              </a:rPr>
              <a:t>项目经验：</a:t>
            </a:r>
            <a:r>
              <a:rPr lang="zh-CN" altLang="en-US" dirty="0" smtClean="0">
                <a:latin typeface="微软雅黑" pitchFamily="34" charset="-122"/>
              </a:rPr>
              <a:t>请列举</a:t>
            </a:r>
            <a:r>
              <a:rPr lang="en-US" altLang="zh-CN" dirty="0" smtClean="0">
                <a:latin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</a:rPr>
              <a:t>年内项目</a:t>
            </a:r>
            <a:endParaRPr lang="en-US" altLang="zh-CN" dirty="0" smtClean="0">
              <a:latin typeface="微软雅黑" pitchFamily="34" charset="-122"/>
            </a:endParaRPr>
          </a:p>
          <a:p>
            <a:endParaRPr lang="zh-CN" altLang="en-US" dirty="0">
              <a:latin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866390"/>
              </p:ext>
            </p:extLst>
          </p:nvPr>
        </p:nvGraphicFramePr>
        <p:xfrm>
          <a:off x="785785" y="1500178"/>
          <a:ext cx="7643868" cy="187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774"/>
                <a:gridCol w="1528774"/>
                <a:gridCol w="1606523"/>
                <a:gridCol w="1451023"/>
                <a:gridCol w="1528774"/>
              </a:tblGrid>
              <a:tr h="2703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测试车型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时间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汽车厂商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项目类型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样本量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008080"/>
                    </a:solidFill>
                  </a:tcPr>
                </a:tc>
              </a:tr>
              <a:tr h="34862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3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2703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300"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2703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56247"/>
              </p:ext>
            </p:extLst>
          </p:nvPr>
        </p:nvGraphicFramePr>
        <p:xfrm>
          <a:off x="785786" y="3786194"/>
          <a:ext cx="7643868" cy="1567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  <a:gridCol w="1857388"/>
                <a:gridCol w="2643206"/>
                <a:gridCol w="1643076"/>
              </a:tblGrid>
              <a:tr h="2703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项目类型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时间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合作项目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负责区域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008080"/>
                    </a:solidFill>
                  </a:tcPr>
                </a:tc>
              </a:tr>
              <a:tr h="34862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3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2703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3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代理公司简介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 smtClean="0">
                <a:latin typeface="微软雅黑" pitchFamily="34" charset="-122"/>
              </a:rPr>
              <a:t>公司地址：</a:t>
            </a:r>
            <a:endParaRPr lang="en-US" altLang="zh-CN" b="1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 smtClean="0">
                <a:latin typeface="微软雅黑" pitchFamily="34" charset="-122"/>
              </a:rPr>
              <a:t>公司外观照片：</a:t>
            </a:r>
            <a:endParaRPr lang="en-US" altLang="zh-CN" b="1" dirty="0" smtClean="0">
              <a:latin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代理公司简介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 smtClean="0">
                <a:latin typeface="微软雅黑" pitchFamily="34" charset="-122"/>
              </a:rPr>
              <a:t>公司内景照片（包括前台、办公区）</a:t>
            </a:r>
          </a:p>
          <a:p>
            <a:pPr>
              <a:defRPr/>
            </a:pPr>
            <a:endParaRPr lang="zh-CN" altLang="en-US" b="1" dirty="0" smtClean="0">
              <a:latin typeface="+mn-ea"/>
              <a:ea typeface="+mn-ea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代理公司简介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 smtClean="0">
                <a:latin typeface="微软雅黑" pitchFamily="34" charset="-122"/>
              </a:rPr>
              <a:t>公司座谈会议室、监控室照片</a:t>
            </a:r>
            <a:endParaRPr lang="en-US" altLang="zh-CN" b="1" dirty="0" smtClean="0">
              <a:latin typeface="微软雅黑" pitchFamily="34" charset="-122"/>
            </a:endParaRPr>
          </a:p>
          <a:p>
            <a:pPr marL="0" indent="273050">
              <a:buNone/>
              <a:defRPr/>
            </a:pPr>
            <a:r>
              <a:rPr lang="zh-CN" altLang="en-US" dirty="0" smtClean="0">
                <a:latin typeface="微软雅黑" pitchFamily="34" charset="-122"/>
              </a:rPr>
              <a:t>（座谈会议室面积</a:t>
            </a:r>
            <a:r>
              <a:rPr lang="en-US" altLang="zh-CN" dirty="0" smtClean="0">
                <a:latin typeface="微软雅黑" pitchFamily="34" charset="-122"/>
              </a:rPr>
              <a:t>XX</a:t>
            </a:r>
            <a:r>
              <a:rPr lang="zh-CN" altLang="en-US" dirty="0" smtClean="0">
                <a:latin typeface="微软雅黑" pitchFamily="34" charset="-122"/>
              </a:rPr>
              <a:t>平方米、监控室面积</a:t>
            </a:r>
            <a:r>
              <a:rPr lang="en-US" altLang="zh-CN" dirty="0" smtClean="0">
                <a:latin typeface="微软雅黑" pitchFamily="34" charset="-122"/>
              </a:rPr>
              <a:t>XX</a:t>
            </a:r>
            <a:r>
              <a:rPr lang="zh-CN" altLang="en-US" dirty="0" smtClean="0">
                <a:latin typeface="微软雅黑" pitchFamily="34" charset="-122"/>
              </a:rPr>
              <a:t>平方米）</a:t>
            </a:r>
            <a:endParaRPr lang="en-US" altLang="zh-CN" dirty="0" smtClean="0">
              <a:latin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Ma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148</Words>
  <Application>Microsoft Office PowerPoint</Application>
  <PresentationFormat>全屏显示(16:10)</PresentationFormat>
  <Paragraphs>39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Max</vt:lpstr>
      <vt:lpstr>自定义设计方案</vt:lpstr>
      <vt:lpstr>代理公司简介-XX公司</vt:lpstr>
      <vt:lpstr>代理公司简介</vt:lpstr>
      <vt:lpstr>代理公司简介</vt:lpstr>
      <vt:lpstr>代理公司简介</vt:lpstr>
      <vt:lpstr>代理公司简介</vt:lpstr>
      <vt:lpstr>代理公司简介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MaxInsight</dc:creator>
  <cp:lastModifiedBy>高磊</cp:lastModifiedBy>
  <cp:revision>153</cp:revision>
  <dcterms:created xsi:type="dcterms:W3CDTF">2012-08-01T03:04:45Z</dcterms:created>
  <dcterms:modified xsi:type="dcterms:W3CDTF">2016-03-16T02:05:18Z</dcterms:modified>
</cp:coreProperties>
</file>