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4"/>
  </p:notesMasterIdLst>
  <p:handoutMasterIdLst>
    <p:handoutMasterId r:id="rId5"/>
  </p:handoutMasterIdLst>
  <p:sldIdLst>
    <p:sldId id="1226" r:id="rId2"/>
    <p:sldId id="1227" r:id="rId3"/>
  </p:sldIdLst>
  <p:sldSz cx="9144000" cy="5143500" type="screen16x9"/>
  <p:notesSz cx="6797675" cy="9926638"/>
  <p:custDataLst>
    <p:tags r:id="rId6"/>
  </p:custDataLst>
  <p:defaultTextStyle>
    <a:defPPr>
      <a:defRPr lang="zh-CN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66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556" userDrawn="1">
          <p15:clr>
            <a:srgbClr val="A4A3A4"/>
          </p15:clr>
        </p15:guide>
        <p15:guide id="9" pos="793" userDrawn="1">
          <p15:clr>
            <a:srgbClr val="A4A3A4"/>
          </p15:clr>
        </p15:guide>
        <p15:guide id="10" pos="884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pos="3833" userDrawn="1">
          <p15:clr>
            <a:srgbClr val="A4A3A4"/>
          </p15:clr>
        </p15:guide>
        <p15:guide id="13" orient="horz" pos="2300" userDrawn="1">
          <p15:clr>
            <a:srgbClr val="A4A3A4"/>
          </p15:clr>
        </p15:guide>
        <p15:guide id="14" orient="horz" pos="2119" userDrawn="1">
          <p15:clr>
            <a:srgbClr val="A4A3A4"/>
          </p15:clr>
        </p15:guide>
        <p15:guide id="15" orient="horz" pos="214" userDrawn="1">
          <p15:clr>
            <a:srgbClr val="A4A3A4"/>
          </p15:clr>
        </p15:guide>
        <p15:guide id="16" orient="horz" pos="2391">
          <p15:clr>
            <a:srgbClr val="A4A3A4"/>
          </p15:clr>
        </p15:guide>
        <p15:guide id="17" orient="horz" pos="2573">
          <p15:clr>
            <a:srgbClr val="A4A3A4"/>
          </p15:clr>
        </p15:guide>
        <p15:guide id="18" pos="249" userDrawn="1">
          <p15:clr>
            <a:srgbClr val="A4A3A4"/>
          </p15:clr>
        </p15:guide>
        <p15:guide id="19" pos="975">
          <p15:clr>
            <a:srgbClr val="A4A3A4"/>
          </p15:clr>
        </p15:guide>
        <p15:guide id="20" pos="1474">
          <p15:clr>
            <a:srgbClr val="A4A3A4"/>
          </p15:clr>
        </p15:guide>
        <p15:guide id="21" pos="5329">
          <p15:clr>
            <a:srgbClr val="A4A3A4"/>
          </p15:clr>
        </p15:guide>
        <p15:guide id="22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7C80"/>
    <a:srgbClr val="FF5050"/>
    <a:srgbClr val="FFCCCC"/>
    <a:srgbClr val="1F497D"/>
    <a:srgbClr val="0E315D"/>
    <a:srgbClr val="8CADDD"/>
    <a:srgbClr val="558ED5"/>
    <a:srgbClr val="123C7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74576" autoAdjust="0"/>
  </p:normalViewPr>
  <p:slideViewPr>
    <p:cSldViewPr>
      <p:cViewPr varScale="1">
        <p:scale>
          <a:sx n="84" d="100"/>
          <a:sy n="84" d="100"/>
        </p:scale>
        <p:origin x="-1572" y="-240"/>
      </p:cViewPr>
      <p:guideLst>
        <p:guide orient="horz" pos="1166"/>
        <p:guide orient="horz" pos="2300"/>
        <p:guide orient="horz" pos="2119"/>
        <p:guide orient="horz" pos="214"/>
        <p:guide orient="horz" pos="2391"/>
        <p:guide orient="horz" pos="2573"/>
        <p:guide pos="340"/>
        <p:guide pos="5556"/>
        <p:guide pos="793"/>
        <p:guide pos="884"/>
        <p:guide pos="2880"/>
        <p:guide pos="3833"/>
        <p:guide pos="249"/>
        <p:guide pos="975"/>
        <p:guide pos="1474"/>
        <p:guide pos="5329"/>
        <p:guide pos="3696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notesViewPr>
    <p:cSldViewPr>
      <p:cViewPr varScale="1">
        <p:scale>
          <a:sx n="50" d="100"/>
          <a:sy n="50" d="100"/>
        </p:scale>
        <p:origin x="-2478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9E78-9F62-47C5-B478-6D644D9F9016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C879D-845C-45F4-8CE4-CB803F73C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39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C59B7-FFD9-4FBB-B70C-C33C9840940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bel-Book" panose="02000503040000020004" pitchFamily="2" charset="0"/>
                <a:cs typeface="Nobel-Book" panose="02000503040000020004" pitchFamily="2" charset="0"/>
              </a:defRPr>
            </a:lvl1pPr>
          </a:lstStyle>
          <a:p>
            <a:fld id="{6985E343-3964-4DA2-98A4-0F4EC9967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2400" kern="1200">
        <a:solidFill>
          <a:schemeClr val="tx1"/>
        </a:solidFill>
        <a:latin typeface="Nobel-Book" panose="02000503040000020004" pitchFamily="2" charset="0"/>
        <a:ea typeface="LEXUS 简中黑 U" panose="020B0604050101010104" pitchFamily="34" charset="-122"/>
        <a:cs typeface="Nobel-Book" panose="02000503040000020004" pitchFamily="2" charset="0"/>
      </a:defRPr>
    </a:lvl1pPr>
    <a:lvl2pPr marL="457178" algn="l" defTabSz="914355" rtl="0" eaLnBrk="1" latinLnBrk="0" hangingPunct="1">
      <a:defRPr sz="2400" kern="1200">
        <a:solidFill>
          <a:schemeClr val="tx1"/>
        </a:solidFill>
        <a:latin typeface="Nobel-Book" panose="02000503040000020004" pitchFamily="2" charset="0"/>
        <a:ea typeface="LEXUS 简中黑 U" panose="020B0604050101010104" pitchFamily="34" charset="-122"/>
        <a:cs typeface="Nobel-Book" panose="02000503040000020004" pitchFamily="2" charset="0"/>
      </a:defRPr>
    </a:lvl2pPr>
    <a:lvl3pPr marL="914355" algn="l" defTabSz="914355" rtl="0" eaLnBrk="1" latinLnBrk="0" hangingPunct="1">
      <a:defRPr sz="2400" kern="1200">
        <a:solidFill>
          <a:schemeClr val="tx1"/>
        </a:solidFill>
        <a:latin typeface="Nobel-Book" panose="02000503040000020004" pitchFamily="2" charset="0"/>
        <a:ea typeface="LEXUS 简中黑 U" panose="020B0604050101010104" pitchFamily="34" charset="-122"/>
        <a:cs typeface="Nobel-Book" panose="02000503040000020004" pitchFamily="2" charset="0"/>
      </a:defRPr>
    </a:lvl3pPr>
    <a:lvl4pPr marL="1371532" algn="l" defTabSz="914355" rtl="0" eaLnBrk="1" latinLnBrk="0" hangingPunct="1">
      <a:defRPr sz="2400" kern="1200">
        <a:solidFill>
          <a:schemeClr val="tx1"/>
        </a:solidFill>
        <a:latin typeface="Nobel-Book" panose="02000503040000020004" pitchFamily="2" charset="0"/>
        <a:ea typeface="LEXUS 简中黑 U" panose="020B0604050101010104" pitchFamily="34" charset="-122"/>
        <a:cs typeface="Nobel-Book" panose="02000503040000020004" pitchFamily="2" charset="0"/>
      </a:defRPr>
    </a:lvl4pPr>
    <a:lvl5pPr marL="1828709" algn="l" defTabSz="914355" rtl="0" eaLnBrk="1" latinLnBrk="0" hangingPunct="1">
      <a:defRPr sz="2400" kern="1200">
        <a:solidFill>
          <a:schemeClr val="tx1"/>
        </a:solidFill>
        <a:latin typeface="Nobel-Book" panose="02000503040000020004" pitchFamily="2" charset="0"/>
        <a:ea typeface="LEXUS 简中黑 U" panose="020B0604050101010104" pitchFamily="34" charset="-122"/>
        <a:cs typeface="Nobel-Book" panose="02000503040000020004" pitchFamily="2" charset="0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限定的天数怎么限制，自在系统是否需要相关限制</a:t>
            </a:r>
            <a:endParaRPr lang="en-US" altLang="zh-CN" dirty="0" smtClean="0"/>
          </a:p>
          <a:p>
            <a:r>
              <a:rPr lang="zh-CN" altLang="en-US" dirty="0" smtClean="0"/>
              <a:t>是否需要提醒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E343-3964-4DA2-98A4-0F4EC9967A4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7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Lexus </a:t>
            </a:r>
            <a:r>
              <a:rPr lang="zh-CN" altLang="en-US" dirty="0" smtClean="0"/>
              <a:t>权限的限定，</a:t>
            </a:r>
            <a:r>
              <a:rPr lang="en-US" altLang="zh-CN" dirty="0" smtClean="0"/>
              <a:t>Max</a:t>
            </a:r>
            <a:r>
              <a:rPr lang="zh-CN" altLang="en-US" dirty="0" smtClean="0"/>
              <a:t>权限限定</a:t>
            </a:r>
            <a:endParaRPr lang="en-US" altLang="zh-CN" dirty="0" smtClean="0"/>
          </a:p>
          <a:p>
            <a:r>
              <a:rPr lang="zh-CN" altLang="en-US" dirty="0" smtClean="0"/>
              <a:t>区域只有小区？</a:t>
            </a:r>
            <a:endParaRPr lang="en-US" altLang="zh-CN" dirty="0" smtClean="0"/>
          </a:p>
          <a:p>
            <a:r>
              <a:rPr lang="en-US" altLang="zh-CN" dirty="0" smtClean="0"/>
              <a:t>Lexus</a:t>
            </a:r>
            <a:r>
              <a:rPr lang="zh-CN" altLang="en-US" dirty="0" smtClean="0"/>
              <a:t>，区域，</a:t>
            </a:r>
            <a:r>
              <a:rPr lang="en-US" altLang="zh-CN" dirty="0" smtClean="0"/>
              <a:t>Max</a:t>
            </a:r>
            <a:r>
              <a:rPr lang="zh-CN" altLang="en-US" dirty="0" smtClean="0"/>
              <a:t>的查询</a:t>
            </a:r>
            <a:endParaRPr lang="en-US" altLang="zh-CN" dirty="0" smtClean="0"/>
          </a:p>
          <a:p>
            <a:r>
              <a:rPr lang="zh-CN" altLang="en-US" dirty="0" smtClean="0"/>
              <a:t>处理进度查看，经销商，区域，</a:t>
            </a:r>
            <a:r>
              <a:rPr lang="en-US" altLang="zh-CN" dirty="0" err="1" smtClean="0"/>
              <a:t>Leuex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max</a:t>
            </a:r>
            <a:r>
              <a:rPr lang="zh-CN" altLang="en-US" dirty="0" smtClean="0"/>
              <a:t>的不同权限</a:t>
            </a:r>
            <a:endParaRPr lang="en-US" altLang="zh-CN" dirty="0" smtClean="0"/>
          </a:p>
          <a:p>
            <a:r>
              <a:rPr lang="zh-CN" altLang="en-US" dirty="0" smtClean="0"/>
              <a:t>申诉需要体系号和期号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E343-3964-4DA2-98A4-0F4EC9967A4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7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准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 userDrawn="1"/>
        </p:nvGrpSpPr>
        <p:grpSpPr>
          <a:xfrm>
            <a:off x="-2" y="1700106"/>
            <a:ext cx="9182102" cy="1591727"/>
            <a:chOff x="-3300579" y="681666"/>
            <a:chExt cx="5940613" cy="2512689"/>
          </a:xfrm>
          <a:solidFill>
            <a:schemeClr val="tx2"/>
          </a:solidFill>
        </p:grpSpPr>
        <p:sp>
          <p:nvSpPr>
            <p:cNvPr id="8" name="Right Triangle 18"/>
            <p:cNvSpPr/>
            <p:nvPr>
              <p:custDataLst>
                <p:tags r:id="rId1"/>
              </p:custDataLst>
            </p:nvPr>
          </p:nvSpPr>
          <p:spPr bwMode="auto">
            <a:xfrm rot="10800000" flipH="1" flipV="1">
              <a:off x="-3300579" y="784578"/>
              <a:ext cx="5940613" cy="230686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5131" tIns="47565" rIns="95131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624"/>
              <a:endParaRPr lang="en-US" dirty="0">
                <a:ln>
                  <a:solidFill>
                    <a:prstClr val="black">
                      <a:alpha val="99000"/>
                    </a:prst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9" name="Rectangle 17"/>
            <p:cNvSpPr/>
            <p:nvPr/>
          </p:nvSpPr>
          <p:spPr bwMode="auto">
            <a:xfrm>
              <a:off x="-3300579" y="3123752"/>
              <a:ext cx="5940613" cy="7060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0" name="Rectangle 17"/>
            <p:cNvSpPr/>
            <p:nvPr/>
          </p:nvSpPr>
          <p:spPr bwMode="auto">
            <a:xfrm>
              <a:off x="-3300579" y="681666"/>
              <a:ext cx="5940613" cy="7060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931288"/>
            <a:ext cx="7772400" cy="110251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Nobel-Book" panose="02000503040000020004"/>
                <a:ea typeface="LEXUS 简中黑 U" panose="020B06040501010101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7855"/>
            <a:ext cx="6400800" cy="7212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bel-Book" panose="02000503040000020004"/>
                <a:ea typeface="LEXUS 简中黑 U" panose="020B0604050101010104" pitchFamily="34" charset="-122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08F4-56C2-44D7-A977-3B401265B4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4767264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1601-C40B-461B-9976-E7365C6FB2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4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242A-D770-4374-8CEB-590FC2EB187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0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9DC-F548-49DA-BD70-7BE2717058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2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922-7758-47CA-BBF0-78EC1DBD88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0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058-CFA4-4082-A2E9-C94FD023D0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2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4AB-553C-471D-BBAD-737489B501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F7C3-E6E1-4316-B1BD-F7143440B5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2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准大图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A59-AEC1-40A6-831A-4F55C8898DE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3" y="221401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bg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802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340" userDrawn="1">
          <p15:clr>
            <a:srgbClr val="FBAE40"/>
          </p15:clr>
        </p15:guide>
        <p15:guide id="3" pos="546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back-svr\win-mac\LEXUS\Lexus CI\Powerpoint Template\0417_新背景反映\Lexus_3D Logo_600px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6120" y="4894009"/>
            <a:ext cx="1117930" cy="162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2895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back-svr\win-mac\LEXUS\Lexus CI\Powerpoint Template\0417_新背景反映\Lexus_3D Logo_600px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924483"/>
            <a:ext cx="907674" cy="131546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3" y="221401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7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准标题幻灯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 userDrawn="1"/>
        </p:nvGrpSpPr>
        <p:grpSpPr>
          <a:xfrm>
            <a:off x="-2" y="1700106"/>
            <a:ext cx="9182102" cy="1591727"/>
            <a:chOff x="-3300579" y="681666"/>
            <a:chExt cx="5940613" cy="2512689"/>
          </a:xfrm>
          <a:solidFill>
            <a:schemeClr val="tx2"/>
          </a:solidFill>
        </p:grpSpPr>
        <p:sp>
          <p:nvSpPr>
            <p:cNvPr id="8" name="Right Triangle 18"/>
            <p:cNvSpPr/>
            <p:nvPr>
              <p:custDataLst>
                <p:tags r:id="rId1"/>
              </p:custDataLst>
            </p:nvPr>
          </p:nvSpPr>
          <p:spPr bwMode="auto">
            <a:xfrm rot="10800000" flipH="1" flipV="1">
              <a:off x="-3300579" y="784578"/>
              <a:ext cx="5940613" cy="230686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5131" tIns="47565" rIns="95131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624"/>
              <a:endParaRPr lang="en-US" dirty="0">
                <a:ln>
                  <a:solidFill>
                    <a:prstClr val="black">
                      <a:alpha val="99000"/>
                    </a:prst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9" name="Rectangle 17"/>
            <p:cNvSpPr/>
            <p:nvPr/>
          </p:nvSpPr>
          <p:spPr bwMode="auto">
            <a:xfrm>
              <a:off x="-3300579" y="3123752"/>
              <a:ext cx="5940613" cy="7060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0" name="Rectangle 17"/>
            <p:cNvSpPr/>
            <p:nvPr/>
          </p:nvSpPr>
          <p:spPr bwMode="auto">
            <a:xfrm>
              <a:off x="-3300579" y="681666"/>
              <a:ext cx="5940613" cy="7060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1931288"/>
            <a:ext cx="7030144" cy="1102519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Nobel-Book" panose="02000503040000020004"/>
                <a:ea typeface="LEXUS 简中黑 U" panose="020B06040501010101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09056" y="3410898"/>
            <a:ext cx="6400800" cy="7212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bel-Book" panose="02000503040000020004"/>
                <a:ea typeface="LEXUS 简中黑 U" panose="020B0604050101010104" pitchFamily="34" charset="-122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B520-8E7B-4297-9F55-D6FFAD659F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4767264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305" y="1202238"/>
            <a:ext cx="2592288" cy="17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A637-50AE-4A59-921F-C5E231FA74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46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03550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20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准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0FEA-F3FF-46C9-9799-34A953F9C6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39552" y="221401"/>
            <a:ext cx="4392489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2" y="4964468"/>
            <a:ext cx="9172575" cy="190500"/>
          </a:xfrm>
          <a:prstGeom prst="rect">
            <a:avLst/>
          </a:prstGeom>
          <a:solidFill>
            <a:srgbClr val="1F49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0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准仅标准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3CCA-2078-4405-A24F-D3CB5B873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553" y="221401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6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准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811-0E2A-4130-9A72-EE72CDB9F7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553" y="221402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9553" y="989020"/>
            <a:ext cx="8147248" cy="3394472"/>
          </a:xfrm>
        </p:spPr>
        <p:txBody>
          <a:bodyPr>
            <a:normAutofit/>
          </a:bodyPr>
          <a:lstStyle>
            <a:lvl1pPr>
              <a:defRPr sz="1800">
                <a:latin typeface="Nobel-Book" panose="02000503040000020004"/>
                <a:ea typeface="LEXUS 简中黑 U" panose="020B0604050101010104" pitchFamily="34" charset="-122"/>
              </a:defRPr>
            </a:lvl1pPr>
            <a:lvl2pPr>
              <a:defRPr sz="1600">
                <a:latin typeface="Nobel-Book" panose="02000503040000020004"/>
                <a:ea typeface="LEXUS 简中黑 U" panose="020B0604050101010104" pitchFamily="34" charset="-122"/>
              </a:defRPr>
            </a:lvl2pPr>
            <a:lvl3pPr>
              <a:defRPr sz="1400">
                <a:latin typeface="Nobel-Book" panose="02000503040000020004"/>
                <a:ea typeface="LEXUS 简中黑 U" panose="020B0604050101010104" pitchFamily="34" charset="-122"/>
              </a:defRPr>
            </a:lvl3pPr>
            <a:lvl4pPr>
              <a:defRPr sz="1200">
                <a:latin typeface="Nobel-Book" panose="02000503040000020004"/>
                <a:ea typeface="LEXUS 简中黑 U" panose="020B0604050101010104" pitchFamily="34" charset="-122"/>
              </a:defRPr>
            </a:lvl4pPr>
            <a:lvl5pPr>
              <a:defRPr sz="1200">
                <a:latin typeface="Nobel-Book" panose="02000503040000020004"/>
                <a:ea typeface="LEXUS 简中黑 U" panose="020B06040501010101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63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准标题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0A4E-E9AA-4136-B937-C667EAB694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39552" y="221402"/>
            <a:ext cx="4392489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2" y="4964468"/>
            <a:ext cx="9172575" cy="190500"/>
          </a:xfrm>
          <a:prstGeom prst="rect">
            <a:avLst/>
          </a:prstGeom>
          <a:solidFill>
            <a:srgbClr val="1F49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39553" y="989020"/>
            <a:ext cx="8147248" cy="3394472"/>
          </a:xfrm>
        </p:spPr>
        <p:txBody>
          <a:bodyPr>
            <a:normAutofit/>
          </a:bodyPr>
          <a:lstStyle>
            <a:lvl1pPr>
              <a:defRPr sz="2400">
                <a:latin typeface="Nobel-Book" panose="02000503040000020004"/>
                <a:ea typeface="LEXUS 简中黑 U" panose="020B0604050101010104" pitchFamily="34" charset="-122"/>
              </a:defRPr>
            </a:lvl1pPr>
            <a:lvl2pPr>
              <a:defRPr sz="2000">
                <a:latin typeface="Nobel-Book" panose="02000503040000020004"/>
                <a:ea typeface="LEXUS 简中黑 U" panose="020B0604050101010104" pitchFamily="34" charset="-122"/>
              </a:defRPr>
            </a:lvl2pPr>
            <a:lvl3pPr>
              <a:defRPr sz="1800">
                <a:latin typeface="Nobel-Book" panose="02000503040000020004"/>
                <a:ea typeface="LEXUS 简中黑 U" panose="020B0604050101010104" pitchFamily="34" charset="-122"/>
              </a:defRPr>
            </a:lvl3pPr>
            <a:lvl4pPr>
              <a:defRPr sz="1600">
                <a:latin typeface="Nobel-Book" panose="02000503040000020004"/>
                <a:ea typeface="LEXUS 简中黑 U" panose="020B0604050101010104" pitchFamily="34" charset="-122"/>
              </a:defRPr>
            </a:lvl4pPr>
            <a:lvl5pPr>
              <a:defRPr sz="1600">
                <a:latin typeface="Nobel-Book" panose="02000503040000020004"/>
                <a:ea typeface="LEXUS 简中黑 U" panose="020B06040501010101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84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准仅标准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3FE2-8DF0-4716-A1D8-BD0E11E3D1E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553" y="221402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96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准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16DB-B590-4391-A1F8-9921A719DD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39552" y="221402"/>
            <a:ext cx="4392489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2" y="4964468"/>
            <a:ext cx="9172575" cy="190500"/>
          </a:xfrm>
          <a:prstGeom prst="rect">
            <a:avLst/>
          </a:prstGeom>
          <a:solidFill>
            <a:srgbClr val="1F49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5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准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989020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1pPr>
            <a:lvl2pPr>
              <a:defRPr sz="16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2pPr>
            <a:lvl3pPr>
              <a:defRPr sz="14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3pPr>
            <a:lvl4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4pPr>
            <a:lvl5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018" y="987574"/>
            <a:ext cx="3966592" cy="3394472"/>
          </a:xfrm>
        </p:spPr>
        <p:txBody>
          <a:bodyPr>
            <a:normAutofit/>
          </a:bodyPr>
          <a:lstStyle>
            <a:lvl1pPr>
              <a:defRPr sz="18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1pPr>
            <a:lvl2pPr>
              <a:defRPr sz="16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2pPr>
            <a:lvl3pPr>
              <a:defRPr sz="14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3pPr>
            <a:lvl4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4pPr>
            <a:lvl5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B210-51BC-4A01-9EA6-4ABAE3392C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9552" y="221402"/>
            <a:ext cx="4392489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53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准大图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0B7-949F-439D-AA45-543D9E2B49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3" y="221402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bg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29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340">
          <p15:clr>
            <a:srgbClr val="FBAE40"/>
          </p15:clr>
        </p15:guide>
        <p15:guide id="3" pos="54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bel-Book" panose="02000503040000020004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bel-Book" panose="02000503040000020004"/>
              </a:defRPr>
            </a:lvl1pPr>
            <a:lvl2pPr>
              <a:defRPr>
                <a:latin typeface="Nobel-Book" panose="02000503040000020004"/>
              </a:defRPr>
            </a:lvl2pPr>
            <a:lvl3pPr>
              <a:defRPr>
                <a:latin typeface="Nobel-Book" panose="02000503040000020004"/>
              </a:defRPr>
            </a:lvl3pPr>
            <a:lvl4pPr>
              <a:defRPr>
                <a:latin typeface="Nobel-Book" panose="02000503040000020004"/>
              </a:defRPr>
            </a:lvl4pPr>
            <a:lvl5pPr>
              <a:defRPr>
                <a:latin typeface="Nobel-Book" panose="02000503040000020004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4-6276-49AA-8D8A-1D73C9DD53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2660" y="233349"/>
            <a:ext cx="292390" cy="329158"/>
            <a:chOff x="384685" y="128042"/>
            <a:chExt cx="440815" cy="576064"/>
          </a:xfrm>
          <a:solidFill>
            <a:schemeClr val="accent2"/>
          </a:solidFill>
        </p:grpSpPr>
        <p:sp>
          <p:nvSpPr>
            <p:cNvPr id="8" name="矩形 7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87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准大图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B10A-E15F-42AD-B4F6-D07F8A6291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3" y="221402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84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back-svr\win-mac\LEXUS\Lexus CI\Powerpoint Template\0417_新背景反映\Lexus_3D Logo_600px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6120" y="4894009"/>
            <a:ext cx="1117930" cy="162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182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back-svr\win-mac\LEXUS\Lexus CI\Powerpoint Template\0417_新背景反映\Lexus_3D Logo_600px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924483"/>
            <a:ext cx="907674" cy="131546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3" y="221402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10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4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4D0C-9222-4A0E-A479-5615F894A3D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553" y="221401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9553" y="989020"/>
            <a:ext cx="8147248" cy="3394472"/>
          </a:xfrm>
        </p:spPr>
        <p:txBody>
          <a:bodyPr>
            <a:normAutofit/>
          </a:bodyPr>
          <a:lstStyle>
            <a:lvl1pPr>
              <a:defRPr sz="1800">
                <a:latin typeface="Nobel-Book" panose="02000503040000020004"/>
                <a:ea typeface="LEXUS 简中黑 U" panose="020B0604050101010104" pitchFamily="34" charset="-122"/>
              </a:defRPr>
            </a:lvl1pPr>
            <a:lvl2pPr>
              <a:defRPr sz="1600">
                <a:latin typeface="Nobel-Book" panose="02000503040000020004"/>
                <a:ea typeface="LEXUS 简中黑 U" panose="020B0604050101010104" pitchFamily="34" charset="-122"/>
              </a:defRPr>
            </a:lvl2pPr>
            <a:lvl3pPr>
              <a:defRPr sz="1400">
                <a:latin typeface="Nobel-Book" panose="02000503040000020004"/>
                <a:ea typeface="LEXUS 简中黑 U" panose="020B0604050101010104" pitchFamily="34" charset="-122"/>
              </a:defRPr>
            </a:lvl3pPr>
            <a:lvl4pPr>
              <a:defRPr sz="1200">
                <a:latin typeface="Nobel-Book" panose="02000503040000020004"/>
                <a:ea typeface="LEXUS 简中黑 U" panose="020B0604050101010104" pitchFamily="34" charset="-122"/>
              </a:defRPr>
            </a:lvl4pPr>
            <a:lvl5pPr>
              <a:defRPr sz="1200">
                <a:latin typeface="Nobel-Book" panose="02000503040000020004"/>
                <a:ea typeface="LEXUS 简中黑 U" panose="020B06040501010101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44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标题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651D-965F-4FC1-A408-15A80D1C61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39552" y="221401"/>
            <a:ext cx="4392489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2" y="4964468"/>
            <a:ext cx="9172575" cy="190500"/>
          </a:xfrm>
          <a:prstGeom prst="rect">
            <a:avLst/>
          </a:prstGeom>
          <a:solidFill>
            <a:srgbClr val="1F49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39553" y="989020"/>
            <a:ext cx="8147248" cy="3394472"/>
          </a:xfrm>
        </p:spPr>
        <p:txBody>
          <a:bodyPr>
            <a:normAutofit/>
          </a:bodyPr>
          <a:lstStyle>
            <a:lvl1pPr>
              <a:defRPr sz="2400">
                <a:latin typeface="Nobel-Book" panose="02000503040000020004"/>
                <a:ea typeface="LEXUS 简中黑 U" panose="020B0604050101010104" pitchFamily="34" charset="-122"/>
              </a:defRPr>
            </a:lvl1pPr>
            <a:lvl2pPr>
              <a:defRPr sz="2000">
                <a:latin typeface="Nobel-Book" panose="02000503040000020004"/>
                <a:ea typeface="LEXUS 简中黑 U" panose="020B0604050101010104" pitchFamily="34" charset="-122"/>
              </a:defRPr>
            </a:lvl2pPr>
            <a:lvl3pPr>
              <a:defRPr sz="1800">
                <a:latin typeface="Nobel-Book" panose="02000503040000020004"/>
                <a:ea typeface="LEXUS 简中黑 U" panose="020B0604050101010104" pitchFamily="34" charset="-122"/>
              </a:defRPr>
            </a:lvl3pPr>
            <a:lvl4pPr>
              <a:defRPr sz="1600">
                <a:latin typeface="Nobel-Book" panose="02000503040000020004"/>
                <a:ea typeface="LEXUS 简中黑 U" panose="020B0604050101010104" pitchFamily="34" charset="-122"/>
              </a:defRPr>
            </a:lvl4pPr>
            <a:lvl5pPr>
              <a:defRPr sz="1600">
                <a:latin typeface="Nobel-Book" panose="02000503040000020004"/>
                <a:ea typeface="LEXUS 简中黑 U" panose="020B06040501010101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6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仅标准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9F4B-CCE7-4B70-B7B2-EC8AFDAB75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553" y="221401"/>
            <a:ext cx="814724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67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67C-84E2-45CD-B9CE-073756E845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1" name="矩形 10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39552" y="221401"/>
            <a:ext cx="4392489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2" y="4964468"/>
            <a:ext cx="9172575" cy="190500"/>
          </a:xfrm>
          <a:prstGeom prst="rect">
            <a:avLst/>
          </a:prstGeom>
          <a:solidFill>
            <a:srgbClr val="1F49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5223-F164-4F04-923C-0418BE056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0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989020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1pPr>
            <a:lvl2pPr>
              <a:defRPr sz="16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2pPr>
            <a:lvl3pPr>
              <a:defRPr sz="14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3pPr>
            <a:lvl4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4pPr>
            <a:lvl5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018" y="987574"/>
            <a:ext cx="3966592" cy="3394472"/>
          </a:xfrm>
        </p:spPr>
        <p:txBody>
          <a:bodyPr>
            <a:normAutofit/>
          </a:bodyPr>
          <a:lstStyle>
            <a:lvl1pPr>
              <a:defRPr sz="18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1pPr>
            <a:lvl2pPr>
              <a:defRPr sz="16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2pPr>
            <a:lvl3pPr>
              <a:defRPr sz="14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3pPr>
            <a:lvl4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4pPr>
            <a:lvl5pPr>
              <a:defRPr sz="1200">
                <a:latin typeface="LEXUS 简中黑 U" panose="020B0604050101010104" pitchFamily="34" charset="-122"/>
                <a:ea typeface="LEXUS 简中黑 U" panose="020B06040501010101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CF35-ADA2-4E3A-9632-D7081C516D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9552" y="221401"/>
            <a:ext cx="6912768" cy="52238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333" rtl="0" eaLnBrk="1" latinLnBrk="0" hangingPunct="1">
              <a:defRPr lang="zh-CN" altLang="en-US" sz="2400" b="1" kern="1200" dirty="0">
                <a:solidFill>
                  <a:schemeClr val="tx1"/>
                </a:solidFill>
                <a:latin typeface="Nobel-Book" panose="02000503040000020004"/>
                <a:ea typeface="LEXUS 简中黑 U" panose="020B0604050101010104" pitchFamily="34" charset="-122"/>
                <a:cs typeface="Nobel-Book" panose="02000503040000020004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64811" y="276087"/>
            <a:ext cx="292390" cy="329158"/>
            <a:chOff x="384685" y="128042"/>
            <a:chExt cx="440815" cy="576064"/>
          </a:xfrm>
          <a:solidFill>
            <a:srgbClr val="1F497D"/>
          </a:solidFill>
        </p:grpSpPr>
        <p:sp>
          <p:nvSpPr>
            <p:cNvPr id="10" name="矩形 9"/>
            <p:cNvSpPr/>
            <p:nvPr/>
          </p:nvSpPr>
          <p:spPr>
            <a:xfrm>
              <a:off x="384685" y="128042"/>
              <a:ext cx="28803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27585" y="128042"/>
              <a:ext cx="97915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LEXUS 简中黑 U" pitchFamily="34" charset="-122"/>
                <a:ea typeface="LEXUS 简中黑 U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19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C7EC-92B3-46EE-B134-4EA973CE59B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6" descr="成都车展22.jpg"/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7"/>
          <a:stretch>
            <a:fillRect/>
          </a:stretch>
        </p:blipFill>
        <p:spPr bwMode="auto">
          <a:xfrm>
            <a:off x="2" y="0"/>
            <a:ext cx="91805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39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xus-so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LEXUS 简中黑 U" panose="020B0604050101010104" pitchFamily="34" charset="-122"/>
              </a:rPr>
              <a:t>申诉处理流程</a:t>
            </a:r>
            <a:endParaRPr lang="zh-CN" altLang="en-US" dirty="0">
              <a:latin typeface="LEXUS 简中黑 U" panose="020B06040501010101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5536" y="843558"/>
            <a:ext cx="8445199" cy="4104680"/>
            <a:chOff x="395536" y="843558"/>
            <a:chExt cx="8445199" cy="4104680"/>
          </a:xfrm>
        </p:grpSpPr>
        <p:sp>
          <p:nvSpPr>
            <p:cNvPr id="4" name="对角圆角矩形 3"/>
            <p:cNvSpPr/>
            <p:nvPr/>
          </p:nvSpPr>
          <p:spPr>
            <a:xfrm>
              <a:off x="471147" y="2855686"/>
              <a:ext cx="1130292" cy="2092552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内容</a:t>
              </a:r>
            </a:p>
          </p:txBody>
        </p:sp>
        <p:sp>
          <p:nvSpPr>
            <p:cNvPr id="7" name="对角圆角矩形 50"/>
            <p:cNvSpPr/>
            <p:nvPr/>
          </p:nvSpPr>
          <p:spPr>
            <a:xfrm>
              <a:off x="1701646" y="2855686"/>
              <a:ext cx="1077846" cy="2015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、当期现场执行全部结速后，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经销商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单店报告上传至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  <a:hlinkClick r:id="rId3"/>
                </a:rPr>
                <a:t>www.lexus-soi.com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报告平台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2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、经销商可通过平台下载单店报告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3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、单店报告包含经销商当期得分、各指标点失分原因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0" name="对角圆角矩形 50"/>
            <p:cNvSpPr/>
            <p:nvPr/>
          </p:nvSpPr>
          <p:spPr>
            <a:xfrm>
              <a:off x="2908297" y="2854919"/>
              <a:ext cx="1044319" cy="2016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、经销商通过报告平台“申诉处理”模块分指标进行申诉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2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、提出申诉理由、提供申诉证明材料（如需要）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3" name="对角圆角矩形 50"/>
            <p:cNvSpPr/>
            <p:nvPr/>
          </p:nvSpPr>
          <p:spPr>
            <a:xfrm>
              <a:off x="4070420" y="2851125"/>
              <a:ext cx="1035224" cy="2015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、厂家和第三方同时在报告平台看到申诉内容和申诉理由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2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、先有第三方进行处理，提出处理意见，厂家复核处理意见，如需要通过区域协助处理抄送区域处理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4" name="对角圆角矩形 50"/>
            <p:cNvSpPr/>
            <p:nvPr/>
          </p:nvSpPr>
          <p:spPr>
            <a:xfrm>
              <a:off x="5222295" y="2859782"/>
              <a:ext cx="1034578" cy="2015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</a:t>
              </a:r>
              <a:r>
                <a:rPr lang="zh-CN" altLang="en-US" sz="900" dirty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该经销商申诉处理完毕后点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“处理完毕”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2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、经销商可随时查看处理进度</a:t>
              </a:r>
              <a:endParaRPr lang="en-US" altLang="zh-CN" sz="9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95536" y="843558"/>
              <a:ext cx="1466362" cy="504056"/>
            </a:xfrm>
            <a:custGeom>
              <a:avLst/>
              <a:gdLst>
                <a:gd name="connsiteX0" fmla="*/ 0 w 2523915"/>
                <a:gd name="connsiteY0" fmla="*/ 0 h 1009566"/>
                <a:gd name="connsiteX1" fmla="*/ 2019132 w 2523915"/>
                <a:gd name="connsiteY1" fmla="*/ 0 h 1009566"/>
                <a:gd name="connsiteX2" fmla="*/ 2523915 w 2523915"/>
                <a:gd name="connsiteY2" fmla="*/ 504783 h 1009566"/>
                <a:gd name="connsiteX3" fmla="*/ 2019132 w 2523915"/>
                <a:gd name="connsiteY3" fmla="*/ 1009566 h 1009566"/>
                <a:gd name="connsiteX4" fmla="*/ 0 w 2523915"/>
                <a:gd name="connsiteY4" fmla="*/ 1009566 h 1009566"/>
                <a:gd name="connsiteX5" fmla="*/ 504783 w 2523915"/>
                <a:gd name="connsiteY5" fmla="*/ 504783 h 1009566"/>
                <a:gd name="connsiteX6" fmla="*/ 0 w 2523915"/>
                <a:gd name="connsiteY6" fmla="*/ 0 h 100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915" h="1009566">
                  <a:moveTo>
                    <a:pt x="0" y="0"/>
                  </a:moveTo>
                  <a:lnTo>
                    <a:pt x="2019132" y="0"/>
                  </a:lnTo>
                  <a:lnTo>
                    <a:pt x="2523915" y="504783"/>
                  </a:lnTo>
                  <a:lnTo>
                    <a:pt x="2019132" y="1009566"/>
                  </a:lnTo>
                  <a:lnTo>
                    <a:pt x="0" y="1009566"/>
                  </a:lnTo>
                  <a:lnTo>
                    <a:pt x="504783" y="504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5263" tIns="15240" rIns="504783" bIns="15240" numCol="1" spcCol="1270" anchor="ctr" anchorCtr="0">
              <a:noAutofit/>
            </a:bodyPr>
            <a:lstStyle/>
            <a:p>
              <a:pPr lvl="0" algn="ctr" defTabSz="1066800">
                <a:lnSpc>
                  <a:spcPts val="2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申诉</a:t>
              </a:r>
              <a:endParaRPr lang="zh-CN" altLang="en-US" sz="1000" kern="1200" dirty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640763" y="863013"/>
              <a:ext cx="1380963" cy="465236"/>
            </a:xfrm>
            <a:custGeom>
              <a:avLst/>
              <a:gdLst>
                <a:gd name="connsiteX0" fmla="*/ 0 w 2094849"/>
                <a:gd name="connsiteY0" fmla="*/ 0 h 837939"/>
                <a:gd name="connsiteX1" fmla="*/ 1675880 w 2094849"/>
                <a:gd name="connsiteY1" fmla="*/ 0 h 837939"/>
                <a:gd name="connsiteX2" fmla="*/ 2094849 w 2094849"/>
                <a:gd name="connsiteY2" fmla="*/ 418970 h 837939"/>
                <a:gd name="connsiteX3" fmla="*/ 1675880 w 2094849"/>
                <a:gd name="connsiteY3" fmla="*/ 837939 h 837939"/>
                <a:gd name="connsiteX4" fmla="*/ 0 w 2094849"/>
                <a:gd name="connsiteY4" fmla="*/ 837939 h 837939"/>
                <a:gd name="connsiteX5" fmla="*/ 418970 w 2094849"/>
                <a:gd name="connsiteY5" fmla="*/ 418970 h 837939"/>
                <a:gd name="connsiteX6" fmla="*/ 0 w 2094849"/>
                <a:gd name="connsiteY6" fmla="*/ 0 h 8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849" h="837939">
                  <a:moveTo>
                    <a:pt x="0" y="0"/>
                  </a:moveTo>
                  <a:lnTo>
                    <a:pt x="1675880" y="0"/>
                  </a:lnTo>
                  <a:lnTo>
                    <a:pt x="2094849" y="418970"/>
                  </a:lnTo>
                  <a:lnTo>
                    <a:pt x="1675880" y="837939"/>
                  </a:lnTo>
                  <a:lnTo>
                    <a:pt x="0" y="837939"/>
                  </a:lnTo>
                  <a:lnTo>
                    <a:pt x="418970" y="4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1830" tIns="11430" rIns="418969" bIns="11430" numCol="1" spcCol="1270" anchor="ctr" anchorCtr="0">
              <a:noAutofit/>
            </a:bodyPr>
            <a:lstStyle/>
            <a:p>
              <a:pPr lvl="0" algn="ctr" defTabSz="800100">
                <a:lnSpc>
                  <a:spcPts val="22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单</a:t>
              </a:r>
              <a:r>
                <a:rPr lang="zh-CN" altLang="en-US" sz="1000" dirty="0" smtClean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店报告下载</a:t>
              </a:r>
              <a:endParaRPr lang="en-US" altLang="zh-CN" sz="1000" kern="1200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803782" y="863013"/>
              <a:ext cx="1380963" cy="465236"/>
            </a:xfrm>
            <a:custGeom>
              <a:avLst/>
              <a:gdLst>
                <a:gd name="connsiteX0" fmla="*/ 0 w 2094849"/>
                <a:gd name="connsiteY0" fmla="*/ 0 h 837939"/>
                <a:gd name="connsiteX1" fmla="*/ 1675880 w 2094849"/>
                <a:gd name="connsiteY1" fmla="*/ 0 h 837939"/>
                <a:gd name="connsiteX2" fmla="*/ 2094849 w 2094849"/>
                <a:gd name="connsiteY2" fmla="*/ 418970 h 837939"/>
                <a:gd name="connsiteX3" fmla="*/ 1675880 w 2094849"/>
                <a:gd name="connsiteY3" fmla="*/ 837939 h 837939"/>
                <a:gd name="connsiteX4" fmla="*/ 0 w 2094849"/>
                <a:gd name="connsiteY4" fmla="*/ 837939 h 837939"/>
                <a:gd name="connsiteX5" fmla="*/ 418970 w 2094849"/>
                <a:gd name="connsiteY5" fmla="*/ 418970 h 837939"/>
                <a:gd name="connsiteX6" fmla="*/ 0 w 2094849"/>
                <a:gd name="connsiteY6" fmla="*/ 0 h 8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849" h="837939">
                  <a:moveTo>
                    <a:pt x="0" y="0"/>
                  </a:moveTo>
                  <a:lnTo>
                    <a:pt x="1675880" y="0"/>
                  </a:lnTo>
                  <a:lnTo>
                    <a:pt x="2094849" y="418970"/>
                  </a:lnTo>
                  <a:lnTo>
                    <a:pt x="1675880" y="837939"/>
                  </a:lnTo>
                  <a:lnTo>
                    <a:pt x="0" y="837939"/>
                  </a:lnTo>
                  <a:lnTo>
                    <a:pt x="418970" y="4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1830" tIns="11430" rIns="418969" bIns="11430" numCol="1" spcCol="1270" anchor="ctr" anchorCtr="0">
              <a:noAutofit/>
            </a:bodyPr>
            <a:lstStyle/>
            <a:p>
              <a:pPr lvl="0" algn="ctr" defTabSz="800100">
                <a:lnSpc>
                  <a:spcPts val="22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 smtClean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申请申诉</a:t>
              </a:r>
              <a:endParaRPr lang="en-US" altLang="zh-CN" sz="1000" kern="1200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974207" y="863013"/>
              <a:ext cx="1380963" cy="465236"/>
            </a:xfrm>
            <a:custGeom>
              <a:avLst/>
              <a:gdLst>
                <a:gd name="connsiteX0" fmla="*/ 0 w 2094849"/>
                <a:gd name="connsiteY0" fmla="*/ 0 h 837939"/>
                <a:gd name="connsiteX1" fmla="*/ 1675880 w 2094849"/>
                <a:gd name="connsiteY1" fmla="*/ 0 h 837939"/>
                <a:gd name="connsiteX2" fmla="*/ 2094849 w 2094849"/>
                <a:gd name="connsiteY2" fmla="*/ 418970 h 837939"/>
                <a:gd name="connsiteX3" fmla="*/ 1675880 w 2094849"/>
                <a:gd name="connsiteY3" fmla="*/ 837939 h 837939"/>
                <a:gd name="connsiteX4" fmla="*/ 0 w 2094849"/>
                <a:gd name="connsiteY4" fmla="*/ 837939 h 837939"/>
                <a:gd name="connsiteX5" fmla="*/ 418970 w 2094849"/>
                <a:gd name="connsiteY5" fmla="*/ 418970 h 837939"/>
                <a:gd name="connsiteX6" fmla="*/ 0 w 2094849"/>
                <a:gd name="connsiteY6" fmla="*/ 0 h 8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849" h="837939">
                  <a:moveTo>
                    <a:pt x="0" y="0"/>
                  </a:moveTo>
                  <a:lnTo>
                    <a:pt x="1675880" y="0"/>
                  </a:lnTo>
                  <a:lnTo>
                    <a:pt x="2094849" y="418970"/>
                  </a:lnTo>
                  <a:lnTo>
                    <a:pt x="1675880" y="837939"/>
                  </a:lnTo>
                  <a:lnTo>
                    <a:pt x="0" y="837939"/>
                  </a:lnTo>
                  <a:lnTo>
                    <a:pt x="418970" y="4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1830" tIns="11430" rIns="418969" bIns="11430" numCol="1" spcCol="1270" anchor="ctr" anchorCtr="0">
              <a:noAutofit/>
            </a:bodyPr>
            <a:lstStyle/>
            <a:p>
              <a:pPr lvl="0" algn="ctr" defTabSz="800100">
                <a:lnSpc>
                  <a:spcPts val="22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 smtClean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申诉处理</a:t>
              </a:r>
              <a:endParaRPr lang="en-US" altLang="zh-CN" sz="1000" kern="1200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131010" y="866945"/>
              <a:ext cx="1380963" cy="465236"/>
            </a:xfrm>
            <a:custGeom>
              <a:avLst/>
              <a:gdLst>
                <a:gd name="connsiteX0" fmla="*/ 0 w 2094849"/>
                <a:gd name="connsiteY0" fmla="*/ 0 h 837939"/>
                <a:gd name="connsiteX1" fmla="*/ 1675880 w 2094849"/>
                <a:gd name="connsiteY1" fmla="*/ 0 h 837939"/>
                <a:gd name="connsiteX2" fmla="*/ 2094849 w 2094849"/>
                <a:gd name="connsiteY2" fmla="*/ 418970 h 837939"/>
                <a:gd name="connsiteX3" fmla="*/ 1675880 w 2094849"/>
                <a:gd name="connsiteY3" fmla="*/ 837939 h 837939"/>
                <a:gd name="connsiteX4" fmla="*/ 0 w 2094849"/>
                <a:gd name="connsiteY4" fmla="*/ 837939 h 837939"/>
                <a:gd name="connsiteX5" fmla="*/ 418970 w 2094849"/>
                <a:gd name="connsiteY5" fmla="*/ 418970 h 837939"/>
                <a:gd name="connsiteX6" fmla="*/ 0 w 2094849"/>
                <a:gd name="connsiteY6" fmla="*/ 0 h 8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849" h="837939">
                  <a:moveTo>
                    <a:pt x="0" y="0"/>
                  </a:moveTo>
                  <a:lnTo>
                    <a:pt x="1675880" y="0"/>
                  </a:lnTo>
                  <a:lnTo>
                    <a:pt x="2094849" y="418970"/>
                  </a:lnTo>
                  <a:lnTo>
                    <a:pt x="1675880" y="837939"/>
                  </a:lnTo>
                  <a:lnTo>
                    <a:pt x="0" y="837939"/>
                  </a:lnTo>
                  <a:lnTo>
                    <a:pt x="418970" y="4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1830" tIns="11430" rIns="418969" bIns="11430" numCol="1" spcCol="1270" anchor="ctr" anchorCtr="0">
              <a:noAutofit/>
            </a:bodyPr>
            <a:lstStyle/>
            <a:p>
              <a:pPr lvl="0" algn="ctr" defTabSz="800100">
                <a:lnSpc>
                  <a:spcPts val="22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申诉回复</a:t>
              </a:r>
              <a:endParaRPr lang="en-US" altLang="zh-CN" sz="1000" kern="1200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293495" y="866945"/>
              <a:ext cx="1380963" cy="465236"/>
            </a:xfrm>
            <a:custGeom>
              <a:avLst/>
              <a:gdLst>
                <a:gd name="connsiteX0" fmla="*/ 0 w 2094849"/>
                <a:gd name="connsiteY0" fmla="*/ 0 h 837939"/>
                <a:gd name="connsiteX1" fmla="*/ 1675880 w 2094849"/>
                <a:gd name="connsiteY1" fmla="*/ 0 h 837939"/>
                <a:gd name="connsiteX2" fmla="*/ 2094849 w 2094849"/>
                <a:gd name="connsiteY2" fmla="*/ 418970 h 837939"/>
                <a:gd name="connsiteX3" fmla="*/ 1675880 w 2094849"/>
                <a:gd name="connsiteY3" fmla="*/ 837939 h 837939"/>
                <a:gd name="connsiteX4" fmla="*/ 0 w 2094849"/>
                <a:gd name="connsiteY4" fmla="*/ 837939 h 837939"/>
                <a:gd name="connsiteX5" fmla="*/ 418970 w 2094849"/>
                <a:gd name="connsiteY5" fmla="*/ 418970 h 837939"/>
                <a:gd name="connsiteX6" fmla="*/ 0 w 2094849"/>
                <a:gd name="connsiteY6" fmla="*/ 0 h 8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849" h="837939">
                  <a:moveTo>
                    <a:pt x="0" y="0"/>
                  </a:moveTo>
                  <a:lnTo>
                    <a:pt x="1675880" y="0"/>
                  </a:lnTo>
                  <a:lnTo>
                    <a:pt x="2094849" y="418970"/>
                  </a:lnTo>
                  <a:lnTo>
                    <a:pt x="1675880" y="837939"/>
                  </a:lnTo>
                  <a:lnTo>
                    <a:pt x="0" y="837939"/>
                  </a:lnTo>
                  <a:lnTo>
                    <a:pt x="418970" y="4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1830" tIns="11430" rIns="418969" bIns="11430" numCol="1" spcCol="1270" anchor="ctr" anchorCtr="0">
              <a:noAutofit/>
            </a:bodyPr>
            <a:lstStyle/>
            <a:p>
              <a:pPr lvl="0" algn="ctr" defTabSz="800100">
                <a:lnSpc>
                  <a:spcPts val="22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 smtClean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查看申诉意见</a:t>
              </a:r>
              <a:endParaRPr lang="en-US" altLang="zh-CN" sz="1000" kern="1200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485776" y="1497740"/>
              <a:ext cx="1117622" cy="329814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bg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责任人</a:t>
              </a:r>
              <a:endParaRPr lang="zh-CN" altLang="en-US" sz="800" dirty="0">
                <a:solidFill>
                  <a:schemeClr val="bg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6" name="对角圆角矩形 49"/>
            <p:cNvSpPr/>
            <p:nvPr/>
          </p:nvSpPr>
          <p:spPr>
            <a:xfrm>
              <a:off x="1743942" y="1497740"/>
              <a:ext cx="1035549" cy="32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经销商</a:t>
              </a:r>
            </a:p>
          </p:txBody>
        </p:sp>
        <p:sp>
          <p:nvSpPr>
            <p:cNvPr id="9" name="对角圆角矩形 49"/>
            <p:cNvSpPr/>
            <p:nvPr/>
          </p:nvSpPr>
          <p:spPr>
            <a:xfrm>
              <a:off x="2907343" y="1497845"/>
              <a:ext cx="1035224" cy="32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经销商</a:t>
              </a:r>
            </a:p>
          </p:txBody>
        </p:sp>
        <p:sp>
          <p:nvSpPr>
            <p:cNvPr id="12" name="对角圆角矩形 49"/>
            <p:cNvSpPr/>
            <p:nvPr/>
          </p:nvSpPr>
          <p:spPr>
            <a:xfrm>
              <a:off x="4070419" y="1501904"/>
              <a:ext cx="1035224" cy="32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LEXUS/MAX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3" name="对角圆角矩形 49"/>
            <p:cNvSpPr/>
            <p:nvPr/>
          </p:nvSpPr>
          <p:spPr>
            <a:xfrm>
              <a:off x="5233495" y="1501904"/>
              <a:ext cx="1035224" cy="32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LEXUS/MAX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6" name="对角圆角矩形 49"/>
            <p:cNvSpPr/>
            <p:nvPr/>
          </p:nvSpPr>
          <p:spPr>
            <a:xfrm>
              <a:off x="6396571" y="1502495"/>
              <a:ext cx="1035224" cy="32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经销商</a:t>
              </a:r>
            </a:p>
          </p:txBody>
        </p:sp>
        <p:sp>
          <p:nvSpPr>
            <p:cNvPr id="27" name="对角圆角矩形 50"/>
            <p:cNvSpPr/>
            <p:nvPr/>
          </p:nvSpPr>
          <p:spPr>
            <a:xfrm>
              <a:off x="6372200" y="2851125"/>
              <a:ext cx="1054589" cy="2015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、经销商可通过平台查看处理意见和结果</a:t>
              </a:r>
              <a:endParaRPr lang="en-US" altLang="zh-CN" sz="9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endParaRPr lang="en-US" altLang="zh-CN" sz="9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5" name="对角圆角矩形 4"/>
            <p:cNvSpPr/>
            <p:nvPr/>
          </p:nvSpPr>
          <p:spPr>
            <a:xfrm>
              <a:off x="485777" y="1923678"/>
              <a:ext cx="1117621" cy="355943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bg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要求</a:t>
              </a:r>
              <a:endParaRPr lang="zh-CN" altLang="en-US" sz="800" dirty="0">
                <a:solidFill>
                  <a:schemeClr val="bg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8" name="对角圆角矩形 52"/>
            <p:cNvSpPr/>
            <p:nvPr/>
          </p:nvSpPr>
          <p:spPr>
            <a:xfrm>
              <a:off x="1735000" y="1926083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当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期执行结束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个工作日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1" name="对角圆角矩形 52"/>
            <p:cNvSpPr/>
            <p:nvPr/>
          </p:nvSpPr>
          <p:spPr>
            <a:xfrm>
              <a:off x="2915816" y="1925011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收到单店报告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个工作日内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14" name="对角圆角矩形 52"/>
            <p:cNvSpPr/>
            <p:nvPr/>
          </p:nvSpPr>
          <p:spPr>
            <a:xfrm>
              <a:off x="4067944" y="1927775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收到申诉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个工作日内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5" name="对角圆角矩形 52"/>
            <p:cNvSpPr/>
            <p:nvPr/>
          </p:nvSpPr>
          <p:spPr>
            <a:xfrm>
              <a:off x="5220072" y="1926685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收到申诉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个工作日内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28" name="对角圆角矩形 52"/>
            <p:cNvSpPr/>
            <p:nvPr/>
          </p:nvSpPr>
          <p:spPr>
            <a:xfrm>
              <a:off x="6372200" y="1939856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申请之日起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个工作日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459772" y="872104"/>
              <a:ext cx="1380963" cy="465236"/>
            </a:xfrm>
            <a:custGeom>
              <a:avLst/>
              <a:gdLst>
                <a:gd name="connsiteX0" fmla="*/ 0 w 2094849"/>
                <a:gd name="connsiteY0" fmla="*/ 0 h 837939"/>
                <a:gd name="connsiteX1" fmla="*/ 1675880 w 2094849"/>
                <a:gd name="connsiteY1" fmla="*/ 0 h 837939"/>
                <a:gd name="connsiteX2" fmla="*/ 2094849 w 2094849"/>
                <a:gd name="connsiteY2" fmla="*/ 418970 h 837939"/>
                <a:gd name="connsiteX3" fmla="*/ 1675880 w 2094849"/>
                <a:gd name="connsiteY3" fmla="*/ 837939 h 837939"/>
                <a:gd name="connsiteX4" fmla="*/ 0 w 2094849"/>
                <a:gd name="connsiteY4" fmla="*/ 837939 h 837939"/>
                <a:gd name="connsiteX5" fmla="*/ 418970 w 2094849"/>
                <a:gd name="connsiteY5" fmla="*/ 418970 h 837939"/>
                <a:gd name="connsiteX6" fmla="*/ 0 w 2094849"/>
                <a:gd name="connsiteY6" fmla="*/ 0 h 8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849" h="837939">
                  <a:moveTo>
                    <a:pt x="0" y="0"/>
                  </a:moveTo>
                  <a:lnTo>
                    <a:pt x="1675880" y="0"/>
                  </a:lnTo>
                  <a:lnTo>
                    <a:pt x="2094849" y="418970"/>
                  </a:lnTo>
                  <a:lnTo>
                    <a:pt x="1675880" y="837939"/>
                  </a:lnTo>
                  <a:lnTo>
                    <a:pt x="0" y="837939"/>
                  </a:lnTo>
                  <a:lnTo>
                    <a:pt x="418970" y="4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1830" tIns="11430" rIns="418969" bIns="11430" numCol="1" spcCol="1270" anchor="ctr" anchorCtr="0">
              <a:noAutofit/>
            </a:bodyPr>
            <a:lstStyle/>
            <a:p>
              <a:pPr lvl="0" algn="ctr" defTabSz="800100">
                <a:lnSpc>
                  <a:spcPts val="22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 smtClean="0"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申诉汇总</a:t>
              </a:r>
              <a:endParaRPr lang="en-US" altLang="zh-CN" sz="1000" kern="1200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2" name="对角圆角矩形 49"/>
            <p:cNvSpPr/>
            <p:nvPr/>
          </p:nvSpPr>
          <p:spPr>
            <a:xfrm>
              <a:off x="7559649" y="1501904"/>
              <a:ext cx="1035224" cy="32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MAX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4" name="对角圆角矩形 52"/>
            <p:cNvSpPr/>
            <p:nvPr/>
          </p:nvSpPr>
          <p:spPr>
            <a:xfrm>
              <a:off x="7559649" y="1939856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申诉结束后</a:t>
              </a:r>
              <a:endParaRPr lang="en-US" altLang="zh-CN" sz="8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2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个工作日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5" name="对角圆角矩形 34"/>
            <p:cNvSpPr/>
            <p:nvPr/>
          </p:nvSpPr>
          <p:spPr>
            <a:xfrm>
              <a:off x="467544" y="2355726"/>
              <a:ext cx="1133895" cy="355943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bg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时间点</a:t>
              </a:r>
              <a:endParaRPr lang="zh-CN" altLang="en-US" sz="800" dirty="0">
                <a:solidFill>
                  <a:schemeClr val="bg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6" name="对角圆角矩形 52"/>
            <p:cNvSpPr/>
            <p:nvPr/>
          </p:nvSpPr>
          <p:spPr>
            <a:xfrm>
              <a:off x="1734313" y="2371903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N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7" name="对角圆角矩形 52"/>
            <p:cNvSpPr/>
            <p:nvPr/>
          </p:nvSpPr>
          <p:spPr>
            <a:xfrm>
              <a:off x="2898232" y="2357059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N+5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8" name="对角圆角矩形 52"/>
            <p:cNvSpPr/>
            <p:nvPr/>
          </p:nvSpPr>
          <p:spPr>
            <a:xfrm>
              <a:off x="4062151" y="2359823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N+10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39" name="对角圆角矩形 52"/>
            <p:cNvSpPr/>
            <p:nvPr/>
          </p:nvSpPr>
          <p:spPr>
            <a:xfrm>
              <a:off x="5226070" y="2358733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N+10</a:t>
              </a:r>
            </a:p>
          </p:txBody>
        </p:sp>
        <p:sp>
          <p:nvSpPr>
            <p:cNvPr id="40" name="对角圆角矩形 52"/>
            <p:cNvSpPr/>
            <p:nvPr/>
          </p:nvSpPr>
          <p:spPr>
            <a:xfrm>
              <a:off x="6389989" y="2371904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N+10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41" name="对角圆角矩形 52"/>
            <p:cNvSpPr/>
            <p:nvPr/>
          </p:nvSpPr>
          <p:spPr>
            <a:xfrm>
              <a:off x="7553909" y="2355725"/>
              <a:ext cx="1036800" cy="355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N+12</a:t>
              </a:r>
              <a:endParaRPr lang="zh-CN" altLang="en-US" sz="8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  <p:sp>
          <p:nvSpPr>
            <p:cNvPr id="42" name="对角圆角矩形 50"/>
            <p:cNvSpPr/>
            <p:nvPr/>
          </p:nvSpPr>
          <p:spPr>
            <a:xfrm>
              <a:off x="7532576" y="2845160"/>
              <a:ext cx="1054589" cy="2015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Nobel-Book" panose="02000503040000020004" pitchFamily="2" charset="0"/>
                  <a:ea typeface="LEXUS 简中黑 U" panose="020B0604050101010104" pitchFamily="34" charset="-122"/>
                  <a:cs typeface="Nobel-Book" panose="02000503040000020004" pitchFamily="2" charset="0"/>
                </a:rPr>
                <a:t>、所有申诉处理结束后，报告平台上所有申诉处理情况汇总下载，作为资料存档</a:t>
              </a:r>
              <a:endParaRPr lang="en-US" altLang="zh-CN" sz="900" dirty="0" smtClean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  <a:p>
              <a:endParaRPr lang="en-US" altLang="zh-CN" sz="900" dirty="0">
                <a:solidFill>
                  <a:schemeClr val="tx1"/>
                </a:solidFill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6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平台处理操作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99828"/>
              </p:ext>
            </p:extLst>
          </p:nvPr>
        </p:nvGraphicFramePr>
        <p:xfrm>
          <a:off x="383236" y="810354"/>
          <a:ext cx="843690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  <a:gridCol w="648993"/>
              </a:tblGrid>
              <a:tr h="6429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题号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指标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类型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是否提供证据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证据链接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申诉理由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申诉回复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LEXUS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是否同意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处理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LEXUS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申诉回复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是否抄送区域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区域申诉回复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申诉处理最终结果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申诉处理状态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</a:tr>
              <a:tr h="8114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输入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题号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自动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弹出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选择模拟或是拍照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选择是或否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选择“是”需上传证据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经销自行输入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给出处理意见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选择是否同意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处理意见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选择“否”需给出新处理意见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选择是或否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选择“是”区域需给出处理意见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选择同意或是驳回申诉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选择处理完毕或待定</a:t>
                      </a:r>
                    </a:p>
                  </a:txBody>
                  <a:tcPr/>
                </a:tc>
              </a:tr>
              <a:tr h="6177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1.1.1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接待员 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/ 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销售顾问在电话铃响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3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声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/10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秒内接听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模拟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拍照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marR="0" indent="-17145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录音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是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否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u="sng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证据上传</a:t>
                      </a:r>
                      <a:endParaRPr lang="zh-CN" altLang="en-US" sz="1000" u="sng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录音中显示接听未超过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3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声，只响了</a:t>
                      </a:r>
                      <a:r>
                        <a:rPr lang="en-US" altLang="zh-CN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2</a:t>
                      </a: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声就接起了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通过再次录音复核，同意经销商申诉申请，予以还分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是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否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是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否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同意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驳回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处理完毕</a:t>
                      </a:r>
                      <a:endParaRPr lang="en-US" altLang="zh-CN" sz="10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0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待定</a:t>
                      </a:r>
                      <a:endParaRPr lang="zh-CN" altLang="en-US" sz="10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</a:tr>
              <a:tr h="6177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限定输入格式，输入错误无法提交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根据指标点自动对应出指标描述内容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经销根据考核类型选择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经销商是否有辅助的证明材料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经销商点击证据上传经销上传（格式要求</a:t>
                      </a:r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PDF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、</a:t>
                      </a:r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IMG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、</a:t>
                      </a:r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MP3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）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经销商提出申诉理由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给出回复意见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LEXUS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选择是否同意处理意见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选择“是”则该条目变灰不需要输入内；</a:t>
                      </a:r>
                      <a:endParaRPr lang="en-US" altLang="zh-CN" sz="900" dirty="0" smtClean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选择“否”需要输入内容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LEXUS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选择是否要抄送区域处理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选择“否”该条目变灰不需要输入内容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检查该条目处理完毕后进行对应的选择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MAX</a:t>
                      </a:r>
                      <a:r>
                        <a:rPr lang="zh-CN" altLang="en-US" sz="900" dirty="0" smtClean="0">
                          <a:latin typeface="Nobel-Book" panose="02000503040000020004" pitchFamily="2" charset="0"/>
                          <a:ea typeface="LEXUS 简中黑 U" panose="020B0604050101010104" pitchFamily="34" charset="-122"/>
                          <a:cs typeface="Nobel-Book" panose="02000503040000020004" pitchFamily="2" charset="0"/>
                        </a:rPr>
                        <a:t>检查该条目处理完毕后进行对应的选择</a:t>
                      </a:r>
                      <a:endParaRPr lang="zh-CN" altLang="en-US" sz="900" dirty="0">
                        <a:latin typeface="Nobel-Book" panose="02000503040000020004" pitchFamily="2" charset="0"/>
                        <a:ea typeface="LEXUS 简中黑 U" panose="020B0604050101010104" pitchFamily="34" charset="-122"/>
                        <a:cs typeface="Nobel-Book" panose="0200050304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 flipH="1">
            <a:off x="1691680" y="2643758"/>
            <a:ext cx="296416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rPr>
              <a:t>√</a:t>
            </a:r>
            <a:endParaRPr lang="zh-CN" altLang="en-US" dirty="0">
              <a:latin typeface="Nobel-Book" panose="02000503040000020004" pitchFamily="2" charset="0"/>
              <a:ea typeface="LEXUS 简中黑 U" panose="020B0604050101010104" pitchFamily="34" charset="-122"/>
              <a:cs typeface="Nobel-Book" panose="02000503040000020004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2339752" y="2499742"/>
            <a:ext cx="296416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rPr>
              <a:t>√</a:t>
            </a:r>
            <a:endParaRPr lang="zh-CN" altLang="en-US" dirty="0">
              <a:latin typeface="Nobel-Book" panose="02000503040000020004" pitchFamily="2" charset="0"/>
              <a:ea typeface="LEXUS 简中黑 U" panose="020B0604050101010104" pitchFamily="34" charset="-122"/>
              <a:cs typeface="Nobel-Book" panose="02000503040000020004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4932040" y="2427734"/>
            <a:ext cx="2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rPr>
              <a:t>√</a:t>
            </a:r>
            <a:endParaRPr lang="zh-CN" altLang="en-US" dirty="0">
              <a:latin typeface="Nobel-Book" panose="02000503040000020004" pitchFamily="2" charset="0"/>
              <a:ea typeface="LEXUS 简中黑 U" panose="020B0604050101010104" pitchFamily="34" charset="-122"/>
              <a:cs typeface="Nobel-Book" panose="020005030400000200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6228184" y="2427734"/>
            <a:ext cx="2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rPr>
              <a:t>√</a:t>
            </a:r>
            <a:endParaRPr lang="zh-CN" altLang="en-US" dirty="0">
              <a:latin typeface="Nobel-Book" panose="02000503040000020004" pitchFamily="2" charset="0"/>
              <a:ea typeface="LEXUS 简中黑 U" panose="020B0604050101010104" pitchFamily="34" charset="-122"/>
              <a:cs typeface="Nobel-Book" panose="0200050304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524328" y="2499742"/>
            <a:ext cx="2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rPr>
              <a:t>√</a:t>
            </a:r>
            <a:endParaRPr lang="zh-CN" altLang="en-US" dirty="0">
              <a:latin typeface="Nobel-Book" panose="02000503040000020004" pitchFamily="2" charset="0"/>
              <a:ea typeface="LEXUS 简中黑 U" panose="020B0604050101010104" pitchFamily="34" charset="-122"/>
              <a:cs typeface="Nobel-Book" panose="02000503040000020004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8172400" y="2643758"/>
            <a:ext cx="2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bel-Book" panose="02000503040000020004" pitchFamily="2" charset="0"/>
                <a:ea typeface="LEXUS 简中黑 U" panose="020B0604050101010104" pitchFamily="34" charset="-122"/>
                <a:cs typeface="Nobel-Book" panose="02000503040000020004" pitchFamily="2" charset="0"/>
              </a:rPr>
              <a:t>√</a:t>
            </a:r>
            <a:endParaRPr lang="zh-CN" altLang="en-US" dirty="0">
              <a:latin typeface="Nobel-Book" panose="02000503040000020004" pitchFamily="2" charset="0"/>
              <a:ea typeface="LEXUS 简中黑 U" panose="020B0604050101010104" pitchFamily="34" charset="-122"/>
              <a:cs typeface="Nobel-Boo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d4f1ee4c648ce8073a89af4c819b922dae490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oKvR_s20S_sEfbKhL.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oKvR_s20S_sEfbKhL.0g"/>
</p:tagLst>
</file>

<file path=ppt/theme/theme1.xml><?xml version="1.0" encoding="utf-8"?>
<a:theme xmlns:a="http://schemas.openxmlformats.org/drawingml/2006/main" name="3_Office 主题">
  <a:themeElements>
    <a:clrScheme name="自定义 20">
      <a:dk1>
        <a:sysClr val="windowText" lastClr="000000"/>
      </a:dk1>
      <a:lt1>
        <a:sysClr val="window" lastClr="FFFFFF"/>
      </a:lt1>
      <a:dk2>
        <a:srgbClr val="1E3964"/>
      </a:dk2>
      <a:lt2>
        <a:srgbClr val="EEECE1"/>
      </a:lt2>
      <a:accent1>
        <a:srgbClr val="1F497D"/>
      </a:accent1>
      <a:accent2>
        <a:srgbClr val="4F81BD"/>
      </a:accent2>
      <a:accent3>
        <a:srgbClr val="4F85D5"/>
      </a:accent3>
      <a:accent4>
        <a:srgbClr val="8CADDD"/>
      </a:accent4>
      <a:accent5>
        <a:srgbClr val="B6B6B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9695</TotalTime>
  <Words>587</Words>
  <Application>Microsoft Office PowerPoint</Application>
  <PresentationFormat>全屏显示(16:9)</PresentationFormat>
  <Paragraphs>124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3_Office 主题</vt:lpstr>
      <vt:lpstr>申诉处理流程</vt:lpstr>
      <vt:lpstr>平台处理操作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ElandEmp</cp:lastModifiedBy>
  <cp:revision>2470</cp:revision>
  <cp:lastPrinted>2016-12-23T08:07:07Z</cp:lastPrinted>
  <dcterms:created xsi:type="dcterms:W3CDTF">2015-06-10T01:51:08Z</dcterms:created>
  <dcterms:modified xsi:type="dcterms:W3CDTF">2017-06-04T02:12:37Z</dcterms:modified>
</cp:coreProperties>
</file>