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86" r:id="rId2"/>
    <p:sldId id="287" r:id="rId3"/>
    <p:sldId id="285" r:id="rId4"/>
    <p:sldId id="288" r:id="rId5"/>
    <p:sldId id="289" r:id="rId6"/>
    <p:sldId id="290" r:id="rId7"/>
    <p:sldId id="291" r:id="rId8"/>
    <p:sldId id="292" r:id="rId9"/>
    <p:sldId id="293" r:id="rId10"/>
    <p:sldId id="294" r:id="rId11"/>
    <p:sldId id="295" r:id="rId12"/>
    <p:sldId id="296" r:id="rId13"/>
    <p:sldId id="297" r:id="rId14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059" autoAdjust="0"/>
  </p:normalViewPr>
  <p:slideViewPr>
    <p:cSldViewPr snapToGrid="0">
      <p:cViewPr varScale="1">
        <p:scale>
          <a:sx n="143" d="100"/>
          <a:sy n="143" d="100"/>
        </p:scale>
        <p:origin x="720" y="114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30" d="100"/>
        <a:sy n="130" d="100"/>
      </p:scale>
      <p:origin x="0" y="712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2636E9-5160-437A-98E2-ED8BEDC271E8}" type="datetimeFigureOut">
              <a:rPr lang="zh-CN" altLang="en-US" smtClean="0"/>
              <a:t>2017/6/22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1F5A84-7549-44F9-AD48-C62E655B37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92941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基本的思路是受启发于自动文摘任务，从两个大型的新闻网站中获取数据源，用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abstractive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的方法生成每篇新闻的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summary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，用新闻原文作为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document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，将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summary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中去掉一个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entity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作为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query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，被去掉的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entity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作为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answer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，从而得到阅读理解的数据三元组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document,query,answer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。这里存在一个问题，就是有的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query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并不需要联系到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document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，通过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query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中的上下文就可以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predict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出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answer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是什么，这也就失去了阅读理解的意义。因此，本文提出了用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entity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替换和重新排列的方法将数据打乱，防止上面现象的出现。这两个语料在成为了一个基本的数据集，后续的很多研究都是在数据集上进行训练、测试和对比。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F5A84-7549-44F9-AD48-C62E655B372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22581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这个模型将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document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query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分开表示，其中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query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部分就是用了一个双向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LSTM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来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encode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，然后将两个方向上的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last hidden state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拼接作为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query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的表示，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document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这部分也是用一个双向的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LSTM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来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encode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，每个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token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的表示是用两个方向上的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hidden state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拼接而成，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document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的表示则是用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document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中所有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token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的加权平均来表示，这里的权重就是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attention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，权重越大表示回答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query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时对应的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token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的越重要。然后用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document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query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的表示向量拼接送入全连接层做分类。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这个模型在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Attentive Reader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模型的基础上更细了一步，即每个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query token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都与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document tokens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有关联，而不是像之前的模型将整个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query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考虑为整体，类似于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seq2seq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里面的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soft-attention,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即每一个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query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里的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token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都对应一个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document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attention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向量，然后将这个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attention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向量对应输入到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lstm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将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lstm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最后一个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timestep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的输出和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query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的首尾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timestep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合并预测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answer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就是用一个两层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LSTM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来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encode query|||document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或者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document|||query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，然后用得到的表示做分类。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F5A84-7549-44F9-AD48-C62E655B372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900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F5A84-7549-44F9-AD48-C62E655B372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2895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step 1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通过一层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Embedding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层将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document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query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word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分别映射成向量。</a:t>
            </a:r>
          </a:p>
          <a:p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step 2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用一个单层双向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GRU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来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encode document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，得到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context representation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，每个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time step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的拼接来表示该词。</a:t>
            </a:r>
          </a:p>
          <a:p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step 3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用一个单层双向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GRU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来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encode query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，用两个方向的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last state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拼接来表示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query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</a:p>
          <a:p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step 4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每个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word vector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与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query vector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作点积后归一化的结果作为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attention weights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，就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query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与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document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中的每个词之前的相关性度量。</a:t>
            </a:r>
          </a:p>
          <a:p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step 5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最后做一次相同词概率的合并，得到每个词的概率，最大概率的那个词即为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answer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</a:p>
          <a:p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step 6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为节约计算时间，可以只选择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candidate answer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里的词来计算相似度。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从上图可以看出，模型首先通过嵌入矩阵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得到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Document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Query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中每个单词的词向量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e(w)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。接下来分别使用两个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encoder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网络获得文本中每个单词的向量</a:t>
            </a:r>
            <a:r>
              <a:rPr lang="en-US" altLang="zh-CN" dirty="0"/>
              <a:t>contextual embedding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Query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的表示向量。这里的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encoder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使用的是双向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GRU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循环神经网络。然后使用点积的方式将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Query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向量和每一个单词的</a:t>
            </a:r>
            <a:r>
              <a:rPr lang="en-US" altLang="zh-CN" dirty="0"/>
              <a:t>contextual embedding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相乘，得到的结果可以视为每个单词对于该查询的权重，亦可理解为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attention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。最后使用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softmax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函数将权重转化为归一化的概率，将概率最大的结果视为该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query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的答案。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）本文的模型相比于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Attentive Reader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Impatient Reader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更加简单，没有那么多繁琐的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attention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求解过程，只是用了点乘来作为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weights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，却得到了比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Attentive Reader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更好的结果，从这里我们看得出，并不是模型越复杂，计算过程越繁琐就效果一定越好，更多的时候可能是简单的东西会有更好的效果。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）文中直接利用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attention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机制选择答案，模型就比较偏爱出现次数多的词，这就隐含了出现次数比较多的词作为答案的可能性大的假设，所以从根本上本文是基于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task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的研究而不是从理论出发的。</a:t>
            </a: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F5A84-7549-44F9-AD48-C62E655B372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2756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模型的前半部分与上面完全一样，差别在于本文提出了一种“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Attention over Attention”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的机制，也就是获得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Document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Query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的向量之后，不将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Query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的所有单词合为一个向量，而是直接以矩阵的形式与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Document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矩阵相乘，然后分别从行和列两个维度对相乘后的矩阵进行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softmax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操作得到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document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的注意力矩阵和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query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的注意力矩阵。在对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query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矩阵每一列的元素进行求和当做权重，对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document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attention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矩阵进行点积即可。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F5A84-7549-44F9-AD48-C62E655B372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56730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Si</a:t>
            </a:r>
            <a:r>
              <a:rPr lang="zh-CN" altLang="en-US" dirty="0"/>
              <a:t>是句子中的每个单词，通过卷积的方式得到</a:t>
            </a:r>
            <a:r>
              <a:rPr lang="en-US" altLang="zh-CN" dirty="0"/>
              <a:t>ci</a:t>
            </a:r>
            <a:r>
              <a:rPr lang="zh-CN" altLang="en-US" dirty="0"/>
              <a:t>，第一次使用卷积神经网络的方式实现，通过这种方式可以记住历史信息，相比其他的准确率要高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F5A84-7549-44F9-AD48-C62E655B372D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15314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相比与上一篇文章，这篇文章中卷积层数更多，能够学习的语意也更多。左边的结构和上一篇的类似。不同之处再与，他不是将整个句子编码之后在进行相似度比价，而是计算他们之间的中间过程，用于相似度比较，最后通过相似度函数来进行分类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F5A84-7549-44F9-AD48-C62E655B372D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98593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F5A84-7549-44F9-AD48-C62E655B372D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53284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9B7E5FB7-3EF8-4E4C-9B40-A843278B9D88}" type="datetimeFigureOut">
              <a:rPr lang="zh-CN" altLang="en-US" smtClean="0"/>
              <a:t>2017/6/22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7B683D06-1B2D-4418-9191-09774B5762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9017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9B7E5FB7-3EF8-4E4C-9B40-A843278B9D88}" type="datetimeFigureOut">
              <a:rPr lang="zh-CN" altLang="en-US" smtClean="0"/>
              <a:t>2017/6/22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7B683D06-1B2D-4418-9191-09774B5762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3889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5"/>
            <a:ext cx="1971675" cy="4358879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2" y="273845"/>
            <a:ext cx="5800725" cy="435887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9B7E5FB7-3EF8-4E4C-9B40-A843278B9D88}" type="datetimeFigureOut">
              <a:rPr lang="zh-CN" altLang="en-US" smtClean="0"/>
              <a:t>2017/6/22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7B683D06-1B2D-4418-9191-09774B5762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7447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9B7E5FB7-3EF8-4E4C-9B40-A843278B9D88}" type="datetimeFigureOut">
              <a:rPr lang="zh-CN" altLang="en-US" smtClean="0"/>
              <a:t>2017/6/22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7B683D06-1B2D-4418-9191-09774B5762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1258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5"/>
            <a:ext cx="7886700" cy="2139553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9B7E5FB7-3EF8-4E4C-9B40-A843278B9D88}" type="datetimeFigureOut">
              <a:rPr lang="zh-CN" altLang="en-US" smtClean="0"/>
              <a:t>2017/6/22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7B683D06-1B2D-4418-9191-09774B5762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1721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9B7E5FB7-3EF8-4E4C-9B40-A843278B9D88}" type="datetimeFigureOut">
              <a:rPr lang="zh-CN" altLang="en-US" smtClean="0"/>
              <a:t>2017/6/22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7B683D06-1B2D-4418-9191-09774B5762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4042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2" y="1260872"/>
            <a:ext cx="3887391" cy="61793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2" y="1878806"/>
            <a:ext cx="3887391" cy="276344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9B7E5FB7-3EF8-4E4C-9B40-A843278B9D88}" type="datetimeFigureOut">
              <a:rPr lang="zh-CN" altLang="en-US" smtClean="0"/>
              <a:t>2017/6/22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7B683D06-1B2D-4418-9191-09774B5762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7031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9B7E5FB7-3EF8-4E4C-9B40-A843278B9D88}" type="datetimeFigureOut">
              <a:rPr lang="zh-CN" altLang="en-US" smtClean="0"/>
              <a:t>2017/6/22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7B683D06-1B2D-4418-9191-09774B5762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6325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9B7E5FB7-3EF8-4E4C-9B40-A843278B9D88}" type="datetimeFigureOut">
              <a:rPr lang="zh-CN" altLang="en-US" smtClean="0"/>
              <a:t>2017/6/22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7B683D06-1B2D-4418-9191-09774B5762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877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8" cy="2858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9B7E5FB7-3EF8-4E4C-9B40-A843278B9D88}" type="datetimeFigureOut">
              <a:rPr lang="zh-CN" altLang="en-US" smtClean="0"/>
              <a:t>2017/6/22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7B683D06-1B2D-4418-9191-09774B5762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3193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8" cy="2858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9B7E5FB7-3EF8-4E4C-9B40-A843278B9D88}" type="datetimeFigureOut">
              <a:rPr lang="zh-CN" altLang="en-US" smtClean="0"/>
              <a:t>2017/6/22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7B683D06-1B2D-4418-9191-09774B5762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5128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7748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445609" y="347044"/>
            <a:ext cx="216028" cy="216000"/>
            <a:chOff x="1827622" y="1343919"/>
            <a:chExt cx="2304000" cy="2304000"/>
          </a:xfrm>
        </p:grpSpPr>
        <p:sp>
          <p:nvSpPr>
            <p:cNvPr id="11" name="椭圆 10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tx1">
                    <a:lumMod val="85000"/>
                    <a:lumOff val="15000"/>
                  </a:schemeClr>
                </a:gs>
                <a:gs pos="0">
                  <a:schemeClr val="tx1">
                    <a:lumMod val="65000"/>
                    <a:lumOff val="35000"/>
                  </a:schemeClr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152400" dist="127000" dir="7800000" sx="85000" sy="85000" algn="tr" rotWithShape="0">
                <a:prstClr val="black">
                  <a:alpha val="3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adFill flip="none" rotWithShape="1">
              <a:gsLst>
                <a:gs pos="0">
                  <a:srgbClr val="C00000"/>
                </a:gs>
                <a:gs pos="100000">
                  <a:srgbClr val="FF0000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gradFill>
                <a:gsLst>
                  <a:gs pos="100000">
                    <a:srgbClr val="C00000"/>
                  </a:gs>
                  <a:gs pos="0">
                    <a:srgbClr val="FF0000"/>
                  </a:gs>
                </a:gsLst>
                <a:lin ang="5400000" scaled="1"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400">
                <a:solidFill>
                  <a:prstClr val="white"/>
                </a:solidFill>
              </a:endParaRPr>
            </a:p>
          </p:txBody>
        </p:sp>
      </p:grpSp>
      <p:sp>
        <p:nvSpPr>
          <p:cNvPr id="13" name="TextBox 4"/>
          <p:cNvSpPr txBox="1"/>
          <p:nvPr/>
        </p:nvSpPr>
        <p:spPr>
          <a:xfrm>
            <a:off x="737076" y="235654"/>
            <a:ext cx="3766865" cy="438582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Reading Comprehension</a:t>
            </a:r>
            <a:endParaRPr lang="zh-CN" altLang="en-US" sz="24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4" name="直接连接符 13"/>
          <p:cNvCxnSpPr>
            <a:cxnSpLocks/>
          </p:cNvCxnSpPr>
          <p:nvPr/>
        </p:nvCxnSpPr>
        <p:spPr>
          <a:xfrm flipV="1">
            <a:off x="491308" y="695345"/>
            <a:ext cx="8025265" cy="3401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eeform 6"/>
          <p:cNvSpPr>
            <a:spLocks noEditPoints="1"/>
          </p:cNvSpPr>
          <p:nvPr/>
        </p:nvSpPr>
        <p:spPr bwMode="auto">
          <a:xfrm>
            <a:off x="8499997" y="376722"/>
            <a:ext cx="319470" cy="320636"/>
          </a:xfrm>
          <a:custGeom>
            <a:avLst/>
            <a:gdLst>
              <a:gd name="T0" fmla="*/ 760 w 1905"/>
              <a:gd name="T1" fmla="*/ 1455 h 1912"/>
              <a:gd name="T2" fmla="*/ 448 w 1905"/>
              <a:gd name="T3" fmla="*/ 1143 h 1912"/>
              <a:gd name="T4" fmla="*/ 529 w 1905"/>
              <a:gd name="T5" fmla="*/ 1061 h 1912"/>
              <a:gd name="T6" fmla="*/ 841 w 1905"/>
              <a:gd name="T7" fmla="*/ 1374 h 1912"/>
              <a:gd name="T8" fmla="*/ 1802 w 1905"/>
              <a:gd name="T9" fmla="*/ 108 h 1912"/>
              <a:gd name="T10" fmla="*/ 748 w 1905"/>
              <a:gd name="T11" fmla="*/ 785 h 1912"/>
              <a:gd name="T12" fmla="*/ 55 w 1905"/>
              <a:gd name="T13" fmla="*/ 1737 h 1912"/>
              <a:gd name="T14" fmla="*/ 173 w 1905"/>
              <a:gd name="T15" fmla="*/ 1854 h 1912"/>
              <a:gd name="T16" fmla="*/ 1124 w 1905"/>
              <a:gd name="T17" fmla="*/ 1161 h 1912"/>
              <a:gd name="T18" fmla="*/ 1802 w 1905"/>
              <a:gd name="T19" fmla="*/ 108 h 1912"/>
              <a:gd name="T20" fmla="*/ 110 w 1905"/>
              <a:gd name="T21" fmla="*/ 1803 h 1912"/>
              <a:gd name="T22" fmla="*/ 0 w 1905"/>
              <a:gd name="T23" fmla="*/ 1912 h 1912"/>
              <a:gd name="T24" fmla="*/ 1758 w 1905"/>
              <a:gd name="T25" fmla="*/ 368 h 1912"/>
              <a:gd name="T26" fmla="*/ 1544 w 1905"/>
              <a:gd name="T27" fmla="*/ 153 h 1912"/>
              <a:gd name="T28" fmla="*/ 786 w 1905"/>
              <a:gd name="T29" fmla="*/ 513 h 19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905" h="1912">
                <a:moveTo>
                  <a:pt x="760" y="1455"/>
                </a:moveTo>
                <a:cubicBezTo>
                  <a:pt x="448" y="1143"/>
                  <a:pt x="448" y="1143"/>
                  <a:pt x="448" y="1143"/>
                </a:cubicBezTo>
                <a:moveTo>
                  <a:pt x="529" y="1061"/>
                </a:moveTo>
                <a:cubicBezTo>
                  <a:pt x="841" y="1374"/>
                  <a:pt x="841" y="1374"/>
                  <a:pt x="841" y="1374"/>
                </a:cubicBezTo>
                <a:moveTo>
                  <a:pt x="1802" y="108"/>
                </a:moveTo>
                <a:cubicBezTo>
                  <a:pt x="1698" y="4"/>
                  <a:pt x="1226" y="307"/>
                  <a:pt x="748" y="785"/>
                </a:cubicBezTo>
                <a:cubicBezTo>
                  <a:pt x="364" y="1169"/>
                  <a:pt x="94" y="1548"/>
                  <a:pt x="55" y="1737"/>
                </a:cubicBezTo>
                <a:cubicBezTo>
                  <a:pt x="173" y="1854"/>
                  <a:pt x="173" y="1854"/>
                  <a:pt x="173" y="1854"/>
                </a:cubicBezTo>
                <a:cubicBezTo>
                  <a:pt x="361" y="1815"/>
                  <a:pt x="740" y="1545"/>
                  <a:pt x="1124" y="1161"/>
                </a:cubicBezTo>
                <a:cubicBezTo>
                  <a:pt x="1602" y="683"/>
                  <a:pt x="1905" y="212"/>
                  <a:pt x="1802" y="108"/>
                </a:cubicBezTo>
                <a:close/>
                <a:moveTo>
                  <a:pt x="110" y="1803"/>
                </a:moveTo>
                <a:cubicBezTo>
                  <a:pt x="0" y="1912"/>
                  <a:pt x="0" y="1912"/>
                  <a:pt x="0" y="1912"/>
                </a:cubicBezTo>
                <a:moveTo>
                  <a:pt x="1758" y="368"/>
                </a:moveTo>
                <a:cubicBezTo>
                  <a:pt x="1758" y="368"/>
                  <a:pt x="1643" y="253"/>
                  <a:pt x="1544" y="153"/>
                </a:cubicBezTo>
                <a:cubicBezTo>
                  <a:pt x="1544" y="153"/>
                  <a:pt x="1319" y="0"/>
                  <a:pt x="786" y="513"/>
                </a:cubicBezTo>
              </a:path>
            </a:pathLst>
          </a:custGeom>
          <a:noFill/>
          <a:ln w="12700" cap="rnd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zh-CN" altLang="en-US" sz="1400">
              <a:solidFill>
                <a:prstClr val="black"/>
              </a:solidFill>
            </a:endParaRPr>
          </a:p>
        </p:txBody>
      </p:sp>
      <p:sp>
        <p:nvSpPr>
          <p:cNvPr id="103" name="燕尾形 110">
            <a:extLst>
              <a:ext uri="{FF2B5EF4-FFF2-40B4-BE49-F238E27FC236}">
                <a16:creationId xmlns:a16="http://schemas.microsoft.com/office/drawing/2014/main" id="{00231413-31FA-4EFB-8E8B-D22E5B3B45FE}"/>
              </a:ext>
            </a:extLst>
          </p:cNvPr>
          <p:cNvSpPr/>
          <p:nvPr/>
        </p:nvSpPr>
        <p:spPr>
          <a:xfrm rot="5400000">
            <a:off x="854780" y="1091006"/>
            <a:ext cx="269960" cy="431936"/>
          </a:xfrm>
          <a:prstGeom prst="chevron">
            <a:avLst/>
          </a:prstGeom>
          <a:solidFill>
            <a:srgbClr val="4B52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>
              <a:solidFill>
                <a:schemeClr val="tx1"/>
              </a:solidFill>
            </a:endParaRPr>
          </a:p>
        </p:txBody>
      </p:sp>
      <p:cxnSp>
        <p:nvCxnSpPr>
          <p:cNvPr id="104" name="直接连接符 103">
            <a:extLst>
              <a:ext uri="{FF2B5EF4-FFF2-40B4-BE49-F238E27FC236}">
                <a16:creationId xmlns:a16="http://schemas.microsoft.com/office/drawing/2014/main" id="{605E3768-9DE4-49ED-8304-0A0708F82DA0}"/>
              </a:ext>
            </a:extLst>
          </p:cNvPr>
          <p:cNvCxnSpPr>
            <a:cxnSpLocks/>
          </p:cNvCxnSpPr>
          <p:nvPr/>
        </p:nvCxnSpPr>
        <p:spPr>
          <a:xfrm>
            <a:off x="953045" y="1839255"/>
            <a:ext cx="730830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矩形 104">
            <a:extLst>
              <a:ext uri="{FF2B5EF4-FFF2-40B4-BE49-F238E27FC236}">
                <a16:creationId xmlns:a16="http://schemas.microsoft.com/office/drawing/2014/main" id="{1124A72D-A0B2-4BE5-A5D3-EFC4D0A446A0}"/>
              </a:ext>
            </a:extLst>
          </p:cNvPr>
          <p:cNvSpPr/>
          <p:nvPr/>
        </p:nvSpPr>
        <p:spPr>
          <a:xfrm>
            <a:off x="1205728" y="1116011"/>
            <a:ext cx="1196431" cy="323141"/>
          </a:xfrm>
          <a:prstGeom prst="rect">
            <a:avLst/>
          </a:prstGeom>
        </p:spPr>
        <p:txBody>
          <a:bodyPr wrap="none" lIns="68555" tIns="34278" rIns="68555" bIns="34278">
            <a:spAutoFit/>
          </a:bodyPr>
          <a:lstStyle/>
          <a:p>
            <a:r>
              <a:rPr lang="zh-CN" altLang="en-US" sz="16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主要的任务</a:t>
            </a:r>
            <a:endParaRPr lang="en-US" altLang="zh-CN" sz="165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6" name="矩形 47">
            <a:extLst>
              <a:ext uri="{FF2B5EF4-FFF2-40B4-BE49-F238E27FC236}">
                <a16:creationId xmlns:a16="http://schemas.microsoft.com/office/drawing/2014/main" id="{EC6D1948-ABF1-4D72-877A-F381D07951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6009" y="1493043"/>
            <a:ext cx="7020891" cy="305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55" tIns="34278" rIns="68555" bIns="34278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rgbClr val="333333"/>
                </a:solidFill>
                <a:sym typeface="微软雅黑" pitchFamily="34" charset="-122"/>
              </a:rPr>
              <a:t>根据给定文档和针对这篇文档提出来的问题，通过特定的方法得到问答题答案</a:t>
            </a:r>
          </a:p>
        </p:txBody>
      </p:sp>
      <p:sp>
        <p:nvSpPr>
          <p:cNvPr id="111" name="燕尾形 110">
            <a:extLst>
              <a:ext uri="{FF2B5EF4-FFF2-40B4-BE49-F238E27FC236}">
                <a16:creationId xmlns:a16="http://schemas.microsoft.com/office/drawing/2014/main" id="{014E37EB-C43F-4C20-B06A-A56221457644}"/>
              </a:ext>
            </a:extLst>
          </p:cNvPr>
          <p:cNvSpPr/>
          <p:nvPr/>
        </p:nvSpPr>
        <p:spPr>
          <a:xfrm rot="5400000">
            <a:off x="829380" y="2291156"/>
            <a:ext cx="269960" cy="431936"/>
          </a:xfrm>
          <a:prstGeom prst="chevron">
            <a:avLst/>
          </a:prstGeom>
          <a:solidFill>
            <a:srgbClr val="4B52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>
              <a:solidFill>
                <a:schemeClr val="tx1"/>
              </a:solidFill>
            </a:endParaRPr>
          </a:p>
        </p:txBody>
      </p:sp>
      <p:cxnSp>
        <p:nvCxnSpPr>
          <p:cNvPr id="112" name="直接连接符 111">
            <a:extLst>
              <a:ext uri="{FF2B5EF4-FFF2-40B4-BE49-F238E27FC236}">
                <a16:creationId xmlns:a16="http://schemas.microsoft.com/office/drawing/2014/main" id="{70438AE9-24E5-4127-B5E6-B02CA4415AEC}"/>
              </a:ext>
            </a:extLst>
          </p:cNvPr>
          <p:cNvCxnSpPr>
            <a:cxnSpLocks/>
          </p:cNvCxnSpPr>
          <p:nvPr/>
        </p:nvCxnSpPr>
        <p:spPr>
          <a:xfrm>
            <a:off x="927645" y="3039405"/>
            <a:ext cx="730830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矩形 112">
            <a:extLst>
              <a:ext uri="{FF2B5EF4-FFF2-40B4-BE49-F238E27FC236}">
                <a16:creationId xmlns:a16="http://schemas.microsoft.com/office/drawing/2014/main" id="{8ED74FEE-2B85-4C5D-8778-700401210AEE}"/>
              </a:ext>
            </a:extLst>
          </p:cNvPr>
          <p:cNvSpPr/>
          <p:nvPr/>
        </p:nvSpPr>
        <p:spPr>
          <a:xfrm>
            <a:off x="1180328" y="2316161"/>
            <a:ext cx="1619624" cy="323141"/>
          </a:xfrm>
          <a:prstGeom prst="rect">
            <a:avLst/>
          </a:prstGeom>
        </p:spPr>
        <p:txBody>
          <a:bodyPr wrap="none" lIns="68555" tIns="34278" rIns="68555" bIns="34278">
            <a:spAutoFit/>
          </a:bodyPr>
          <a:lstStyle/>
          <a:p>
            <a:r>
              <a:rPr lang="zh-CN" altLang="en-US" sz="16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目前存在的问题</a:t>
            </a:r>
            <a:endParaRPr lang="en-US" altLang="zh-CN" sz="165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4" name="矩形 47">
            <a:extLst>
              <a:ext uri="{FF2B5EF4-FFF2-40B4-BE49-F238E27FC236}">
                <a16:creationId xmlns:a16="http://schemas.microsoft.com/office/drawing/2014/main" id="{9335C98E-875C-42AD-9E84-597360EC26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0609" y="2693193"/>
            <a:ext cx="7020891" cy="327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55" tIns="34278" rIns="68555" bIns="34278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rgbClr val="333333"/>
                </a:solidFill>
                <a:sym typeface="微软雅黑" pitchFamily="34" charset="-122"/>
              </a:rPr>
              <a:t>完成阅读理解需要大量的监督学习语料，这些语料成本高，在真实环境下效果不好</a:t>
            </a:r>
          </a:p>
        </p:txBody>
      </p:sp>
    </p:spTree>
    <p:extLst>
      <p:ext uri="{BB962C8B-B14F-4D97-AF65-F5344CB8AC3E}">
        <p14:creationId xmlns:p14="http://schemas.microsoft.com/office/powerpoint/2010/main" val="18045555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0"/>
    </mc:Choice>
    <mc:Fallback>
      <p:transition advTm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445609" y="347044"/>
            <a:ext cx="216028" cy="216000"/>
            <a:chOff x="1827622" y="1343919"/>
            <a:chExt cx="2304000" cy="2304000"/>
          </a:xfrm>
        </p:grpSpPr>
        <p:sp>
          <p:nvSpPr>
            <p:cNvPr id="11" name="椭圆 10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tx1">
                    <a:lumMod val="85000"/>
                    <a:lumOff val="15000"/>
                  </a:schemeClr>
                </a:gs>
                <a:gs pos="0">
                  <a:schemeClr val="tx1">
                    <a:lumMod val="65000"/>
                    <a:lumOff val="35000"/>
                  </a:schemeClr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152400" dist="127000" dir="7800000" sx="85000" sy="85000" algn="tr" rotWithShape="0">
                <a:prstClr val="black">
                  <a:alpha val="3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adFill flip="none" rotWithShape="1">
              <a:gsLst>
                <a:gs pos="0">
                  <a:srgbClr val="C00000"/>
                </a:gs>
                <a:gs pos="100000">
                  <a:srgbClr val="FF0000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gradFill>
                <a:gsLst>
                  <a:gs pos="100000">
                    <a:srgbClr val="C00000"/>
                  </a:gs>
                  <a:gs pos="0">
                    <a:srgbClr val="FF0000"/>
                  </a:gs>
                </a:gsLst>
                <a:lin ang="5400000" scaled="1"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400">
                <a:solidFill>
                  <a:prstClr val="white"/>
                </a:solidFill>
              </a:endParaRPr>
            </a:p>
          </p:txBody>
        </p:sp>
      </p:grpSp>
      <p:sp>
        <p:nvSpPr>
          <p:cNvPr id="13" name="TextBox 4"/>
          <p:cNvSpPr txBox="1"/>
          <p:nvPr/>
        </p:nvSpPr>
        <p:spPr>
          <a:xfrm>
            <a:off x="737076" y="235654"/>
            <a:ext cx="3164392" cy="438582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Bag-of-words model</a:t>
            </a:r>
            <a:endParaRPr lang="zh-CN" altLang="en-US" sz="14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4" name="直接连接符 13"/>
          <p:cNvCxnSpPr>
            <a:cxnSpLocks/>
          </p:cNvCxnSpPr>
          <p:nvPr/>
        </p:nvCxnSpPr>
        <p:spPr>
          <a:xfrm flipV="1">
            <a:off x="491308" y="695345"/>
            <a:ext cx="8025265" cy="3401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eeform 6"/>
          <p:cNvSpPr>
            <a:spLocks noEditPoints="1"/>
          </p:cNvSpPr>
          <p:nvPr/>
        </p:nvSpPr>
        <p:spPr bwMode="auto">
          <a:xfrm>
            <a:off x="8499997" y="376722"/>
            <a:ext cx="319470" cy="320636"/>
          </a:xfrm>
          <a:custGeom>
            <a:avLst/>
            <a:gdLst>
              <a:gd name="T0" fmla="*/ 760 w 1905"/>
              <a:gd name="T1" fmla="*/ 1455 h 1912"/>
              <a:gd name="T2" fmla="*/ 448 w 1905"/>
              <a:gd name="T3" fmla="*/ 1143 h 1912"/>
              <a:gd name="T4" fmla="*/ 529 w 1905"/>
              <a:gd name="T5" fmla="*/ 1061 h 1912"/>
              <a:gd name="T6" fmla="*/ 841 w 1905"/>
              <a:gd name="T7" fmla="*/ 1374 h 1912"/>
              <a:gd name="T8" fmla="*/ 1802 w 1905"/>
              <a:gd name="T9" fmla="*/ 108 h 1912"/>
              <a:gd name="T10" fmla="*/ 748 w 1905"/>
              <a:gd name="T11" fmla="*/ 785 h 1912"/>
              <a:gd name="T12" fmla="*/ 55 w 1905"/>
              <a:gd name="T13" fmla="*/ 1737 h 1912"/>
              <a:gd name="T14" fmla="*/ 173 w 1905"/>
              <a:gd name="T15" fmla="*/ 1854 h 1912"/>
              <a:gd name="T16" fmla="*/ 1124 w 1905"/>
              <a:gd name="T17" fmla="*/ 1161 h 1912"/>
              <a:gd name="T18" fmla="*/ 1802 w 1905"/>
              <a:gd name="T19" fmla="*/ 108 h 1912"/>
              <a:gd name="T20" fmla="*/ 110 w 1905"/>
              <a:gd name="T21" fmla="*/ 1803 h 1912"/>
              <a:gd name="T22" fmla="*/ 0 w 1905"/>
              <a:gd name="T23" fmla="*/ 1912 h 1912"/>
              <a:gd name="T24" fmla="*/ 1758 w 1905"/>
              <a:gd name="T25" fmla="*/ 368 h 1912"/>
              <a:gd name="T26" fmla="*/ 1544 w 1905"/>
              <a:gd name="T27" fmla="*/ 153 h 1912"/>
              <a:gd name="T28" fmla="*/ 786 w 1905"/>
              <a:gd name="T29" fmla="*/ 513 h 19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905" h="1912">
                <a:moveTo>
                  <a:pt x="760" y="1455"/>
                </a:moveTo>
                <a:cubicBezTo>
                  <a:pt x="448" y="1143"/>
                  <a:pt x="448" y="1143"/>
                  <a:pt x="448" y="1143"/>
                </a:cubicBezTo>
                <a:moveTo>
                  <a:pt x="529" y="1061"/>
                </a:moveTo>
                <a:cubicBezTo>
                  <a:pt x="841" y="1374"/>
                  <a:pt x="841" y="1374"/>
                  <a:pt x="841" y="1374"/>
                </a:cubicBezTo>
                <a:moveTo>
                  <a:pt x="1802" y="108"/>
                </a:moveTo>
                <a:cubicBezTo>
                  <a:pt x="1698" y="4"/>
                  <a:pt x="1226" y="307"/>
                  <a:pt x="748" y="785"/>
                </a:cubicBezTo>
                <a:cubicBezTo>
                  <a:pt x="364" y="1169"/>
                  <a:pt x="94" y="1548"/>
                  <a:pt x="55" y="1737"/>
                </a:cubicBezTo>
                <a:cubicBezTo>
                  <a:pt x="173" y="1854"/>
                  <a:pt x="173" y="1854"/>
                  <a:pt x="173" y="1854"/>
                </a:cubicBezTo>
                <a:cubicBezTo>
                  <a:pt x="361" y="1815"/>
                  <a:pt x="740" y="1545"/>
                  <a:pt x="1124" y="1161"/>
                </a:cubicBezTo>
                <a:cubicBezTo>
                  <a:pt x="1602" y="683"/>
                  <a:pt x="1905" y="212"/>
                  <a:pt x="1802" y="108"/>
                </a:cubicBezTo>
                <a:close/>
                <a:moveTo>
                  <a:pt x="110" y="1803"/>
                </a:moveTo>
                <a:cubicBezTo>
                  <a:pt x="0" y="1912"/>
                  <a:pt x="0" y="1912"/>
                  <a:pt x="0" y="1912"/>
                </a:cubicBezTo>
                <a:moveTo>
                  <a:pt x="1758" y="368"/>
                </a:moveTo>
                <a:cubicBezTo>
                  <a:pt x="1758" y="368"/>
                  <a:pt x="1643" y="253"/>
                  <a:pt x="1544" y="153"/>
                </a:cubicBezTo>
                <a:cubicBezTo>
                  <a:pt x="1544" y="153"/>
                  <a:pt x="1319" y="0"/>
                  <a:pt x="786" y="513"/>
                </a:cubicBezTo>
              </a:path>
            </a:pathLst>
          </a:custGeom>
          <a:noFill/>
          <a:ln w="12700" cap="rnd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zh-CN" altLang="en-US" sz="1400">
              <a:solidFill>
                <a:prstClr val="black"/>
              </a:solidFill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07A0335-6628-469D-A955-EECCADA30CD2}"/>
              </a:ext>
            </a:extLst>
          </p:cNvPr>
          <p:cNvSpPr/>
          <p:nvPr/>
        </p:nvSpPr>
        <p:spPr>
          <a:xfrm>
            <a:off x="1087371" y="2906240"/>
            <a:ext cx="6366692" cy="13469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句子分别表示成向量的形式：</a:t>
            </a:r>
          </a:p>
          <a:p>
            <a:pPr>
              <a:lnSpc>
                <a:spcPct val="15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句子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[1, 2, 1, 1, 1, 0]</a:t>
            </a:r>
          </a:p>
          <a:p>
            <a:pPr>
              <a:lnSpc>
                <a:spcPct val="15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句子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[0, 1, 0, 0, 1, 1]</a:t>
            </a:r>
          </a:p>
          <a:p>
            <a:pPr>
              <a:lnSpc>
                <a:spcPct val="15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缺点是没有考虑到单词之间的顺序。</a:t>
            </a:r>
          </a:p>
        </p:txBody>
      </p:sp>
      <p:sp>
        <p:nvSpPr>
          <p:cNvPr id="16" name="燕尾形 110">
            <a:extLst>
              <a:ext uri="{FF2B5EF4-FFF2-40B4-BE49-F238E27FC236}">
                <a16:creationId xmlns:a16="http://schemas.microsoft.com/office/drawing/2014/main" id="{550B813C-0DF9-4684-A364-2FCA211E88B7}"/>
              </a:ext>
            </a:extLst>
          </p:cNvPr>
          <p:cNvSpPr/>
          <p:nvPr/>
        </p:nvSpPr>
        <p:spPr>
          <a:xfrm rot="5400000">
            <a:off x="854780" y="1091006"/>
            <a:ext cx="269960" cy="431936"/>
          </a:xfrm>
          <a:prstGeom prst="chevron">
            <a:avLst/>
          </a:prstGeom>
          <a:solidFill>
            <a:srgbClr val="4B52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>
              <a:solidFill>
                <a:schemeClr val="tx1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7F9824F6-A6FF-4CDC-9FF7-F565C9A0320D}"/>
              </a:ext>
            </a:extLst>
          </p:cNvPr>
          <p:cNvSpPr/>
          <p:nvPr/>
        </p:nvSpPr>
        <p:spPr>
          <a:xfrm>
            <a:off x="1205728" y="1116011"/>
            <a:ext cx="3100798" cy="323141"/>
          </a:xfrm>
          <a:prstGeom prst="rect">
            <a:avLst/>
          </a:prstGeom>
        </p:spPr>
        <p:txBody>
          <a:bodyPr wrap="none" lIns="68555" tIns="34278" rIns="68555" bIns="34278">
            <a:spAutoFit/>
          </a:bodyPr>
          <a:lstStyle/>
          <a:p>
            <a:r>
              <a:rPr lang="zh-CN" altLang="en-US" sz="16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根据句子相似度来计算最佳选择</a:t>
            </a:r>
            <a:endParaRPr lang="en-US" altLang="zh-CN" sz="165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矩形 47">
            <a:extLst>
              <a:ext uri="{FF2B5EF4-FFF2-40B4-BE49-F238E27FC236}">
                <a16:creationId xmlns:a16="http://schemas.microsoft.com/office/drawing/2014/main" id="{43B7C292-3496-447F-8C8B-59DE175C8D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7201" y="1557708"/>
            <a:ext cx="7020891" cy="7205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55" tIns="34278" rIns="68555" bIns="34278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400" dirty="0"/>
              <a:t>句子 </a:t>
            </a:r>
            <a:r>
              <a:rPr lang="en-US" altLang="zh-CN" sz="1400" dirty="0"/>
              <a:t>1</a:t>
            </a:r>
            <a:r>
              <a:rPr lang="zh-CN" altLang="en-US" sz="1400" dirty="0"/>
              <a:t>：“我喜欢跳舞，小明也喜欢。”</a:t>
            </a:r>
          </a:p>
          <a:p>
            <a:pPr>
              <a:lnSpc>
                <a:spcPct val="150000"/>
              </a:lnSpc>
            </a:pPr>
            <a:r>
              <a:rPr lang="zh-CN" altLang="en-US" sz="1400" dirty="0"/>
              <a:t>句子 </a:t>
            </a:r>
            <a:r>
              <a:rPr lang="en-US" altLang="zh-CN" sz="1400" dirty="0"/>
              <a:t>2</a:t>
            </a:r>
            <a:r>
              <a:rPr lang="zh-CN" altLang="en-US" sz="1400" dirty="0"/>
              <a:t>：“我也喜欢唱歌。”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BD0A269-CFD6-4201-BA44-AF6DE57D22E3}"/>
              </a:ext>
            </a:extLst>
          </p:cNvPr>
          <p:cNvSpPr/>
          <p:nvPr/>
        </p:nvSpPr>
        <p:spPr>
          <a:xfrm>
            <a:off x="1087371" y="2391912"/>
            <a:ext cx="6531745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词典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={1:“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我”，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2:“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喜欢”，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3:“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跳舞”，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4:“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小明”，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5:“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也”，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6:“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唱歌”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000810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0"/>
    </mc:Choice>
    <mc:Fallback>
      <p:transition advTm="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445609" y="347044"/>
            <a:ext cx="216028" cy="216000"/>
            <a:chOff x="1827622" y="1343919"/>
            <a:chExt cx="2304000" cy="2304000"/>
          </a:xfrm>
        </p:grpSpPr>
        <p:sp>
          <p:nvSpPr>
            <p:cNvPr id="11" name="椭圆 10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tx1">
                    <a:lumMod val="85000"/>
                    <a:lumOff val="15000"/>
                  </a:schemeClr>
                </a:gs>
                <a:gs pos="0">
                  <a:schemeClr val="tx1">
                    <a:lumMod val="65000"/>
                    <a:lumOff val="35000"/>
                  </a:schemeClr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152400" dist="127000" dir="7800000" sx="85000" sy="85000" algn="tr" rotWithShape="0">
                <a:prstClr val="black">
                  <a:alpha val="3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adFill flip="none" rotWithShape="1">
              <a:gsLst>
                <a:gs pos="0">
                  <a:srgbClr val="C00000"/>
                </a:gs>
                <a:gs pos="100000">
                  <a:srgbClr val="FF0000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gradFill>
                <a:gsLst>
                  <a:gs pos="100000">
                    <a:srgbClr val="C00000"/>
                  </a:gs>
                  <a:gs pos="0">
                    <a:srgbClr val="FF0000"/>
                  </a:gs>
                </a:gsLst>
                <a:lin ang="5400000" scaled="1"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400">
                <a:solidFill>
                  <a:prstClr val="white"/>
                </a:solidFill>
              </a:endParaRPr>
            </a:p>
          </p:txBody>
        </p:sp>
      </p:grpSp>
      <p:sp>
        <p:nvSpPr>
          <p:cNvPr id="13" name="TextBox 4"/>
          <p:cNvSpPr txBox="1"/>
          <p:nvPr/>
        </p:nvSpPr>
        <p:spPr>
          <a:xfrm>
            <a:off x="737076" y="235654"/>
            <a:ext cx="2214389" cy="438582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Bigram model</a:t>
            </a:r>
            <a:endParaRPr lang="zh-CN" altLang="en-US" sz="14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4" name="直接连接符 13"/>
          <p:cNvCxnSpPr>
            <a:cxnSpLocks/>
          </p:cNvCxnSpPr>
          <p:nvPr/>
        </p:nvCxnSpPr>
        <p:spPr>
          <a:xfrm flipV="1">
            <a:off x="491308" y="695345"/>
            <a:ext cx="8025265" cy="3401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eeform 6"/>
          <p:cNvSpPr>
            <a:spLocks noEditPoints="1"/>
          </p:cNvSpPr>
          <p:nvPr/>
        </p:nvSpPr>
        <p:spPr bwMode="auto">
          <a:xfrm>
            <a:off x="8499997" y="376722"/>
            <a:ext cx="319470" cy="320636"/>
          </a:xfrm>
          <a:custGeom>
            <a:avLst/>
            <a:gdLst>
              <a:gd name="T0" fmla="*/ 760 w 1905"/>
              <a:gd name="T1" fmla="*/ 1455 h 1912"/>
              <a:gd name="T2" fmla="*/ 448 w 1905"/>
              <a:gd name="T3" fmla="*/ 1143 h 1912"/>
              <a:gd name="T4" fmla="*/ 529 w 1905"/>
              <a:gd name="T5" fmla="*/ 1061 h 1912"/>
              <a:gd name="T6" fmla="*/ 841 w 1905"/>
              <a:gd name="T7" fmla="*/ 1374 h 1912"/>
              <a:gd name="T8" fmla="*/ 1802 w 1905"/>
              <a:gd name="T9" fmla="*/ 108 h 1912"/>
              <a:gd name="T10" fmla="*/ 748 w 1905"/>
              <a:gd name="T11" fmla="*/ 785 h 1912"/>
              <a:gd name="T12" fmla="*/ 55 w 1905"/>
              <a:gd name="T13" fmla="*/ 1737 h 1912"/>
              <a:gd name="T14" fmla="*/ 173 w 1905"/>
              <a:gd name="T15" fmla="*/ 1854 h 1912"/>
              <a:gd name="T16" fmla="*/ 1124 w 1905"/>
              <a:gd name="T17" fmla="*/ 1161 h 1912"/>
              <a:gd name="T18" fmla="*/ 1802 w 1905"/>
              <a:gd name="T19" fmla="*/ 108 h 1912"/>
              <a:gd name="T20" fmla="*/ 110 w 1905"/>
              <a:gd name="T21" fmla="*/ 1803 h 1912"/>
              <a:gd name="T22" fmla="*/ 0 w 1905"/>
              <a:gd name="T23" fmla="*/ 1912 h 1912"/>
              <a:gd name="T24" fmla="*/ 1758 w 1905"/>
              <a:gd name="T25" fmla="*/ 368 h 1912"/>
              <a:gd name="T26" fmla="*/ 1544 w 1905"/>
              <a:gd name="T27" fmla="*/ 153 h 1912"/>
              <a:gd name="T28" fmla="*/ 786 w 1905"/>
              <a:gd name="T29" fmla="*/ 513 h 19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905" h="1912">
                <a:moveTo>
                  <a:pt x="760" y="1455"/>
                </a:moveTo>
                <a:cubicBezTo>
                  <a:pt x="448" y="1143"/>
                  <a:pt x="448" y="1143"/>
                  <a:pt x="448" y="1143"/>
                </a:cubicBezTo>
                <a:moveTo>
                  <a:pt x="529" y="1061"/>
                </a:moveTo>
                <a:cubicBezTo>
                  <a:pt x="841" y="1374"/>
                  <a:pt x="841" y="1374"/>
                  <a:pt x="841" y="1374"/>
                </a:cubicBezTo>
                <a:moveTo>
                  <a:pt x="1802" y="108"/>
                </a:moveTo>
                <a:cubicBezTo>
                  <a:pt x="1698" y="4"/>
                  <a:pt x="1226" y="307"/>
                  <a:pt x="748" y="785"/>
                </a:cubicBezTo>
                <a:cubicBezTo>
                  <a:pt x="364" y="1169"/>
                  <a:pt x="94" y="1548"/>
                  <a:pt x="55" y="1737"/>
                </a:cubicBezTo>
                <a:cubicBezTo>
                  <a:pt x="173" y="1854"/>
                  <a:pt x="173" y="1854"/>
                  <a:pt x="173" y="1854"/>
                </a:cubicBezTo>
                <a:cubicBezTo>
                  <a:pt x="361" y="1815"/>
                  <a:pt x="740" y="1545"/>
                  <a:pt x="1124" y="1161"/>
                </a:cubicBezTo>
                <a:cubicBezTo>
                  <a:pt x="1602" y="683"/>
                  <a:pt x="1905" y="212"/>
                  <a:pt x="1802" y="108"/>
                </a:cubicBezTo>
                <a:close/>
                <a:moveTo>
                  <a:pt x="110" y="1803"/>
                </a:moveTo>
                <a:cubicBezTo>
                  <a:pt x="0" y="1912"/>
                  <a:pt x="0" y="1912"/>
                  <a:pt x="0" y="1912"/>
                </a:cubicBezTo>
                <a:moveTo>
                  <a:pt x="1758" y="368"/>
                </a:moveTo>
                <a:cubicBezTo>
                  <a:pt x="1758" y="368"/>
                  <a:pt x="1643" y="253"/>
                  <a:pt x="1544" y="153"/>
                </a:cubicBezTo>
                <a:cubicBezTo>
                  <a:pt x="1544" y="153"/>
                  <a:pt x="1319" y="0"/>
                  <a:pt x="786" y="513"/>
                </a:cubicBezTo>
              </a:path>
            </a:pathLst>
          </a:custGeom>
          <a:noFill/>
          <a:ln w="12700" cap="rnd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zh-CN" altLang="en-US" sz="1400">
              <a:solidFill>
                <a:prstClr val="black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FB57566-D740-47A0-A58F-A7B4A88B23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7250" y="1400065"/>
            <a:ext cx="5573168" cy="302985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5CDB9AF-6294-4B57-9343-BC7718942C5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02" y="1568042"/>
            <a:ext cx="2951465" cy="40235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60A7ECD-4A0A-4720-BA32-0A1F77BAA4B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645" y="2914993"/>
            <a:ext cx="3357250" cy="788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487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0"/>
    </mc:Choice>
    <mc:Fallback>
      <p:transition advTm="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445609" y="347044"/>
            <a:ext cx="216028" cy="216000"/>
            <a:chOff x="1827622" y="1343919"/>
            <a:chExt cx="2304000" cy="2304000"/>
          </a:xfrm>
        </p:grpSpPr>
        <p:sp>
          <p:nvSpPr>
            <p:cNvPr id="11" name="椭圆 10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tx1">
                    <a:lumMod val="85000"/>
                    <a:lumOff val="15000"/>
                  </a:schemeClr>
                </a:gs>
                <a:gs pos="0">
                  <a:schemeClr val="tx1">
                    <a:lumMod val="65000"/>
                    <a:lumOff val="35000"/>
                  </a:schemeClr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152400" dist="127000" dir="7800000" sx="85000" sy="85000" algn="tr" rotWithShape="0">
                <a:prstClr val="black">
                  <a:alpha val="3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adFill flip="none" rotWithShape="1">
              <a:gsLst>
                <a:gs pos="0">
                  <a:srgbClr val="C00000"/>
                </a:gs>
                <a:gs pos="100000">
                  <a:srgbClr val="FF0000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gradFill>
                <a:gsLst>
                  <a:gs pos="100000">
                    <a:srgbClr val="C00000"/>
                  </a:gs>
                  <a:gs pos="0">
                    <a:srgbClr val="FF0000"/>
                  </a:gs>
                </a:gsLst>
                <a:lin ang="5400000" scaled="1"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400">
                <a:solidFill>
                  <a:prstClr val="white"/>
                </a:solidFill>
              </a:endParaRPr>
            </a:p>
          </p:txBody>
        </p:sp>
      </p:grpSp>
      <p:sp>
        <p:nvSpPr>
          <p:cNvPr id="13" name="TextBox 4"/>
          <p:cNvSpPr txBox="1"/>
          <p:nvPr/>
        </p:nvSpPr>
        <p:spPr>
          <a:xfrm>
            <a:off x="737076" y="235654"/>
            <a:ext cx="6410153" cy="438582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Learning to Rank Short Text Pairs</a:t>
            </a:r>
            <a:r>
              <a:rPr lang="zh-CN" altLang="en-US" sz="16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16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SIGIR2015</a:t>
            </a:r>
            <a:r>
              <a:rPr lang="zh-CN" altLang="en-US" sz="16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  <p:cxnSp>
        <p:nvCxnSpPr>
          <p:cNvPr id="14" name="直接连接符 13"/>
          <p:cNvCxnSpPr>
            <a:cxnSpLocks/>
          </p:cNvCxnSpPr>
          <p:nvPr/>
        </p:nvCxnSpPr>
        <p:spPr>
          <a:xfrm flipV="1">
            <a:off x="491308" y="695345"/>
            <a:ext cx="8025265" cy="3401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eeform 6"/>
          <p:cNvSpPr>
            <a:spLocks noEditPoints="1"/>
          </p:cNvSpPr>
          <p:nvPr/>
        </p:nvSpPr>
        <p:spPr bwMode="auto">
          <a:xfrm>
            <a:off x="8499997" y="376722"/>
            <a:ext cx="319470" cy="320636"/>
          </a:xfrm>
          <a:custGeom>
            <a:avLst/>
            <a:gdLst>
              <a:gd name="T0" fmla="*/ 760 w 1905"/>
              <a:gd name="T1" fmla="*/ 1455 h 1912"/>
              <a:gd name="T2" fmla="*/ 448 w 1905"/>
              <a:gd name="T3" fmla="*/ 1143 h 1912"/>
              <a:gd name="T4" fmla="*/ 529 w 1905"/>
              <a:gd name="T5" fmla="*/ 1061 h 1912"/>
              <a:gd name="T6" fmla="*/ 841 w 1905"/>
              <a:gd name="T7" fmla="*/ 1374 h 1912"/>
              <a:gd name="T8" fmla="*/ 1802 w 1905"/>
              <a:gd name="T9" fmla="*/ 108 h 1912"/>
              <a:gd name="T10" fmla="*/ 748 w 1905"/>
              <a:gd name="T11" fmla="*/ 785 h 1912"/>
              <a:gd name="T12" fmla="*/ 55 w 1905"/>
              <a:gd name="T13" fmla="*/ 1737 h 1912"/>
              <a:gd name="T14" fmla="*/ 173 w 1905"/>
              <a:gd name="T15" fmla="*/ 1854 h 1912"/>
              <a:gd name="T16" fmla="*/ 1124 w 1905"/>
              <a:gd name="T17" fmla="*/ 1161 h 1912"/>
              <a:gd name="T18" fmla="*/ 1802 w 1905"/>
              <a:gd name="T19" fmla="*/ 108 h 1912"/>
              <a:gd name="T20" fmla="*/ 110 w 1905"/>
              <a:gd name="T21" fmla="*/ 1803 h 1912"/>
              <a:gd name="T22" fmla="*/ 0 w 1905"/>
              <a:gd name="T23" fmla="*/ 1912 h 1912"/>
              <a:gd name="T24" fmla="*/ 1758 w 1905"/>
              <a:gd name="T25" fmla="*/ 368 h 1912"/>
              <a:gd name="T26" fmla="*/ 1544 w 1905"/>
              <a:gd name="T27" fmla="*/ 153 h 1912"/>
              <a:gd name="T28" fmla="*/ 786 w 1905"/>
              <a:gd name="T29" fmla="*/ 513 h 19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905" h="1912">
                <a:moveTo>
                  <a:pt x="760" y="1455"/>
                </a:moveTo>
                <a:cubicBezTo>
                  <a:pt x="448" y="1143"/>
                  <a:pt x="448" y="1143"/>
                  <a:pt x="448" y="1143"/>
                </a:cubicBezTo>
                <a:moveTo>
                  <a:pt x="529" y="1061"/>
                </a:moveTo>
                <a:cubicBezTo>
                  <a:pt x="841" y="1374"/>
                  <a:pt x="841" y="1374"/>
                  <a:pt x="841" y="1374"/>
                </a:cubicBezTo>
                <a:moveTo>
                  <a:pt x="1802" y="108"/>
                </a:moveTo>
                <a:cubicBezTo>
                  <a:pt x="1698" y="4"/>
                  <a:pt x="1226" y="307"/>
                  <a:pt x="748" y="785"/>
                </a:cubicBezTo>
                <a:cubicBezTo>
                  <a:pt x="364" y="1169"/>
                  <a:pt x="94" y="1548"/>
                  <a:pt x="55" y="1737"/>
                </a:cubicBezTo>
                <a:cubicBezTo>
                  <a:pt x="173" y="1854"/>
                  <a:pt x="173" y="1854"/>
                  <a:pt x="173" y="1854"/>
                </a:cubicBezTo>
                <a:cubicBezTo>
                  <a:pt x="361" y="1815"/>
                  <a:pt x="740" y="1545"/>
                  <a:pt x="1124" y="1161"/>
                </a:cubicBezTo>
                <a:cubicBezTo>
                  <a:pt x="1602" y="683"/>
                  <a:pt x="1905" y="212"/>
                  <a:pt x="1802" y="108"/>
                </a:cubicBezTo>
                <a:close/>
                <a:moveTo>
                  <a:pt x="110" y="1803"/>
                </a:moveTo>
                <a:cubicBezTo>
                  <a:pt x="0" y="1912"/>
                  <a:pt x="0" y="1912"/>
                  <a:pt x="0" y="1912"/>
                </a:cubicBezTo>
                <a:moveTo>
                  <a:pt x="1758" y="368"/>
                </a:moveTo>
                <a:cubicBezTo>
                  <a:pt x="1758" y="368"/>
                  <a:pt x="1643" y="253"/>
                  <a:pt x="1544" y="153"/>
                </a:cubicBezTo>
                <a:cubicBezTo>
                  <a:pt x="1544" y="153"/>
                  <a:pt x="1319" y="0"/>
                  <a:pt x="786" y="513"/>
                </a:cubicBezTo>
              </a:path>
            </a:pathLst>
          </a:custGeom>
          <a:noFill/>
          <a:ln w="12700" cap="rnd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zh-CN" altLang="en-US" sz="1400">
              <a:solidFill>
                <a:prstClr val="black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A3710EF-9261-4951-A8A7-6CB9D7DD45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350" y="806537"/>
            <a:ext cx="7869180" cy="4263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35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0"/>
    </mc:Choice>
    <mc:Fallback>
      <p:transition advTm="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445609" y="347044"/>
            <a:ext cx="216028" cy="216000"/>
            <a:chOff x="1827622" y="1343919"/>
            <a:chExt cx="2304000" cy="2304000"/>
          </a:xfrm>
        </p:grpSpPr>
        <p:sp>
          <p:nvSpPr>
            <p:cNvPr id="11" name="椭圆 10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tx1">
                    <a:lumMod val="85000"/>
                    <a:lumOff val="15000"/>
                  </a:schemeClr>
                </a:gs>
                <a:gs pos="0">
                  <a:schemeClr val="tx1">
                    <a:lumMod val="65000"/>
                    <a:lumOff val="35000"/>
                  </a:schemeClr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152400" dist="127000" dir="7800000" sx="85000" sy="85000" algn="tr" rotWithShape="0">
                <a:prstClr val="black">
                  <a:alpha val="3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adFill flip="none" rotWithShape="1">
              <a:gsLst>
                <a:gs pos="0">
                  <a:srgbClr val="C00000"/>
                </a:gs>
                <a:gs pos="100000">
                  <a:srgbClr val="FF0000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gradFill>
                <a:gsLst>
                  <a:gs pos="100000">
                    <a:srgbClr val="C00000"/>
                  </a:gs>
                  <a:gs pos="0">
                    <a:srgbClr val="FF0000"/>
                  </a:gs>
                </a:gsLst>
                <a:lin ang="5400000" scaled="1"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400">
                <a:solidFill>
                  <a:prstClr val="white"/>
                </a:solidFill>
              </a:endParaRPr>
            </a:p>
          </p:txBody>
        </p:sp>
      </p:grpSp>
      <p:sp>
        <p:nvSpPr>
          <p:cNvPr id="13" name="TextBox 4"/>
          <p:cNvSpPr txBox="1"/>
          <p:nvPr/>
        </p:nvSpPr>
        <p:spPr>
          <a:xfrm>
            <a:off x="737076" y="235654"/>
            <a:ext cx="2908489" cy="438582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zh-CN" altLang="en-US" sz="2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两篇文章的测试结果</a:t>
            </a:r>
            <a:endParaRPr lang="zh-CN" altLang="en-US" sz="16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4" name="直接连接符 13"/>
          <p:cNvCxnSpPr>
            <a:cxnSpLocks/>
          </p:cNvCxnSpPr>
          <p:nvPr/>
        </p:nvCxnSpPr>
        <p:spPr>
          <a:xfrm flipV="1">
            <a:off x="491308" y="695345"/>
            <a:ext cx="8025265" cy="3401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eeform 6"/>
          <p:cNvSpPr>
            <a:spLocks noEditPoints="1"/>
          </p:cNvSpPr>
          <p:nvPr/>
        </p:nvSpPr>
        <p:spPr bwMode="auto">
          <a:xfrm>
            <a:off x="8499997" y="376722"/>
            <a:ext cx="319470" cy="320636"/>
          </a:xfrm>
          <a:custGeom>
            <a:avLst/>
            <a:gdLst>
              <a:gd name="T0" fmla="*/ 760 w 1905"/>
              <a:gd name="T1" fmla="*/ 1455 h 1912"/>
              <a:gd name="T2" fmla="*/ 448 w 1905"/>
              <a:gd name="T3" fmla="*/ 1143 h 1912"/>
              <a:gd name="T4" fmla="*/ 529 w 1905"/>
              <a:gd name="T5" fmla="*/ 1061 h 1912"/>
              <a:gd name="T6" fmla="*/ 841 w 1905"/>
              <a:gd name="T7" fmla="*/ 1374 h 1912"/>
              <a:gd name="T8" fmla="*/ 1802 w 1905"/>
              <a:gd name="T9" fmla="*/ 108 h 1912"/>
              <a:gd name="T10" fmla="*/ 748 w 1905"/>
              <a:gd name="T11" fmla="*/ 785 h 1912"/>
              <a:gd name="T12" fmla="*/ 55 w 1905"/>
              <a:gd name="T13" fmla="*/ 1737 h 1912"/>
              <a:gd name="T14" fmla="*/ 173 w 1905"/>
              <a:gd name="T15" fmla="*/ 1854 h 1912"/>
              <a:gd name="T16" fmla="*/ 1124 w 1905"/>
              <a:gd name="T17" fmla="*/ 1161 h 1912"/>
              <a:gd name="T18" fmla="*/ 1802 w 1905"/>
              <a:gd name="T19" fmla="*/ 108 h 1912"/>
              <a:gd name="T20" fmla="*/ 110 w 1905"/>
              <a:gd name="T21" fmla="*/ 1803 h 1912"/>
              <a:gd name="T22" fmla="*/ 0 w 1905"/>
              <a:gd name="T23" fmla="*/ 1912 h 1912"/>
              <a:gd name="T24" fmla="*/ 1758 w 1905"/>
              <a:gd name="T25" fmla="*/ 368 h 1912"/>
              <a:gd name="T26" fmla="*/ 1544 w 1905"/>
              <a:gd name="T27" fmla="*/ 153 h 1912"/>
              <a:gd name="T28" fmla="*/ 786 w 1905"/>
              <a:gd name="T29" fmla="*/ 513 h 19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905" h="1912">
                <a:moveTo>
                  <a:pt x="760" y="1455"/>
                </a:moveTo>
                <a:cubicBezTo>
                  <a:pt x="448" y="1143"/>
                  <a:pt x="448" y="1143"/>
                  <a:pt x="448" y="1143"/>
                </a:cubicBezTo>
                <a:moveTo>
                  <a:pt x="529" y="1061"/>
                </a:moveTo>
                <a:cubicBezTo>
                  <a:pt x="841" y="1374"/>
                  <a:pt x="841" y="1374"/>
                  <a:pt x="841" y="1374"/>
                </a:cubicBezTo>
                <a:moveTo>
                  <a:pt x="1802" y="108"/>
                </a:moveTo>
                <a:cubicBezTo>
                  <a:pt x="1698" y="4"/>
                  <a:pt x="1226" y="307"/>
                  <a:pt x="748" y="785"/>
                </a:cubicBezTo>
                <a:cubicBezTo>
                  <a:pt x="364" y="1169"/>
                  <a:pt x="94" y="1548"/>
                  <a:pt x="55" y="1737"/>
                </a:cubicBezTo>
                <a:cubicBezTo>
                  <a:pt x="173" y="1854"/>
                  <a:pt x="173" y="1854"/>
                  <a:pt x="173" y="1854"/>
                </a:cubicBezTo>
                <a:cubicBezTo>
                  <a:pt x="361" y="1815"/>
                  <a:pt x="740" y="1545"/>
                  <a:pt x="1124" y="1161"/>
                </a:cubicBezTo>
                <a:cubicBezTo>
                  <a:pt x="1602" y="683"/>
                  <a:pt x="1905" y="212"/>
                  <a:pt x="1802" y="108"/>
                </a:cubicBezTo>
                <a:close/>
                <a:moveTo>
                  <a:pt x="110" y="1803"/>
                </a:moveTo>
                <a:cubicBezTo>
                  <a:pt x="0" y="1912"/>
                  <a:pt x="0" y="1912"/>
                  <a:pt x="0" y="1912"/>
                </a:cubicBezTo>
                <a:moveTo>
                  <a:pt x="1758" y="368"/>
                </a:moveTo>
                <a:cubicBezTo>
                  <a:pt x="1758" y="368"/>
                  <a:pt x="1643" y="253"/>
                  <a:pt x="1544" y="153"/>
                </a:cubicBezTo>
                <a:cubicBezTo>
                  <a:pt x="1544" y="153"/>
                  <a:pt x="1319" y="0"/>
                  <a:pt x="786" y="513"/>
                </a:cubicBezTo>
              </a:path>
            </a:pathLst>
          </a:custGeom>
          <a:noFill/>
          <a:ln w="12700" cap="rnd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zh-CN" altLang="en-US" sz="1400">
              <a:solidFill>
                <a:prstClr val="black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99AADF2-53EA-4831-80FC-57035BA8692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303" y="1288169"/>
            <a:ext cx="4166637" cy="220924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1BA69E1-32F6-41C4-928B-830DA4E1E4D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8713" y="1282332"/>
            <a:ext cx="4163043" cy="2220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2299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0"/>
    </mc:Choice>
    <mc:Fallback>
      <p:transition advTm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445609" y="347044"/>
            <a:ext cx="216028" cy="216000"/>
            <a:chOff x="1827622" y="1343919"/>
            <a:chExt cx="2304000" cy="2304000"/>
          </a:xfrm>
        </p:grpSpPr>
        <p:sp>
          <p:nvSpPr>
            <p:cNvPr id="11" name="椭圆 10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tx1">
                    <a:lumMod val="85000"/>
                    <a:lumOff val="15000"/>
                  </a:schemeClr>
                </a:gs>
                <a:gs pos="0">
                  <a:schemeClr val="tx1">
                    <a:lumMod val="65000"/>
                    <a:lumOff val="35000"/>
                  </a:schemeClr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152400" dist="127000" dir="7800000" sx="85000" sy="85000" algn="tr" rotWithShape="0">
                <a:prstClr val="black">
                  <a:alpha val="3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adFill flip="none" rotWithShape="1">
              <a:gsLst>
                <a:gs pos="0">
                  <a:srgbClr val="C00000"/>
                </a:gs>
                <a:gs pos="100000">
                  <a:srgbClr val="FF0000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gradFill>
                <a:gsLst>
                  <a:gs pos="100000">
                    <a:srgbClr val="C00000"/>
                  </a:gs>
                  <a:gs pos="0">
                    <a:srgbClr val="FF0000"/>
                  </a:gs>
                </a:gsLst>
                <a:lin ang="5400000" scaled="1"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400">
                <a:solidFill>
                  <a:prstClr val="white"/>
                </a:solidFill>
              </a:endParaRPr>
            </a:p>
          </p:txBody>
        </p:sp>
      </p:grpSp>
      <p:sp>
        <p:nvSpPr>
          <p:cNvPr id="13" name="TextBox 4"/>
          <p:cNvSpPr txBox="1"/>
          <p:nvPr/>
        </p:nvSpPr>
        <p:spPr>
          <a:xfrm>
            <a:off x="737076" y="235654"/>
            <a:ext cx="7676653" cy="438582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Teaching Machines to Read and Comprehend</a:t>
            </a:r>
            <a:r>
              <a:rPr lang="en-US" altLang="zh-CN" sz="1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(NIPS 2015)</a:t>
            </a:r>
            <a:endParaRPr lang="zh-CN" altLang="en-US" sz="12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4" name="直接连接符 13"/>
          <p:cNvCxnSpPr>
            <a:cxnSpLocks/>
          </p:cNvCxnSpPr>
          <p:nvPr/>
        </p:nvCxnSpPr>
        <p:spPr>
          <a:xfrm flipV="1">
            <a:off x="491308" y="695345"/>
            <a:ext cx="8025265" cy="3401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eeform 6"/>
          <p:cNvSpPr>
            <a:spLocks noEditPoints="1"/>
          </p:cNvSpPr>
          <p:nvPr/>
        </p:nvSpPr>
        <p:spPr bwMode="auto">
          <a:xfrm>
            <a:off x="8499997" y="376722"/>
            <a:ext cx="319470" cy="320636"/>
          </a:xfrm>
          <a:custGeom>
            <a:avLst/>
            <a:gdLst>
              <a:gd name="T0" fmla="*/ 760 w 1905"/>
              <a:gd name="T1" fmla="*/ 1455 h 1912"/>
              <a:gd name="T2" fmla="*/ 448 w 1905"/>
              <a:gd name="T3" fmla="*/ 1143 h 1912"/>
              <a:gd name="T4" fmla="*/ 529 w 1905"/>
              <a:gd name="T5" fmla="*/ 1061 h 1912"/>
              <a:gd name="T6" fmla="*/ 841 w 1905"/>
              <a:gd name="T7" fmla="*/ 1374 h 1912"/>
              <a:gd name="T8" fmla="*/ 1802 w 1905"/>
              <a:gd name="T9" fmla="*/ 108 h 1912"/>
              <a:gd name="T10" fmla="*/ 748 w 1905"/>
              <a:gd name="T11" fmla="*/ 785 h 1912"/>
              <a:gd name="T12" fmla="*/ 55 w 1905"/>
              <a:gd name="T13" fmla="*/ 1737 h 1912"/>
              <a:gd name="T14" fmla="*/ 173 w 1905"/>
              <a:gd name="T15" fmla="*/ 1854 h 1912"/>
              <a:gd name="T16" fmla="*/ 1124 w 1905"/>
              <a:gd name="T17" fmla="*/ 1161 h 1912"/>
              <a:gd name="T18" fmla="*/ 1802 w 1905"/>
              <a:gd name="T19" fmla="*/ 108 h 1912"/>
              <a:gd name="T20" fmla="*/ 110 w 1905"/>
              <a:gd name="T21" fmla="*/ 1803 h 1912"/>
              <a:gd name="T22" fmla="*/ 0 w 1905"/>
              <a:gd name="T23" fmla="*/ 1912 h 1912"/>
              <a:gd name="T24" fmla="*/ 1758 w 1905"/>
              <a:gd name="T25" fmla="*/ 368 h 1912"/>
              <a:gd name="T26" fmla="*/ 1544 w 1905"/>
              <a:gd name="T27" fmla="*/ 153 h 1912"/>
              <a:gd name="T28" fmla="*/ 786 w 1905"/>
              <a:gd name="T29" fmla="*/ 513 h 19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905" h="1912">
                <a:moveTo>
                  <a:pt x="760" y="1455"/>
                </a:moveTo>
                <a:cubicBezTo>
                  <a:pt x="448" y="1143"/>
                  <a:pt x="448" y="1143"/>
                  <a:pt x="448" y="1143"/>
                </a:cubicBezTo>
                <a:moveTo>
                  <a:pt x="529" y="1061"/>
                </a:moveTo>
                <a:cubicBezTo>
                  <a:pt x="841" y="1374"/>
                  <a:pt x="841" y="1374"/>
                  <a:pt x="841" y="1374"/>
                </a:cubicBezTo>
                <a:moveTo>
                  <a:pt x="1802" y="108"/>
                </a:moveTo>
                <a:cubicBezTo>
                  <a:pt x="1698" y="4"/>
                  <a:pt x="1226" y="307"/>
                  <a:pt x="748" y="785"/>
                </a:cubicBezTo>
                <a:cubicBezTo>
                  <a:pt x="364" y="1169"/>
                  <a:pt x="94" y="1548"/>
                  <a:pt x="55" y="1737"/>
                </a:cubicBezTo>
                <a:cubicBezTo>
                  <a:pt x="173" y="1854"/>
                  <a:pt x="173" y="1854"/>
                  <a:pt x="173" y="1854"/>
                </a:cubicBezTo>
                <a:cubicBezTo>
                  <a:pt x="361" y="1815"/>
                  <a:pt x="740" y="1545"/>
                  <a:pt x="1124" y="1161"/>
                </a:cubicBezTo>
                <a:cubicBezTo>
                  <a:pt x="1602" y="683"/>
                  <a:pt x="1905" y="212"/>
                  <a:pt x="1802" y="108"/>
                </a:cubicBezTo>
                <a:close/>
                <a:moveTo>
                  <a:pt x="110" y="1803"/>
                </a:moveTo>
                <a:cubicBezTo>
                  <a:pt x="0" y="1912"/>
                  <a:pt x="0" y="1912"/>
                  <a:pt x="0" y="1912"/>
                </a:cubicBezTo>
                <a:moveTo>
                  <a:pt x="1758" y="368"/>
                </a:moveTo>
                <a:cubicBezTo>
                  <a:pt x="1758" y="368"/>
                  <a:pt x="1643" y="253"/>
                  <a:pt x="1544" y="153"/>
                </a:cubicBezTo>
                <a:cubicBezTo>
                  <a:pt x="1544" y="153"/>
                  <a:pt x="1319" y="0"/>
                  <a:pt x="786" y="513"/>
                </a:cubicBezTo>
              </a:path>
            </a:pathLst>
          </a:custGeom>
          <a:noFill/>
          <a:ln w="12700" cap="rnd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zh-CN" altLang="en-US" sz="1400">
              <a:solidFill>
                <a:prstClr val="black"/>
              </a:solidFill>
            </a:endParaRPr>
          </a:p>
        </p:txBody>
      </p:sp>
      <p:sp>
        <p:nvSpPr>
          <p:cNvPr id="103" name="燕尾形 110">
            <a:extLst>
              <a:ext uri="{FF2B5EF4-FFF2-40B4-BE49-F238E27FC236}">
                <a16:creationId xmlns:a16="http://schemas.microsoft.com/office/drawing/2014/main" id="{00231413-31FA-4EFB-8E8B-D22E5B3B45FE}"/>
              </a:ext>
            </a:extLst>
          </p:cNvPr>
          <p:cNvSpPr/>
          <p:nvPr/>
        </p:nvSpPr>
        <p:spPr>
          <a:xfrm rot="5400000">
            <a:off x="854780" y="1091006"/>
            <a:ext cx="269960" cy="431936"/>
          </a:xfrm>
          <a:prstGeom prst="chevron">
            <a:avLst/>
          </a:prstGeom>
          <a:solidFill>
            <a:srgbClr val="4B52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>
              <a:solidFill>
                <a:schemeClr val="tx1"/>
              </a:solidFill>
            </a:endParaRPr>
          </a:p>
        </p:txBody>
      </p:sp>
      <p:cxnSp>
        <p:nvCxnSpPr>
          <p:cNvPr id="104" name="直接连接符 103">
            <a:extLst>
              <a:ext uri="{FF2B5EF4-FFF2-40B4-BE49-F238E27FC236}">
                <a16:creationId xmlns:a16="http://schemas.microsoft.com/office/drawing/2014/main" id="{605E3768-9DE4-49ED-8304-0A0708F82DA0}"/>
              </a:ext>
            </a:extLst>
          </p:cNvPr>
          <p:cNvCxnSpPr>
            <a:cxnSpLocks/>
          </p:cNvCxnSpPr>
          <p:nvPr/>
        </p:nvCxnSpPr>
        <p:spPr>
          <a:xfrm>
            <a:off x="953045" y="1839255"/>
            <a:ext cx="730830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矩形 104">
            <a:extLst>
              <a:ext uri="{FF2B5EF4-FFF2-40B4-BE49-F238E27FC236}">
                <a16:creationId xmlns:a16="http://schemas.microsoft.com/office/drawing/2014/main" id="{1124A72D-A0B2-4BE5-A5D3-EFC4D0A446A0}"/>
              </a:ext>
            </a:extLst>
          </p:cNvPr>
          <p:cNvSpPr/>
          <p:nvPr/>
        </p:nvSpPr>
        <p:spPr>
          <a:xfrm>
            <a:off x="1205728" y="1116011"/>
            <a:ext cx="1196431" cy="323141"/>
          </a:xfrm>
          <a:prstGeom prst="rect">
            <a:avLst/>
          </a:prstGeom>
        </p:spPr>
        <p:txBody>
          <a:bodyPr wrap="none" lIns="68555" tIns="34278" rIns="68555" bIns="34278">
            <a:spAutoFit/>
          </a:bodyPr>
          <a:lstStyle/>
          <a:p>
            <a:r>
              <a:rPr lang="zh-CN" altLang="en-US" sz="16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主要的目的</a:t>
            </a:r>
            <a:endParaRPr lang="en-US" altLang="zh-CN" sz="165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6" name="矩形 47">
            <a:extLst>
              <a:ext uri="{FF2B5EF4-FFF2-40B4-BE49-F238E27FC236}">
                <a16:creationId xmlns:a16="http://schemas.microsoft.com/office/drawing/2014/main" id="{EC6D1948-ABF1-4D72-877A-F381D07951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6009" y="1493043"/>
            <a:ext cx="7020891" cy="305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55" tIns="34278" rIns="68555" bIns="34278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rgbClr val="333333"/>
                </a:solidFill>
                <a:sym typeface="微软雅黑" pitchFamily="34" charset="-122"/>
              </a:rPr>
              <a:t>快速大量的产生真实环境下的有监督的学习语料</a:t>
            </a:r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7549431C-CF4A-44BF-A4BA-31AEECBC08CE}"/>
              </a:ext>
            </a:extLst>
          </p:cNvPr>
          <p:cNvCxnSpPr>
            <a:cxnSpLocks/>
          </p:cNvCxnSpPr>
          <p:nvPr/>
        </p:nvCxnSpPr>
        <p:spPr>
          <a:xfrm>
            <a:off x="933995" y="2423455"/>
            <a:ext cx="730830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47">
            <a:extLst>
              <a:ext uri="{FF2B5EF4-FFF2-40B4-BE49-F238E27FC236}">
                <a16:creationId xmlns:a16="http://schemas.microsoft.com/office/drawing/2014/main" id="{422DF711-6A0D-4E52-A356-41D6084128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6959" y="2077243"/>
            <a:ext cx="7020891" cy="305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55" tIns="34278" rIns="68555" bIns="34278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rgbClr val="333333"/>
                </a:solidFill>
                <a:sym typeface="微软雅黑" pitchFamily="34" charset="-122"/>
              </a:rPr>
              <a:t>提出三种通用的阅读理解模型，并针对他们得到的语料进行训练和测试</a:t>
            </a: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5B9C3141-5B69-42BF-AC0D-3D3B9548EE2C}"/>
              </a:ext>
            </a:extLst>
          </p:cNvPr>
          <p:cNvSpPr/>
          <p:nvPr/>
        </p:nvSpPr>
        <p:spPr>
          <a:xfrm>
            <a:off x="1169540" y="3095951"/>
            <a:ext cx="1218091" cy="1200837"/>
          </a:xfrm>
          <a:prstGeom prst="ellipse">
            <a:avLst/>
          </a:prstGeom>
          <a:solidFill>
            <a:srgbClr val="C00002"/>
          </a:solidFill>
          <a:ln>
            <a:noFill/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+mj-ea"/>
              <a:ea typeface="+mj-ea"/>
            </a:endParaRP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CE61AD87-331D-4CAE-86F9-F113FA6DA129}"/>
              </a:ext>
            </a:extLst>
          </p:cNvPr>
          <p:cNvGrpSpPr/>
          <p:nvPr/>
        </p:nvGrpSpPr>
        <p:grpSpPr>
          <a:xfrm>
            <a:off x="3096891" y="2686920"/>
            <a:ext cx="623903" cy="623903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23" name="同心圆 18">
              <a:extLst>
                <a:ext uri="{FF2B5EF4-FFF2-40B4-BE49-F238E27FC236}">
                  <a16:creationId xmlns:a16="http://schemas.microsoft.com/office/drawing/2014/main" id="{D975E4D1-4FBA-4EF9-91DC-1B709FA84697}"/>
                </a:ext>
              </a:extLst>
            </p:cNvPr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500" b="1">
                <a:solidFill>
                  <a:srgbClr val="C0000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BC5618ED-A256-4221-90C8-F1D9065DD14F}"/>
                </a:ext>
              </a:extLst>
            </p:cNvPr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500" b="1" dirty="0">
                  <a:solidFill>
                    <a:srgbClr val="C0000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500" b="1" dirty="0">
                <a:solidFill>
                  <a:srgbClr val="C0000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3CCC8584-11E2-4639-AA14-E98EE7BDAEFE}"/>
              </a:ext>
            </a:extLst>
          </p:cNvPr>
          <p:cNvGrpSpPr/>
          <p:nvPr/>
        </p:nvGrpSpPr>
        <p:grpSpPr>
          <a:xfrm>
            <a:off x="3575684" y="3460389"/>
            <a:ext cx="623903" cy="623903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26" name="同心圆 21">
              <a:extLst>
                <a:ext uri="{FF2B5EF4-FFF2-40B4-BE49-F238E27FC236}">
                  <a16:creationId xmlns:a16="http://schemas.microsoft.com/office/drawing/2014/main" id="{F81DA557-375C-4BCF-8F36-55F844EAC4D3}"/>
                </a:ext>
              </a:extLst>
            </p:cNvPr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500" b="1">
                <a:solidFill>
                  <a:srgbClr val="C0000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590B8203-4CEF-44F6-BB3D-8CC87B9B30FE}"/>
                </a:ext>
              </a:extLst>
            </p:cNvPr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500" b="1" dirty="0">
                  <a:solidFill>
                    <a:srgbClr val="C0000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2500" b="1" dirty="0">
                <a:solidFill>
                  <a:srgbClr val="C0000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110396FC-58A4-4236-8F10-43FD0A642C66}"/>
              </a:ext>
            </a:extLst>
          </p:cNvPr>
          <p:cNvGrpSpPr/>
          <p:nvPr/>
        </p:nvGrpSpPr>
        <p:grpSpPr>
          <a:xfrm>
            <a:off x="3097525" y="4265038"/>
            <a:ext cx="623903" cy="623903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29" name="同心圆 24">
              <a:extLst>
                <a:ext uri="{FF2B5EF4-FFF2-40B4-BE49-F238E27FC236}">
                  <a16:creationId xmlns:a16="http://schemas.microsoft.com/office/drawing/2014/main" id="{FDA4CD29-FE3F-44C4-AEBF-89B29DB7700E}"/>
                </a:ext>
              </a:extLst>
            </p:cNvPr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500" b="1">
                <a:solidFill>
                  <a:srgbClr val="C0000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0943FA4A-C6F1-4070-9D6C-0F3257460739}"/>
                </a:ext>
              </a:extLst>
            </p:cNvPr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500" b="1" dirty="0">
                  <a:solidFill>
                    <a:srgbClr val="C0000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sz="2500" b="1" dirty="0">
                <a:solidFill>
                  <a:srgbClr val="C0000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1" name="TextBox 15">
            <a:extLst>
              <a:ext uri="{FF2B5EF4-FFF2-40B4-BE49-F238E27FC236}">
                <a16:creationId xmlns:a16="http://schemas.microsoft.com/office/drawing/2014/main" id="{8B9182BA-3C2D-498E-9645-BA8503ABF9D3}"/>
              </a:ext>
            </a:extLst>
          </p:cNvPr>
          <p:cNvSpPr txBox="1"/>
          <p:nvPr/>
        </p:nvSpPr>
        <p:spPr>
          <a:xfrm>
            <a:off x="1492351" y="3382737"/>
            <a:ext cx="544992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生成语料</a:t>
            </a:r>
            <a:endParaRPr lang="en-US" altLang="zh-CN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TextBox 16">
            <a:extLst>
              <a:ext uri="{FF2B5EF4-FFF2-40B4-BE49-F238E27FC236}">
                <a16:creationId xmlns:a16="http://schemas.microsoft.com/office/drawing/2014/main" id="{0935166E-4536-493B-8315-29D471B2599D}"/>
              </a:ext>
            </a:extLst>
          </p:cNvPr>
          <p:cNvSpPr txBox="1"/>
          <p:nvPr/>
        </p:nvSpPr>
        <p:spPr>
          <a:xfrm>
            <a:off x="3887636" y="2802296"/>
            <a:ext cx="2983064" cy="2800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找大量的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CNN/Daily Mail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中新闻文章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TextBox 17">
            <a:extLst>
              <a:ext uri="{FF2B5EF4-FFF2-40B4-BE49-F238E27FC236}">
                <a16:creationId xmlns:a16="http://schemas.microsoft.com/office/drawing/2014/main" id="{E9E9D078-C4F6-4F9A-AF96-A951914F2F15}"/>
              </a:ext>
            </a:extLst>
          </p:cNvPr>
          <p:cNvSpPr txBox="1"/>
          <p:nvPr/>
        </p:nvSpPr>
        <p:spPr>
          <a:xfrm>
            <a:off x="4464258" y="3632303"/>
            <a:ext cx="3866942" cy="2800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对每一篇文章生成简单的摘要，作为提问问题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TextBox 18">
            <a:extLst>
              <a:ext uri="{FF2B5EF4-FFF2-40B4-BE49-F238E27FC236}">
                <a16:creationId xmlns:a16="http://schemas.microsoft.com/office/drawing/2014/main" id="{EE3A7611-8F15-41C3-B28F-3D586D022ABE}"/>
              </a:ext>
            </a:extLst>
          </p:cNvPr>
          <p:cNvSpPr txBox="1"/>
          <p:nvPr/>
        </p:nvSpPr>
        <p:spPr>
          <a:xfrm>
            <a:off x="3887635" y="4500093"/>
            <a:ext cx="3996770" cy="2800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将提问的问题中，删词某一个关键实体，作为答案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Half Frame 12">
            <a:extLst>
              <a:ext uri="{FF2B5EF4-FFF2-40B4-BE49-F238E27FC236}">
                <a16:creationId xmlns:a16="http://schemas.microsoft.com/office/drawing/2014/main" id="{C4EFA6C3-455D-4B72-8167-5DA51FE587E9}"/>
              </a:ext>
            </a:extLst>
          </p:cNvPr>
          <p:cNvSpPr/>
          <p:nvPr/>
        </p:nvSpPr>
        <p:spPr>
          <a:xfrm rot="8097294">
            <a:off x="2434187" y="3530586"/>
            <a:ext cx="303841" cy="338697"/>
          </a:xfrm>
          <a:prstGeom prst="halfFrame">
            <a:avLst/>
          </a:prstGeom>
          <a:solidFill>
            <a:srgbClr val="C00002"/>
          </a:solidFill>
          <a:effectLst/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800607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0"/>
    </mc:Choice>
    <mc:Fallback>
      <p:transition advTm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445609" y="347044"/>
            <a:ext cx="216028" cy="216000"/>
            <a:chOff x="1827622" y="1343919"/>
            <a:chExt cx="2304000" cy="2304000"/>
          </a:xfrm>
        </p:grpSpPr>
        <p:sp>
          <p:nvSpPr>
            <p:cNvPr id="11" name="椭圆 10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tx1">
                    <a:lumMod val="85000"/>
                    <a:lumOff val="15000"/>
                  </a:schemeClr>
                </a:gs>
                <a:gs pos="0">
                  <a:schemeClr val="tx1">
                    <a:lumMod val="65000"/>
                    <a:lumOff val="35000"/>
                  </a:schemeClr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152400" dist="127000" dir="7800000" sx="85000" sy="85000" algn="tr" rotWithShape="0">
                <a:prstClr val="black">
                  <a:alpha val="3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adFill flip="none" rotWithShape="1">
              <a:gsLst>
                <a:gs pos="0">
                  <a:srgbClr val="C00000"/>
                </a:gs>
                <a:gs pos="100000">
                  <a:srgbClr val="FF0000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gradFill>
                <a:gsLst>
                  <a:gs pos="100000">
                    <a:srgbClr val="C00000"/>
                  </a:gs>
                  <a:gs pos="0">
                    <a:srgbClr val="FF0000"/>
                  </a:gs>
                </a:gsLst>
                <a:lin ang="5400000" scaled="1"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400">
                <a:solidFill>
                  <a:prstClr val="white"/>
                </a:solidFill>
              </a:endParaRPr>
            </a:p>
          </p:txBody>
        </p:sp>
      </p:grpSp>
      <p:sp>
        <p:nvSpPr>
          <p:cNvPr id="13" name="TextBox 4"/>
          <p:cNvSpPr txBox="1"/>
          <p:nvPr/>
        </p:nvSpPr>
        <p:spPr>
          <a:xfrm>
            <a:off x="737076" y="235654"/>
            <a:ext cx="2292935" cy="438582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zh-CN" altLang="en-US" sz="2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生成的监督语料</a:t>
            </a:r>
          </a:p>
        </p:txBody>
      </p:sp>
      <p:cxnSp>
        <p:nvCxnSpPr>
          <p:cNvPr id="14" name="直接连接符 13"/>
          <p:cNvCxnSpPr>
            <a:cxnSpLocks/>
          </p:cNvCxnSpPr>
          <p:nvPr/>
        </p:nvCxnSpPr>
        <p:spPr>
          <a:xfrm flipV="1">
            <a:off x="491308" y="695345"/>
            <a:ext cx="8025265" cy="3401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eeform 6"/>
          <p:cNvSpPr>
            <a:spLocks noEditPoints="1"/>
          </p:cNvSpPr>
          <p:nvPr/>
        </p:nvSpPr>
        <p:spPr bwMode="auto">
          <a:xfrm>
            <a:off x="8499997" y="376722"/>
            <a:ext cx="319470" cy="320636"/>
          </a:xfrm>
          <a:custGeom>
            <a:avLst/>
            <a:gdLst>
              <a:gd name="T0" fmla="*/ 760 w 1905"/>
              <a:gd name="T1" fmla="*/ 1455 h 1912"/>
              <a:gd name="T2" fmla="*/ 448 w 1905"/>
              <a:gd name="T3" fmla="*/ 1143 h 1912"/>
              <a:gd name="T4" fmla="*/ 529 w 1905"/>
              <a:gd name="T5" fmla="*/ 1061 h 1912"/>
              <a:gd name="T6" fmla="*/ 841 w 1905"/>
              <a:gd name="T7" fmla="*/ 1374 h 1912"/>
              <a:gd name="T8" fmla="*/ 1802 w 1905"/>
              <a:gd name="T9" fmla="*/ 108 h 1912"/>
              <a:gd name="T10" fmla="*/ 748 w 1905"/>
              <a:gd name="T11" fmla="*/ 785 h 1912"/>
              <a:gd name="T12" fmla="*/ 55 w 1905"/>
              <a:gd name="T13" fmla="*/ 1737 h 1912"/>
              <a:gd name="T14" fmla="*/ 173 w 1905"/>
              <a:gd name="T15" fmla="*/ 1854 h 1912"/>
              <a:gd name="T16" fmla="*/ 1124 w 1905"/>
              <a:gd name="T17" fmla="*/ 1161 h 1912"/>
              <a:gd name="T18" fmla="*/ 1802 w 1905"/>
              <a:gd name="T19" fmla="*/ 108 h 1912"/>
              <a:gd name="T20" fmla="*/ 110 w 1905"/>
              <a:gd name="T21" fmla="*/ 1803 h 1912"/>
              <a:gd name="T22" fmla="*/ 0 w 1905"/>
              <a:gd name="T23" fmla="*/ 1912 h 1912"/>
              <a:gd name="T24" fmla="*/ 1758 w 1905"/>
              <a:gd name="T25" fmla="*/ 368 h 1912"/>
              <a:gd name="T26" fmla="*/ 1544 w 1905"/>
              <a:gd name="T27" fmla="*/ 153 h 1912"/>
              <a:gd name="T28" fmla="*/ 786 w 1905"/>
              <a:gd name="T29" fmla="*/ 513 h 19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905" h="1912">
                <a:moveTo>
                  <a:pt x="760" y="1455"/>
                </a:moveTo>
                <a:cubicBezTo>
                  <a:pt x="448" y="1143"/>
                  <a:pt x="448" y="1143"/>
                  <a:pt x="448" y="1143"/>
                </a:cubicBezTo>
                <a:moveTo>
                  <a:pt x="529" y="1061"/>
                </a:moveTo>
                <a:cubicBezTo>
                  <a:pt x="841" y="1374"/>
                  <a:pt x="841" y="1374"/>
                  <a:pt x="841" y="1374"/>
                </a:cubicBezTo>
                <a:moveTo>
                  <a:pt x="1802" y="108"/>
                </a:moveTo>
                <a:cubicBezTo>
                  <a:pt x="1698" y="4"/>
                  <a:pt x="1226" y="307"/>
                  <a:pt x="748" y="785"/>
                </a:cubicBezTo>
                <a:cubicBezTo>
                  <a:pt x="364" y="1169"/>
                  <a:pt x="94" y="1548"/>
                  <a:pt x="55" y="1737"/>
                </a:cubicBezTo>
                <a:cubicBezTo>
                  <a:pt x="173" y="1854"/>
                  <a:pt x="173" y="1854"/>
                  <a:pt x="173" y="1854"/>
                </a:cubicBezTo>
                <a:cubicBezTo>
                  <a:pt x="361" y="1815"/>
                  <a:pt x="740" y="1545"/>
                  <a:pt x="1124" y="1161"/>
                </a:cubicBezTo>
                <a:cubicBezTo>
                  <a:pt x="1602" y="683"/>
                  <a:pt x="1905" y="212"/>
                  <a:pt x="1802" y="108"/>
                </a:cubicBezTo>
                <a:close/>
                <a:moveTo>
                  <a:pt x="110" y="1803"/>
                </a:moveTo>
                <a:cubicBezTo>
                  <a:pt x="0" y="1912"/>
                  <a:pt x="0" y="1912"/>
                  <a:pt x="0" y="1912"/>
                </a:cubicBezTo>
                <a:moveTo>
                  <a:pt x="1758" y="368"/>
                </a:moveTo>
                <a:cubicBezTo>
                  <a:pt x="1758" y="368"/>
                  <a:pt x="1643" y="253"/>
                  <a:pt x="1544" y="153"/>
                </a:cubicBezTo>
                <a:cubicBezTo>
                  <a:pt x="1544" y="153"/>
                  <a:pt x="1319" y="0"/>
                  <a:pt x="786" y="513"/>
                </a:cubicBezTo>
              </a:path>
            </a:pathLst>
          </a:custGeom>
          <a:noFill/>
          <a:ln w="12700" cap="rnd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zh-CN" altLang="en-US" sz="1400">
              <a:solidFill>
                <a:prstClr val="black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3718631-AD8F-469E-8DB4-263B243AD9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308" y="718467"/>
            <a:ext cx="8128747" cy="4156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8326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0"/>
    </mc:Choice>
    <mc:Fallback>
      <p:transition advTm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445609" y="347044"/>
            <a:ext cx="216028" cy="216000"/>
            <a:chOff x="1827622" y="1343919"/>
            <a:chExt cx="2304000" cy="2304000"/>
          </a:xfrm>
        </p:grpSpPr>
        <p:sp>
          <p:nvSpPr>
            <p:cNvPr id="11" name="椭圆 10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tx1">
                    <a:lumMod val="85000"/>
                    <a:lumOff val="15000"/>
                  </a:schemeClr>
                </a:gs>
                <a:gs pos="0">
                  <a:schemeClr val="tx1">
                    <a:lumMod val="65000"/>
                    <a:lumOff val="35000"/>
                  </a:schemeClr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152400" dist="127000" dir="7800000" sx="85000" sy="85000" algn="tr" rotWithShape="0">
                <a:prstClr val="black">
                  <a:alpha val="3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adFill flip="none" rotWithShape="1">
              <a:gsLst>
                <a:gs pos="0">
                  <a:srgbClr val="C00000"/>
                </a:gs>
                <a:gs pos="100000">
                  <a:srgbClr val="FF0000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gradFill>
                <a:gsLst>
                  <a:gs pos="100000">
                    <a:srgbClr val="C00000"/>
                  </a:gs>
                  <a:gs pos="0">
                    <a:srgbClr val="FF0000"/>
                  </a:gs>
                </a:gsLst>
                <a:lin ang="5400000" scaled="1"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400">
                <a:solidFill>
                  <a:prstClr val="white"/>
                </a:solidFill>
              </a:endParaRPr>
            </a:p>
          </p:txBody>
        </p:sp>
      </p:grpSp>
      <p:sp>
        <p:nvSpPr>
          <p:cNvPr id="13" name="TextBox 4"/>
          <p:cNvSpPr txBox="1"/>
          <p:nvPr/>
        </p:nvSpPr>
        <p:spPr>
          <a:xfrm>
            <a:off x="737076" y="235654"/>
            <a:ext cx="3524042" cy="438582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zh-CN" altLang="en-US" sz="2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三种通用的阅读理解模型</a:t>
            </a:r>
          </a:p>
        </p:txBody>
      </p:sp>
      <p:cxnSp>
        <p:nvCxnSpPr>
          <p:cNvPr id="14" name="直接连接符 13"/>
          <p:cNvCxnSpPr>
            <a:cxnSpLocks/>
          </p:cNvCxnSpPr>
          <p:nvPr/>
        </p:nvCxnSpPr>
        <p:spPr>
          <a:xfrm flipV="1">
            <a:off x="491308" y="695345"/>
            <a:ext cx="8025265" cy="3401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eeform 6"/>
          <p:cNvSpPr>
            <a:spLocks noEditPoints="1"/>
          </p:cNvSpPr>
          <p:nvPr/>
        </p:nvSpPr>
        <p:spPr bwMode="auto">
          <a:xfrm>
            <a:off x="8499997" y="376722"/>
            <a:ext cx="319470" cy="320636"/>
          </a:xfrm>
          <a:custGeom>
            <a:avLst/>
            <a:gdLst>
              <a:gd name="T0" fmla="*/ 760 w 1905"/>
              <a:gd name="T1" fmla="*/ 1455 h 1912"/>
              <a:gd name="T2" fmla="*/ 448 w 1905"/>
              <a:gd name="T3" fmla="*/ 1143 h 1912"/>
              <a:gd name="T4" fmla="*/ 529 w 1905"/>
              <a:gd name="T5" fmla="*/ 1061 h 1912"/>
              <a:gd name="T6" fmla="*/ 841 w 1905"/>
              <a:gd name="T7" fmla="*/ 1374 h 1912"/>
              <a:gd name="T8" fmla="*/ 1802 w 1905"/>
              <a:gd name="T9" fmla="*/ 108 h 1912"/>
              <a:gd name="T10" fmla="*/ 748 w 1905"/>
              <a:gd name="T11" fmla="*/ 785 h 1912"/>
              <a:gd name="T12" fmla="*/ 55 w 1905"/>
              <a:gd name="T13" fmla="*/ 1737 h 1912"/>
              <a:gd name="T14" fmla="*/ 173 w 1905"/>
              <a:gd name="T15" fmla="*/ 1854 h 1912"/>
              <a:gd name="T16" fmla="*/ 1124 w 1905"/>
              <a:gd name="T17" fmla="*/ 1161 h 1912"/>
              <a:gd name="T18" fmla="*/ 1802 w 1905"/>
              <a:gd name="T19" fmla="*/ 108 h 1912"/>
              <a:gd name="T20" fmla="*/ 110 w 1905"/>
              <a:gd name="T21" fmla="*/ 1803 h 1912"/>
              <a:gd name="T22" fmla="*/ 0 w 1905"/>
              <a:gd name="T23" fmla="*/ 1912 h 1912"/>
              <a:gd name="T24" fmla="*/ 1758 w 1905"/>
              <a:gd name="T25" fmla="*/ 368 h 1912"/>
              <a:gd name="T26" fmla="*/ 1544 w 1905"/>
              <a:gd name="T27" fmla="*/ 153 h 1912"/>
              <a:gd name="T28" fmla="*/ 786 w 1905"/>
              <a:gd name="T29" fmla="*/ 513 h 19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905" h="1912">
                <a:moveTo>
                  <a:pt x="760" y="1455"/>
                </a:moveTo>
                <a:cubicBezTo>
                  <a:pt x="448" y="1143"/>
                  <a:pt x="448" y="1143"/>
                  <a:pt x="448" y="1143"/>
                </a:cubicBezTo>
                <a:moveTo>
                  <a:pt x="529" y="1061"/>
                </a:moveTo>
                <a:cubicBezTo>
                  <a:pt x="841" y="1374"/>
                  <a:pt x="841" y="1374"/>
                  <a:pt x="841" y="1374"/>
                </a:cubicBezTo>
                <a:moveTo>
                  <a:pt x="1802" y="108"/>
                </a:moveTo>
                <a:cubicBezTo>
                  <a:pt x="1698" y="4"/>
                  <a:pt x="1226" y="307"/>
                  <a:pt x="748" y="785"/>
                </a:cubicBezTo>
                <a:cubicBezTo>
                  <a:pt x="364" y="1169"/>
                  <a:pt x="94" y="1548"/>
                  <a:pt x="55" y="1737"/>
                </a:cubicBezTo>
                <a:cubicBezTo>
                  <a:pt x="173" y="1854"/>
                  <a:pt x="173" y="1854"/>
                  <a:pt x="173" y="1854"/>
                </a:cubicBezTo>
                <a:cubicBezTo>
                  <a:pt x="361" y="1815"/>
                  <a:pt x="740" y="1545"/>
                  <a:pt x="1124" y="1161"/>
                </a:cubicBezTo>
                <a:cubicBezTo>
                  <a:pt x="1602" y="683"/>
                  <a:pt x="1905" y="212"/>
                  <a:pt x="1802" y="108"/>
                </a:cubicBezTo>
                <a:close/>
                <a:moveTo>
                  <a:pt x="110" y="1803"/>
                </a:moveTo>
                <a:cubicBezTo>
                  <a:pt x="0" y="1912"/>
                  <a:pt x="0" y="1912"/>
                  <a:pt x="0" y="1912"/>
                </a:cubicBezTo>
                <a:moveTo>
                  <a:pt x="1758" y="368"/>
                </a:moveTo>
                <a:cubicBezTo>
                  <a:pt x="1758" y="368"/>
                  <a:pt x="1643" y="253"/>
                  <a:pt x="1544" y="153"/>
                </a:cubicBezTo>
                <a:cubicBezTo>
                  <a:pt x="1544" y="153"/>
                  <a:pt x="1319" y="0"/>
                  <a:pt x="786" y="513"/>
                </a:cubicBezTo>
              </a:path>
            </a:pathLst>
          </a:custGeom>
          <a:noFill/>
          <a:ln w="12700" cap="rnd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zh-CN" altLang="en-US" sz="1400">
              <a:solidFill>
                <a:prstClr val="black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534F7D5-8EC6-4B87-9EEC-6C23110F0B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777" y="806537"/>
            <a:ext cx="6972325" cy="4322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8177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0"/>
    </mc:Choice>
    <mc:Fallback>
      <p:transition advTm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445609" y="347044"/>
            <a:ext cx="216028" cy="216000"/>
            <a:chOff x="1827622" y="1343919"/>
            <a:chExt cx="2304000" cy="2304000"/>
          </a:xfrm>
        </p:grpSpPr>
        <p:sp>
          <p:nvSpPr>
            <p:cNvPr id="11" name="椭圆 10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tx1">
                    <a:lumMod val="85000"/>
                    <a:lumOff val="15000"/>
                  </a:schemeClr>
                </a:gs>
                <a:gs pos="0">
                  <a:schemeClr val="tx1">
                    <a:lumMod val="65000"/>
                    <a:lumOff val="35000"/>
                  </a:schemeClr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152400" dist="127000" dir="7800000" sx="85000" sy="85000" algn="tr" rotWithShape="0">
                <a:prstClr val="black">
                  <a:alpha val="3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adFill flip="none" rotWithShape="1">
              <a:gsLst>
                <a:gs pos="0">
                  <a:srgbClr val="C00000"/>
                </a:gs>
                <a:gs pos="100000">
                  <a:srgbClr val="FF0000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gradFill>
                <a:gsLst>
                  <a:gs pos="100000">
                    <a:srgbClr val="C00000"/>
                  </a:gs>
                  <a:gs pos="0">
                    <a:srgbClr val="FF0000"/>
                  </a:gs>
                </a:gsLst>
                <a:lin ang="5400000" scaled="1"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400">
                <a:solidFill>
                  <a:prstClr val="white"/>
                </a:solidFill>
              </a:endParaRPr>
            </a:p>
          </p:txBody>
        </p:sp>
      </p:grpSp>
      <p:sp>
        <p:nvSpPr>
          <p:cNvPr id="13" name="TextBox 4"/>
          <p:cNvSpPr txBox="1"/>
          <p:nvPr/>
        </p:nvSpPr>
        <p:spPr>
          <a:xfrm>
            <a:off x="737076" y="235654"/>
            <a:ext cx="3216265" cy="438582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zh-CN" altLang="en-US" sz="2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对生成的语料进行测试</a:t>
            </a:r>
          </a:p>
        </p:txBody>
      </p:sp>
      <p:cxnSp>
        <p:nvCxnSpPr>
          <p:cNvPr id="14" name="直接连接符 13"/>
          <p:cNvCxnSpPr>
            <a:cxnSpLocks/>
          </p:cNvCxnSpPr>
          <p:nvPr/>
        </p:nvCxnSpPr>
        <p:spPr>
          <a:xfrm flipV="1">
            <a:off x="491308" y="695345"/>
            <a:ext cx="8025265" cy="3401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eeform 6"/>
          <p:cNvSpPr>
            <a:spLocks noEditPoints="1"/>
          </p:cNvSpPr>
          <p:nvPr/>
        </p:nvSpPr>
        <p:spPr bwMode="auto">
          <a:xfrm>
            <a:off x="8499997" y="376722"/>
            <a:ext cx="319470" cy="320636"/>
          </a:xfrm>
          <a:custGeom>
            <a:avLst/>
            <a:gdLst>
              <a:gd name="T0" fmla="*/ 760 w 1905"/>
              <a:gd name="T1" fmla="*/ 1455 h 1912"/>
              <a:gd name="T2" fmla="*/ 448 w 1905"/>
              <a:gd name="T3" fmla="*/ 1143 h 1912"/>
              <a:gd name="T4" fmla="*/ 529 w 1905"/>
              <a:gd name="T5" fmla="*/ 1061 h 1912"/>
              <a:gd name="T6" fmla="*/ 841 w 1905"/>
              <a:gd name="T7" fmla="*/ 1374 h 1912"/>
              <a:gd name="T8" fmla="*/ 1802 w 1905"/>
              <a:gd name="T9" fmla="*/ 108 h 1912"/>
              <a:gd name="T10" fmla="*/ 748 w 1905"/>
              <a:gd name="T11" fmla="*/ 785 h 1912"/>
              <a:gd name="T12" fmla="*/ 55 w 1905"/>
              <a:gd name="T13" fmla="*/ 1737 h 1912"/>
              <a:gd name="T14" fmla="*/ 173 w 1905"/>
              <a:gd name="T15" fmla="*/ 1854 h 1912"/>
              <a:gd name="T16" fmla="*/ 1124 w 1905"/>
              <a:gd name="T17" fmla="*/ 1161 h 1912"/>
              <a:gd name="T18" fmla="*/ 1802 w 1905"/>
              <a:gd name="T19" fmla="*/ 108 h 1912"/>
              <a:gd name="T20" fmla="*/ 110 w 1905"/>
              <a:gd name="T21" fmla="*/ 1803 h 1912"/>
              <a:gd name="T22" fmla="*/ 0 w 1905"/>
              <a:gd name="T23" fmla="*/ 1912 h 1912"/>
              <a:gd name="T24" fmla="*/ 1758 w 1905"/>
              <a:gd name="T25" fmla="*/ 368 h 1912"/>
              <a:gd name="T26" fmla="*/ 1544 w 1905"/>
              <a:gd name="T27" fmla="*/ 153 h 1912"/>
              <a:gd name="T28" fmla="*/ 786 w 1905"/>
              <a:gd name="T29" fmla="*/ 513 h 19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905" h="1912">
                <a:moveTo>
                  <a:pt x="760" y="1455"/>
                </a:moveTo>
                <a:cubicBezTo>
                  <a:pt x="448" y="1143"/>
                  <a:pt x="448" y="1143"/>
                  <a:pt x="448" y="1143"/>
                </a:cubicBezTo>
                <a:moveTo>
                  <a:pt x="529" y="1061"/>
                </a:moveTo>
                <a:cubicBezTo>
                  <a:pt x="841" y="1374"/>
                  <a:pt x="841" y="1374"/>
                  <a:pt x="841" y="1374"/>
                </a:cubicBezTo>
                <a:moveTo>
                  <a:pt x="1802" y="108"/>
                </a:moveTo>
                <a:cubicBezTo>
                  <a:pt x="1698" y="4"/>
                  <a:pt x="1226" y="307"/>
                  <a:pt x="748" y="785"/>
                </a:cubicBezTo>
                <a:cubicBezTo>
                  <a:pt x="364" y="1169"/>
                  <a:pt x="94" y="1548"/>
                  <a:pt x="55" y="1737"/>
                </a:cubicBezTo>
                <a:cubicBezTo>
                  <a:pt x="173" y="1854"/>
                  <a:pt x="173" y="1854"/>
                  <a:pt x="173" y="1854"/>
                </a:cubicBezTo>
                <a:cubicBezTo>
                  <a:pt x="361" y="1815"/>
                  <a:pt x="740" y="1545"/>
                  <a:pt x="1124" y="1161"/>
                </a:cubicBezTo>
                <a:cubicBezTo>
                  <a:pt x="1602" y="683"/>
                  <a:pt x="1905" y="212"/>
                  <a:pt x="1802" y="108"/>
                </a:cubicBezTo>
                <a:close/>
                <a:moveTo>
                  <a:pt x="110" y="1803"/>
                </a:moveTo>
                <a:cubicBezTo>
                  <a:pt x="0" y="1912"/>
                  <a:pt x="0" y="1912"/>
                  <a:pt x="0" y="1912"/>
                </a:cubicBezTo>
                <a:moveTo>
                  <a:pt x="1758" y="368"/>
                </a:moveTo>
                <a:cubicBezTo>
                  <a:pt x="1758" y="368"/>
                  <a:pt x="1643" y="253"/>
                  <a:pt x="1544" y="153"/>
                </a:cubicBezTo>
                <a:cubicBezTo>
                  <a:pt x="1544" y="153"/>
                  <a:pt x="1319" y="0"/>
                  <a:pt x="786" y="513"/>
                </a:cubicBezTo>
              </a:path>
            </a:pathLst>
          </a:custGeom>
          <a:noFill/>
          <a:ln w="12700" cap="rnd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zh-CN" altLang="en-US" sz="1400">
              <a:solidFill>
                <a:prstClr val="black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FDBE896-A431-45B7-BB1F-B75B563BCE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88" y="806537"/>
            <a:ext cx="8857699" cy="4007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394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0"/>
    </mc:Choice>
    <mc:Fallback>
      <p:transition advTm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445609" y="347044"/>
            <a:ext cx="216028" cy="216000"/>
            <a:chOff x="1827622" y="1343919"/>
            <a:chExt cx="2304000" cy="2304000"/>
          </a:xfrm>
        </p:grpSpPr>
        <p:sp>
          <p:nvSpPr>
            <p:cNvPr id="11" name="椭圆 10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tx1">
                    <a:lumMod val="85000"/>
                    <a:lumOff val="15000"/>
                  </a:schemeClr>
                </a:gs>
                <a:gs pos="0">
                  <a:schemeClr val="tx1">
                    <a:lumMod val="65000"/>
                    <a:lumOff val="35000"/>
                  </a:schemeClr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152400" dist="127000" dir="7800000" sx="85000" sy="85000" algn="tr" rotWithShape="0">
                <a:prstClr val="black">
                  <a:alpha val="3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adFill flip="none" rotWithShape="1">
              <a:gsLst>
                <a:gs pos="0">
                  <a:srgbClr val="C00000"/>
                </a:gs>
                <a:gs pos="100000">
                  <a:srgbClr val="FF0000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gradFill>
                <a:gsLst>
                  <a:gs pos="100000">
                    <a:srgbClr val="C00000"/>
                  </a:gs>
                  <a:gs pos="0">
                    <a:srgbClr val="FF0000"/>
                  </a:gs>
                </a:gsLst>
                <a:lin ang="5400000" scaled="1"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400">
                <a:solidFill>
                  <a:prstClr val="white"/>
                </a:solidFill>
              </a:endParaRPr>
            </a:p>
          </p:txBody>
        </p:sp>
      </p:grpSp>
      <p:sp>
        <p:nvSpPr>
          <p:cNvPr id="13" name="TextBox 4"/>
          <p:cNvSpPr txBox="1"/>
          <p:nvPr/>
        </p:nvSpPr>
        <p:spPr>
          <a:xfrm>
            <a:off x="737076" y="235654"/>
            <a:ext cx="5838008" cy="438582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Attention Sum Reader Network </a:t>
            </a:r>
            <a:r>
              <a:rPr lang="en-US" altLang="zh-CN" sz="16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(ACL2016)</a:t>
            </a:r>
            <a:endParaRPr lang="zh-CN" altLang="en-US" sz="16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4" name="直接连接符 13"/>
          <p:cNvCxnSpPr>
            <a:cxnSpLocks/>
          </p:cNvCxnSpPr>
          <p:nvPr/>
        </p:nvCxnSpPr>
        <p:spPr>
          <a:xfrm flipV="1">
            <a:off x="491308" y="695345"/>
            <a:ext cx="8025265" cy="3401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eeform 6"/>
          <p:cNvSpPr>
            <a:spLocks noEditPoints="1"/>
          </p:cNvSpPr>
          <p:nvPr/>
        </p:nvSpPr>
        <p:spPr bwMode="auto">
          <a:xfrm>
            <a:off x="8499997" y="376722"/>
            <a:ext cx="319470" cy="320636"/>
          </a:xfrm>
          <a:custGeom>
            <a:avLst/>
            <a:gdLst>
              <a:gd name="T0" fmla="*/ 760 w 1905"/>
              <a:gd name="T1" fmla="*/ 1455 h 1912"/>
              <a:gd name="T2" fmla="*/ 448 w 1905"/>
              <a:gd name="T3" fmla="*/ 1143 h 1912"/>
              <a:gd name="T4" fmla="*/ 529 w 1905"/>
              <a:gd name="T5" fmla="*/ 1061 h 1912"/>
              <a:gd name="T6" fmla="*/ 841 w 1905"/>
              <a:gd name="T7" fmla="*/ 1374 h 1912"/>
              <a:gd name="T8" fmla="*/ 1802 w 1905"/>
              <a:gd name="T9" fmla="*/ 108 h 1912"/>
              <a:gd name="T10" fmla="*/ 748 w 1905"/>
              <a:gd name="T11" fmla="*/ 785 h 1912"/>
              <a:gd name="T12" fmla="*/ 55 w 1905"/>
              <a:gd name="T13" fmla="*/ 1737 h 1912"/>
              <a:gd name="T14" fmla="*/ 173 w 1905"/>
              <a:gd name="T15" fmla="*/ 1854 h 1912"/>
              <a:gd name="T16" fmla="*/ 1124 w 1905"/>
              <a:gd name="T17" fmla="*/ 1161 h 1912"/>
              <a:gd name="T18" fmla="*/ 1802 w 1905"/>
              <a:gd name="T19" fmla="*/ 108 h 1912"/>
              <a:gd name="T20" fmla="*/ 110 w 1905"/>
              <a:gd name="T21" fmla="*/ 1803 h 1912"/>
              <a:gd name="T22" fmla="*/ 0 w 1905"/>
              <a:gd name="T23" fmla="*/ 1912 h 1912"/>
              <a:gd name="T24" fmla="*/ 1758 w 1905"/>
              <a:gd name="T25" fmla="*/ 368 h 1912"/>
              <a:gd name="T26" fmla="*/ 1544 w 1905"/>
              <a:gd name="T27" fmla="*/ 153 h 1912"/>
              <a:gd name="T28" fmla="*/ 786 w 1905"/>
              <a:gd name="T29" fmla="*/ 513 h 19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905" h="1912">
                <a:moveTo>
                  <a:pt x="760" y="1455"/>
                </a:moveTo>
                <a:cubicBezTo>
                  <a:pt x="448" y="1143"/>
                  <a:pt x="448" y="1143"/>
                  <a:pt x="448" y="1143"/>
                </a:cubicBezTo>
                <a:moveTo>
                  <a:pt x="529" y="1061"/>
                </a:moveTo>
                <a:cubicBezTo>
                  <a:pt x="841" y="1374"/>
                  <a:pt x="841" y="1374"/>
                  <a:pt x="841" y="1374"/>
                </a:cubicBezTo>
                <a:moveTo>
                  <a:pt x="1802" y="108"/>
                </a:moveTo>
                <a:cubicBezTo>
                  <a:pt x="1698" y="4"/>
                  <a:pt x="1226" y="307"/>
                  <a:pt x="748" y="785"/>
                </a:cubicBezTo>
                <a:cubicBezTo>
                  <a:pt x="364" y="1169"/>
                  <a:pt x="94" y="1548"/>
                  <a:pt x="55" y="1737"/>
                </a:cubicBezTo>
                <a:cubicBezTo>
                  <a:pt x="173" y="1854"/>
                  <a:pt x="173" y="1854"/>
                  <a:pt x="173" y="1854"/>
                </a:cubicBezTo>
                <a:cubicBezTo>
                  <a:pt x="361" y="1815"/>
                  <a:pt x="740" y="1545"/>
                  <a:pt x="1124" y="1161"/>
                </a:cubicBezTo>
                <a:cubicBezTo>
                  <a:pt x="1602" y="683"/>
                  <a:pt x="1905" y="212"/>
                  <a:pt x="1802" y="108"/>
                </a:cubicBezTo>
                <a:close/>
                <a:moveTo>
                  <a:pt x="110" y="1803"/>
                </a:moveTo>
                <a:cubicBezTo>
                  <a:pt x="0" y="1912"/>
                  <a:pt x="0" y="1912"/>
                  <a:pt x="0" y="1912"/>
                </a:cubicBezTo>
                <a:moveTo>
                  <a:pt x="1758" y="368"/>
                </a:moveTo>
                <a:cubicBezTo>
                  <a:pt x="1758" y="368"/>
                  <a:pt x="1643" y="253"/>
                  <a:pt x="1544" y="153"/>
                </a:cubicBezTo>
                <a:cubicBezTo>
                  <a:pt x="1544" y="153"/>
                  <a:pt x="1319" y="0"/>
                  <a:pt x="786" y="513"/>
                </a:cubicBezTo>
              </a:path>
            </a:pathLst>
          </a:custGeom>
          <a:noFill/>
          <a:ln w="12700" cap="rnd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zh-CN" altLang="en-US" sz="1400">
              <a:solidFill>
                <a:prstClr val="black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248DB73-7806-4F65-B841-41B833B5A4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269" y="695345"/>
            <a:ext cx="7585597" cy="438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388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0"/>
    </mc:Choice>
    <mc:Fallback>
      <p:transition advTm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445609" y="347044"/>
            <a:ext cx="216028" cy="216000"/>
            <a:chOff x="1827622" y="1343919"/>
            <a:chExt cx="2304000" cy="2304000"/>
          </a:xfrm>
        </p:grpSpPr>
        <p:sp>
          <p:nvSpPr>
            <p:cNvPr id="11" name="椭圆 10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tx1">
                    <a:lumMod val="85000"/>
                    <a:lumOff val="15000"/>
                  </a:schemeClr>
                </a:gs>
                <a:gs pos="0">
                  <a:schemeClr val="tx1">
                    <a:lumMod val="65000"/>
                    <a:lumOff val="35000"/>
                  </a:schemeClr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152400" dist="127000" dir="7800000" sx="85000" sy="85000" algn="tr" rotWithShape="0">
                <a:prstClr val="black">
                  <a:alpha val="3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adFill flip="none" rotWithShape="1">
              <a:gsLst>
                <a:gs pos="0">
                  <a:srgbClr val="C00000"/>
                </a:gs>
                <a:gs pos="100000">
                  <a:srgbClr val="FF0000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gradFill>
                <a:gsLst>
                  <a:gs pos="100000">
                    <a:srgbClr val="C00000"/>
                  </a:gs>
                  <a:gs pos="0">
                    <a:srgbClr val="FF0000"/>
                  </a:gs>
                </a:gsLst>
                <a:lin ang="5400000" scaled="1"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400">
                <a:solidFill>
                  <a:prstClr val="white"/>
                </a:solidFill>
              </a:endParaRPr>
            </a:p>
          </p:txBody>
        </p:sp>
      </p:grpSp>
      <p:sp>
        <p:nvSpPr>
          <p:cNvPr id="13" name="TextBox 4"/>
          <p:cNvSpPr txBox="1"/>
          <p:nvPr/>
        </p:nvSpPr>
        <p:spPr>
          <a:xfrm>
            <a:off x="715483" y="235752"/>
            <a:ext cx="7531164" cy="438582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Attention-over-Attention Neural Networks </a:t>
            </a:r>
            <a:r>
              <a:rPr lang="en-US" altLang="zh-CN" sz="16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(ACL2017) </a:t>
            </a:r>
            <a:endParaRPr lang="zh-CN" altLang="en-US" sz="16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4" name="直接连接符 13"/>
          <p:cNvCxnSpPr>
            <a:cxnSpLocks/>
          </p:cNvCxnSpPr>
          <p:nvPr/>
        </p:nvCxnSpPr>
        <p:spPr>
          <a:xfrm flipV="1">
            <a:off x="491308" y="695345"/>
            <a:ext cx="8025265" cy="3401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eeform 6"/>
          <p:cNvSpPr>
            <a:spLocks noEditPoints="1"/>
          </p:cNvSpPr>
          <p:nvPr/>
        </p:nvSpPr>
        <p:spPr bwMode="auto">
          <a:xfrm>
            <a:off x="8499997" y="376722"/>
            <a:ext cx="319470" cy="320636"/>
          </a:xfrm>
          <a:custGeom>
            <a:avLst/>
            <a:gdLst>
              <a:gd name="T0" fmla="*/ 760 w 1905"/>
              <a:gd name="T1" fmla="*/ 1455 h 1912"/>
              <a:gd name="T2" fmla="*/ 448 w 1905"/>
              <a:gd name="T3" fmla="*/ 1143 h 1912"/>
              <a:gd name="T4" fmla="*/ 529 w 1905"/>
              <a:gd name="T5" fmla="*/ 1061 h 1912"/>
              <a:gd name="T6" fmla="*/ 841 w 1905"/>
              <a:gd name="T7" fmla="*/ 1374 h 1912"/>
              <a:gd name="T8" fmla="*/ 1802 w 1905"/>
              <a:gd name="T9" fmla="*/ 108 h 1912"/>
              <a:gd name="T10" fmla="*/ 748 w 1905"/>
              <a:gd name="T11" fmla="*/ 785 h 1912"/>
              <a:gd name="T12" fmla="*/ 55 w 1905"/>
              <a:gd name="T13" fmla="*/ 1737 h 1912"/>
              <a:gd name="T14" fmla="*/ 173 w 1905"/>
              <a:gd name="T15" fmla="*/ 1854 h 1912"/>
              <a:gd name="T16" fmla="*/ 1124 w 1905"/>
              <a:gd name="T17" fmla="*/ 1161 h 1912"/>
              <a:gd name="T18" fmla="*/ 1802 w 1905"/>
              <a:gd name="T19" fmla="*/ 108 h 1912"/>
              <a:gd name="T20" fmla="*/ 110 w 1905"/>
              <a:gd name="T21" fmla="*/ 1803 h 1912"/>
              <a:gd name="T22" fmla="*/ 0 w 1905"/>
              <a:gd name="T23" fmla="*/ 1912 h 1912"/>
              <a:gd name="T24" fmla="*/ 1758 w 1905"/>
              <a:gd name="T25" fmla="*/ 368 h 1912"/>
              <a:gd name="T26" fmla="*/ 1544 w 1905"/>
              <a:gd name="T27" fmla="*/ 153 h 1912"/>
              <a:gd name="T28" fmla="*/ 786 w 1905"/>
              <a:gd name="T29" fmla="*/ 513 h 19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905" h="1912">
                <a:moveTo>
                  <a:pt x="760" y="1455"/>
                </a:moveTo>
                <a:cubicBezTo>
                  <a:pt x="448" y="1143"/>
                  <a:pt x="448" y="1143"/>
                  <a:pt x="448" y="1143"/>
                </a:cubicBezTo>
                <a:moveTo>
                  <a:pt x="529" y="1061"/>
                </a:moveTo>
                <a:cubicBezTo>
                  <a:pt x="841" y="1374"/>
                  <a:pt x="841" y="1374"/>
                  <a:pt x="841" y="1374"/>
                </a:cubicBezTo>
                <a:moveTo>
                  <a:pt x="1802" y="108"/>
                </a:moveTo>
                <a:cubicBezTo>
                  <a:pt x="1698" y="4"/>
                  <a:pt x="1226" y="307"/>
                  <a:pt x="748" y="785"/>
                </a:cubicBezTo>
                <a:cubicBezTo>
                  <a:pt x="364" y="1169"/>
                  <a:pt x="94" y="1548"/>
                  <a:pt x="55" y="1737"/>
                </a:cubicBezTo>
                <a:cubicBezTo>
                  <a:pt x="173" y="1854"/>
                  <a:pt x="173" y="1854"/>
                  <a:pt x="173" y="1854"/>
                </a:cubicBezTo>
                <a:cubicBezTo>
                  <a:pt x="361" y="1815"/>
                  <a:pt x="740" y="1545"/>
                  <a:pt x="1124" y="1161"/>
                </a:cubicBezTo>
                <a:cubicBezTo>
                  <a:pt x="1602" y="683"/>
                  <a:pt x="1905" y="212"/>
                  <a:pt x="1802" y="108"/>
                </a:cubicBezTo>
                <a:close/>
                <a:moveTo>
                  <a:pt x="110" y="1803"/>
                </a:moveTo>
                <a:cubicBezTo>
                  <a:pt x="0" y="1912"/>
                  <a:pt x="0" y="1912"/>
                  <a:pt x="0" y="1912"/>
                </a:cubicBezTo>
                <a:moveTo>
                  <a:pt x="1758" y="368"/>
                </a:moveTo>
                <a:cubicBezTo>
                  <a:pt x="1758" y="368"/>
                  <a:pt x="1643" y="253"/>
                  <a:pt x="1544" y="153"/>
                </a:cubicBezTo>
                <a:cubicBezTo>
                  <a:pt x="1544" y="153"/>
                  <a:pt x="1319" y="0"/>
                  <a:pt x="786" y="513"/>
                </a:cubicBezTo>
              </a:path>
            </a:pathLst>
          </a:custGeom>
          <a:noFill/>
          <a:ln w="12700" cap="rnd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zh-CN" altLang="en-US" sz="1400">
              <a:solidFill>
                <a:prstClr val="black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8A6B71B-D7F8-4D6D-B50D-257D5A8515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493" y="719757"/>
            <a:ext cx="6864300" cy="4354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9862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0"/>
    </mc:Choice>
    <mc:Fallback>
      <p:transition advTm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445609" y="347044"/>
            <a:ext cx="216028" cy="216000"/>
            <a:chOff x="1827622" y="1343919"/>
            <a:chExt cx="2304000" cy="2304000"/>
          </a:xfrm>
        </p:grpSpPr>
        <p:sp>
          <p:nvSpPr>
            <p:cNvPr id="11" name="椭圆 10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tx1">
                    <a:lumMod val="85000"/>
                    <a:lumOff val="15000"/>
                  </a:schemeClr>
                </a:gs>
                <a:gs pos="0">
                  <a:schemeClr val="tx1">
                    <a:lumMod val="65000"/>
                    <a:lumOff val="35000"/>
                  </a:schemeClr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152400" dist="127000" dir="7800000" sx="85000" sy="85000" algn="tr" rotWithShape="0">
                <a:prstClr val="black">
                  <a:alpha val="3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adFill flip="none" rotWithShape="1">
              <a:gsLst>
                <a:gs pos="0">
                  <a:srgbClr val="C00000"/>
                </a:gs>
                <a:gs pos="100000">
                  <a:srgbClr val="FF0000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gradFill>
                <a:gsLst>
                  <a:gs pos="100000">
                    <a:srgbClr val="C00000"/>
                  </a:gs>
                  <a:gs pos="0">
                    <a:srgbClr val="FF0000"/>
                  </a:gs>
                </a:gsLst>
                <a:lin ang="5400000" scaled="1"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400">
                <a:solidFill>
                  <a:prstClr val="white"/>
                </a:solidFill>
              </a:endParaRPr>
            </a:p>
          </p:txBody>
        </p:sp>
      </p:grpSp>
      <p:sp>
        <p:nvSpPr>
          <p:cNvPr id="13" name="TextBox 4"/>
          <p:cNvSpPr txBox="1"/>
          <p:nvPr/>
        </p:nvSpPr>
        <p:spPr>
          <a:xfrm>
            <a:off x="737076" y="235654"/>
            <a:ext cx="4095288" cy="438582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Answer Sentence Selection</a:t>
            </a:r>
            <a:endParaRPr lang="zh-CN" altLang="en-US" sz="24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4" name="直接连接符 13"/>
          <p:cNvCxnSpPr>
            <a:cxnSpLocks/>
          </p:cNvCxnSpPr>
          <p:nvPr/>
        </p:nvCxnSpPr>
        <p:spPr>
          <a:xfrm flipV="1">
            <a:off x="491308" y="695345"/>
            <a:ext cx="8025265" cy="3401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eeform 6"/>
          <p:cNvSpPr>
            <a:spLocks noEditPoints="1"/>
          </p:cNvSpPr>
          <p:nvPr/>
        </p:nvSpPr>
        <p:spPr bwMode="auto">
          <a:xfrm>
            <a:off x="8499997" y="376722"/>
            <a:ext cx="319470" cy="320636"/>
          </a:xfrm>
          <a:custGeom>
            <a:avLst/>
            <a:gdLst>
              <a:gd name="T0" fmla="*/ 760 w 1905"/>
              <a:gd name="T1" fmla="*/ 1455 h 1912"/>
              <a:gd name="T2" fmla="*/ 448 w 1905"/>
              <a:gd name="T3" fmla="*/ 1143 h 1912"/>
              <a:gd name="T4" fmla="*/ 529 w 1905"/>
              <a:gd name="T5" fmla="*/ 1061 h 1912"/>
              <a:gd name="T6" fmla="*/ 841 w 1905"/>
              <a:gd name="T7" fmla="*/ 1374 h 1912"/>
              <a:gd name="T8" fmla="*/ 1802 w 1905"/>
              <a:gd name="T9" fmla="*/ 108 h 1912"/>
              <a:gd name="T10" fmla="*/ 748 w 1905"/>
              <a:gd name="T11" fmla="*/ 785 h 1912"/>
              <a:gd name="T12" fmla="*/ 55 w 1905"/>
              <a:gd name="T13" fmla="*/ 1737 h 1912"/>
              <a:gd name="T14" fmla="*/ 173 w 1905"/>
              <a:gd name="T15" fmla="*/ 1854 h 1912"/>
              <a:gd name="T16" fmla="*/ 1124 w 1905"/>
              <a:gd name="T17" fmla="*/ 1161 h 1912"/>
              <a:gd name="T18" fmla="*/ 1802 w 1905"/>
              <a:gd name="T19" fmla="*/ 108 h 1912"/>
              <a:gd name="T20" fmla="*/ 110 w 1905"/>
              <a:gd name="T21" fmla="*/ 1803 h 1912"/>
              <a:gd name="T22" fmla="*/ 0 w 1905"/>
              <a:gd name="T23" fmla="*/ 1912 h 1912"/>
              <a:gd name="T24" fmla="*/ 1758 w 1905"/>
              <a:gd name="T25" fmla="*/ 368 h 1912"/>
              <a:gd name="T26" fmla="*/ 1544 w 1905"/>
              <a:gd name="T27" fmla="*/ 153 h 1912"/>
              <a:gd name="T28" fmla="*/ 786 w 1905"/>
              <a:gd name="T29" fmla="*/ 513 h 19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905" h="1912">
                <a:moveTo>
                  <a:pt x="760" y="1455"/>
                </a:moveTo>
                <a:cubicBezTo>
                  <a:pt x="448" y="1143"/>
                  <a:pt x="448" y="1143"/>
                  <a:pt x="448" y="1143"/>
                </a:cubicBezTo>
                <a:moveTo>
                  <a:pt x="529" y="1061"/>
                </a:moveTo>
                <a:cubicBezTo>
                  <a:pt x="841" y="1374"/>
                  <a:pt x="841" y="1374"/>
                  <a:pt x="841" y="1374"/>
                </a:cubicBezTo>
                <a:moveTo>
                  <a:pt x="1802" y="108"/>
                </a:moveTo>
                <a:cubicBezTo>
                  <a:pt x="1698" y="4"/>
                  <a:pt x="1226" y="307"/>
                  <a:pt x="748" y="785"/>
                </a:cubicBezTo>
                <a:cubicBezTo>
                  <a:pt x="364" y="1169"/>
                  <a:pt x="94" y="1548"/>
                  <a:pt x="55" y="1737"/>
                </a:cubicBezTo>
                <a:cubicBezTo>
                  <a:pt x="173" y="1854"/>
                  <a:pt x="173" y="1854"/>
                  <a:pt x="173" y="1854"/>
                </a:cubicBezTo>
                <a:cubicBezTo>
                  <a:pt x="361" y="1815"/>
                  <a:pt x="740" y="1545"/>
                  <a:pt x="1124" y="1161"/>
                </a:cubicBezTo>
                <a:cubicBezTo>
                  <a:pt x="1602" y="683"/>
                  <a:pt x="1905" y="212"/>
                  <a:pt x="1802" y="108"/>
                </a:cubicBezTo>
                <a:close/>
                <a:moveTo>
                  <a:pt x="110" y="1803"/>
                </a:moveTo>
                <a:cubicBezTo>
                  <a:pt x="0" y="1912"/>
                  <a:pt x="0" y="1912"/>
                  <a:pt x="0" y="1912"/>
                </a:cubicBezTo>
                <a:moveTo>
                  <a:pt x="1758" y="368"/>
                </a:moveTo>
                <a:cubicBezTo>
                  <a:pt x="1758" y="368"/>
                  <a:pt x="1643" y="253"/>
                  <a:pt x="1544" y="153"/>
                </a:cubicBezTo>
                <a:cubicBezTo>
                  <a:pt x="1544" y="153"/>
                  <a:pt x="1319" y="0"/>
                  <a:pt x="786" y="513"/>
                </a:cubicBezTo>
              </a:path>
            </a:pathLst>
          </a:custGeom>
          <a:noFill/>
          <a:ln w="12700" cap="rnd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zh-CN" altLang="en-US" sz="1400">
              <a:solidFill>
                <a:prstClr val="black"/>
              </a:solidFill>
            </a:endParaRPr>
          </a:p>
        </p:txBody>
      </p:sp>
      <p:sp>
        <p:nvSpPr>
          <p:cNvPr id="103" name="燕尾形 110">
            <a:extLst>
              <a:ext uri="{FF2B5EF4-FFF2-40B4-BE49-F238E27FC236}">
                <a16:creationId xmlns:a16="http://schemas.microsoft.com/office/drawing/2014/main" id="{00231413-31FA-4EFB-8E8B-D22E5B3B45FE}"/>
              </a:ext>
            </a:extLst>
          </p:cNvPr>
          <p:cNvSpPr/>
          <p:nvPr/>
        </p:nvSpPr>
        <p:spPr>
          <a:xfrm rot="5400000">
            <a:off x="854780" y="1091006"/>
            <a:ext cx="269960" cy="431936"/>
          </a:xfrm>
          <a:prstGeom prst="chevron">
            <a:avLst/>
          </a:prstGeom>
          <a:solidFill>
            <a:srgbClr val="4B52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>
              <a:solidFill>
                <a:schemeClr val="tx1"/>
              </a:solidFill>
            </a:endParaRPr>
          </a:p>
        </p:txBody>
      </p:sp>
      <p:cxnSp>
        <p:nvCxnSpPr>
          <p:cNvPr id="104" name="直接连接符 103">
            <a:extLst>
              <a:ext uri="{FF2B5EF4-FFF2-40B4-BE49-F238E27FC236}">
                <a16:creationId xmlns:a16="http://schemas.microsoft.com/office/drawing/2014/main" id="{605E3768-9DE4-49ED-8304-0A0708F82DA0}"/>
              </a:ext>
            </a:extLst>
          </p:cNvPr>
          <p:cNvCxnSpPr>
            <a:cxnSpLocks/>
          </p:cNvCxnSpPr>
          <p:nvPr/>
        </p:nvCxnSpPr>
        <p:spPr>
          <a:xfrm>
            <a:off x="953045" y="1839255"/>
            <a:ext cx="730830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矩形 104">
            <a:extLst>
              <a:ext uri="{FF2B5EF4-FFF2-40B4-BE49-F238E27FC236}">
                <a16:creationId xmlns:a16="http://schemas.microsoft.com/office/drawing/2014/main" id="{1124A72D-A0B2-4BE5-A5D3-EFC4D0A446A0}"/>
              </a:ext>
            </a:extLst>
          </p:cNvPr>
          <p:cNvSpPr/>
          <p:nvPr/>
        </p:nvSpPr>
        <p:spPr>
          <a:xfrm>
            <a:off x="1205728" y="1116011"/>
            <a:ext cx="1196431" cy="323141"/>
          </a:xfrm>
          <a:prstGeom prst="rect">
            <a:avLst/>
          </a:prstGeom>
        </p:spPr>
        <p:txBody>
          <a:bodyPr wrap="none" lIns="68555" tIns="34278" rIns="68555" bIns="34278">
            <a:spAutoFit/>
          </a:bodyPr>
          <a:lstStyle/>
          <a:p>
            <a:r>
              <a:rPr lang="zh-CN" altLang="en-US" sz="16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主要的任务</a:t>
            </a:r>
            <a:endParaRPr lang="en-US" altLang="zh-CN" sz="165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6" name="矩形 47">
            <a:extLst>
              <a:ext uri="{FF2B5EF4-FFF2-40B4-BE49-F238E27FC236}">
                <a16:creationId xmlns:a16="http://schemas.microsoft.com/office/drawing/2014/main" id="{EC6D1948-ABF1-4D72-877A-F381D07951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6009" y="1493043"/>
            <a:ext cx="7020891" cy="305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55" tIns="34278" rIns="68555" bIns="34278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rgbClr val="333333"/>
                </a:solidFill>
                <a:sym typeface="微软雅黑" pitchFamily="34" charset="-122"/>
              </a:rPr>
              <a:t>给定一个问题，从语料库中选择最佳的答案</a:t>
            </a:r>
          </a:p>
        </p:txBody>
      </p:sp>
      <p:cxnSp>
        <p:nvCxnSpPr>
          <p:cNvPr id="112" name="直接连接符 111">
            <a:extLst>
              <a:ext uri="{FF2B5EF4-FFF2-40B4-BE49-F238E27FC236}">
                <a16:creationId xmlns:a16="http://schemas.microsoft.com/office/drawing/2014/main" id="{70438AE9-24E5-4127-B5E6-B02CA4415AEC}"/>
              </a:ext>
            </a:extLst>
          </p:cNvPr>
          <p:cNvCxnSpPr>
            <a:cxnSpLocks/>
          </p:cNvCxnSpPr>
          <p:nvPr/>
        </p:nvCxnSpPr>
        <p:spPr>
          <a:xfrm>
            <a:off x="927645" y="3039405"/>
            <a:ext cx="730830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矩形 112">
            <a:extLst>
              <a:ext uri="{FF2B5EF4-FFF2-40B4-BE49-F238E27FC236}">
                <a16:creationId xmlns:a16="http://schemas.microsoft.com/office/drawing/2014/main" id="{8ED74FEE-2B85-4C5D-8778-700401210AEE}"/>
              </a:ext>
            </a:extLst>
          </p:cNvPr>
          <p:cNvSpPr/>
          <p:nvPr/>
        </p:nvSpPr>
        <p:spPr>
          <a:xfrm>
            <a:off x="1180328" y="2316161"/>
            <a:ext cx="1619624" cy="323141"/>
          </a:xfrm>
          <a:prstGeom prst="rect">
            <a:avLst/>
          </a:prstGeom>
        </p:spPr>
        <p:txBody>
          <a:bodyPr wrap="none" lIns="68555" tIns="34278" rIns="68555" bIns="34278">
            <a:spAutoFit/>
          </a:bodyPr>
          <a:lstStyle/>
          <a:p>
            <a:r>
              <a:rPr lang="zh-CN" altLang="en-US" sz="16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目前存在的问题</a:t>
            </a:r>
            <a:endParaRPr lang="en-US" altLang="zh-CN" sz="165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4" name="矩形 47">
            <a:extLst>
              <a:ext uri="{FF2B5EF4-FFF2-40B4-BE49-F238E27FC236}">
                <a16:creationId xmlns:a16="http://schemas.microsoft.com/office/drawing/2014/main" id="{9335C98E-875C-42AD-9E84-597360EC26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0609" y="2693193"/>
            <a:ext cx="7020891" cy="305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55" tIns="34278" rIns="68555" bIns="34278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rgbClr val="333333"/>
                </a:solidFill>
                <a:sym typeface="微软雅黑" pitchFamily="34" charset="-122"/>
              </a:rPr>
              <a:t>传统的选择方法需要大量的手工特征工程，这样导致对不同的语料扩展性不强</a:t>
            </a:r>
          </a:p>
        </p:txBody>
      </p:sp>
    </p:spTree>
    <p:extLst>
      <p:ext uri="{BB962C8B-B14F-4D97-AF65-F5344CB8AC3E}">
        <p14:creationId xmlns:p14="http://schemas.microsoft.com/office/powerpoint/2010/main" val="18406273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0"/>
    </mc:Choice>
    <mc:Fallback>
      <p:transition advTm="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445609" y="347044"/>
            <a:ext cx="216028" cy="216000"/>
            <a:chOff x="1827622" y="1343919"/>
            <a:chExt cx="2304000" cy="2304000"/>
          </a:xfrm>
        </p:grpSpPr>
        <p:sp>
          <p:nvSpPr>
            <p:cNvPr id="11" name="椭圆 10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tx1">
                    <a:lumMod val="85000"/>
                    <a:lumOff val="15000"/>
                  </a:schemeClr>
                </a:gs>
                <a:gs pos="0">
                  <a:schemeClr val="tx1">
                    <a:lumMod val="65000"/>
                    <a:lumOff val="35000"/>
                  </a:schemeClr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152400" dist="127000" dir="7800000" sx="85000" sy="85000" algn="tr" rotWithShape="0">
                <a:prstClr val="black">
                  <a:alpha val="3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adFill flip="none" rotWithShape="1">
              <a:gsLst>
                <a:gs pos="0">
                  <a:srgbClr val="C00000"/>
                </a:gs>
                <a:gs pos="100000">
                  <a:srgbClr val="FF0000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gradFill>
                <a:gsLst>
                  <a:gs pos="100000">
                    <a:srgbClr val="C00000"/>
                  </a:gs>
                  <a:gs pos="0">
                    <a:srgbClr val="FF0000"/>
                  </a:gs>
                </a:gsLst>
                <a:lin ang="5400000" scaled="1"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400">
                <a:solidFill>
                  <a:prstClr val="white"/>
                </a:solidFill>
              </a:endParaRPr>
            </a:p>
          </p:txBody>
        </p:sp>
      </p:grpSp>
      <p:sp>
        <p:nvSpPr>
          <p:cNvPr id="13" name="TextBox 4"/>
          <p:cNvSpPr txBox="1"/>
          <p:nvPr/>
        </p:nvSpPr>
        <p:spPr>
          <a:xfrm>
            <a:off x="737076" y="235654"/>
            <a:ext cx="7893828" cy="438582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Deep Learning for Answer Sentence Selection </a:t>
            </a:r>
            <a:r>
              <a:rPr lang="en-US" altLang="zh-CN" sz="1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(NIPS2014)</a:t>
            </a:r>
            <a:endParaRPr lang="zh-CN" altLang="en-US" sz="14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4" name="直接连接符 13"/>
          <p:cNvCxnSpPr>
            <a:cxnSpLocks/>
          </p:cNvCxnSpPr>
          <p:nvPr/>
        </p:nvCxnSpPr>
        <p:spPr>
          <a:xfrm flipV="1">
            <a:off x="491308" y="695345"/>
            <a:ext cx="8025265" cy="3401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eeform 6"/>
          <p:cNvSpPr>
            <a:spLocks noEditPoints="1"/>
          </p:cNvSpPr>
          <p:nvPr/>
        </p:nvSpPr>
        <p:spPr bwMode="auto">
          <a:xfrm>
            <a:off x="8499997" y="376722"/>
            <a:ext cx="319470" cy="320636"/>
          </a:xfrm>
          <a:custGeom>
            <a:avLst/>
            <a:gdLst>
              <a:gd name="T0" fmla="*/ 760 w 1905"/>
              <a:gd name="T1" fmla="*/ 1455 h 1912"/>
              <a:gd name="T2" fmla="*/ 448 w 1905"/>
              <a:gd name="T3" fmla="*/ 1143 h 1912"/>
              <a:gd name="T4" fmla="*/ 529 w 1905"/>
              <a:gd name="T5" fmla="*/ 1061 h 1912"/>
              <a:gd name="T6" fmla="*/ 841 w 1905"/>
              <a:gd name="T7" fmla="*/ 1374 h 1912"/>
              <a:gd name="T8" fmla="*/ 1802 w 1905"/>
              <a:gd name="T9" fmla="*/ 108 h 1912"/>
              <a:gd name="T10" fmla="*/ 748 w 1905"/>
              <a:gd name="T11" fmla="*/ 785 h 1912"/>
              <a:gd name="T12" fmla="*/ 55 w 1905"/>
              <a:gd name="T13" fmla="*/ 1737 h 1912"/>
              <a:gd name="T14" fmla="*/ 173 w 1905"/>
              <a:gd name="T15" fmla="*/ 1854 h 1912"/>
              <a:gd name="T16" fmla="*/ 1124 w 1905"/>
              <a:gd name="T17" fmla="*/ 1161 h 1912"/>
              <a:gd name="T18" fmla="*/ 1802 w 1905"/>
              <a:gd name="T19" fmla="*/ 108 h 1912"/>
              <a:gd name="T20" fmla="*/ 110 w 1905"/>
              <a:gd name="T21" fmla="*/ 1803 h 1912"/>
              <a:gd name="T22" fmla="*/ 0 w 1905"/>
              <a:gd name="T23" fmla="*/ 1912 h 1912"/>
              <a:gd name="T24" fmla="*/ 1758 w 1905"/>
              <a:gd name="T25" fmla="*/ 368 h 1912"/>
              <a:gd name="T26" fmla="*/ 1544 w 1905"/>
              <a:gd name="T27" fmla="*/ 153 h 1912"/>
              <a:gd name="T28" fmla="*/ 786 w 1905"/>
              <a:gd name="T29" fmla="*/ 513 h 19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905" h="1912">
                <a:moveTo>
                  <a:pt x="760" y="1455"/>
                </a:moveTo>
                <a:cubicBezTo>
                  <a:pt x="448" y="1143"/>
                  <a:pt x="448" y="1143"/>
                  <a:pt x="448" y="1143"/>
                </a:cubicBezTo>
                <a:moveTo>
                  <a:pt x="529" y="1061"/>
                </a:moveTo>
                <a:cubicBezTo>
                  <a:pt x="841" y="1374"/>
                  <a:pt x="841" y="1374"/>
                  <a:pt x="841" y="1374"/>
                </a:cubicBezTo>
                <a:moveTo>
                  <a:pt x="1802" y="108"/>
                </a:moveTo>
                <a:cubicBezTo>
                  <a:pt x="1698" y="4"/>
                  <a:pt x="1226" y="307"/>
                  <a:pt x="748" y="785"/>
                </a:cubicBezTo>
                <a:cubicBezTo>
                  <a:pt x="364" y="1169"/>
                  <a:pt x="94" y="1548"/>
                  <a:pt x="55" y="1737"/>
                </a:cubicBezTo>
                <a:cubicBezTo>
                  <a:pt x="173" y="1854"/>
                  <a:pt x="173" y="1854"/>
                  <a:pt x="173" y="1854"/>
                </a:cubicBezTo>
                <a:cubicBezTo>
                  <a:pt x="361" y="1815"/>
                  <a:pt x="740" y="1545"/>
                  <a:pt x="1124" y="1161"/>
                </a:cubicBezTo>
                <a:cubicBezTo>
                  <a:pt x="1602" y="683"/>
                  <a:pt x="1905" y="212"/>
                  <a:pt x="1802" y="108"/>
                </a:cubicBezTo>
                <a:close/>
                <a:moveTo>
                  <a:pt x="110" y="1803"/>
                </a:moveTo>
                <a:cubicBezTo>
                  <a:pt x="0" y="1912"/>
                  <a:pt x="0" y="1912"/>
                  <a:pt x="0" y="1912"/>
                </a:cubicBezTo>
                <a:moveTo>
                  <a:pt x="1758" y="368"/>
                </a:moveTo>
                <a:cubicBezTo>
                  <a:pt x="1758" y="368"/>
                  <a:pt x="1643" y="253"/>
                  <a:pt x="1544" y="153"/>
                </a:cubicBezTo>
                <a:cubicBezTo>
                  <a:pt x="1544" y="153"/>
                  <a:pt x="1319" y="0"/>
                  <a:pt x="786" y="513"/>
                </a:cubicBezTo>
              </a:path>
            </a:pathLst>
          </a:custGeom>
          <a:noFill/>
          <a:ln w="12700" cap="rnd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zh-CN" altLang="en-US" sz="1400">
              <a:solidFill>
                <a:prstClr val="black"/>
              </a:solidFill>
            </a:endParaRPr>
          </a:p>
        </p:txBody>
      </p:sp>
      <p:sp>
        <p:nvSpPr>
          <p:cNvPr id="103" name="燕尾形 110">
            <a:extLst>
              <a:ext uri="{FF2B5EF4-FFF2-40B4-BE49-F238E27FC236}">
                <a16:creationId xmlns:a16="http://schemas.microsoft.com/office/drawing/2014/main" id="{00231413-31FA-4EFB-8E8B-D22E5B3B45FE}"/>
              </a:ext>
            </a:extLst>
          </p:cNvPr>
          <p:cNvSpPr/>
          <p:nvPr/>
        </p:nvSpPr>
        <p:spPr>
          <a:xfrm rot="5400000">
            <a:off x="854780" y="1091006"/>
            <a:ext cx="269960" cy="431936"/>
          </a:xfrm>
          <a:prstGeom prst="chevron">
            <a:avLst/>
          </a:prstGeom>
          <a:solidFill>
            <a:srgbClr val="4B52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>
              <a:solidFill>
                <a:schemeClr val="tx1"/>
              </a:solidFill>
            </a:endParaRPr>
          </a:p>
        </p:txBody>
      </p:sp>
      <p:cxnSp>
        <p:nvCxnSpPr>
          <p:cNvPr id="104" name="直接连接符 103">
            <a:extLst>
              <a:ext uri="{FF2B5EF4-FFF2-40B4-BE49-F238E27FC236}">
                <a16:creationId xmlns:a16="http://schemas.microsoft.com/office/drawing/2014/main" id="{605E3768-9DE4-49ED-8304-0A0708F82DA0}"/>
              </a:ext>
            </a:extLst>
          </p:cNvPr>
          <p:cNvCxnSpPr>
            <a:cxnSpLocks/>
          </p:cNvCxnSpPr>
          <p:nvPr/>
        </p:nvCxnSpPr>
        <p:spPr>
          <a:xfrm>
            <a:off x="953045" y="1839255"/>
            <a:ext cx="730830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矩形 104">
            <a:extLst>
              <a:ext uri="{FF2B5EF4-FFF2-40B4-BE49-F238E27FC236}">
                <a16:creationId xmlns:a16="http://schemas.microsoft.com/office/drawing/2014/main" id="{1124A72D-A0B2-4BE5-A5D3-EFC4D0A446A0}"/>
              </a:ext>
            </a:extLst>
          </p:cNvPr>
          <p:cNvSpPr/>
          <p:nvPr/>
        </p:nvSpPr>
        <p:spPr>
          <a:xfrm>
            <a:off x="1205728" y="1116011"/>
            <a:ext cx="1196431" cy="323141"/>
          </a:xfrm>
          <a:prstGeom prst="rect">
            <a:avLst/>
          </a:prstGeom>
        </p:spPr>
        <p:txBody>
          <a:bodyPr wrap="none" lIns="68555" tIns="34278" rIns="68555" bIns="34278">
            <a:spAutoFit/>
          </a:bodyPr>
          <a:lstStyle/>
          <a:p>
            <a:r>
              <a:rPr lang="zh-CN" altLang="en-US" sz="16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主要的目的</a:t>
            </a:r>
            <a:endParaRPr lang="en-US" altLang="zh-CN" sz="165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6" name="矩形 47">
            <a:extLst>
              <a:ext uri="{FF2B5EF4-FFF2-40B4-BE49-F238E27FC236}">
                <a16:creationId xmlns:a16="http://schemas.microsoft.com/office/drawing/2014/main" id="{EC6D1948-ABF1-4D72-877A-F381D07951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6009" y="1493043"/>
            <a:ext cx="7020891" cy="305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55" tIns="34278" rIns="68555" bIns="34278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rgbClr val="333333"/>
                </a:solidFill>
                <a:sym typeface="微软雅黑" pitchFamily="34" charset="-122"/>
              </a:rPr>
              <a:t>生成一个不需要手工特征工程的深度学习网络，让其适应不同领域的</a:t>
            </a:r>
            <a:r>
              <a:rPr lang="en-US" altLang="zh-CN" sz="1400" dirty="0">
                <a:solidFill>
                  <a:srgbClr val="333333"/>
                </a:solidFill>
                <a:sym typeface="微软雅黑" pitchFamily="34" charset="-122"/>
              </a:rPr>
              <a:t>ASS</a:t>
            </a:r>
            <a:endParaRPr lang="zh-CN" altLang="en-US" sz="1400" dirty="0">
              <a:solidFill>
                <a:srgbClr val="333333"/>
              </a:solidFill>
              <a:sym typeface="微软雅黑" pitchFamily="34" charset="-122"/>
            </a:endParaRPr>
          </a:p>
        </p:txBody>
      </p:sp>
      <p:cxnSp>
        <p:nvCxnSpPr>
          <p:cNvPr id="112" name="直接连接符 111">
            <a:extLst>
              <a:ext uri="{FF2B5EF4-FFF2-40B4-BE49-F238E27FC236}">
                <a16:creationId xmlns:a16="http://schemas.microsoft.com/office/drawing/2014/main" id="{70438AE9-24E5-4127-B5E6-B02CA4415AEC}"/>
              </a:ext>
            </a:extLst>
          </p:cNvPr>
          <p:cNvCxnSpPr>
            <a:cxnSpLocks/>
          </p:cNvCxnSpPr>
          <p:nvPr/>
        </p:nvCxnSpPr>
        <p:spPr>
          <a:xfrm>
            <a:off x="927645" y="2438715"/>
            <a:ext cx="730830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矩形 47">
            <a:extLst>
              <a:ext uri="{FF2B5EF4-FFF2-40B4-BE49-F238E27FC236}">
                <a16:creationId xmlns:a16="http://schemas.microsoft.com/office/drawing/2014/main" id="{9335C98E-875C-42AD-9E84-597360EC26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0609" y="2092503"/>
            <a:ext cx="7020891" cy="327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55" tIns="34278" rIns="68555" bIns="34278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rgbClr val="333333"/>
                </a:solidFill>
                <a:sym typeface="微软雅黑" pitchFamily="34" charset="-122"/>
              </a:rPr>
              <a:t>作者提出了两种模型来自动挑选</a:t>
            </a:r>
            <a:r>
              <a:rPr lang="en-US" altLang="zh-CN" sz="1400" dirty="0">
                <a:solidFill>
                  <a:srgbClr val="333333"/>
                </a:solidFill>
                <a:sym typeface="微软雅黑" pitchFamily="34" charset="-122"/>
              </a:rPr>
              <a:t>ASS</a:t>
            </a:r>
            <a:endParaRPr lang="zh-CN" altLang="en-US" sz="1400" dirty="0">
              <a:solidFill>
                <a:srgbClr val="333333"/>
              </a:solidFill>
              <a:sym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728186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0"/>
    </mc:Choice>
    <mc:Fallback>
      <p:transition advTm="0"/>
    </mc:Fallback>
  </mc:AlternateContent>
</p:sld>
</file>

<file path=ppt/theme/theme1.xml><?xml version="1.0" encoding="utf-8"?>
<a:theme xmlns:a="http://schemas.openxmlformats.org/drawingml/2006/main" name="第一PPT，www.1ppt.com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351</TotalTime>
  <Words>1010</Words>
  <Application>Microsoft Office PowerPoint</Application>
  <PresentationFormat>全屏显示(16:9)</PresentationFormat>
  <Paragraphs>72</Paragraphs>
  <Slides>13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0" baseType="lpstr">
      <vt:lpstr>等线</vt:lpstr>
      <vt:lpstr>宋体</vt:lpstr>
      <vt:lpstr>微软雅黑</vt:lpstr>
      <vt:lpstr>Arial</vt:lpstr>
      <vt:lpstr>Calibri</vt:lpstr>
      <vt:lpstr>Calibri Light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商业融资计划书</dc:title>
  <dc:creator>第一PPT模板网：www.1ppt.com</dc:creator>
  <cp:keywords>第一PPT www.1ppt.com</cp:keywords>
  <cp:lastModifiedBy>XuJun</cp:lastModifiedBy>
  <cp:revision>65</cp:revision>
  <dcterms:created xsi:type="dcterms:W3CDTF">2016-09-10T07:04:40Z</dcterms:created>
  <dcterms:modified xsi:type="dcterms:W3CDTF">2017-06-22T13:16:02Z</dcterms:modified>
</cp:coreProperties>
</file>