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86" r:id="rId2"/>
    <p:sldId id="334" r:id="rId3"/>
    <p:sldId id="299" r:id="rId4"/>
    <p:sldId id="335" r:id="rId5"/>
    <p:sldId id="336" r:id="rId6"/>
    <p:sldId id="337" r:id="rId7"/>
    <p:sldId id="338" r:id="rId8"/>
    <p:sldId id="339" r:id="rId9"/>
    <p:sldId id="340" r:id="rId10"/>
    <p:sldId id="341" r:id="rId11"/>
    <p:sldId id="342" r:id="rId12"/>
    <p:sldId id="344" r:id="rId13"/>
    <p:sldId id="343" r:id="rId14"/>
    <p:sldId id="345" r:id="rId15"/>
    <p:sldId id="346" r:id="rId16"/>
    <p:sldId id="347" r:id="rId17"/>
    <p:sldId id="348" r:id="rId18"/>
    <p:sldId id="349" r:id="rId19"/>
    <p:sldId id="353" r:id="rId20"/>
    <p:sldId id="354" r:id="rId21"/>
    <p:sldId id="355" r:id="rId22"/>
    <p:sldId id="356" r:id="rId23"/>
    <p:sldId id="357" r:id="rId24"/>
    <p:sldId id="358" r:id="rId25"/>
    <p:sldId id="359" r:id="rId26"/>
    <p:sldId id="360" r:id="rId27"/>
    <p:sldId id="361" r:id="rId28"/>
    <p:sldId id="362" r:id="rId29"/>
    <p:sldId id="363" r:id="rId30"/>
    <p:sldId id="350" r:id="rId31"/>
    <p:sldId id="351" r:id="rId32"/>
    <p:sldId id="352" r:id="rId3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59" autoAdjust="0"/>
  </p:normalViewPr>
  <p:slideViewPr>
    <p:cSldViewPr snapToGrid="0">
      <p:cViewPr varScale="1">
        <p:scale>
          <a:sx n="89" d="100"/>
          <a:sy n="89" d="100"/>
        </p:scale>
        <p:origin x="870" y="90"/>
      </p:cViewPr>
      <p:guideLst>
        <p:guide orient="horz" pos="1620"/>
        <p:guide pos="2880"/>
      </p:guideLst>
    </p:cSldViewPr>
  </p:slideViewPr>
  <p:notesTextViewPr>
    <p:cViewPr>
      <p:scale>
        <a:sx n="3" d="2"/>
        <a:sy n="3" d="2"/>
      </p:scale>
      <p:origin x="0" y="0"/>
    </p:cViewPr>
  </p:notesTextViewPr>
  <p:sorterViewPr>
    <p:cViewPr>
      <p:scale>
        <a:sx n="130" d="100"/>
        <a:sy n="130" d="100"/>
      </p:scale>
      <p:origin x="0" y="71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636E9-5160-437A-98E2-ED8BEDC271E8}" type="datetimeFigureOut">
              <a:rPr lang="zh-CN" altLang="en-US" smtClean="0"/>
              <a:t>2017/10/20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1F5A84-7549-44F9-AD48-C62E655B372D}" type="slidenum">
              <a:rPr lang="zh-CN" altLang="en-US" smtClean="0"/>
              <a:t>‹#›</a:t>
            </a:fld>
            <a:endParaRPr lang="zh-CN" altLang="en-US"/>
          </a:p>
        </p:txBody>
      </p:sp>
    </p:spTree>
    <p:extLst>
      <p:ext uri="{BB962C8B-B14F-4D97-AF65-F5344CB8AC3E}">
        <p14:creationId xmlns:p14="http://schemas.microsoft.com/office/powerpoint/2010/main" val="1559294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2</a:t>
            </a:fld>
            <a:endParaRPr lang="zh-CN" altLang="en-US"/>
          </a:p>
        </p:txBody>
      </p:sp>
    </p:spTree>
    <p:extLst>
      <p:ext uri="{BB962C8B-B14F-4D97-AF65-F5344CB8AC3E}">
        <p14:creationId xmlns:p14="http://schemas.microsoft.com/office/powerpoint/2010/main" val="1963945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通过函数来获得⽬标单词 和每个输⼊单词对应的对⻬可能性，这个 </a:t>
            </a:r>
            <a:r>
              <a:rPr lang="en-US" altLang="zh-CN" sz="1200" dirty="0">
                <a:latin typeface="微软雅黑" panose="020B0503020204020204" pitchFamily="34" charset="-122"/>
                <a:ea typeface="微软雅黑" panose="020B0503020204020204" pitchFamily="34" charset="-122"/>
              </a:rPr>
              <a:t>F </a:t>
            </a:r>
            <a:r>
              <a:rPr lang="zh-CN" altLang="en-US" sz="1200" dirty="0">
                <a:latin typeface="微软雅黑" panose="020B0503020204020204" pitchFamily="34" charset="-122"/>
                <a:ea typeface="微软雅黑" panose="020B0503020204020204" pitchFamily="34" charset="-122"/>
              </a:rPr>
              <a:t>函数在不同论⽂⾥可能会采取不同的⽅法，通常使⽤前馈神经⽹络去学习，然后函数</a:t>
            </a:r>
            <a:r>
              <a:rPr lang="en-US" altLang="zh-CN" sz="1200" dirty="0">
                <a:latin typeface="微软雅黑" panose="020B0503020204020204" pitchFamily="34" charset="-122"/>
                <a:ea typeface="微软雅黑" panose="020B0503020204020204" pitchFamily="34" charset="-122"/>
              </a:rPr>
              <a:t>F</a:t>
            </a:r>
            <a:r>
              <a:rPr lang="zh-CN" altLang="en-US" sz="1200" dirty="0">
                <a:latin typeface="微软雅黑" panose="020B0503020204020204" pitchFamily="34" charset="-122"/>
                <a:ea typeface="微软雅黑" panose="020B0503020204020204" pitchFamily="34" charset="-122"/>
              </a:rPr>
              <a:t>的输出经过</a:t>
            </a:r>
            <a:r>
              <a:rPr lang="en-US" altLang="zh-CN" sz="1200" dirty="0" err="1">
                <a:latin typeface="微软雅黑" panose="020B0503020204020204" pitchFamily="34" charset="-122"/>
                <a:ea typeface="微软雅黑" panose="020B0503020204020204" pitchFamily="34" charset="-122"/>
              </a:rPr>
              <a:t>Softmax</a:t>
            </a:r>
            <a:r>
              <a:rPr lang="zh-CN" altLang="en-US" sz="1200" dirty="0">
                <a:latin typeface="微软雅黑" panose="020B0503020204020204" pitchFamily="34" charset="-122"/>
                <a:ea typeface="微软雅黑" panose="020B0503020204020204" pitchFamily="34" charset="-122"/>
              </a:rPr>
              <a:t>进⾏归⼀化就得到了符合概率分布取值区间的注意⼒分配概率分布数值。</a:t>
            </a: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11</a:t>
            </a:fld>
            <a:endParaRPr lang="zh-CN" altLang="en-US"/>
          </a:p>
        </p:txBody>
      </p:sp>
    </p:spTree>
    <p:extLst>
      <p:ext uri="{BB962C8B-B14F-4D97-AF65-F5344CB8AC3E}">
        <p14:creationId xmlns:p14="http://schemas.microsoft.com/office/powerpoint/2010/main" val="324536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12</a:t>
            </a:fld>
            <a:endParaRPr lang="zh-CN" altLang="en-US"/>
          </a:p>
        </p:txBody>
      </p:sp>
    </p:spTree>
    <p:extLst>
      <p:ext uri="{BB962C8B-B14F-4D97-AF65-F5344CB8AC3E}">
        <p14:creationId xmlns:p14="http://schemas.microsoft.com/office/powerpoint/2010/main" val="300580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13</a:t>
            </a:fld>
            <a:endParaRPr lang="zh-CN" altLang="en-US"/>
          </a:p>
        </p:txBody>
      </p:sp>
    </p:spTree>
    <p:extLst>
      <p:ext uri="{BB962C8B-B14F-4D97-AF65-F5344CB8AC3E}">
        <p14:creationId xmlns:p14="http://schemas.microsoft.com/office/powerpoint/2010/main" val="2557751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14</a:t>
            </a:fld>
            <a:endParaRPr lang="zh-CN" altLang="en-US"/>
          </a:p>
        </p:txBody>
      </p:sp>
    </p:spTree>
    <p:extLst>
      <p:ext uri="{BB962C8B-B14F-4D97-AF65-F5344CB8AC3E}">
        <p14:creationId xmlns:p14="http://schemas.microsoft.com/office/powerpoint/2010/main" val="872228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15</a:t>
            </a:fld>
            <a:endParaRPr lang="zh-CN" altLang="en-US"/>
          </a:p>
        </p:txBody>
      </p:sp>
    </p:spTree>
    <p:extLst>
      <p:ext uri="{BB962C8B-B14F-4D97-AF65-F5344CB8AC3E}">
        <p14:creationId xmlns:p14="http://schemas.microsoft.com/office/powerpoint/2010/main" val="204724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关键在于</a:t>
            </a:r>
            <a:r>
              <a:rPr lang="en-US" altLang="zh-CN" sz="1200" dirty="0">
                <a:latin typeface="微软雅黑" panose="020B0503020204020204" pitchFamily="34" charset="-122"/>
                <a:ea typeface="微软雅黑" panose="020B0503020204020204" pitchFamily="34" charset="-122"/>
              </a:rPr>
              <a:t>Document</a:t>
            </a:r>
            <a:r>
              <a:rPr lang="zh-CN" altLang="en-US" sz="1200" dirty="0">
                <a:latin typeface="微软雅黑" panose="020B0503020204020204" pitchFamily="34" charset="-122"/>
                <a:ea typeface="微软雅黑" panose="020B0503020204020204" pitchFamily="34" charset="-122"/>
              </a:rPr>
              <a:t>中每一个词的在空间中的位置（语义距离）与</a:t>
            </a:r>
            <a:r>
              <a:rPr lang="en-US" altLang="zh-CN" sz="1200" dirty="0">
                <a:latin typeface="微软雅黑" panose="020B0503020204020204" pitchFamily="34" charset="-122"/>
                <a:ea typeface="微软雅黑" panose="020B0503020204020204" pitchFamily="34" charset="-122"/>
              </a:rPr>
              <a:t>Question</a:t>
            </a:r>
            <a:r>
              <a:rPr lang="zh-CN" altLang="en-US" sz="1200" dirty="0">
                <a:latin typeface="微软雅黑" panose="020B0503020204020204" pitchFamily="34" charset="-122"/>
                <a:ea typeface="微软雅黑" panose="020B0503020204020204" pitchFamily="34" charset="-122"/>
              </a:rPr>
              <a:t>编码之后的语义的关系，与上一个模型对比的可以看出，主要创新点有：</a:t>
            </a:r>
            <a:endParaRPr lang="en-US" altLang="zh-CN" sz="1200" dirty="0">
              <a:latin typeface="微软雅黑" panose="020B0503020204020204" pitchFamily="34" charset="-122"/>
              <a:ea typeface="微软雅黑" panose="020B0503020204020204" pitchFamily="34" charset="-122"/>
            </a:endParaRPr>
          </a:p>
          <a:p>
            <a:r>
              <a:rPr lang="en-US" altLang="zh-CN" sz="1200" b="0" i="0" u="none" strike="noStrike" kern="1200" baseline="0" dirty="0">
                <a:solidFill>
                  <a:schemeClr val="tx1"/>
                </a:solidFill>
                <a:latin typeface="+mn-lt"/>
                <a:ea typeface="+mn-ea"/>
                <a:cs typeface="+mn-cs"/>
              </a:rPr>
              <a:t>1</a:t>
            </a:r>
            <a:r>
              <a:rPr lang="zh-CN" altLang="en-US" sz="1200" b="0" i="0" u="none" strike="noStrike" kern="1200" baseline="0" dirty="0">
                <a:solidFill>
                  <a:schemeClr val="tx1"/>
                </a:solidFill>
                <a:latin typeface="+mn-lt"/>
                <a:ea typeface="+mn-ea"/>
                <a:cs typeface="+mn-cs"/>
              </a:rPr>
              <a:t>、⾸先使⽤双向</a:t>
            </a:r>
            <a:r>
              <a:rPr lang="en-US" altLang="zh-CN" sz="1200" b="0" i="0" u="none" strike="noStrike" kern="1200" baseline="0" dirty="0">
                <a:solidFill>
                  <a:schemeClr val="tx1"/>
                </a:solidFill>
                <a:latin typeface="+mn-lt"/>
                <a:ea typeface="+mn-ea"/>
                <a:cs typeface="+mn-cs"/>
              </a:rPr>
              <a:t>GRU</a:t>
            </a:r>
            <a:r>
              <a:rPr lang="zh-CN" altLang="en-US" sz="1200" b="0" i="0" u="none" strike="noStrike" kern="1200" baseline="0" dirty="0">
                <a:solidFill>
                  <a:schemeClr val="tx1"/>
                </a:solidFill>
                <a:latin typeface="+mn-lt"/>
                <a:ea typeface="+mn-ea"/>
                <a:cs typeface="+mn-cs"/>
              </a:rPr>
              <a:t>对</a:t>
            </a:r>
            <a:r>
              <a:rPr lang="en-US" altLang="zh-CN" sz="1200" b="0" i="0" u="none" strike="noStrike" kern="1200" baseline="0" dirty="0">
                <a:solidFill>
                  <a:schemeClr val="tx1"/>
                </a:solidFill>
                <a:latin typeface="+mn-lt"/>
                <a:ea typeface="+mn-ea"/>
                <a:cs typeface="+mn-cs"/>
              </a:rPr>
              <a:t>Document</a:t>
            </a:r>
            <a:r>
              <a:rPr lang="zh-CN" altLang="en-US" sz="1200" b="0" i="0" u="none" strike="noStrike" kern="1200" baseline="0" dirty="0">
                <a:solidFill>
                  <a:schemeClr val="tx1"/>
                </a:solidFill>
                <a:latin typeface="+mn-lt"/>
                <a:ea typeface="+mn-ea"/>
                <a:cs typeface="+mn-cs"/>
              </a:rPr>
              <a:t>和</a:t>
            </a:r>
            <a:r>
              <a:rPr lang="en-US" altLang="zh-CN" sz="1200" b="0" i="0" u="none" strike="noStrike" kern="1200" baseline="0" dirty="0">
                <a:solidFill>
                  <a:schemeClr val="tx1"/>
                </a:solidFill>
                <a:latin typeface="+mn-lt"/>
                <a:ea typeface="+mn-ea"/>
                <a:cs typeface="+mn-cs"/>
              </a:rPr>
              <a:t>Question</a:t>
            </a:r>
            <a:r>
              <a:rPr lang="zh-CN" altLang="en-US" sz="1200" b="0" i="0" u="none" strike="noStrike" kern="1200" baseline="0" dirty="0">
                <a:solidFill>
                  <a:schemeClr val="tx1"/>
                </a:solidFill>
                <a:latin typeface="+mn-lt"/>
                <a:ea typeface="+mn-ea"/>
                <a:cs typeface="+mn-cs"/>
              </a:rPr>
              <a:t>的每个单词编码。</a:t>
            </a:r>
          </a:p>
          <a:p>
            <a:r>
              <a:rPr lang="en-US" altLang="zh-CN" sz="1200" b="0" i="0" u="none" strike="noStrike" kern="1200" baseline="0" dirty="0">
                <a:solidFill>
                  <a:schemeClr val="tx1"/>
                </a:solidFill>
                <a:latin typeface="+mn-lt"/>
                <a:ea typeface="+mn-ea"/>
                <a:cs typeface="+mn-cs"/>
              </a:rPr>
              <a:t>2</a:t>
            </a:r>
            <a:r>
              <a:rPr lang="zh-CN" altLang="en-US" sz="1200" b="0" i="0" u="none" strike="noStrike" kern="1200" baseline="0" dirty="0">
                <a:solidFill>
                  <a:schemeClr val="tx1"/>
                </a:solidFill>
                <a:latin typeface="+mn-lt"/>
                <a:ea typeface="+mn-ea"/>
                <a:cs typeface="+mn-cs"/>
              </a:rPr>
              <a:t>、</a:t>
            </a:r>
            <a:r>
              <a:rPr lang="en-US" altLang="zh-CN" sz="1200" b="0" i="0" u="none" strike="noStrike" kern="1200" baseline="0" dirty="0">
                <a:solidFill>
                  <a:schemeClr val="tx1"/>
                </a:solidFill>
                <a:latin typeface="+mn-lt"/>
                <a:ea typeface="+mn-ea"/>
                <a:cs typeface="+mn-cs"/>
              </a:rPr>
              <a:t>Question</a:t>
            </a:r>
            <a:r>
              <a:rPr lang="zh-CN" altLang="en-US" sz="1200" b="0" i="0" u="none" strike="noStrike" kern="1200" baseline="0" dirty="0">
                <a:solidFill>
                  <a:schemeClr val="tx1"/>
                </a:solidFill>
                <a:latin typeface="+mn-lt"/>
                <a:ea typeface="+mn-ea"/>
                <a:cs typeface="+mn-cs"/>
              </a:rPr>
              <a:t>编码后，与每⼀个</a:t>
            </a:r>
            <a:r>
              <a:rPr lang="en-US" altLang="zh-CN" sz="1200" b="0" i="0" u="none" strike="noStrike" kern="1200" baseline="0" dirty="0">
                <a:solidFill>
                  <a:schemeClr val="tx1"/>
                </a:solidFill>
                <a:latin typeface="+mn-lt"/>
                <a:ea typeface="+mn-ea"/>
                <a:cs typeface="+mn-cs"/>
              </a:rPr>
              <a:t>Document</a:t>
            </a:r>
            <a:r>
              <a:rPr lang="zh-CN" altLang="en-US" sz="1200" b="0" i="0" u="none" strike="noStrike" kern="1200" baseline="0" dirty="0">
                <a:solidFill>
                  <a:schemeClr val="tx1"/>
                </a:solidFill>
                <a:latin typeface="+mn-lt"/>
                <a:ea typeface="+mn-ea"/>
                <a:cs typeface="+mn-cs"/>
              </a:rPr>
              <a:t>单词编码之后进⾏点积，这与上⼀篇中对所有单词加权求和不同。</a:t>
            </a:r>
          </a:p>
          <a:p>
            <a:r>
              <a:rPr lang="en-US" altLang="zh-CN" sz="1200" b="0" i="0" u="none" strike="noStrike" kern="1200" baseline="0" dirty="0">
                <a:solidFill>
                  <a:schemeClr val="tx1"/>
                </a:solidFill>
                <a:latin typeface="+mn-lt"/>
                <a:ea typeface="+mn-ea"/>
                <a:cs typeface="+mn-cs"/>
              </a:rPr>
              <a:t>3</a:t>
            </a:r>
            <a:r>
              <a:rPr lang="zh-CN" altLang="en-US" sz="1200" b="0" i="0" u="none" strike="noStrike" kern="1200" baseline="0" dirty="0">
                <a:solidFill>
                  <a:schemeClr val="tx1"/>
                </a:solidFill>
                <a:latin typeface="+mn-lt"/>
                <a:ea typeface="+mn-ea"/>
                <a:cs typeface="+mn-cs"/>
              </a:rPr>
              <a:t>、⾸次针对这个任务使⽤模型集成的⽅法来提升模型的效果。</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16</a:t>
            </a:fld>
            <a:endParaRPr lang="zh-CN" altLang="en-US"/>
          </a:p>
        </p:txBody>
      </p:sp>
    </p:spTree>
    <p:extLst>
      <p:ext uri="{BB962C8B-B14F-4D97-AF65-F5344CB8AC3E}">
        <p14:creationId xmlns:p14="http://schemas.microsoft.com/office/powerpoint/2010/main" val="1776268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由于初始化的参数不同，会导致模型预测结果不同，作者通过多次初始化权重，来训练不同的模型。</a:t>
            </a:r>
          </a:p>
          <a:p>
            <a:r>
              <a:rPr lang="en-US" altLang="zh-CN" sz="1200" b="0" i="0" u="none" strike="noStrike" kern="1200" baseline="0" dirty="0">
                <a:solidFill>
                  <a:schemeClr val="tx1"/>
                </a:solidFill>
                <a:latin typeface="+mn-lt"/>
                <a:ea typeface="+mn-ea"/>
                <a:cs typeface="+mn-cs"/>
              </a:rPr>
              <a:t>single model</a:t>
            </a:r>
            <a:r>
              <a:rPr lang="zh-CN" altLang="en-US" sz="1200" b="0" i="0" u="none" strike="noStrike" kern="1200" baseline="0" dirty="0">
                <a:solidFill>
                  <a:schemeClr val="tx1"/>
                </a:solidFill>
                <a:latin typeface="+mn-lt"/>
                <a:ea typeface="+mn-ea"/>
                <a:cs typeface="+mn-cs"/>
              </a:rPr>
              <a:t>表⽰在所有训练的模型中，选择预测效果最好的⼀个模型，</a:t>
            </a:r>
            <a:r>
              <a:rPr lang="en-US" altLang="zh-CN" sz="1200" b="0" i="0" u="none" strike="noStrike" kern="1200" baseline="0" dirty="0" err="1">
                <a:solidFill>
                  <a:schemeClr val="tx1"/>
                </a:solidFill>
                <a:latin typeface="+mn-lt"/>
                <a:ea typeface="+mn-ea"/>
                <a:cs typeface="+mn-cs"/>
              </a:rPr>
              <a:t>avg</a:t>
            </a:r>
            <a:r>
              <a:rPr lang="en-US" altLang="zh-CN" sz="1200" b="0" i="0" u="none" strike="noStrike" kern="1200" baseline="0" dirty="0">
                <a:solidFill>
                  <a:schemeClr val="tx1"/>
                </a:solidFill>
                <a:latin typeface="+mn-lt"/>
                <a:ea typeface="+mn-ea"/>
                <a:cs typeface="+mn-cs"/>
              </a:rPr>
              <a:t> for top 20% </a:t>
            </a:r>
            <a:r>
              <a:rPr lang="zh-CN" altLang="en-US" sz="1200" b="0" i="0" u="none" strike="noStrike" kern="1200" baseline="0" dirty="0">
                <a:solidFill>
                  <a:schemeClr val="tx1"/>
                </a:solidFill>
                <a:latin typeface="+mn-lt"/>
                <a:ea typeface="+mn-ea"/>
                <a:cs typeface="+mn-cs"/>
              </a:rPr>
              <a:t>表⽰求预测效</a:t>
            </a:r>
          </a:p>
          <a:p>
            <a:r>
              <a:rPr lang="zh-CN" altLang="en-US" sz="1200" b="0" i="0" u="none" strike="noStrike" kern="1200" baseline="0" dirty="0">
                <a:solidFill>
                  <a:schemeClr val="tx1"/>
                </a:solidFill>
                <a:latin typeface="+mn-lt"/>
                <a:ea typeface="+mn-ea"/>
                <a:cs typeface="+mn-cs"/>
              </a:rPr>
              <a:t>果好的前</a:t>
            </a:r>
            <a:r>
              <a:rPr lang="en-US" altLang="zh-CN" sz="1200" b="0" i="0" u="none" strike="noStrike" kern="1200" baseline="0" dirty="0">
                <a:solidFill>
                  <a:schemeClr val="tx1"/>
                </a:solidFill>
                <a:latin typeface="+mn-lt"/>
                <a:ea typeface="+mn-ea"/>
                <a:cs typeface="+mn-cs"/>
              </a:rPr>
              <a:t>20%</a:t>
            </a:r>
            <a:r>
              <a:rPr lang="zh-CN" altLang="en-US" sz="1200" b="0" i="0" u="none" strike="noStrike" kern="1200" baseline="0" dirty="0">
                <a:solidFill>
                  <a:schemeClr val="tx1"/>
                </a:solidFill>
                <a:latin typeface="+mn-lt"/>
                <a:ea typeface="+mn-ea"/>
                <a:cs typeface="+mn-cs"/>
              </a:rPr>
              <a:t>模型的平均值，只是针对单个模型。</a:t>
            </a:r>
            <a:r>
              <a:rPr lang="en-US" altLang="zh-CN" sz="1200" b="0" i="0" u="none" strike="noStrike" kern="1200" baseline="0" dirty="0" err="1">
                <a:solidFill>
                  <a:schemeClr val="tx1"/>
                </a:solidFill>
                <a:latin typeface="+mn-lt"/>
                <a:ea typeface="+mn-ea"/>
                <a:cs typeface="+mn-cs"/>
              </a:rPr>
              <a:t>avg</a:t>
            </a:r>
            <a:r>
              <a:rPr lang="en-US" altLang="zh-CN" sz="1200" b="0" i="0" u="none" strike="noStrike" kern="1200" baseline="0" dirty="0">
                <a:solidFill>
                  <a:schemeClr val="tx1"/>
                </a:solidFill>
                <a:latin typeface="+mn-lt"/>
                <a:ea typeface="+mn-ea"/>
                <a:cs typeface="+mn-cs"/>
              </a:rPr>
              <a:t> ensemble</a:t>
            </a:r>
            <a:r>
              <a:rPr lang="zh-CN" altLang="en-US" sz="1200" b="0" i="0" u="none" strike="noStrike" kern="1200" baseline="0" dirty="0">
                <a:solidFill>
                  <a:schemeClr val="tx1"/>
                </a:solidFill>
                <a:latin typeface="+mn-lt"/>
                <a:ea typeface="+mn-ea"/>
                <a:cs typeface="+mn-cs"/>
              </a:rPr>
              <a:t>⽂中表⽰对前</a:t>
            </a:r>
            <a:r>
              <a:rPr lang="en-US" altLang="zh-CN" sz="1200" b="0" i="0" u="none" strike="noStrike" kern="1200" baseline="0" dirty="0">
                <a:solidFill>
                  <a:schemeClr val="tx1"/>
                </a:solidFill>
                <a:latin typeface="+mn-lt"/>
                <a:ea typeface="+mn-ea"/>
                <a:cs typeface="+mn-cs"/>
              </a:rPr>
              <a:t>70%</a:t>
            </a:r>
            <a:r>
              <a:rPr lang="zh-CN" altLang="en-US" sz="1200" b="0" i="0" u="none" strike="noStrike" kern="1200" baseline="0" dirty="0">
                <a:solidFill>
                  <a:schemeClr val="tx1"/>
                </a:solidFill>
                <a:latin typeface="+mn-lt"/>
                <a:ea typeface="+mn-ea"/>
                <a:cs typeface="+mn-cs"/>
              </a:rPr>
              <a:t>的模型进⾏集成，</a:t>
            </a:r>
          </a:p>
          <a:p>
            <a:r>
              <a:rPr lang="zh-CN" altLang="en-US" sz="1200" b="0" i="0" u="none" strike="noStrike" kern="1200" baseline="0" dirty="0">
                <a:solidFill>
                  <a:schemeClr val="tx1"/>
                </a:solidFill>
                <a:latin typeface="+mn-lt"/>
                <a:ea typeface="+mn-ea"/>
                <a:cs typeface="+mn-cs"/>
              </a:rPr>
              <a:t>使⽤加权平均的⽅式来预测最后的结果，</a:t>
            </a:r>
            <a:r>
              <a:rPr lang="en-US" altLang="zh-CN" sz="1200" b="0" i="0" u="none" strike="noStrike" kern="1200" baseline="0" dirty="0">
                <a:solidFill>
                  <a:schemeClr val="tx1"/>
                </a:solidFill>
                <a:latin typeface="+mn-lt"/>
                <a:ea typeface="+mn-ea"/>
                <a:cs typeface="+mn-cs"/>
              </a:rPr>
              <a:t>greedy ensemble</a:t>
            </a:r>
            <a:r>
              <a:rPr lang="zh-CN" altLang="en-US" sz="1200" b="0" i="0" u="none" strike="noStrike" kern="1200" baseline="0" dirty="0">
                <a:solidFill>
                  <a:schemeClr val="tx1"/>
                </a:solidFill>
                <a:latin typeface="+mn-lt"/>
                <a:ea typeface="+mn-ea"/>
                <a:cs typeface="+mn-cs"/>
              </a:rPr>
              <a:t>表⽰在每⼀步集成的过程中，对预测记过进</a:t>
            </a:r>
          </a:p>
          <a:p>
            <a:r>
              <a:rPr lang="zh-CN" altLang="en-US" sz="1200" b="0" i="0" u="none" strike="noStrike" kern="1200" baseline="0" dirty="0">
                <a:solidFill>
                  <a:schemeClr val="tx1"/>
                </a:solidFill>
                <a:latin typeface="+mn-lt"/>
                <a:ea typeface="+mn-ea"/>
                <a:cs typeface="+mn-cs"/>
              </a:rPr>
              <a:t>⾏测试，如果性能提升，就把这个模型加⼊进去。</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17</a:t>
            </a:fld>
            <a:endParaRPr lang="zh-CN" altLang="en-US"/>
          </a:p>
        </p:txBody>
      </p:sp>
    </p:spTree>
    <p:extLst>
      <p:ext uri="{BB962C8B-B14F-4D97-AF65-F5344CB8AC3E}">
        <p14:creationId xmlns:p14="http://schemas.microsoft.com/office/powerpoint/2010/main" val="2838868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作者认为，在前面的模型中，只考虑了给定一个</a:t>
            </a:r>
            <a:r>
              <a:rPr lang="en-US" altLang="zh-CN" sz="1200" dirty="0">
                <a:latin typeface="微软雅黑" panose="020B0503020204020204" pitchFamily="34" charset="-122"/>
                <a:ea typeface="微软雅黑" panose="020B0503020204020204" pitchFamily="34" charset="-122"/>
              </a:rPr>
              <a:t>query</a:t>
            </a:r>
            <a:r>
              <a:rPr lang="zh-CN" altLang="en-US" sz="1200" dirty="0">
                <a:latin typeface="微软雅黑" panose="020B0503020204020204" pitchFamily="34" charset="-122"/>
                <a:ea typeface="微软雅黑" panose="020B0503020204020204" pitchFamily="34" charset="-122"/>
              </a:rPr>
              <a:t>中的词，计算</a:t>
            </a:r>
            <a:r>
              <a:rPr lang="en-US" altLang="zh-CN" sz="1200" dirty="0">
                <a:latin typeface="微软雅黑" panose="020B0503020204020204" pitchFamily="34" charset="-122"/>
                <a:ea typeface="微软雅黑" panose="020B0503020204020204" pitchFamily="34" charset="-122"/>
              </a:rPr>
              <a:t>document</a:t>
            </a:r>
            <a:r>
              <a:rPr lang="zh-CN" altLang="en-US" sz="1200" dirty="0">
                <a:latin typeface="微软雅黑" panose="020B0503020204020204" pitchFamily="34" charset="-122"/>
                <a:ea typeface="微软雅黑" panose="020B0503020204020204" pitchFamily="34" charset="-122"/>
              </a:rPr>
              <a:t>中每个词中的注意力分布，没有考虑</a:t>
            </a:r>
            <a:r>
              <a:rPr lang="en-US" altLang="zh-CN" sz="1200" dirty="0">
                <a:latin typeface="微软雅黑" panose="020B0503020204020204" pitchFamily="34" charset="-122"/>
                <a:ea typeface="微软雅黑" panose="020B0503020204020204" pitchFamily="34" charset="-122"/>
              </a:rPr>
              <a:t>document</a:t>
            </a:r>
            <a:r>
              <a:rPr lang="zh-CN" altLang="en-US" sz="1200" dirty="0">
                <a:latin typeface="微软雅黑" panose="020B0503020204020204" pitchFamily="34" charset="-122"/>
                <a:ea typeface="微软雅黑" panose="020B0503020204020204" pitchFamily="34" charset="-122"/>
              </a:rPr>
              <a:t>中每个词在</a:t>
            </a:r>
            <a:r>
              <a:rPr lang="en-US" altLang="zh-CN" sz="1200" dirty="0">
                <a:latin typeface="微软雅黑" panose="020B0503020204020204" pitchFamily="34" charset="-122"/>
                <a:ea typeface="微软雅黑" panose="020B0503020204020204" pitchFamily="34" charset="-122"/>
              </a:rPr>
              <a:t>query</a:t>
            </a:r>
            <a:r>
              <a:rPr lang="zh-CN" altLang="en-US" sz="1200" dirty="0">
                <a:latin typeface="微软雅黑" panose="020B0503020204020204" pitchFamily="34" charset="-122"/>
                <a:ea typeface="微软雅黑" panose="020B0503020204020204" pitchFamily="34" charset="-122"/>
              </a:rPr>
              <a:t>中注意力的分布，如果将两者结合起来效果会更好，于是设计了</a:t>
            </a:r>
            <a:r>
              <a:rPr lang="en-US" altLang="zh-CN" sz="1200" dirty="0">
                <a:latin typeface="微软雅黑" panose="020B0503020204020204" pitchFamily="34" charset="-122"/>
                <a:ea typeface="微软雅黑" panose="020B0503020204020204" pitchFamily="34" charset="-122"/>
              </a:rPr>
              <a:t>attention-over-attention</a:t>
            </a:r>
            <a:r>
              <a:rPr lang="zh-CN" altLang="en-US" sz="1200" dirty="0">
                <a:latin typeface="微软雅黑" panose="020B0503020204020204" pitchFamily="34" charset="-122"/>
                <a:ea typeface="微软雅黑" panose="020B0503020204020204" pitchFamily="34" charset="-122"/>
              </a:rPr>
              <a:t>模型。</a:t>
            </a: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18</a:t>
            </a:fld>
            <a:endParaRPr lang="zh-CN" altLang="en-US"/>
          </a:p>
        </p:txBody>
      </p:sp>
    </p:spTree>
    <p:extLst>
      <p:ext uri="{BB962C8B-B14F-4D97-AF65-F5344CB8AC3E}">
        <p14:creationId xmlns:p14="http://schemas.microsoft.com/office/powerpoint/2010/main" val="3484281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19</a:t>
            </a:fld>
            <a:endParaRPr lang="zh-CN" altLang="en-US"/>
          </a:p>
        </p:txBody>
      </p:sp>
    </p:spTree>
    <p:extLst>
      <p:ext uri="{BB962C8B-B14F-4D97-AF65-F5344CB8AC3E}">
        <p14:creationId xmlns:p14="http://schemas.microsoft.com/office/powerpoint/2010/main" val="2203787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20</a:t>
            </a:fld>
            <a:endParaRPr lang="zh-CN" altLang="en-US"/>
          </a:p>
        </p:txBody>
      </p:sp>
    </p:spTree>
    <p:extLst>
      <p:ext uri="{BB962C8B-B14F-4D97-AF65-F5344CB8AC3E}">
        <p14:creationId xmlns:p14="http://schemas.microsoft.com/office/powerpoint/2010/main" val="2604389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3</a:t>
            </a:fld>
            <a:endParaRPr lang="zh-CN" altLang="en-US"/>
          </a:p>
        </p:txBody>
      </p:sp>
    </p:spTree>
    <p:extLst>
      <p:ext uri="{BB962C8B-B14F-4D97-AF65-F5344CB8AC3E}">
        <p14:creationId xmlns:p14="http://schemas.microsoft.com/office/powerpoint/2010/main" val="1367971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21</a:t>
            </a:fld>
            <a:endParaRPr lang="zh-CN" altLang="en-US"/>
          </a:p>
        </p:txBody>
      </p:sp>
    </p:spTree>
    <p:extLst>
      <p:ext uri="{BB962C8B-B14F-4D97-AF65-F5344CB8AC3E}">
        <p14:creationId xmlns:p14="http://schemas.microsoft.com/office/powerpoint/2010/main" val="2340144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22</a:t>
            </a:fld>
            <a:endParaRPr lang="zh-CN" altLang="en-US"/>
          </a:p>
        </p:txBody>
      </p:sp>
    </p:spTree>
    <p:extLst>
      <p:ext uri="{BB962C8B-B14F-4D97-AF65-F5344CB8AC3E}">
        <p14:creationId xmlns:p14="http://schemas.microsoft.com/office/powerpoint/2010/main" val="4173479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23</a:t>
            </a:fld>
            <a:endParaRPr lang="zh-CN" altLang="en-US"/>
          </a:p>
        </p:txBody>
      </p:sp>
    </p:spTree>
    <p:extLst>
      <p:ext uri="{BB962C8B-B14F-4D97-AF65-F5344CB8AC3E}">
        <p14:creationId xmlns:p14="http://schemas.microsoft.com/office/powerpoint/2010/main" val="10299690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24</a:t>
            </a:fld>
            <a:endParaRPr lang="zh-CN" altLang="en-US"/>
          </a:p>
        </p:txBody>
      </p:sp>
    </p:spTree>
    <p:extLst>
      <p:ext uri="{BB962C8B-B14F-4D97-AF65-F5344CB8AC3E}">
        <p14:creationId xmlns:p14="http://schemas.microsoft.com/office/powerpoint/2010/main" val="628476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25</a:t>
            </a:fld>
            <a:endParaRPr lang="zh-CN" altLang="en-US"/>
          </a:p>
        </p:txBody>
      </p:sp>
    </p:spTree>
    <p:extLst>
      <p:ext uri="{BB962C8B-B14F-4D97-AF65-F5344CB8AC3E}">
        <p14:creationId xmlns:p14="http://schemas.microsoft.com/office/powerpoint/2010/main" val="11410150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从实验结果可以发现，</a:t>
            </a:r>
            <a:r>
              <a:rPr lang="en-US" altLang="zh-CN" sz="1200" b="0" i="0" u="none" strike="noStrike" kern="1200" baseline="0" dirty="0" err="1">
                <a:solidFill>
                  <a:schemeClr val="tx1"/>
                </a:solidFill>
                <a:latin typeface="+mn-lt"/>
                <a:ea typeface="+mn-ea"/>
                <a:cs typeface="+mn-cs"/>
              </a:rPr>
              <a:t>AoA</a:t>
            </a:r>
            <a:r>
              <a:rPr lang="zh-CN" altLang="en-US" sz="1200" b="0" i="0" u="none" strike="noStrike" kern="1200" baseline="0" dirty="0">
                <a:solidFill>
                  <a:schemeClr val="tx1"/>
                </a:solidFill>
                <a:latin typeface="+mn-lt"/>
                <a:ea typeface="+mn-ea"/>
                <a:cs typeface="+mn-cs"/>
              </a:rPr>
              <a:t>模型在这两个数据集上⾯已经达到最佳的效果。</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26</a:t>
            </a:fld>
            <a:endParaRPr lang="zh-CN" altLang="en-US"/>
          </a:p>
        </p:txBody>
      </p:sp>
    </p:spTree>
    <p:extLst>
      <p:ext uri="{BB962C8B-B14F-4D97-AF65-F5344CB8AC3E}">
        <p14:creationId xmlns:p14="http://schemas.microsoft.com/office/powerpoint/2010/main" val="13252412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27</a:t>
            </a:fld>
            <a:endParaRPr lang="zh-CN" altLang="en-US"/>
          </a:p>
        </p:txBody>
      </p:sp>
    </p:spTree>
    <p:extLst>
      <p:ext uri="{BB962C8B-B14F-4D97-AF65-F5344CB8AC3E}">
        <p14:creationId xmlns:p14="http://schemas.microsoft.com/office/powerpoint/2010/main" val="1311050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28</a:t>
            </a:fld>
            <a:endParaRPr lang="zh-CN" altLang="en-US"/>
          </a:p>
        </p:txBody>
      </p:sp>
    </p:spTree>
    <p:extLst>
      <p:ext uri="{BB962C8B-B14F-4D97-AF65-F5344CB8AC3E}">
        <p14:creationId xmlns:p14="http://schemas.microsoft.com/office/powerpoint/2010/main" val="28060751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29</a:t>
            </a:fld>
            <a:endParaRPr lang="zh-CN" altLang="en-US"/>
          </a:p>
        </p:txBody>
      </p:sp>
    </p:spTree>
    <p:extLst>
      <p:ext uri="{BB962C8B-B14F-4D97-AF65-F5344CB8AC3E}">
        <p14:creationId xmlns:p14="http://schemas.microsoft.com/office/powerpoint/2010/main" val="38248288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30</a:t>
            </a:fld>
            <a:endParaRPr lang="zh-CN" altLang="en-US"/>
          </a:p>
        </p:txBody>
      </p:sp>
    </p:spTree>
    <p:extLst>
      <p:ext uri="{BB962C8B-B14F-4D97-AF65-F5344CB8AC3E}">
        <p14:creationId xmlns:p14="http://schemas.microsoft.com/office/powerpoint/2010/main" val="103040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4</a:t>
            </a:fld>
            <a:endParaRPr lang="zh-CN" altLang="en-US"/>
          </a:p>
        </p:txBody>
      </p:sp>
    </p:spTree>
    <p:extLst>
      <p:ext uri="{BB962C8B-B14F-4D97-AF65-F5344CB8AC3E}">
        <p14:creationId xmlns:p14="http://schemas.microsoft.com/office/powerpoint/2010/main" val="97784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31</a:t>
            </a:fld>
            <a:endParaRPr lang="zh-CN" altLang="en-US"/>
          </a:p>
        </p:txBody>
      </p:sp>
    </p:spTree>
    <p:extLst>
      <p:ext uri="{BB962C8B-B14F-4D97-AF65-F5344CB8AC3E}">
        <p14:creationId xmlns:p14="http://schemas.microsoft.com/office/powerpoint/2010/main" val="6842692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E1F5A84-7549-44F9-AD48-C62E655B372D}" type="slidenum">
              <a:rPr lang="zh-CN" altLang="en-US" smtClean="0"/>
              <a:t>32</a:t>
            </a:fld>
            <a:endParaRPr lang="zh-CN" altLang="en-US"/>
          </a:p>
        </p:txBody>
      </p:sp>
    </p:spTree>
    <p:extLst>
      <p:ext uri="{BB962C8B-B14F-4D97-AF65-F5344CB8AC3E}">
        <p14:creationId xmlns:p14="http://schemas.microsoft.com/office/powerpoint/2010/main" val="116022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5</a:t>
            </a:fld>
            <a:endParaRPr lang="zh-CN" altLang="en-US"/>
          </a:p>
        </p:txBody>
      </p:sp>
    </p:spTree>
    <p:extLst>
      <p:ext uri="{BB962C8B-B14F-4D97-AF65-F5344CB8AC3E}">
        <p14:creationId xmlns:p14="http://schemas.microsoft.com/office/powerpoint/2010/main" val="3486536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6</a:t>
            </a:fld>
            <a:endParaRPr lang="zh-CN" altLang="en-US"/>
          </a:p>
        </p:txBody>
      </p:sp>
    </p:spTree>
    <p:extLst>
      <p:ext uri="{BB962C8B-B14F-4D97-AF65-F5344CB8AC3E}">
        <p14:creationId xmlns:p14="http://schemas.microsoft.com/office/powerpoint/2010/main" val="68838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7</a:t>
            </a:fld>
            <a:endParaRPr lang="zh-CN" altLang="en-US"/>
          </a:p>
        </p:txBody>
      </p:sp>
    </p:spTree>
    <p:extLst>
      <p:ext uri="{BB962C8B-B14F-4D97-AF65-F5344CB8AC3E}">
        <p14:creationId xmlns:p14="http://schemas.microsoft.com/office/powerpoint/2010/main" val="1258492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8</a:t>
            </a:fld>
            <a:endParaRPr lang="zh-CN" altLang="en-US"/>
          </a:p>
        </p:txBody>
      </p:sp>
    </p:spTree>
    <p:extLst>
      <p:ext uri="{BB962C8B-B14F-4D97-AF65-F5344CB8AC3E}">
        <p14:creationId xmlns:p14="http://schemas.microsoft.com/office/powerpoint/2010/main" val="3133034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9</a:t>
            </a:fld>
            <a:endParaRPr lang="zh-CN" altLang="en-US"/>
          </a:p>
        </p:txBody>
      </p:sp>
    </p:spTree>
    <p:extLst>
      <p:ext uri="{BB962C8B-B14F-4D97-AF65-F5344CB8AC3E}">
        <p14:creationId xmlns:p14="http://schemas.microsoft.com/office/powerpoint/2010/main" val="2939234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E1F5A84-7549-44F9-AD48-C62E655B372D}" type="slidenum">
              <a:rPr lang="zh-CN" altLang="en-US" smtClean="0"/>
              <a:t>10</a:t>
            </a:fld>
            <a:endParaRPr lang="zh-CN" altLang="en-US"/>
          </a:p>
        </p:txBody>
      </p:sp>
    </p:spTree>
    <p:extLst>
      <p:ext uri="{BB962C8B-B14F-4D97-AF65-F5344CB8AC3E}">
        <p14:creationId xmlns:p14="http://schemas.microsoft.com/office/powerpoint/2010/main" val="3593639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r>
              <a:rPr lang="en-US" altLang="zh-CN" dirty="0"/>
              <a:t>		</a:t>
            </a:r>
            <a:fld id="{7B683D06-1B2D-4418-9191-09774B5762B3}" type="slidenum">
              <a:rPr lang="zh-CN" altLang="en-US" smtClean="0"/>
              <a:pPr/>
              <a:t>‹#›</a:t>
            </a:fld>
            <a:r>
              <a:rPr lang="en-US" altLang="zh-CN" dirty="0"/>
              <a:t>/25</a:t>
            </a:r>
            <a:endParaRPr lang="zh-CN" altLang="en-US" dirty="0"/>
          </a:p>
        </p:txBody>
      </p:sp>
    </p:spTree>
    <p:extLst>
      <p:ext uri="{BB962C8B-B14F-4D97-AF65-F5344CB8AC3E}">
        <p14:creationId xmlns:p14="http://schemas.microsoft.com/office/powerpoint/2010/main" val="71578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168512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308388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273845"/>
            <a:ext cx="5800725" cy="435887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383744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r>
              <a:rPr lang="en-US" altLang="zh-CN" dirty="0"/>
              <a:t>		</a:t>
            </a:r>
            <a:fld id="{7B683D06-1B2D-4418-9191-09774B5762B3}" type="slidenum">
              <a:rPr lang="zh-CN" altLang="en-US" smtClean="0"/>
              <a:pPr/>
              <a:t>‹#›</a:t>
            </a:fld>
            <a:r>
              <a:rPr lang="en-US" altLang="zh-CN" dirty="0"/>
              <a:t>/25</a:t>
            </a:r>
            <a:endParaRPr lang="zh-CN" altLang="en-US" dirty="0"/>
          </a:p>
        </p:txBody>
      </p:sp>
    </p:spTree>
    <p:extLst>
      <p:ext uri="{BB962C8B-B14F-4D97-AF65-F5344CB8AC3E}">
        <p14:creationId xmlns:p14="http://schemas.microsoft.com/office/powerpoint/2010/main" val="112901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1214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a:t>
            </a:fld>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0125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a:prstGeom prst="rect">
            <a:avLst/>
          </a:prstGeo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9"/>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dirty="0"/>
          </a:p>
        </p:txBody>
      </p:sp>
    </p:spTree>
    <p:extLst>
      <p:ext uri="{BB962C8B-B14F-4D97-AF65-F5344CB8AC3E}">
        <p14:creationId xmlns:p14="http://schemas.microsoft.com/office/powerpoint/2010/main" val="405172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2224042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2"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2" y="1878806"/>
            <a:ext cx="3887391" cy="276344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8" name="Footer Placeholder 7"/>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304703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4" name="Footer Placeholder 3"/>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108632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3" name="Footer Placeholder 2"/>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377877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70"/>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1"/>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a:xfrm>
            <a:off x="628650" y="4767264"/>
            <a:ext cx="2057400" cy="273844"/>
          </a:xfrm>
          <a:prstGeom prst="rect">
            <a:avLst/>
          </a:prstGeom>
        </p:spPr>
        <p:txBody>
          <a:bodyPr/>
          <a:lstStyle/>
          <a:p>
            <a:r>
              <a:rPr lang="en-US" altLang="zh-CN"/>
              <a:t>2017/8/28</a:t>
            </a:r>
            <a:endParaRPr lang="zh-CN" altLang="en-US"/>
          </a:p>
        </p:txBody>
      </p:sp>
      <p:sp>
        <p:nvSpPr>
          <p:cNvPr id="6" name="Footer Placeholder 5"/>
          <p:cNvSpPr>
            <a:spLocks noGrp="1"/>
          </p:cNvSpPr>
          <p:nvPr>
            <p:ph type="ftr" sz="quarter" idx="11"/>
          </p:nvPr>
        </p:nvSpPr>
        <p:spPr>
          <a:xfrm>
            <a:off x="3028950" y="4767264"/>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4"/>
            <a:ext cx="2057400" cy="273844"/>
          </a:xfrm>
          <a:prstGeom prst="rect">
            <a:avLst/>
          </a:prstGeom>
        </p:spPr>
        <p:txBody>
          <a:bodyPr/>
          <a:lstStyle/>
          <a:p>
            <a:fld id="{7B683D06-1B2D-4418-9191-09774B5762B3}" type="slidenum">
              <a:rPr lang="zh-CN" altLang="en-US" smtClean="0"/>
              <a:t>‹#›</a:t>
            </a:fld>
            <a:endParaRPr lang="zh-CN" altLang="en-US"/>
          </a:p>
        </p:txBody>
      </p:sp>
    </p:spTree>
    <p:extLst>
      <p:ext uri="{BB962C8B-B14F-4D97-AF65-F5344CB8AC3E}">
        <p14:creationId xmlns:p14="http://schemas.microsoft.com/office/powerpoint/2010/main" val="61319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748539"/>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jp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CB8F426-83F2-4508-A01C-08D08A4BE695}"/>
              </a:ext>
            </a:extLst>
          </p:cNvPr>
          <p:cNvSpPr txBox="1"/>
          <p:nvPr/>
        </p:nvSpPr>
        <p:spPr>
          <a:xfrm>
            <a:off x="118334" y="1107960"/>
            <a:ext cx="902566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Attention-over-Attention Neural Networks for Reading Comprehension</a:t>
            </a:r>
            <a:endParaRPr lang="zh-CN" altLang="en-US" sz="20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CDBB60B-8B70-4550-9E21-4B4DAD9DB9F9}"/>
              </a:ext>
            </a:extLst>
          </p:cNvPr>
          <p:cNvSpPr txBox="1"/>
          <p:nvPr/>
        </p:nvSpPr>
        <p:spPr>
          <a:xfrm>
            <a:off x="6374097" y="3657601"/>
            <a:ext cx="1862172"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汇报人：徐军</a:t>
            </a:r>
          </a:p>
        </p:txBody>
      </p:sp>
      <p:sp>
        <p:nvSpPr>
          <p:cNvPr id="5" name="灯片编号占位符 4">
            <a:extLst>
              <a:ext uri="{FF2B5EF4-FFF2-40B4-BE49-F238E27FC236}">
                <a16:creationId xmlns:a16="http://schemas.microsoft.com/office/drawing/2014/main" id="{A0FAA61C-83F7-4A3D-B01D-028BA00EBD72}"/>
              </a:ext>
            </a:extLst>
          </p:cNvPr>
          <p:cNvSpPr>
            <a:spLocks noGrp="1"/>
          </p:cNvSpPr>
          <p:nvPr>
            <p:ph type="sldNum" sz="quarter" idx="12"/>
          </p:nvPr>
        </p:nvSpPr>
        <p:spPr/>
        <p:txBody>
          <a:bodyPr/>
          <a:lstStyle/>
          <a:p>
            <a:r>
              <a:rPr lang="en-US" altLang="zh-CN" dirty="0"/>
              <a:t>		</a:t>
            </a:r>
            <a:endParaRPr lang="zh-CN" altLang="en-US" dirty="0"/>
          </a:p>
        </p:txBody>
      </p:sp>
      <p:sp>
        <p:nvSpPr>
          <p:cNvPr id="7" name="文本框 6">
            <a:extLst>
              <a:ext uri="{FF2B5EF4-FFF2-40B4-BE49-F238E27FC236}">
                <a16:creationId xmlns:a16="http://schemas.microsoft.com/office/drawing/2014/main" id="{026DD0F5-15A9-4D59-84E5-5DD09D54181B}"/>
              </a:ext>
            </a:extLst>
          </p:cNvPr>
          <p:cNvSpPr txBox="1"/>
          <p:nvPr/>
        </p:nvSpPr>
        <p:spPr>
          <a:xfrm>
            <a:off x="6374096" y="4117025"/>
            <a:ext cx="2318083"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日   期：</a:t>
            </a:r>
            <a:r>
              <a:rPr lang="en-US" altLang="zh-CN" sz="1600" dirty="0">
                <a:latin typeface="微软雅黑" panose="020B0503020204020204" pitchFamily="34" charset="-122"/>
                <a:ea typeface="微软雅黑" panose="020B0503020204020204" pitchFamily="34" charset="-122"/>
              </a:rPr>
              <a:t>2017/10/20</a:t>
            </a:r>
            <a:endParaRPr lang="zh-CN" altLang="en-US" sz="16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0F1295EE-4496-4C01-B5CE-5D3CCEC2DCC1}"/>
              </a:ext>
            </a:extLst>
          </p:cNvPr>
          <p:cNvSpPr txBox="1"/>
          <p:nvPr/>
        </p:nvSpPr>
        <p:spPr>
          <a:xfrm>
            <a:off x="2773072" y="1908180"/>
            <a:ext cx="3356124" cy="338554"/>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来源：</a:t>
            </a:r>
            <a:r>
              <a:rPr lang="en-US" altLang="zh-CN" sz="1600" dirty="0">
                <a:latin typeface="微软雅黑" panose="020B0503020204020204" pitchFamily="34" charset="-122"/>
                <a:ea typeface="微软雅黑" panose="020B0503020204020204" pitchFamily="34" charset="-122"/>
              </a:rPr>
              <a:t>ACL2017</a:t>
            </a:r>
            <a:endParaRPr lang="zh-CN" altLang="en-US" sz="16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A00199E2-9359-448A-9CDE-1EAE6AC5DA91}"/>
              </a:ext>
            </a:extLst>
          </p:cNvPr>
          <p:cNvSpPr/>
          <p:nvPr/>
        </p:nvSpPr>
        <p:spPr>
          <a:xfrm>
            <a:off x="1756325" y="1538848"/>
            <a:ext cx="5720733" cy="338554"/>
          </a:xfrm>
          <a:prstGeom prst="rect">
            <a:avLst/>
          </a:prstGeom>
        </p:spPr>
        <p:txBody>
          <a:bodyPr wrap="none">
            <a:spAutoFit/>
          </a:bodyPr>
          <a:lstStyle/>
          <a:p>
            <a:r>
              <a:rPr lang="nn-NO" altLang="zh-CN" sz="1600" dirty="0">
                <a:latin typeface="微软雅黑" panose="020B0503020204020204" pitchFamily="34" charset="-122"/>
                <a:ea typeface="微软雅黑" panose="020B0503020204020204" pitchFamily="34" charset="-122"/>
              </a:rPr>
              <a:t>Yiming Cui, Zhipeng Chen, Si Wei, Shijin Wang, Ting Liu</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804555572"/>
      </p:ext>
    </p:extLst>
  </p:cSld>
  <p:clrMapOvr>
    <a:masterClrMapping/>
  </p:clrMapOvr>
  <mc:AlternateContent xmlns:mc="http://schemas.openxmlformats.org/markup-compatibility/2006">
    <mc:Choice xmlns:p14="http://schemas.microsoft.com/office/powerpoint/2010/main" Requires="p14">
      <p:transition p14:dur="10" advTm="0"/>
    </mc:Choice>
    <mc:Fallback>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140138" cy="438582"/>
          </a:xfrm>
          <a:prstGeom prst="rect">
            <a:avLst/>
          </a:prstGeom>
          <a:noFill/>
        </p:spPr>
        <p:txBody>
          <a:bodyPr wrap="none" lIns="68580" tIns="34290" rIns="68580" bIns="34290" rtlCol="0">
            <a:spAutoFit/>
          </a:bodyPr>
          <a:lstStyle/>
          <a:p>
            <a:r>
              <a:rPr lang="en-US" altLang="zh-CN" sz="2400" dirty="0">
                <a:solidFill>
                  <a:srgbClr val="C00000"/>
                </a:solidFill>
                <a:latin typeface="微软雅黑" pitchFamily="34" charset="-122"/>
                <a:ea typeface="微软雅黑" pitchFamily="34" charset="-122"/>
              </a:rPr>
              <a:t>Attention</a:t>
            </a:r>
            <a:r>
              <a:rPr lang="zh-CN" altLang="en-US" sz="2400" dirty="0">
                <a:solidFill>
                  <a:srgbClr val="C00000"/>
                </a:solidFill>
                <a:latin typeface="微软雅黑" pitchFamily="34" charset="-122"/>
                <a:ea typeface="微软雅黑" pitchFamily="34" charset="-122"/>
              </a:rPr>
              <a:t>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10</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5" name="文本框 4">
            <a:extLst>
              <a:ext uri="{FF2B5EF4-FFF2-40B4-BE49-F238E27FC236}">
                <a16:creationId xmlns:a16="http://schemas.microsoft.com/office/drawing/2014/main" id="{E2929B90-E0FF-43AF-9504-59D23EAA1932}"/>
              </a:ext>
            </a:extLst>
          </p:cNvPr>
          <p:cNvSpPr txBox="1"/>
          <p:nvPr/>
        </p:nvSpPr>
        <p:spPr>
          <a:xfrm>
            <a:off x="442918" y="791709"/>
            <a:ext cx="7786509" cy="1477328"/>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举个例子，假设原文是“</a:t>
            </a:r>
            <a:r>
              <a:rPr lang="en-US" altLang="zh-CN" sz="1800" dirty="0">
                <a:latin typeface="微软雅黑" panose="020B0503020204020204" pitchFamily="34" charset="-122"/>
                <a:ea typeface="微软雅黑" panose="020B0503020204020204" pitchFamily="34" charset="-122"/>
              </a:rPr>
              <a:t>Tom chase Jerry</a:t>
            </a:r>
            <a:r>
              <a:rPr lang="zh-CN" altLang="en-US" sz="1800" dirty="0">
                <a:latin typeface="微软雅黑" panose="020B0503020204020204" pitchFamily="34" charset="-122"/>
                <a:ea typeface="微软雅黑" panose="020B0503020204020204" pitchFamily="34" charset="-122"/>
              </a:rPr>
              <a:t>”翻译之后是“汤姆追逐杰瑞”，计算输出时注意力的变化。</a:t>
            </a:r>
            <a:endParaRPr lang="en-US" altLang="zh-CN" sz="1800" dirty="0">
              <a:latin typeface="微软雅黑" panose="020B0503020204020204" pitchFamily="34" charset="-122"/>
              <a:ea typeface="微软雅黑" panose="020B0503020204020204" pitchFamily="34" charset="-122"/>
            </a:endParaRPr>
          </a:p>
          <a:p>
            <a:endParaRPr lang="en-US" altLang="zh-CN" sz="1800" dirty="0">
              <a:latin typeface="微软雅黑" panose="020B0503020204020204" pitchFamily="34" charset="-122"/>
              <a:ea typeface="微软雅黑" panose="020B0503020204020204" pitchFamily="34" charset="-122"/>
            </a:endParaRPr>
          </a:p>
          <a:p>
            <a:r>
              <a:rPr lang="zh-CN" altLang="en-US" sz="1800" dirty="0">
                <a:latin typeface="微软雅黑" panose="020B0503020204020204" pitchFamily="34" charset="-122"/>
                <a:ea typeface="微软雅黑" panose="020B0503020204020204" pitchFamily="34" charset="-122"/>
              </a:rPr>
              <a:t>例如把“</a:t>
            </a:r>
            <a:r>
              <a:rPr lang="en-US" altLang="zh-CN" sz="1800" dirty="0">
                <a:latin typeface="微软雅黑" panose="020B0503020204020204" pitchFamily="34" charset="-122"/>
                <a:ea typeface="微软雅黑" panose="020B0503020204020204" pitchFamily="34" charset="-122"/>
              </a:rPr>
              <a:t>Tom</a:t>
            </a:r>
            <a:r>
              <a:rPr lang="zh-CN" altLang="en-US" sz="1800" dirty="0">
                <a:latin typeface="微软雅黑" panose="020B0503020204020204" pitchFamily="34" charset="-122"/>
                <a:ea typeface="微软雅黑" panose="020B0503020204020204" pitchFamily="34" charset="-122"/>
              </a:rPr>
              <a:t>”翻译“汤姆”时，</a:t>
            </a:r>
            <a:r>
              <a:rPr lang="en-US" altLang="zh-CN" sz="1800" dirty="0">
                <a:latin typeface="微软雅黑" panose="020B0503020204020204" pitchFamily="34" charset="-122"/>
                <a:ea typeface="微软雅黑" panose="020B0503020204020204" pitchFamily="34" charset="-122"/>
              </a:rPr>
              <a:t>Tom</a:t>
            </a:r>
            <a:r>
              <a:rPr lang="zh-CN" altLang="en-US" sz="1800" dirty="0">
                <a:latin typeface="微软雅黑" panose="020B0503020204020204" pitchFamily="34" charset="-122"/>
                <a:ea typeface="微软雅黑" panose="020B0503020204020204" pitchFamily="34" charset="-122"/>
              </a:rPr>
              <a:t>的注意力为</a:t>
            </a:r>
            <a:r>
              <a:rPr lang="en-US" altLang="zh-CN" sz="1800" dirty="0">
                <a:latin typeface="微软雅黑" panose="020B0503020204020204" pitchFamily="34" charset="-122"/>
                <a:ea typeface="微软雅黑" panose="020B0503020204020204" pitchFamily="34" charset="-122"/>
              </a:rPr>
              <a:t>0.6</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chase</a:t>
            </a:r>
            <a:r>
              <a:rPr lang="zh-CN" altLang="en-US" sz="1800" dirty="0">
                <a:latin typeface="微软雅黑" panose="020B0503020204020204" pitchFamily="34" charset="-122"/>
                <a:ea typeface="微软雅黑" panose="020B0503020204020204" pitchFamily="34" charset="-122"/>
              </a:rPr>
              <a:t>的注意力为</a:t>
            </a:r>
            <a:r>
              <a:rPr lang="en-US" altLang="zh-CN" sz="1800" dirty="0">
                <a:latin typeface="微软雅黑" panose="020B0503020204020204" pitchFamily="34" charset="-122"/>
                <a:ea typeface="微软雅黑" panose="020B0503020204020204" pitchFamily="34" charset="-122"/>
              </a:rPr>
              <a:t>0.2</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Jerry</a:t>
            </a:r>
            <a:r>
              <a:rPr lang="zh-CN" altLang="en-US" sz="1800" dirty="0">
                <a:latin typeface="微软雅黑" panose="020B0503020204020204" pitchFamily="34" charset="-122"/>
                <a:ea typeface="微软雅黑" panose="020B0503020204020204" pitchFamily="34" charset="-122"/>
              </a:rPr>
              <a:t>的注意力为</a:t>
            </a:r>
            <a:r>
              <a:rPr lang="en-US" altLang="zh-CN" sz="1800" dirty="0">
                <a:latin typeface="微软雅黑" panose="020B0503020204020204" pitchFamily="34" charset="-122"/>
                <a:ea typeface="微软雅黑" panose="020B0503020204020204" pitchFamily="34" charset="-122"/>
              </a:rPr>
              <a:t>0.2</a:t>
            </a:r>
            <a:r>
              <a:rPr lang="zh-CN" altLang="en-US" sz="1800" dirty="0">
                <a:latin typeface="微软雅黑" panose="020B0503020204020204" pitchFamily="34" charset="-122"/>
                <a:ea typeface="微软雅黑" panose="020B0503020204020204" pitchFamily="34" charset="-122"/>
              </a:rPr>
              <a:t>，这样就形成了一个基本的注意力模型。</a:t>
            </a:r>
          </a:p>
        </p:txBody>
      </p:sp>
      <p:pic>
        <p:nvPicPr>
          <p:cNvPr id="2" name="图片 1">
            <a:extLst>
              <a:ext uri="{FF2B5EF4-FFF2-40B4-BE49-F238E27FC236}">
                <a16:creationId xmlns:a16="http://schemas.microsoft.com/office/drawing/2014/main" id="{41EC9477-AD97-4880-A185-987C1D35BE2D}"/>
              </a:ext>
            </a:extLst>
          </p:cNvPr>
          <p:cNvPicPr>
            <a:picLocks noChangeAspect="1"/>
          </p:cNvPicPr>
          <p:nvPr/>
        </p:nvPicPr>
        <p:blipFill>
          <a:blip r:embed="rId3"/>
          <a:stretch>
            <a:fillRect/>
          </a:stretch>
        </p:blipFill>
        <p:spPr>
          <a:xfrm>
            <a:off x="391634" y="2526525"/>
            <a:ext cx="8108363" cy="1338119"/>
          </a:xfrm>
          <a:prstGeom prst="rect">
            <a:avLst/>
          </a:prstGeom>
        </p:spPr>
      </p:pic>
    </p:spTree>
    <p:extLst>
      <p:ext uri="{BB962C8B-B14F-4D97-AF65-F5344CB8AC3E}">
        <p14:creationId xmlns:p14="http://schemas.microsoft.com/office/powerpoint/2010/main" val="34289384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140138" cy="438582"/>
          </a:xfrm>
          <a:prstGeom prst="rect">
            <a:avLst/>
          </a:prstGeom>
          <a:noFill/>
        </p:spPr>
        <p:txBody>
          <a:bodyPr wrap="none" lIns="68580" tIns="34290" rIns="68580" bIns="34290" rtlCol="0">
            <a:spAutoFit/>
          </a:bodyPr>
          <a:lstStyle/>
          <a:p>
            <a:r>
              <a:rPr lang="en-US" altLang="zh-CN" sz="2400" dirty="0">
                <a:solidFill>
                  <a:srgbClr val="C00000"/>
                </a:solidFill>
                <a:latin typeface="微软雅黑" pitchFamily="34" charset="-122"/>
                <a:ea typeface="微软雅黑" pitchFamily="34" charset="-122"/>
              </a:rPr>
              <a:t>Attention</a:t>
            </a:r>
            <a:r>
              <a:rPr lang="zh-CN" altLang="en-US" sz="2400" dirty="0">
                <a:solidFill>
                  <a:srgbClr val="C00000"/>
                </a:solidFill>
                <a:latin typeface="微软雅黑" pitchFamily="34" charset="-122"/>
                <a:ea typeface="微软雅黑" pitchFamily="34" charset="-122"/>
              </a:rPr>
              <a:t>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11</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5" name="文本框 4">
            <a:extLst>
              <a:ext uri="{FF2B5EF4-FFF2-40B4-BE49-F238E27FC236}">
                <a16:creationId xmlns:a16="http://schemas.microsoft.com/office/drawing/2014/main" id="{E2929B90-E0FF-43AF-9504-59D23EAA1932}"/>
              </a:ext>
            </a:extLst>
          </p:cNvPr>
          <p:cNvSpPr txBox="1"/>
          <p:nvPr/>
        </p:nvSpPr>
        <p:spPr>
          <a:xfrm>
            <a:off x="6207162" y="791709"/>
            <a:ext cx="2506532" cy="646331"/>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怎么计算每个单词的在原文中的注意力分布？</a:t>
            </a:r>
            <a:endParaRPr lang="en-US" altLang="zh-CN" sz="18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7D6BB00D-135E-46EB-ACE7-3F6BC6F6A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09" y="719855"/>
            <a:ext cx="5526825" cy="4239420"/>
          </a:xfrm>
          <a:prstGeom prst="rect">
            <a:avLst/>
          </a:prstGeom>
        </p:spPr>
      </p:pic>
    </p:spTree>
    <p:extLst>
      <p:ext uri="{BB962C8B-B14F-4D97-AF65-F5344CB8AC3E}">
        <p14:creationId xmlns:p14="http://schemas.microsoft.com/office/powerpoint/2010/main" val="422978598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140138" cy="438582"/>
          </a:xfrm>
          <a:prstGeom prst="rect">
            <a:avLst/>
          </a:prstGeom>
          <a:noFill/>
        </p:spPr>
        <p:txBody>
          <a:bodyPr wrap="none" lIns="68580" tIns="34290" rIns="68580" bIns="34290" rtlCol="0">
            <a:spAutoFit/>
          </a:bodyPr>
          <a:lstStyle/>
          <a:p>
            <a:r>
              <a:rPr lang="en-US" altLang="zh-CN" sz="2400" dirty="0">
                <a:solidFill>
                  <a:srgbClr val="C00000"/>
                </a:solidFill>
                <a:latin typeface="微软雅黑" pitchFamily="34" charset="-122"/>
                <a:ea typeface="微软雅黑" pitchFamily="34" charset="-122"/>
              </a:rPr>
              <a:t>Attention</a:t>
            </a:r>
            <a:r>
              <a:rPr lang="zh-CN" altLang="en-US" sz="2400" dirty="0">
                <a:solidFill>
                  <a:srgbClr val="C00000"/>
                </a:solidFill>
                <a:latin typeface="微软雅黑" pitchFamily="34" charset="-122"/>
                <a:ea typeface="微软雅黑" pitchFamily="34" charset="-122"/>
              </a:rPr>
              <a:t>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12</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5" name="文本框 4">
            <a:extLst>
              <a:ext uri="{FF2B5EF4-FFF2-40B4-BE49-F238E27FC236}">
                <a16:creationId xmlns:a16="http://schemas.microsoft.com/office/drawing/2014/main" id="{E2929B90-E0FF-43AF-9504-59D23EAA1932}"/>
              </a:ext>
            </a:extLst>
          </p:cNvPr>
          <p:cNvSpPr txBox="1"/>
          <p:nvPr/>
        </p:nvSpPr>
        <p:spPr>
          <a:xfrm>
            <a:off x="4916246" y="831047"/>
            <a:ext cx="4109420" cy="1981696"/>
          </a:xfrm>
          <a:prstGeom prst="rect">
            <a:avLst/>
          </a:prstGeom>
          <a:noFill/>
        </p:spPr>
        <p:txBody>
          <a:bodyPr wrap="square" rtlCol="0">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一个最直观的例子，横坐标表示摘要，纵坐标表示原文。</a:t>
            </a:r>
            <a:endParaRPr lang="en-US" altLang="zh-CN" sz="1600" dirty="0">
              <a:latin typeface="微软雅黑" panose="020B0503020204020204" pitchFamily="34" charset="-122"/>
              <a:ea typeface="微软雅黑" panose="020B0503020204020204" pitchFamily="34" charset="-122"/>
            </a:endParaRPr>
          </a:p>
          <a:p>
            <a:pPr>
              <a:lnSpc>
                <a:spcPct val="130000"/>
              </a:lnSpc>
            </a:pP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矩阵中每⼀列代表⽣成的⽬标单词对应输⼊句⼦每个单词的</a:t>
            </a:r>
            <a:r>
              <a:rPr lang="en-US" altLang="zh-CN" sz="1600" dirty="0">
                <a:latin typeface="微软雅黑" panose="020B0503020204020204" pitchFamily="34" charset="-122"/>
                <a:ea typeface="微软雅黑" panose="020B0503020204020204" pitchFamily="34" charset="-122"/>
              </a:rPr>
              <a:t>AM</a:t>
            </a:r>
            <a:r>
              <a:rPr lang="zh-CN" altLang="en-US" sz="1600" dirty="0">
                <a:latin typeface="微软雅黑" panose="020B0503020204020204" pitchFamily="34" charset="-122"/>
                <a:ea typeface="微软雅黑" panose="020B0503020204020204" pitchFamily="34" charset="-122"/>
              </a:rPr>
              <a:t>分配概率，颜⾊越深代表分配到的概率越⼤。</a:t>
            </a:r>
            <a:endParaRPr lang="en-US" altLang="zh-CN" sz="16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1945B516-D700-48EB-9975-64CA8B3BF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08" y="719855"/>
            <a:ext cx="4341106" cy="4238962"/>
          </a:xfrm>
          <a:prstGeom prst="rect">
            <a:avLst/>
          </a:prstGeom>
        </p:spPr>
      </p:pic>
    </p:spTree>
    <p:extLst>
      <p:ext uri="{BB962C8B-B14F-4D97-AF65-F5344CB8AC3E}">
        <p14:creationId xmlns:p14="http://schemas.microsoft.com/office/powerpoint/2010/main" val="22506512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60071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阅读理解主流模型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13</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5" name="文本框 4">
            <a:extLst>
              <a:ext uri="{FF2B5EF4-FFF2-40B4-BE49-F238E27FC236}">
                <a16:creationId xmlns:a16="http://schemas.microsoft.com/office/drawing/2014/main" id="{E2929B90-E0FF-43AF-9504-59D23EAA1932}"/>
              </a:ext>
            </a:extLst>
          </p:cNvPr>
          <p:cNvSpPr txBox="1"/>
          <p:nvPr/>
        </p:nvSpPr>
        <p:spPr>
          <a:xfrm>
            <a:off x="310168" y="808193"/>
            <a:ext cx="8509299" cy="369332"/>
          </a:xfrm>
          <a:prstGeom prst="rect">
            <a:avLst/>
          </a:prstGeom>
          <a:noFill/>
        </p:spPr>
        <p:txBody>
          <a:bodyPr wrap="square" rtlCol="0">
            <a:spAutoFit/>
          </a:bodyPr>
          <a:lstStyle/>
          <a:p>
            <a:r>
              <a:rPr lang="zh-CN" altLang="en-US" sz="1800" dirty="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Hermann et al.,2015NIPS</a:t>
            </a:r>
            <a:r>
              <a:rPr lang="zh-CN" altLang="en-US" sz="16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CNN/CBT</a:t>
            </a:r>
            <a:r>
              <a:rPr lang="zh-CN" altLang="en-US" sz="1800" dirty="0">
                <a:latin typeface="微软雅黑" panose="020B0503020204020204" pitchFamily="34" charset="-122"/>
                <a:ea typeface="微软雅黑" panose="020B0503020204020204" pitchFamily="34" charset="-122"/>
              </a:rPr>
              <a:t>的作者对这两个数据集设计了两个模型</a:t>
            </a:r>
            <a:endParaRPr lang="en-US" altLang="zh-CN" sz="18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B47F01BD-401E-4831-BE33-B214CEA6C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86" y="1402839"/>
            <a:ext cx="8745261" cy="2861136"/>
          </a:xfrm>
          <a:prstGeom prst="rect">
            <a:avLst/>
          </a:prstGeom>
        </p:spPr>
      </p:pic>
    </p:spTree>
    <p:extLst>
      <p:ext uri="{BB962C8B-B14F-4D97-AF65-F5344CB8AC3E}">
        <p14:creationId xmlns:p14="http://schemas.microsoft.com/office/powerpoint/2010/main" val="53191222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60071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阅读理解主流模型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14</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5" name="文本框 4">
            <a:extLst>
              <a:ext uri="{FF2B5EF4-FFF2-40B4-BE49-F238E27FC236}">
                <a16:creationId xmlns:a16="http://schemas.microsoft.com/office/drawing/2014/main" id="{E2929B90-E0FF-43AF-9504-59D23EAA1932}"/>
              </a:ext>
            </a:extLst>
          </p:cNvPr>
          <p:cNvSpPr txBox="1"/>
          <p:nvPr/>
        </p:nvSpPr>
        <p:spPr>
          <a:xfrm>
            <a:off x="202591" y="821824"/>
            <a:ext cx="8833832" cy="3773341"/>
          </a:xfrm>
          <a:prstGeom prst="rect">
            <a:avLst/>
          </a:prstGeom>
          <a:noFill/>
        </p:spPr>
        <p:txBody>
          <a:bodyPr wrap="square" rtlCol="0">
            <a:spAutoFit/>
          </a:bodyPr>
          <a:lstStyle/>
          <a:p>
            <a:pPr>
              <a:lnSpc>
                <a:spcPct val="130000"/>
              </a:lnSpc>
            </a:pPr>
            <a:r>
              <a:rPr lang="en-US" altLang="zh-CN" sz="2000" b="1" dirty="0">
                <a:latin typeface="微软雅黑" panose="020B0503020204020204" pitchFamily="34" charset="-122"/>
                <a:ea typeface="微软雅黑" panose="020B0503020204020204" pitchFamily="34" charset="-122"/>
              </a:rPr>
              <a:t>Attentive Reader</a:t>
            </a:r>
          </a:p>
          <a:p>
            <a:pPr>
              <a:lnSpc>
                <a:spcPct val="130000"/>
              </a:lnSpc>
            </a:pPr>
            <a:r>
              <a:rPr lang="zh-CN" altLang="en-US" sz="1600" dirty="0">
                <a:latin typeface="微软雅黑" panose="020B0503020204020204" pitchFamily="34" charset="-122"/>
                <a:ea typeface="微软雅黑" panose="020B0503020204020204" pitchFamily="34" charset="-122"/>
              </a:rPr>
              <a:t>基本的实现过程是，左边表⽰对</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的双向</a:t>
            </a:r>
            <a:r>
              <a:rPr lang="en-US" altLang="zh-CN" sz="1600" dirty="0">
                <a:latin typeface="微软雅黑" panose="020B0503020204020204" pitchFamily="34" charset="-122"/>
                <a:ea typeface="微软雅黑" panose="020B0503020204020204" pitchFamily="34" charset="-122"/>
              </a:rPr>
              <a:t>LSTM</a:t>
            </a:r>
            <a:r>
              <a:rPr lang="zh-CN" altLang="en-US" sz="1600" dirty="0">
                <a:latin typeface="微软雅黑" panose="020B0503020204020204" pitchFamily="34" charset="-122"/>
                <a:ea typeface="微软雅黑" panose="020B0503020204020204" pitchFamily="34" charset="-122"/>
              </a:rPr>
              <a:t>编码，右边表⽰对</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的双向</a:t>
            </a:r>
            <a:r>
              <a:rPr lang="en-US" altLang="zh-CN" sz="1600" dirty="0">
                <a:latin typeface="微软雅黑" panose="020B0503020204020204" pitchFamily="34" charset="-122"/>
                <a:ea typeface="微软雅黑" panose="020B0503020204020204" pitchFamily="34" charset="-122"/>
              </a:rPr>
              <a:t>LSTM</a:t>
            </a:r>
            <a:r>
              <a:rPr lang="zh-CN" altLang="en-US" sz="1600" dirty="0">
                <a:latin typeface="微软雅黑" panose="020B0503020204020204" pitchFamily="34" charset="-122"/>
                <a:ea typeface="微软雅黑" panose="020B0503020204020204" pitchFamily="34" charset="-122"/>
              </a:rPr>
              <a:t>编码，对于</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这⼀部分，每个单词的两次编码直接拼接，得到隐含状态 ，再乘以各⾃的权重，这⾥的权重是通过神经⽹络学习得到的，再相加得到 ，对于</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这⼀部分，只将正向的</a:t>
            </a:r>
            <a:r>
              <a:rPr lang="en-US" altLang="zh-CN" sz="1600" dirty="0">
                <a:latin typeface="微软雅黑" panose="020B0503020204020204" pitchFamily="34" charset="-122"/>
                <a:ea typeface="微软雅黑" panose="020B0503020204020204" pitchFamily="34" charset="-122"/>
              </a:rPr>
              <a:t>LSTM</a:t>
            </a:r>
            <a:r>
              <a:rPr lang="zh-CN" altLang="en-US" sz="1600" dirty="0">
                <a:latin typeface="微软雅黑" panose="020B0503020204020204" pitchFamily="34" charset="-122"/>
                <a:ea typeface="微软雅黑" panose="020B0503020204020204" pitchFamily="34" charset="-122"/>
              </a:rPr>
              <a:t>层的最后编码和反向的</a:t>
            </a:r>
            <a:r>
              <a:rPr lang="en-US" altLang="zh-CN" sz="1600" dirty="0">
                <a:latin typeface="微软雅黑" panose="020B0503020204020204" pitchFamily="34" charset="-122"/>
                <a:ea typeface="微软雅黑" panose="020B0503020204020204" pitchFamily="34" charset="-122"/>
              </a:rPr>
              <a:t>LSTM</a:t>
            </a:r>
            <a:r>
              <a:rPr lang="zh-CN" altLang="en-US" sz="1600" dirty="0">
                <a:latin typeface="微软雅黑" panose="020B0503020204020204" pitchFamily="34" charset="-122"/>
                <a:ea typeface="微软雅黑" panose="020B0503020204020204" pitchFamily="34" charset="-122"/>
              </a:rPr>
              <a:t>的最后⼀层编码拼接，得到隐含状态 。通过神经⽹络的训练，计算</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中每⼀个</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词与</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的关联度，这篇⽂章中作者将</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的特征 与每⼀个带</a:t>
            </a:r>
            <a:r>
              <a:rPr lang="en-US" altLang="zh-CN" sz="1600" dirty="0">
                <a:latin typeface="微软雅黑" panose="020B0503020204020204" pitchFamily="34" charset="-122"/>
                <a:ea typeface="微软雅黑" panose="020B0503020204020204" pitchFamily="34" charset="-122"/>
              </a:rPr>
              <a:t>attention</a:t>
            </a:r>
            <a:r>
              <a:rPr lang="zh-CN" altLang="en-US" sz="1600" dirty="0">
                <a:latin typeface="微软雅黑" panose="020B0503020204020204" pitchFamily="34" charset="-122"/>
                <a:ea typeface="微软雅黑" panose="020B0503020204020204" pitchFamily="34" charset="-122"/>
              </a:rPr>
              <a:t>词向量相加，最后根据 计算概率值。</a:t>
            </a:r>
            <a:endParaRPr lang="en-US" altLang="zh-CN" sz="1600" dirty="0">
              <a:latin typeface="微软雅黑" panose="020B0503020204020204" pitchFamily="34" charset="-122"/>
              <a:ea typeface="微软雅黑" panose="020B0503020204020204" pitchFamily="34" charset="-122"/>
            </a:endParaRPr>
          </a:p>
          <a:p>
            <a:pPr>
              <a:lnSpc>
                <a:spcPct val="130000"/>
              </a:lnSpc>
            </a:pPr>
            <a:endParaRPr lang="zh-CN" altLang="en-US" sz="1600" dirty="0">
              <a:latin typeface="微软雅黑" panose="020B0503020204020204" pitchFamily="34" charset="-122"/>
              <a:ea typeface="微软雅黑" panose="020B0503020204020204" pitchFamily="34" charset="-122"/>
            </a:endParaRPr>
          </a:p>
          <a:p>
            <a:pPr>
              <a:lnSpc>
                <a:spcPct val="130000"/>
              </a:lnSpc>
            </a:pPr>
            <a:r>
              <a:rPr lang="en-US" altLang="zh-CN" sz="2000" b="1" dirty="0">
                <a:latin typeface="微软雅黑" panose="020B0503020204020204" pitchFamily="34" charset="-122"/>
                <a:ea typeface="微软雅黑" panose="020B0503020204020204" pitchFamily="34" charset="-122"/>
              </a:rPr>
              <a:t>Impatient Reader</a:t>
            </a:r>
          </a:p>
          <a:p>
            <a:pPr>
              <a:lnSpc>
                <a:spcPct val="130000"/>
              </a:lnSpc>
            </a:pPr>
            <a:r>
              <a:rPr lang="zh-CN" altLang="en-US" sz="1600" dirty="0">
                <a:latin typeface="微软雅黑" panose="020B0503020204020204" pitchFamily="34" charset="-122"/>
                <a:ea typeface="微软雅黑" panose="020B0503020204020204" pitchFamily="34" charset="-122"/>
              </a:rPr>
              <a:t>这⼀模型和 </a:t>
            </a:r>
            <a:r>
              <a:rPr lang="en-US" altLang="zh-CN" sz="1600" dirty="0">
                <a:latin typeface="微软雅黑" panose="020B0503020204020204" pitchFamily="34" charset="-122"/>
                <a:ea typeface="微软雅黑" panose="020B0503020204020204" pitchFamily="34" charset="-122"/>
              </a:rPr>
              <a:t>attentive reader </a:t>
            </a:r>
            <a:r>
              <a:rPr lang="zh-CN" altLang="en-US" sz="1600" dirty="0">
                <a:latin typeface="微软雅黑" panose="020B0503020204020204" pitchFamily="34" charset="-122"/>
                <a:ea typeface="微软雅黑" panose="020B0503020204020204" pitchFamily="34" charset="-122"/>
              </a:rPr>
              <a:t>类似，但是每读⼊⼀个 </a:t>
            </a:r>
            <a:r>
              <a:rPr lang="en-US" altLang="zh-CN" sz="1600" dirty="0">
                <a:latin typeface="微软雅黑" panose="020B0503020204020204" pitchFamily="34" charset="-122"/>
                <a:ea typeface="微软雅黑" panose="020B0503020204020204" pitchFamily="34" charset="-122"/>
              </a:rPr>
              <a:t>query token </a:t>
            </a:r>
            <a:r>
              <a:rPr lang="zh-CN" altLang="en-US" sz="1600" dirty="0">
                <a:latin typeface="微软雅黑" panose="020B0503020204020204" pitchFamily="34" charset="-122"/>
                <a:ea typeface="微软雅黑" panose="020B0503020204020204" pitchFamily="34" charset="-122"/>
              </a:rPr>
              <a:t>就迭代计算⼀次</a:t>
            </a:r>
            <a:r>
              <a:rPr lang="en-US" altLang="zh-CN" sz="1600" dirty="0">
                <a:latin typeface="微软雅黑" panose="020B0503020204020204" pitchFamily="34" charset="-122"/>
                <a:ea typeface="微软雅黑" panose="020B0503020204020204" pitchFamily="34" charset="-122"/>
              </a:rPr>
              <a:t>document </a:t>
            </a:r>
            <a:r>
              <a:rPr lang="zh-CN" altLang="en-US" sz="1600" dirty="0">
                <a:latin typeface="微软雅黑" panose="020B0503020204020204" pitchFamily="34" charset="-122"/>
                <a:ea typeface="微软雅黑" panose="020B0503020204020204" pitchFamily="34" charset="-122"/>
              </a:rPr>
              <a:t>的权重分布</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96871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60071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阅读理解主流模型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15</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pic>
        <p:nvPicPr>
          <p:cNvPr id="3" name="图片 2">
            <a:extLst>
              <a:ext uri="{FF2B5EF4-FFF2-40B4-BE49-F238E27FC236}">
                <a16:creationId xmlns:a16="http://schemas.microsoft.com/office/drawing/2014/main" id="{2982785D-3DEB-477A-8662-456DBBA0C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48" y="849220"/>
            <a:ext cx="8508219" cy="3764793"/>
          </a:xfrm>
          <a:prstGeom prst="rect">
            <a:avLst/>
          </a:prstGeom>
        </p:spPr>
      </p:pic>
    </p:spTree>
    <p:extLst>
      <p:ext uri="{BB962C8B-B14F-4D97-AF65-F5344CB8AC3E}">
        <p14:creationId xmlns:p14="http://schemas.microsoft.com/office/powerpoint/2010/main" val="33641365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60071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阅读理解主流模型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16</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2" name="矩形 1">
            <a:extLst>
              <a:ext uri="{FF2B5EF4-FFF2-40B4-BE49-F238E27FC236}">
                <a16:creationId xmlns:a16="http://schemas.microsoft.com/office/drawing/2014/main" id="{1271F5D5-F48B-4F40-B571-F14FFB73FBD9}"/>
              </a:ext>
            </a:extLst>
          </p:cNvPr>
          <p:cNvSpPr/>
          <p:nvPr/>
        </p:nvSpPr>
        <p:spPr>
          <a:xfrm>
            <a:off x="3725614" y="2421709"/>
            <a:ext cx="231154" cy="300082"/>
          </a:xfrm>
          <a:prstGeom prst="rect">
            <a:avLst/>
          </a:prstGeom>
        </p:spPr>
        <p:txBody>
          <a:bodyPr wrap="none">
            <a:spAutoFit/>
          </a:bodyPr>
          <a:lstStyle/>
          <a:p>
            <a:r>
              <a:rPr lang="en-US" altLang="zh-CN" dirty="0"/>
              <a:t>:</a:t>
            </a:r>
            <a:endParaRPr lang="zh-CN" altLang="en-US" dirty="0"/>
          </a:p>
        </p:txBody>
      </p:sp>
      <p:sp>
        <p:nvSpPr>
          <p:cNvPr id="4" name="矩形 3">
            <a:extLst>
              <a:ext uri="{FF2B5EF4-FFF2-40B4-BE49-F238E27FC236}">
                <a16:creationId xmlns:a16="http://schemas.microsoft.com/office/drawing/2014/main" id="{31D6DFD7-D674-48E8-A627-04A40F450657}"/>
              </a:ext>
            </a:extLst>
          </p:cNvPr>
          <p:cNvSpPr/>
          <p:nvPr/>
        </p:nvSpPr>
        <p:spPr>
          <a:xfrm>
            <a:off x="445609" y="806537"/>
            <a:ext cx="7440220" cy="369332"/>
          </a:xfrm>
          <a:prstGeom prst="rect">
            <a:avLst/>
          </a:prstGeom>
        </p:spPr>
        <p:txBody>
          <a:bodyPr wrap="square">
            <a:spAutoFit/>
          </a:bodyPr>
          <a:lstStyle/>
          <a:p>
            <a:r>
              <a:rPr lang="zh-CN" altLang="en-US" sz="1800" dirty="0">
                <a:latin typeface="微软雅黑" panose="020B0503020204020204" pitchFamily="34" charset="-122"/>
                <a:ea typeface="微软雅黑" panose="020B0503020204020204" pitchFamily="34" charset="-122"/>
              </a:rPr>
              <a:t>针对这个问题</a:t>
            </a:r>
            <a:r>
              <a:rPr lang="en-US" altLang="zh-CN" sz="1800" dirty="0">
                <a:latin typeface="微软雅黑" panose="020B0503020204020204" pitchFamily="34" charset="-122"/>
                <a:ea typeface="微软雅黑" panose="020B0503020204020204" pitchFamily="34" charset="-122"/>
              </a:rPr>
              <a:t>(Kadlec et al.,2016ACL)</a:t>
            </a:r>
            <a:r>
              <a:rPr lang="zh-CN" altLang="en-US" sz="1800" dirty="0">
                <a:latin typeface="微软雅黑" panose="020B0503020204020204" pitchFamily="34" charset="-122"/>
                <a:ea typeface="微软雅黑" panose="020B0503020204020204" pitchFamily="34" charset="-122"/>
              </a:rPr>
              <a:t>，设计了如下的模型</a:t>
            </a:r>
            <a:endParaRPr lang="zh-CN" altLang="en-US" sz="1800" dirty="0"/>
          </a:p>
        </p:txBody>
      </p:sp>
      <p:pic>
        <p:nvPicPr>
          <p:cNvPr id="7" name="图片 6">
            <a:extLst>
              <a:ext uri="{FF2B5EF4-FFF2-40B4-BE49-F238E27FC236}">
                <a16:creationId xmlns:a16="http://schemas.microsoft.com/office/drawing/2014/main" id="{F19AE069-FEAB-4C20-8292-C6A7A36EDF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925" y="1238117"/>
            <a:ext cx="7293685" cy="3802991"/>
          </a:xfrm>
          <a:prstGeom prst="rect">
            <a:avLst/>
          </a:prstGeom>
        </p:spPr>
      </p:pic>
    </p:spTree>
    <p:extLst>
      <p:ext uri="{BB962C8B-B14F-4D97-AF65-F5344CB8AC3E}">
        <p14:creationId xmlns:p14="http://schemas.microsoft.com/office/powerpoint/2010/main" val="425635064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60071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阅读理解主流模型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17</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2" name="矩形 1">
            <a:extLst>
              <a:ext uri="{FF2B5EF4-FFF2-40B4-BE49-F238E27FC236}">
                <a16:creationId xmlns:a16="http://schemas.microsoft.com/office/drawing/2014/main" id="{1271F5D5-F48B-4F40-B571-F14FFB73FBD9}"/>
              </a:ext>
            </a:extLst>
          </p:cNvPr>
          <p:cNvSpPr/>
          <p:nvPr/>
        </p:nvSpPr>
        <p:spPr>
          <a:xfrm>
            <a:off x="3725614" y="2421709"/>
            <a:ext cx="231154" cy="300082"/>
          </a:xfrm>
          <a:prstGeom prst="rect">
            <a:avLst/>
          </a:prstGeom>
        </p:spPr>
        <p:txBody>
          <a:bodyPr wrap="none">
            <a:spAutoFit/>
          </a:bodyPr>
          <a:lstStyle/>
          <a:p>
            <a:r>
              <a:rPr lang="en-US" altLang="zh-CN" dirty="0"/>
              <a:t>:</a:t>
            </a:r>
            <a:endParaRPr lang="zh-CN" altLang="en-US" dirty="0"/>
          </a:p>
        </p:txBody>
      </p:sp>
      <p:pic>
        <p:nvPicPr>
          <p:cNvPr id="5" name="图片 4">
            <a:extLst>
              <a:ext uri="{FF2B5EF4-FFF2-40B4-BE49-F238E27FC236}">
                <a16:creationId xmlns:a16="http://schemas.microsoft.com/office/drawing/2014/main" id="{8FB0D336-CD95-45BC-9D29-23DE0E923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08" y="741707"/>
            <a:ext cx="5966642" cy="4205510"/>
          </a:xfrm>
          <a:prstGeom prst="rect">
            <a:avLst/>
          </a:prstGeom>
        </p:spPr>
      </p:pic>
      <p:sp>
        <p:nvSpPr>
          <p:cNvPr id="8" name="矩形 7">
            <a:extLst>
              <a:ext uri="{FF2B5EF4-FFF2-40B4-BE49-F238E27FC236}">
                <a16:creationId xmlns:a16="http://schemas.microsoft.com/office/drawing/2014/main" id="{ADE7EA2F-6719-4212-9839-F7D8AF2B053C}"/>
              </a:ext>
            </a:extLst>
          </p:cNvPr>
          <p:cNvSpPr/>
          <p:nvPr/>
        </p:nvSpPr>
        <p:spPr>
          <a:xfrm>
            <a:off x="491308" y="1538344"/>
            <a:ext cx="5966642" cy="4840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08017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18</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2" name="矩形 1">
            <a:extLst>
              <a:ext uri="{FF2B5EF4-FFF2-40B4-BE49-F238E27FC236}">
                <a16:creationId xmlns:a16="http://schemas.microsoft.com/office/drawing/2014/main" id="{1271F5D5-F48B-4F40-B571-F14FFB73FBD9}"/>
              </a:ext>
            </a:extLst>
          </p:cNvPr>
          <p:cNvSpPr/>
          <p:nvPr/>
        </p:nvSpPr>
        <p:spPr>
          <a:xfrm>
            <a:off x="3725614" y="2421709"/>
            <a:ext cx="231154" cy="300082"/>
          </a:xfrm>
          <a:prstGeom prst="rect">
            <a:avLst/>
          </a:prstGeom>
        </p:spPr>
        <p:txBody>
          <a:bodyPr wrap="none">
            <a:spAutoFit/>
          </a:bodyPr>
          <a:lstStyle/>
          <a:p>
            <a:r>
              <a:rPr lang="en-US" altLang="zh-CN" dirty="0"/>
              <a:t>:</a:t>
            </a:r>
            <a:endParaRPr lang="zh-CN" altLang="en-US" dirty="0"/>
          </a:p>
        </p:txBody>
      </p:sp>
      <p:pic>
        <p:nvPicPr>
          <p:cNvPr id="4" name="图片 3">
            <a:extLst>
              <a:ext uri="{FF2B5EF4-FFF2-40B4-BE49-F238E27FC236}">
                <a16:creationId xmlns:a16="http://schemas.microsoft.com/office/drawing/2014/main" id="{7CDFE167-58F0-4524-9510-7B7F0BEA0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67" y="806537"/>
            <a:ext cx="6570683" cy="4202349"/>
          </a:xfrm>
          <a:prstGeom prst="rect">
            <a:avLst/>
          </a:prstGeom>
        </p:spPr>
      </p:pic>
    </p:spTree>
    <p:extLst>
      <p:ext uri="{BB962C8B-B14F-4D97-AF65-F5344CB8AC3E}">
        <p14:creationId xmlns:p14="http://schemas.microsoft.com/office/powerpoint/2010/main" val="89231657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19</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2" name="矩形 1">
            <a:extLst>
              <a:ext uri="{FF2B5EF4-FFF2-40B4-BE49-F238E27FC236}">
                <a16:creationId xmlns:a16="http://schemas.microsoft.com/office/drawing/2014/main" id="{1271F5D5-F48B-4F40-B571-F14FFB73FBD9}"/>
              </a:ext>
            </a:extLst>
          </p:cNvPr>
          <p:cNvSpPr/>
          <p:nvPr/>
        </p:nvSpPr>
        <p:spPr>
          <a:xfrm>
            <a:off x="3725614" y="2421709"/>
            <a:ext cx="231154" cy="300082"/>
          </a:xfrm>
          <a:prstGeom prst="rect">
            <a:avLst/>
          </a:prstGeom>
        </p:spPr>
        <p:txBody>
          <a:bodyPr wrap="none">
            <a:spAutoFit/>
          </a:bodyPr>
          <a:lstStyle/>
          <a:p>
            <a:r>
              <a:rPr lang="en-US" altLang="zh-CN" dirty="0"/>
              <a:t>:</a:t>
            </a:r>
            <a:endParaRPr lang="zh-CN" altLang="en-US" dirty="0"/>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1840504"/>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Contextual Embedding</a:t>
            </a:r>
          </a:p>
          <a:p>
            <a:pPr>
              <a:lnSpc>
                <a:spcPct val="130000"/>
              </a:lnSpc>
            </a:pP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先将</a:t>
            </a:r>
            <a:r>
              <a:rPr lang="en-US" altLang="zh-CN" sz="1800" dirty="0">
                <a:latin typeface="微软雅黑" panose="020B0503020204020204" pitchFamily="34" charset="-122"/>
                <a:ea typeface="微软雅黑" panose="020B0503020204020204" pitchFamily="34" charset="-122"/>
              </a:rPr>
              <a:t>document</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中的每个词提取出来，通过查询训练好的</a:t>
            </a:r>
            <a:r>
              <a:rPr lang="en-US" altLang="zh-CN" sz="1800" dirty="0">
                <a:latin typeface="微软雅黑" panose="020B0503020204020204" pitchFamily="34" charset="-122"/>
                <a:ea typeface="微软雅黑" panose="020B0503020204020204" pitchFamily="34" charset="-122"/>
              </a:rPr>
              <a:t>word embedding </a:t>
            </a:r>
            <a:r>
              <a:rPr lang="zh-CN" altLang="en-US" sz="1800" dirty="0">
                <a:latin typeface="微软雅黑" panose="020B0503020204020204" pitchFamily="34" charset="-122"/>
                <a:ea typeface="微软雅黑" panose="020B0503020204020204" pitchFamily="34" charset="-122"/>
              </a:rPr>
              <a:t>得到每个词的特征表⽰。使⽤双向</a:t>
            </a:r>
            <a:r>
              <a:rPr lang="en-US" altLang="zh-CN" sz="1800" dirty="0">
                <a:latin typeface="微软雅黑" panose="020B0503020204020204" pitchFamily="34" charset="-122"/>
                <a:ea typeface="微软雅黑" panose="020B0503020204020204" pitchFamily="34" charset="-122"/>
              </a:rPr>
              <a:t>GRU</a:t>
            </a:r>
            <a:r>
              <a:rPr lang="zh-CN" altLang="en-US" sz="1800" dirty="0">
                <a:latin typeface="微软雅黑" panose="020B0503020204020204" pitchFamily="34" charset="-122"/>
                <a:ea typeface="微软雅黑" panose="020B0503020204020204" pitchFamily="34" charset="-122"/>
              </a:rPr>
              <a:t>模型来获取每个部分的语义表⽰。作者这⾥对每个单词的编码是</a:t>
            </a:r>
            <a:r>
              <a:rPr lang="en-US" altLang="zh-CN" sz="1800" dirty="0">
                <a:latin typeface="微软雅黑" panose="020B0503020204020204" pitchFamily="34" charset="-122"/>
                <a:ea typeface="微软雅黑" panose="020B0503020204020204" pitchFamily="34" charset="-122"/>
              </a:rPr>
              <a:t>384</a:t>
            </a:r>
            <a:r>
              <a:rPr lang="zh-CN" altLang="en-US" sz="1800" dirty="0">
                <a:latin typeface="微软雅黑" panose="020B0503020204020204" pitchFamily="34" charset="-122"/>
                <a:ea typeface="微软雅黑" panose="020B0503020204020204" pitchFamily="34" charset="-122"/>
              </a:rPr>
              <a:t>维，</a:t>
            </a:r>
            <a:r>
              <a:rPr lang="en-US" altLang="zh-CN" sz="1800" dirty="0">
                <a:latin typeface="微软雅黑" panose="020B0503020204020204" pitchFamily="34" charset="-122"/>
                <a:ea typeface="微软雅黑" panose="020B0503020204020204" pitchFamily="34" charset="-122"/>
              </a:rPr>
              <a:t>GRU</a:t>
            </a:r>
            <a:r>
              <a:rPr lang="zh-CN" altLang="en-US" sz="1800" dirty="0">
                <a:latin typeface="微软雅黑" panose="020B0503020204020204" pitchFamily="34" charset="-122"/>
                <a:ea typeface="微软雅黑" panose="020B0503020204020204" pitchFamily="34" charset="-122"/>
              </a:rPr>
              <a:t>输出层为</a:t>
            </a:r>
            <a:r>
              <a:rPr lang="en-US" altLang="zh-CN" sz="1800" dirty="0">
                <a:latin typeface="微软雅黑" panose="020B0503020204020204" pitchFamily="34" charset="-122"/>
                <a:ea typeface="微软雅黑" panose="020B0503020204020204" pitchFamily="34" charset="-122"/>
              </a:rPr>
              <a:t>256</a:t>
            </a:r>
            <a:r>
              <a:rPr lang="zh-CN" altLang="en-US" sz="1800" dirty="0">
                <a:latin typeface="微软雅黑" panose="020B0503020204020204" pitchFamily="34" charset="-122"/>
                <a:ea typeface="微软雅黑" panose="020B0503020204020204" pitchFamily="34" charset="-122"/>
              </a:rPr>
              <a:t>维。所以单个</a:t>
            </a:r>
            <a:r>
              <a:rPr lang="en-US" altLang="zh-CN" sz="1800" dirty="0">
                <a:latin typeface="微软雅黑" panose="020B0503020204020204" pitchFamily="34" charset="-122"/>
                <a:ea typeface="微软雅黑" panose="020B0503020204020204" pitchFamily="34" charset="-122"/>
              </a:rPr>
              <a:t>GRU</a:t>
            </a:r>
            <a:r>
              <a:rPr lang="zh-CN" altLang="en-US" sz="1800" dirty="0">
                <a:latin typeface="微软雅黑" panose="020B0503020204020204" pitchFamily="34" charset="-122"/>
                <a:ea typeface="微软雅黑" panose="020B0503020204020204" pitchFamily="34" charset="-122"/>
              </a:rPr>
              <a:t>的输⼊就是</a:t>
            </a:r>
            <a:r>
              <a:rPr lang="en-US" altLang="zh-CN" sz="1800" dirty="0">
                <a:latin typeface="微软雅黑" panose="020B0503020204020204" pitchFamily="34" charset="-122"/>
                <a:ea typeface="微软雅黑" panose="020B0503020204020204" pitchFamily="34" charset="-122"/>
              </a:rPr>
              <a:t>384</a:t>
            </a:r>
            <a:r>
              <a:rPr lang="zh-CN" altLang="en-US" sz="1800" dirty="0">
                <a:latin typeface="微软雅黑" panose="020B0503020204020204" pitchFamily="34" charset="-122"/>
                <a:ea typeface="微软雅黑" panose="020B0503020204020204" pitchFamily="34" charset="-122"/>
              </a:rPr>
              <a:t>维，输出为</a:t>
            </a:r>
            <a:r>
              <a:rPr lang="en-US" altLang="zh-CN" sz="1800" dirty="0">
                <a:latin typeface="微软雅黑" panose="020B0503020204020204" pitchFamily="34" charset="-122"/>
                <a:ea typeface="微软雅黑" panose="020B0503020204020204" pitchFamily="34" charset="-122"/>
              </a:rPr>
              <a:t>256</a:t>
            </a:r>
            <a:r>
              <a:rPr lang="zh-CN" altLang="en-US" sz="1800" dirty="0">
                <a:latin typeface="微软雅黑" panose="020B0503020204020204" pitchFamily="34" charset="-122"/>
                <a:ea typeface="微软雅黑" panose="020B0503020204020204" pitchFamily="34" charset="-122"/>
              </a:rPr>
              <a:t>维。双层</a:t>
            </a:r>
            <a:r>
              <a:rPr lang="en-US" altLang="zh-CN" sz="1800" dirty="0">
                <a:latin typeface="微软雅黑" panose="020B0503020204020204" pitchFamily="34" charset="-122"/>
                <a:ea typeface="微软雅黑" panose="020B0503020204020204" pitchFamily="34" charset="-122"/>
              </a:rPr>
              <a:t>GRU</a:t>
            </a:r>
            <a:r>
              <a:rPr lang="zh-CN" altLang="en-US" sz="1800" dirty="0">
                <a:latin typeface="微软雅黑" panose="020B0503020204020204" pitchFamily="34" charset="-122"/>
                <a:ea typeface="微软雅黑" panose="020B0503020204020204" pitchFamily="34" charset="-122"/>
              </a:rPr>
              <a:t>拼接之后的输出就是</a:t>
            </a:r>
            <a:r>
              <a:rPr lang="en-US" altLang="zh-CN" sz="1800" dirty="0">
                <a:latin typeface="微软雅黑" panose="020B0503020204020204" pitchFamily="34" charset="-122"/>
                <a:ea typeface="微软雅黑" panose="020B0503020204020204" pitchFamily="34" charset="-122"/>
              </a:rPr>
              <a:t>512</a:t>
            </a:r>
            <a:r>
              <a:rPr lang="zh-CN" altLang="en-US" sz="1800" dirty="0">
                <a:latin typeface="微软雅黑" panose="020B0503020204020204" pitchFamily="34" charset="-122"/>
                <a:ea typeface="微软雅黑" panose="020B0503020204020204" pitchFamily="34" charset="-122"/>
              </a:rPr>
              <a:t>维。</a:t>
            </a:r>
          </a:p>
        </p:txBody>
      </p:sp>
    </p:spTree>
    <p:extLst>
      <p:ext uri="{BB962C8B-B14F-4D97-AF65-F5344CB8AC3E}">
        <p14:creationId xmlns:p14="http://schemas.microsoft.com/office/powerpoint/2010/main" val="12745996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A58C54-1115-43A4-A168-E14D508FC486}"/>
              </a:ext>
            </a:extLst>
          </p:cNvPr>
          <p:cNvSpPr txBox="1"/>
          <p:nvPr/>
        </p:nvSpPr>
        <p:spPr>
          <a:xfrm>
            <a:off x="567329" y="393793"/>
            <a:ext cx="1615218"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目录</a:t>
            </a:r>
          </a:p>
        </p:txBody>
      </p:sp>
      <p:sp>
        <p:nvSpPr>
          <p:cNvPr id="6" name="文本框 5">
            <a:extLst>
              <a:ext uri="{FF2B5EF4-FFF2-40B4-BE49-F238E27FC236}">
                <a16:creationId xmlns:a16="http://schemas.microsoft.com/office/drawing/2014/main" id="{F27662E3-F697-4320-86BE-DB6A25F67078}"/>
              </a:ext>
            </a:extLst>
          </p:cNvPr>
          <p:cNvSpPr txBox="1"/>
          <p:nvPr/>
        </p:nvSpPr>
        <p:spPr>
          <a:xfrm>
            <a:off x="1274821" y="917013"/>
            <a:ext cx="3550972" cy="3624069"/>
          </a:xfrm>
          <a:prstGeom prst="rect">
            <a:avLst/>
          </a:prstGeom>
          <a:noFill/>
        </p:spPr>
        <p:txBody>
          <a:bodyPr wrap="none" rtlCol="0">
            <a:spAutoFit/>
          </a:bodyPr>
          <a:lstStyle/>
          <a:p>
            <a:pPr marL="285750" indent="-28575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问题定义与数据集介绍</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en-US" altLang="zh-CN" sz="2400" dirty="0">
                <a:latin typeface="微软雅黑" panose="020B0503020204020204" pitchFamily="34" charset="-122"/>
                <a:ea typeface="微软雅黑" panose="020B0503020204020204" pitchFamily="34" charset="-122"/>
              </a:rPr>
              <a:t>Attention</a:t>
            </a:r>
            <a:r>
              <a:rPr lang="zh-CN" altLang="en-US" sz="2400" dirty="0">
                <a:latin typeface="微软雅黑" panose="020B0503020204020204" pitchFamily="34" charset="-122"/>
                <a:ea typeface="微软雅黑" panose="020B0503020204020204" pitchFamily="34" charset="-122"/>
              </a:rPr>
              <a:t>基础介绍</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阅读理解主流模型</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改进的模型</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实验</a:t>
            </a:r>
            <a:endParaRPr lang="en-US" altLang="zh-CN" sz="2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总结</a:t>
            </a:r>
            <a:endParaRPr lang="en-US" altLang="zh-CN" sz="2400" dirty="0">
              <a:latin typeface="微软雅黑" panose="020B0503020204020204" pitchFamily="34" charset="-122"/>
              <a:ea typeface="微软雅黑" panose="020B0503020204020204" pitchFamily="34" charset="-122"/>
            </a:endParaRPr>
          </a:p>
          <a:p>
            <a:endParaRPr lang="zh-CN" altLang="en-US" dirty="0"/>
          </a:p>
        </p:txBody>
      </p:sp>
      <p:sp>
        <p:nvSpPr>
          <p:cNvPr id="3" name="灯片编号占位符 2">
            <a:extLst>
              <a:ext uri="{FF2B5EF4-FFF2-40B4-BE49-F238E27FC236}">
                <a16:creationId xmlns:a16="http://schemas.microsoft.com/office/drawing/2014/main" id="{0F04AB02-5DEE-4A39-B6F4-F64058740EA8}"/>
              </a:ext>
            </a:extLst>
          </p:cNvPr>
          <p:cNvSpPr>
            <a:spLocks noGrp="1"/>
          </p:cNvSpPr>
          <p:nvPr>
            <p:ph type="sldNum" sz="quarter" idx="12"/>
          </p:nvPr>
        </p:nvSpPr>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Tree>
    <p:extLst>
      <p:ext uri="{BB962C8B-B14F-4D97-AF65-F5344CB8AC3E}">
        <p14:creationId xmlns:p14="http://schemas.microsoft.com/office/powerpoint/2010/main" val="220305684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20</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Pair-wise Matching Score</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88FB6CD-1E32-43D3-B0C9-611384148CF1}"/>
                  </a:ext>
                </a:extLst>
              </p:cNvPr>
              <p:cNvSpPr/>
              <p:nvPr/>
            </p:nvSpPr>
            <p:spPr>
              <a:xfrm>
                <a:off x="619539" y="1381116"/>
                <a:ext cx="7965860" cy="2104615"/>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计算</a:t>
                </a:r>
                <a14:m>
                  <m:oMath xmlns:m="http://schemas.openxmlformats.org/officeDocument/2006/math">
                    <m:r>
                      <a:rPr lang="en-US" altLang="zh-CN" sz="1600" b="0" i="0" smtClean="0">
                        <a:latin typeface="Cambria Math" panose="02040503050406030204" pitchFamily="18" charset="0"/>
                        <a:ea typeface="微软雅黑" panose="020B0503020204020204" pitchFamily="34" charset="-122"/>
                      </a:rPr>
                      <m:t> </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𝒉</m:t>
                        </m:r>
                      </m:e>
                      <m:sub>
                        <m:r>
                          <a:rPr lang="en-US" altLang="zh-CN" sz="1600" b="1" i="1" smtClean="0">
                            <a:latin typeface="Cambria Math" panose="02040503050406030204" pitchFamily="18" charset="0"/>
                            <a:ea typeface="微软雅黑" panose="020B0503020204020204" pitchFamily="34" charset="-122"/>
                          </a:rPr>
                          <m:t>𝒅𝒐𝒄</m:t>
                        </m:r>
                      </m:sub>
                    </m:sSub>
                    <m:r>
                      <a:rPr lang="en-US" altLang="zh-CN" sz="1600" b="0" i="1" smtClean="0">
                        <a:latin typeface="Cambria Math" panose="02040503050406030204" pitchFamily="18" charset="0"/>
                        <a:ea typeface="微软雅黑" panose="020B0503020204020204" pitchFamily="34" charset="-122"/>
                      </a:rPr>
                      <m:t> </m:t>
                    </m:r>
                  </m:oMath>
                </a14:m>
                <a:r>
                  <a:rPr lang="zh-CN" altLang="en-US" sz="1600" dirty="0">
                    <a:latin typeface="微软雅黑" panose="020B0503020204020204" pitchFamily="34" charset="-122"/>
                    <a:ea typeface="微软雅黑" panose="020B0503020204020204" pitchFamily="34" charset="-122"/>
                  </a:rPr>
                  <a:t>中每个单词与 </a:t>
                </a:r>
                <a14:m>
                  <m:oMath xmlns:m="http://schemas.openxmlformats.org/officeDocument/2006/math">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𝒉</m:t>
                        </m:r>
                      </m:e>
                      <m:sub>
                        <m:r>
                          <a:rPr lang="en-US" altLang="zh-CN" sz="1600" b="1" i="1" smtClean="0">
                            <a:latin typeface="Cambria Math" panose="02040503050406030204" pitchFamily="18" charset="0"/>
                            <a:ea typeface="微软雅黑" panose="020B0503020204020204" pitchFamily="34" charset="-122"/>
                          </a:rPr>
                          <m:t>𝒒𝒖𝒆𝒓𝒚</m:t>
                        </m:r>
                      </m:sub>
                    </m:sSub>
                  </m:oMath>
                </a14:m>
                <a:r>
                  <a:rPr lang="zh-CN" altLang="en-US" sz="1600" dirty="0">
                    <a:latin typeface="微软雅黑" panose="020B0503020204020204" pitchFamily="34" charset="-122"/>
                    <a:ea typeface="微软雅黑" panose="020B0503020204020204" pitchFamily="34" charset="-122"/>
                  </a:rPr>
                  <a:t>单词的匹配分数，得到分数矩阵。</a:t>
                </a:r>
                <a:endParaRPr lang="en-US" altLang="zh-CN" sz="1600" dirty="0">
                  <a:latin typeface="微软雅黑" panose="020B0503020204020204" pitchFamily="34" charset="-122"/>
                  <a:ea typeface="微软雅黑" panose="020B0503020204020204" pitchFamily="34" charset="-122"/>
                </a:endParaRPr>
              </a:p>
              <a:p>
                <a:pPr>
                  <a:lnSpc>
                    <a:spcPct val="130000"/>
                  </a:lnSpc>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𝑴</m:t>
                      </m:r>
                      <m:d>
                        <m:dPr>
                          <m:ctrlPr>
                            <a:rPr lang="en-US" altLang="zh-CN" sz="1600" b="1" i="1" smtClean="0">
                              <a:latin typeface="Cambria Math" panose="02040503050406030204" pitchFamily="18" charset="0"/>
                              <a:ea typeface="微软雅黑" panose="020B0503020204020204" pitchFamily="34" charset="-122"/>
                            </a:rPr>
                          </m:ctrlPr>
                        </m:dPr>
                        <m:e>
                          <m:r>
                            <a:rPr lang="en-US" altLang="zh-CN" sz="1600" b="1" i="1" smtClean="0">
                              <a:latin typeface="Cambria Math" panose="02040503050406030204" pitchFamily="18" charset="0"/>
                              <a:ea typeface="微软雅黑" panose="020B0503020204020204" pitchFamily="34" charset="-122"/>
                            </a:rPr>
                            <m:t>𝒊</m:t>
                          </m:r>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𝒋</m:t>
                          </m:r>
                        </m:e>
                      </m:d>
                      <m:r>
                        <a:rPr lang="en-US" altLang="zh-CN" sz="1600" b="1" i="1" smtClean="0">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𝒉</m:t>
                          </m:r>
                        </m:e>
                        <m:sub>
                          <m:r>
                            <a:rPr lang="en-US" altLang="zh-CN" sz="1600" b="1" i="1" smtClean="0">
                              <a:latin typeface="Cambria Math" panose="02040503050406030204" pitchFamily="18" charset="0"/>
                              <a:ea typeface="微软雅黑" panose="020B0503020204020204" pitchFamily="34" charset="-122"/>
                            </a:rPr>
                            <m:t>𝒅𝒐𝒄</m:t>
                          </m:r>
                        </m:sub>
                      </m:sSub>
                      <m:d>
                        <m:dPr>
                          <m:ctrlPr>
                            <a:rPr lang="en-US" altLang="zh-CN" sz="1600" b="1" i="1" smtClean="0">
                              <a:latin typeface="Cambria Math" panose="02040503050406030204" pitchFamily="18" charset="0"/>
                              <a:ea typeface="微软雅黑" panose="020B0503020204020204" pitchFamily="34" charset="-122"/>
                            </a:rPr>
                          </m:ctrlPr>
                        </m:dPr>
                        <m:e>
                          <m:r>
                            <a:rPr lang="en-US" altLang="zh-CN" sz="1600" b="1" i="1" smtClean="0">
                              <a:latin typeface="Cambria Math" panose="02040503050406030204" pitchFamily="18" charset="0"/>
                              <a:ea typeface="微软雅黑" panose="020B0503020204020204" pitchFamily="34" charset="-122"/>
                            </a:rPr>
                            <m:t>𝒊</m:t>
                          </m:r>
                        </m:e>
                      </m:d>
                      <m:r>
                        <a:rPr lang="en-US" altLang="zh-CN" sz="1600" b="1" i="1">
                          <a:latin typeface="Cambria Math" panose="02040503050406030204" pitchFamily="18" charset="0"/>
                          <a:ea typeface="微软雅黑" panose="020B0503020204020204" pitchFamily="34" charset="-122"/>
                        </a:rPr>
                        <m:t>∙</m:t>
                      </m:r>
                      <m:sSub>
                        <m:sSubPr>
                          <m:ctrlPr>
                            <a:rPr lang="en-US" altLang="zh-CN" sz="1600" b="1" i="1" smtClean="0">
                              <a:latin typeface="Cambria Math" panose="02040503050406030204" pitchFamily="18" charset="0"/>
                              <a:ea typeface="微软雅黑" panose="020B0503020204020204" pitchFamily="34" charset="-122"/>
                            </a:rPr>
                          </m:ctrlPr>
                        </m:sSubPr>
                        <m:e>
                          <m:r>
                            <a:rPr lang="en-US" altLang="zh-CN" sz="1600" b="1" i="1" smtClean="0">
                              <a:latin typeface="Cambria Math" panose="02040503050406030204" pitchFamily="18" charset="0"/>
                              <a:ea typeface="微软雅黑" panose="020B0503020204020204" pitchFamily="34" charset="-122"/>
                            </a:rPr>
                            <m:t>𝒉</m:t>
                          </m:r>
                        </m:e>
                        <m:sub>
                          <m:r>
                            <a:rPr lang="en-US" altLang="zh-CN" sz="1600" b="1" i="1" smtClean="0">
                              <a:latin typeface="Cambria Math" panose="02040503050406030204" pitchFamily="18" charset="0"/>
                              <a:ea typeface="微软雅黑" panose="020B0503020204020204" pitchFamily="34" charset="-122"/>
                            </a:rPr>
                            <m:t>𝒒𝒖𝒆𝒓𝒚</m:t>
                          </m:r>
                        </m:sub>
                      </m:sSub>
                      <m:sSup>
                        <m:sSupPr>
                          <m:ctrlPr>
                            <a:rPr lang="en-US" altLang="zh-CN" sz="1600" b="1" i="1" smtClean="0">
                              <a:latin typeface="Cambria Math" panose="02040503050406030204" pitchFamily="18" charset="0"/>
                              <a:ea typeface="微软雅黑" panose="020B0503020204020204" pitchFamily="34" charset="-122"/>
                            </a:rPr>
                          </m:ctrlPr>
                        </m:sSupPr>
                        <m:e>
                          <m:r>
                            <a:rPr lang="en-US" altLang="zh-CN" sz="1600" b="1" i="1" smtClean="0">
                              <a:latin typeface="Cambria Math" panose="02040503050406030204" pitchFamily="18" charset="0"/>
                              <a:ea typeface="微软雅黑" panose="020B0503020204020204" pitchFamily="34" charset="-122"/>
                            </a:rPr>
                            <m:t>(</m:t>
                          </m:r>
                          <m:r>
                            <a:rPr lang="en-US" altLang="zh-CN" sz="1600" b="1" i="1" smtClean="0">
                              <a:latin typeface="Cambria Math" panose="02040503050406030204" pitchFamily="18" charset="0"/>
                              <a:ea typeface="微软雅黑" panose="020B0503020204020204" pitchFamily="34" charset="-122"/>
                            </a:rPr>
                            <m:t>𝒋</m:t>
                          </m:r>
                          <m:r>
                            <a:rPr lang="en-US" altLang="zh-CN" sz="1600" b="1" i="1" smtClean="0">
                              <a:latin typeface="Cambria Math" panose="02040503050406030204" pitchFamily="18" charset="0"/>
                              <a:ea typeface="微软雅黑" panose="020B0503020204020204" pitchFamily="34" charset="-122"/>
                            </a:rPr>
                            <m:t>)</m:t>
                          </m:r>
                        </m:e>
                        <m:sup>
                          <m:r>
                            <a:rPr lang="en-US" altLang="zh-CN" sz="1600" b="1" i="1" smtClean="0">
                              <a:latin typeface="Cambria Math" panose="02040503050406030204" pitchFamily="18" charset="0"/>
                              <a:ea typeface="微软雅黑" panose="020B0503020204020204" pitchFamily="34" charset="-122"/>
                            </a:rPr>
                            <m:t>𝑻</m:t>
                          </m:r>
                        </m:sup>
                      </m:sSup>
                    </m:oMath>
                  </m:oMathPara>
                </a14:m>
                <a:endParaRPr lang="en-US" altLang="zh-CN" sz="1600" b="1"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最后得到的分数矩阵 </a:t>
                </a:r>
                <a14:m>
                  <m:oMath xmlns:m="http://schemas.openxmlformats.org/officeDocument/2006/math">
                    <m:r>
                      <a:rPr lang="en-US" altLang="zh-CN" sz="1600" b="1" i="1" smtClean="0">
                        <a:latin typeface="Cambria Math" panose="02040503050406030204" pitchFamily="18" charset="0"/>
                        <a:ea typeface="微软雅黑" panose="020B0503020204020204" pitchFamily="34" charset="-122"/>
                      </a:rPr>
                      <m:t>𝑴</m:t>
                    </m:r>
                    <m:r>
                      <a:rPr lang="en-US" altLang="zh-CN" sz="1600" b="1" i="1" smtClean="0">
                        <a:latin typeface="Cambria Math" panose="02040503050406030204" pitchFamily="18" charset="0"/>
                        <a:ea typeface="Cambria Math" panose="02040503050406030204" pitchFamily="18" charset="0"/>
                      </a:rPr>
                      <m:t>∈</m:t>
                    </m:r>
                    <m:sSup>
                      <m:sSupPr>
                        <m:ctrlPr>
                          <a:rPr lang="en-US" altLang="zh-CN" sz="1600" b="1" i="1" smtClean="0">
                            <a:latin typeface="Cambria Math" panose="02040503050406030204" pitchFamily="18" charset="0"/>
                            <a:ea typeface="Cambria Math" panose="02040503050406030204" pitchFamily="18" charset="0"/>
                          </a:rPr>
                        </m:ctrlPr>
                      </m:sSupPr>
                      <m:e>
                        <m:r>
                          <a:rPr lang="en-US" altLang="zh-CN" sz="1600" b="1" i="1" smtClean="0">
                            <a:latin typeface="Cambria Math" panose="02040503050406030204" pitchFamily="18" charset="0"/>
                            <a:ea typeface="Cambria Math" panose="02040503050406030204" pitchFamily="18" charset="0"/>
                          </a:rPr>
                          <m:t>𝑹</m:t>
                        </m:r>
                      </m:e>
                      <m:sup>
                        <m:d>
                          <m:dPr>
                            <m:begChr m:val="|"/>
                            <m:endChr m:val="|"/>
                            <m:ctrlPr>
                              <a:rPr lang="en-US" altLang="zh-CN" sz="1600" b="1" i="1" smtClean="0">
                                <a:latin typeface="Cambria Math" panose="02040503050406030204" pitchFamily="18" charset="0"/>
                                <a:ea typeface="Cambria Math" panose="02040503050406030204" pitchFamily="18" charset="0"/>
                              </a:rPr>
                            </m:ctrlPr>
                          </m:dPr>
                          <m:e>
                            <m:r>
                              <a:rPr lang="en-US" altLang="zh-CN" sz="1600" b="1" i="1" smtClean="0">
                                <a:latin typeface="Cambria Math" panose="02040503050406030204" pitchFamily="18" charset="0"/>
                                <a:ea typeface="Cambria Math" panose="02040503050406030204" pitchFamily="18" charset="0"/>
                              </a:rPr>
                              <m:t>𝑫</m:t>
                            </m:r>
                          </m:e>
                        </m:d>
                        <m:r>
                          <a:rPr lang="en-US" altLang="zh-CN" sz="1600" b="1" i="1" smtClean="0">
                            <a:latin typeface="Cambria Math" panose="02040503050406030204" pitchFamily="18" charset="0"/>
                            <a:ea typeface="Cambria Math" panose="02040503050406030204" pitchFamily="18" charset="0"/>
                          </a:rPr>
                          <m:t>×|</m:t>
                        </m:r>
                        <m:r>
                          <a:rPr lang="en-US" altLang="zh-CN" sz="1600" b="1" i="1" smtClean="0">
                            <a:latin typeface="Cambria Math" panose="02040503050406030204" pitchFamily="18" charset="0"/>
                            <a:ea typeface="Cambria Math" panose="02040503050406030204" pitchFamily="18" charset="0"/>
                          </a:rPr>
                          <m:t>𝑸</m:t>
                        </m:r>
                        <m:r>
                          <a:rPr lang="en-US" altLang="zh-CN" sz="1600" b="1" i="1" smtClean="0">
                            <a:latin typeface="Cambria Math" panose="02040503050406030204" pitchFamily="18" charset="0"/>
                            <a:ea typeface="Cambria Math" panose="02040503050406030204" pitchFamily="18" charset="0"/>
                          </a:rPr>
                          <m:t>|</m:t>
                        </m:r>
                      </m:sup>
                    </m:sSup>
                  </m:oMath>
                </a14:m>
                <a:r>
                  <a:rPr lang="zh-CN" altLang="en-US" sz="1600" dirty="0">
                    <a:latin typeface="微软雅黑" panose="020B0503020204020204" pitchFamily="34" charset="-122"/>
                    <a:ea typeface="微软雅黑" panose="020B0503020204020204" pitchFamily="34" charset="-122"/>
                  </a:rPr>
                  <a:t>，上⾯的例⼦中</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的维度是 </a:t>
                </a:r>
                <a:r>
                  <a:rPr lang="en-US" altLang="zh-CN" sz="1600" dirty="0">
                    <a:latin typeface="微软雅黑" panose="020B0503020204020204" pitchFamily="34" charset="-122"/>
                    <a:ea typeface="微软雅黑" panose="020B0503020204020204" pitchFamily="34" charset="-122"/>
                  </a:rPr>
                  <a:t>7*512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的维度是 </a:t>
                </a:r>
                <a:r>
                  <a:rPr lang="en-US" altLang="zh-CN" sz="1600" dirty="0">
                    <a:latin typeface="微软雅黑" panose="020B0503020204020204" pitchFamily="34" charset="-122"/>
                    <a:ea typeface="微软雅黑" panose="020B0503020204020204" pitchFamily="34" charset="-122"/>
                  </a:rPr>
                  <a:t>3*512</a:t>
                </a:r>
                <a:r>
                  <a:rPr lang="zh-CN" altLang="en-US" sz="1600" dirty="0">
                    <a:latin typeface="微软雅黑" panose="020B0503020204020204" pitchFamily="34" charset="-122"/>
                    <a:ea typeface="微软雅黑" panose="020B0503020204020204" pitchFamily="34" charset="-122"/>
                  </a:rPr>
                  <a:t>，进⾏点乘之后变成了 </a:t>
                </a:r>
                <a:r>
                  <a:rPr lang="en-US" altLang="zh-CN" sz="1600" dirty="0">
                    <a:latin typeface="微软雅黑" panose="020B0503020204020204" pitchFamily="34" charset="-122"/>
                    <a:ea typeface="微软雅黑" panose="020B0503020204020204" pitchFamily="34" charset="-122"/>
                  </a:rPr>
                  <a:t>7*3</a:t>
                </a:r>
                <a:r>
                  <a:rPr lang="zh-CN" altLang="en-US" sz="1600" dirty="0">
                    <a:latin typeface="微软雅黑" panose="020B0503020204020204" pitchFamily="34" charset="-122"/>
                    <a:ea typeface="微软雅黑" panose="020B0503020204020204" pitchFamily="34" charset="-122"/>
                  </a:rPr>
                  <a:t>，列表⽰</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中的单词，⾏表⽰</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中的单词，</a:t>
                </a:r>
                <a:r>
                  <a:rPr lang="en-US" altLang="zh-CN" sz="1600" dirty="0" err="1">
                    <a:latin typeface="微软雅黑" panose="020B0503020204020204" pitchFamily="34" charset="-122"/>
                    <a:ea typeface="微软雅黑" panose="020B0503020204020204" pitchFamily="34" charset="-122"/>
                  </a:rPr>
                  <a:t>ASReader</a:t>
                </a:r>
                <a:r>
                  <a:rPr lang="zh-CN" altLang="en-US" sz="1600" dirty="0">
                    <a:latin typeface="微软雅黑" panose="020B0503020204020204" pitchFamily="34" charset="-122"/>
                    <a:ea typeface="微软雅黑" panose="020B0503020204020204" pitchFamily="34" charset="-122"/>
                  </a:rPr>
                  <a:t>模型中，将</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部分编码成 </a:t>
                </a:r>
                <a:r>
                  <a:rPr lang="en-US" altLang="zh-CN" sz="1600" dirty="0">
                    <a:latin typeface="微软雅黑" panose="020B0503020204020204" pitchFamily="34" charset="-122"/>
                    <a:ea typeface="微软雅黑" panose="020B0503020204020204" pitchFamily="34" charset="-122"/>
                  </a:rPr>
                  <a:t>1*512</a:t>
                </a:r>
                <a:r>
                  <a:rPr lang="zh-CN" altLang="en-US" sz="1600" dirty="0">
                    <a:latin typeface="微软雅黑" panose="020B0503020204020204" pitchFamily="34" charset="-122"/>
                    <a:ea typeface="微软雅黑" panose="020B0503020204020204" pitchFamily="34" charset="-122"/>
                  </a:rPr>
                  <a:t>，最后得到的也是 的矩阵 </a:t>
                </a:r>
                <a:r>
                  <a:rPr lang="en-US" altLang="zh-CN" sz="1600" dirty="0">
                    <a:latin typeface="微软雅黑" panose="020B0503020204020204" pitchFamily="34" charset="-122"/>
                    <a:ea typeface="微软雅黑" panose="020B0503020204020204" pitchFamily="34" charset="-122"/>
                  </a:rPr>
                  <a:t>7*1</a:t>
                </a:r>
                <a:r>
                  <a:rPr lang="zh-CN" altLang="en-US" sz="1600" dirty="0">
                    <a:latin typeface="微软雅黑" panose="020B0503020204020204" pitchFamily="34" charset="-122"/>
                    <a:ea typeface="微软雅黑" panose="020B0503020204020204" pitchFamily="34" charset="-122"/>
                  </a:rPr>
                  <a:t>。</a:t>
                </a:r>
              </a:p>
            </p:txBody>
          </p:sp>
        </mc:Choice>
        <mc:Fallback xmlns="">
          <p:sp>
            <p:nvSpPr>
              <p:cNvPr id="4" name="矩形 3">
                <a:extLst>
                  <a:ext uri="{FF2B5EF4-FFF2-40B4-BE49-F238E27FC236}">
                    <a16:creationId xmlns:a16="http://schemas.microsoft.com/office/drawing/2014/main" id="{388FB6CD-1E32-43D3-B0C9-611384148CF1}"/>
                  </a:ext>
                </a:extLst>
              </p:cNvPr>
              <p:cNvSpPr>
                <a:spLocks noRot="1" noChangeAspect="1" noMove="1" noResize="1" noEditPoints="1" noAdjustHandles="1" noChangeArrowheads="1" noChangeShapeType="1" noTextEdit="1"/>
              </p:cNvSpPr>
              <p:nvPr/>
            </p:nvSpPr>
            <p:spPr>
              <a:xfrm>
                <a:off x="619539" y="1381116"/>
                <a:ext cx="7965860" cy="2104615"/>
              </a:xfrm>
              <a:prstGeom prst="rect">
                <a:avLst/>
              </a:prstGeom>
              <a:blipFill>
                <a:blip r:embed="rId3"/>
                <a:stretch>
                  <a:fillRect l="-459" b="-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9173914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21</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Individual Attentions (</a:t>
            </a:r>
            <a:r>
              <a:rPr lang="zh-CN" altLang="en-US" sz="2000" b="1" dirty="0">
                <a:latin typeface="微软雅黑" panose="020B0503020204020204" pitchFamily="34" charset="-122"/>
                <a:ea typeface="微软雅黑" panose="020B0503020204020204" pitchFamily="34" charset="-122"/>
              </a:rPr>
              <a:t>列归一化</a:t>
            </a:r>
            <a:r>
              <a:rPr lang="en-US" altLang="zh-CN" sz="2000" b="1"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388FB6CD-1E32-43D3-B0C9-611384148CF1}"/>
              </a:ext>
            </a:extLst>
          </p:cNvPr>
          <p:cNvSpPr/>
          <p:nvPr/>
        </p:nvSpPr>
        <p:spPr>
          <a:xfrm>
            <a:off x="619539" y="1381116"/>
            <a:ext cx="7965860" cy="1021433"/>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计算</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中每个词在</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中注意⼒分布，使⽤</a:t>
            </a:r>
            <a:r>
              <a:rPr lang="en-US" altLang="zh-CN" sz="1600" dirty="0" err="1">
                <a:latin typeface="微软雅黑" panose="020B0503020204020204" pitchFamily="34" charset="-122"/>
                <a:ea typeface="微软雅黑" panose="020B0503020204020204" pitchFamily="34" charset="-122"/>
              </a:rPr>
              <a:t>softmax</a:t>
            </a:r>
            <a:r>
              <a:rPr lang="zh-CN" altLang="en-US" sz="1600" dirty="0">
                <a:latin typeface="微软雅黑" panose="020B0503020204020204" pitchFamily="34" charset="-122"/>
                <a:ea typeface="微软雅黑" panose="020B0503020204020204" pitchFamily="34" charset="-122"/>
              </a:rPr>
              <a:t>进⾏归⼀化，直观的解释就是</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中每个词在</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中的重要性，得到的矩阵的形状没有改变，只是数值进⾏了归⼀化。计算⽅法为：</a:t>
            </a:r>
          </a:p>
        </p:txBody>
      </p:sp>
      <p:pic>
        <p:nvPicPr>
          <p:cNvPr id="2" name="图片 1">
            <a:extLst>
              <a:ext uri="{FF2B5EF4-FFF2-40B4-BE49-F238E27FC236}">
                <a16:creationId xmlns:a16="http://schemas.microsoft.com/office/drawing/2014/main" id="{79A08369-0FAD-4CE3-837D-66ACF0C8E409}"/>
              </a:ext>
            </a:extLst>
          </p:cNvPr>
          <p:cNvPicPr>
            <a:picLocks noChangeAspect="1"/>
          </p:cNvPicPr>
          <p:nvPr/>
        </p:nvPicPr>
        <p:blipFill>
          <a:blip r:embed="rId3"/>
          <a:stretch>
            <a:fillRect/>
          </a:stretch>
        </p:blipFill>
        <p:spPr>
          <a:xfrm>
            <a:off x="2475490" y="2666144"/>
            <a:ext cx="4173967" cy="794634"/>
          </a:xfrm>
          <a:prstGeom prst="rect">
            <a:avLst/>
          </a:prstGeom>
        </p:spPr>
      </p:pic>
    </p:spTree>
    <p:extLst>
      <p:ext uri="{BB962C8B-B14F-4D97-AF65-F5344CB8AC3E}">
        <p14:creationId xmlns:p14="http://schemas.microsoft.com/office/powerpoint/2010/main" val="25635926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22</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Attention-over-Attention (</a:t>
            </a:r>
            <a:r>
              <a:rPr lang="zh-CN" altLang="en-US" sz="2000" b="1" dirty="0">
                <a:latin typeface="微软雅黑" panose="020B0503020204020204" pitchFamily="34" charset="-122"/>
                <a:ea typeface="微软雅黑" panose="020B0503020204020204" pitchFamily="34" charset="-122"/>
              </a:rPr>
              <a:t>行归一化</a:t>
            </a:r>
            <a:r>
              <a:rPr lang="en-US" altLang="zh-CN" sz="2000" b="1"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388FB6CD-1E32-43D3-B0C9-611384148CF1}"/>
              </a:ext>
            </a:extLst>
          </p:cNvPr>
          <p:cNvSpPr/>
          <p:nvPr/>
        </p:nvSpPr>
        <p:spPr>
          <a:xfrm>
            <a:off x="619539" y="1381116"/>
            <a:ext cx="7965860" cy="1661609"/>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计算</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中每个单词在</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中注意⼒的权值分布，使⽤</a:t>
            </a:r>
            <a:r>
              <a:rPr lang="en-US" altLang="zh-CN" sz="1600" dirty="0" err="1">
                <a:latin typeface="微软雅黑" panose="020B0503020204020204" pitchFamily="34" charset="-122"/>
                <a:ea typeface="微软雅黑" panose="020B0503020204020204" pitchFamily="34" charset="-122"/>
              </a:rPr>
              <a:t>softmax</a:t>
            </a:r>
            <a:r>
              <a:rPr lang="zh-CN" altLang="en-US" sz="1600" dirty="0">
                <a:latin typeface="微软雅黑" panose="020B0503020204020204" pitchFamily="34" charset="-122"/>
                <a:ea typeface="微软雅黑" panose="020B0503020204020204" pitchFamily="34" charset="-122"/>
              </a:rPr>
              <a:t>归⼀化。</a:t>
            </a:r>
            <a:endParaRPr lang="en-US" altLang="zh-CN" sz="1600" dirty="0">
              <a:latin typeface="微软雅黑" panose="020B0503020204020204" pitchFamily="34" charset="-122"/>
              <a:ea typeface="微软雅黑" panose="020B0503020204020204" pitchFamily="34" charset="-122"/>
            </a:endParaRPr>
          </a:p>
          <a:p>
            <a:pPr>
              <a:lnSpc>
                <a:spcPct val="130000"/>
              </a:lnSpc>
            </a:pPr>
            <a:endParaRPr lang="en-US" altLang="zh-CN"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直观的解释就是</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中每个词在</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中的重要性，然后在对每⼀列求平均，获取</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中每个词在</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中的权重，最直观的印象就是每个词在</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中的权重。然后计算两个⽅向 </a:t>
            </a:r>
            <a:r>
              <a:rPr lang="en-US" altLang="zh-CN" sz="1600" dirty="0">
                <a:latin typeface="微软雅黑" panose="020B0503020204020204" pitchFamily="34" charset="-122"/>
                <a:ea typeface="微软雅黑" panose="020B0503020204020204" pitchFamily="34" charset="-122"/>
              </a:rPr>
              <a:t>attention </a:t>
            </a:r>
            <a:r>
              <a:rPr lang="zh-CN" altLang="en-US" sz="1600" dirty="0">
                <a:latin typeface="微软雅黑" panose="020B0503020204020204" pitchFamily="34" charset="-122"/>
                <a:ea typeface="微软雅黑" panose="020B0503020204020204" pitchFamily="34" charset="-122"/>
              </a:rPr>
              <a:t>的点积，得到</a:t>
            </a:r>
            <a:r>
              <a:rPr lang="en-US" altLang="zh-CN" sz="1600" dirty="0">
                <a:latin typeface="微软雅黑" panose="020B0503020204020204" pitchFamily="34" charset="-122"/>
                <a:ea typeface="微软雅黑" panose="020B0503020204020204" pitchFamily="34" charset="-122"/>
              </a:rPr>
              <a:t>document</a:t>
            </a:r>
            <a:r>
              <a:rPr lang="zh-CN" altLang="en-US" sz="1600" dirty="0">
                <a:latin typeface="微软雅黑" panose="020B0503020204020204" pitchFamily="34" charset="-122"/>
                <a:ea typeface="微软雅黑" panose="020B0503020204020204" pitchFamily="34" charset="-122"/>
              </a:rPr>
              <a:t>中每个词在</a:t>
            </a:r>
            <a:r>
              <a:rPr lang="en-US" altLang="zh-CN" sz="1600" dirty="0">
                <a:latin typeface="微软雅黑" panose="020B0503020204020204" pitchFamily="34" charset="-122"/>
                <a:ea typeface="微软雅黑" panose="020B0503020204020204" pitchFamily="34" charset="-122"/>
              </a:rPr>
              <a:t>query</a:t>
            </a:r>
            <a:r>
              <a:rPr lang="zh-CN" altLang="en-US" sz="1600" dirty="0">
                <a:latin typeface="微软雅黑" panose="020B0503020204020204" pitchFamily="34" charset="-122"/>
                <a:ea typeface="微软雅黑" panose="020B0503020204020204" pitchFamily="34" charset="-122"/>
              </a:rPr>
              <a:t>中的重要性。</a:t>
            </a:r>
          </a:p>
        </p:txBody>
      </p:sp>
    </p:spTree>
    <p:extLst>
      <p:ext uri="{BB962C8B-B14F-4D97-AF65-F5344CB8AC3E}">
        <p14:creationId xmlns:p14="http://schemas.microsoft.com/office/powerpoint/2010/main" val="397029297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23</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N-best Re-ranking Strategy</a:t>
            </a:r>
          </a:p>
        </p:txBody>
      </p:sp>
      <p:sp>
        <p:nvSpPr>
          <p:cNvPr id="4" name="矩形 3">
            <a:extLst>
              <a:ext uri="{FF2B5EF4-FFF2-40B4-BE49-F238E27FC236}">
                <a16:creationId xmlns:a16="http://schemas.microsoft.com/office/drawing/2014/main" id="{388FB6CD-1E32-43D3-B0C9-611384148CF1}"/>
              </a:ext>
            </a:extLst>
          </p:cNvPr>
          <p:cNvSpPr/>
          <p:nvPr/>
        </p:nvSpPr>
        <p:spPr>
          <a:xfrm>
            <a:off x="619539" y="1381116"/>
            <a:ext cx="7965860" cy="2252924"/>
          </a:xfrm>
          <a:prstGeom prst="rect">
            <a:avLst/>
          </a:prstGeom>
        </p:spPr>
        <p:txBody>
          <a:bodyPr wrap="square">
            <a:spAutoFit/>
          </a:bodyPr>
          <a:lstStyle/>
          <a:p>
            <a:pPr marL="285750" indent="-285750">
              <a:lnSpc>
                <a:spcPct val="13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N-best Decoding</a:t>
            </a:r>
          </a:p>
          <a:p>
            <a:pPr>
              <a:lnSpc>
                <a:spcPct val="130000"/>
              </a:lnSpc>
            </a:pPr>
            <a:r>
              <a:rPr lang="zh-CN" altLang="en-US" sz="1800" dirty="0">
                <a:latin typeface="微软雅黑" panose="020B0503020204020204" pitchFamily="34" charset="-122"/>
                <a:ea typeface="微软雅黑" panose="020B0503020204020204" pitchFamily="34" charset="-122"/>
              </a:rPr>
              <a:t>相⽐于前⾯的选择⼀个概率最⼤的作为最后的答案，这⾥选择概率最⼤的</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个单词作为候选词。</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Refill Candidate into Query</a:t>
            </a:r>
          </a:p>
          <a:p>
            <a:pPr>
              <a:lnSpc>
                <a:spcPct val="130000"/>
              </a:lnSpc>
            </a:pPr>
            <a:r>
              <a:rPr lang="zh-CN" altLang="en-US" sz="1800" dirty="0">
                <a:latin typeface="微软雅黑" panose="020B0503020204020204" pitchFamily="34" charset="-122"/>
                <a:ea typeface="微软雅黑" panose="020B0503020204020204" pitchFamily="34" charset="-122"/>
              </a:rPr>
              <a:t>把每个候选词填⼊</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中，检测他在⾥⾯的语义，形成</a:t>
            </a:r>
            <a:r>
              <a:rPr lang="en-US" altLang="zh-CN" sz="1800" dirty="0">
                <a:latin typeface="微软雅黑" panose="020B0503020204020204" pitchFamily="34" charset="-122"/>
                <a:ea typeface="微软雅黑" panose="020B0503020204020204" pitchFamily="34" charset="-122"/>
              </a:rPr>
              <a:t>N</a:t>
            </a:r>
            <a:r>
              <a:rPr lang="zh-CN" altLang="en-US" sz="1800" dirty="0">
                <a:latin typeface="微软雅黑" panose="020B0503020204020204" pitchFamily="34" charset="-122"/>
                <a:ea typeface="微软雅黑" panose="020B0503020204020204" pitchFamily="34" charset="-122"/>
              </a:rPr>
              <a:t>个句⼦。</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902686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24</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N-best Re-ranking Strategy</a:t>
            </a:r>
          </a:p>
        </p:txBody>
      </p:sp>
      <p:sp>
        <p:nvSpPr>
          <p:cNvPr id="4" name="矩形 3">
            <a:extLst>
              <a:ext uri="{FF2B5EF4-FFF2-40B4-BE49-F238E27FC236}">
                <a16:creationId xmlns:a16="http://schemas.microsoft.com/office/drawing/2014/main" id="{388FB6CD-1E32-43D3-B0C9-611384148CF1}"/>
              </a:ext>
            </a:extLst>
          </p:cNvPr>
          <p:cNvSpPr/>
          <p:nvPr/>
        </p:nvSpPr>
        <p:spPr>
          <a:xfrm>
            <a:off x="619539" y="1381116"/>
            <a:ext cx="7965860" cy="3305905"/>
          </a:xfrm>
          <a:prstGeom prst="rect">
            <a:avLst/>
          </a:prstGeom>
        </p:spPr>
        <p:txBody>
          <a:bodyPr wrap="square">
            <a:spAutoFit/>
          </a:bodyPr>
          <a:lstStyle/>
          <a:p>
            <a:pPr marL="285750" indent="-285750">
              <a:lnSpc>
                <a:spcPct val="13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Feature Scoring(</a:t>
            </a:r>
            <a:r>
              <a:rPr lang="zh-CN" altLang="en-US" sz="1600" dirty="0">
                <a:latin typeface="微软雅黑" panose="020B0503020204020204" pitchFamily="34" charset="-122"/>
                <a:ea typeface="微软雅黑" panose="020B0503020204020204" pitchFamily="34" charset="-122"/>
              </a:rPr>
              <a:t>对上⾯的</a:t>
            </a:r>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个句⼦进⾏评分，作者主要选择了三个评分特征</a:t>
            </a:r>
            <a:r>
              <a:rPr lang="en-US" altLang="zh-CN" sz="1800" dirty="0">
                <a:latin typeface="微软雅黑" panose="020B0503020204020204" pitchFamily="34" charset="-122"/>
                <a:ea typeface="微软雅黑" panose="020B0503020204020204" pitchFamily="34" charset="-122"/>
              </a:rPr>
              <a:t>)</a:t>
            </a:r>
          </a:p>
          <a:p>
            <a:endParaRPr lang="en-US" altLang="zh-CN" sz="1800" dirty="0">
              <a:latin typeface="微软雅黑" panose="020B0503020204020204" pitchFamily="34" charset="-122"/>
              <a:ea typeface="微软雅黑" panose="020B0503020204020204" pitchFamily="34" charset="-122"/>
            </a:endParaRPr>
          </a:p>
          <a:p>
            <a:pPr marL="628650" lvl="1" indent="-285750">
              <a:lnSpc>
                <a:spcPct val="130000"/>
              </a:lnSpc>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Global N-gram LM: </a:t>
            </a:r>
            <a:r>
              <a:rPr lang="zh-CN" altLang="en-US" sz="1400" dirty="0">
                <a:latin typeface="微软雅黑" panose="020B0503020204020204" pitchFamily="34" charset="-122"/>
                <a:ea typeface="微软雅黑" panose="020B0503020204020204" pitchFamily="34" charset="-122"/>
              </a:rPr>
              <a:t>计算候选句⼦的流畅性。例如需要计算“蓝天白云”和“蓝天白雾”的流畅性，通过训练所以所有的⽂本可以得到已知“蓝天白”后⾯出现每个词的概率，这个概率就表⽰其流畅度。</a:t>
            </a:r>
            <a:endParaRPr lang="en-US" altLang="zh-CN" sz="1400" dirty="0">
              <a:latin typeface="微软雅黑" panose="020B0503020204020204" pitchFamily="34" charset="-122"/>
              <a:ea typeface="微软雅黑" panose="020B0503020204020204" pitchFamily="34" charset="-122"/>
            </a:endParaRPr>
          </a:p>
          <a:p>
            <a:pPr lvl="1">
              <a:lnSpc>
                <a:spcPct val="130000"/>
              </a:lnSpc>
            </a:pPr>
            <a:endParaRPr lang="zh-CN" altLang="en-US" sz="1400" dirty="0">
              <a:latin typeface="微软雅黑" panose="020B0503020204020204" pitchFamily="34" charset="-122"/>
              <a:ea typeface="微软雅黑" panose="020B0503020204020204" pitchFamily="34" charset="-122"/>
            </a:endParaRPr>
          </a:p>
          <a:p>
            <a:pPr marL="628650" lvl="1" indent="-285750">
              <a:lnSpc>
                <a:spcPct val="130000"/>
              </a:lnSpc>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Local N-gram LM: </a:t>
            </a:r>
            <a:r>
              <a:rPr lang="zh-CN" altLang="en-US" sz="1400" dirty="0">
                <a:latin typeface="微软雅黑" panose="020B0503020204020204" pitchFamily="34" charset="-122"/>
                <a:ea typeface="微软雅黑" panose="020B0503020204020204" pitchFamily="34" charset="-122"/>
              </a:rPr>
              <a:t>还是计算候选句⼦的流畅性。但是这次求概率时，不是计算所有的训练⽂本，⽽是从每个</a:t>
            </a:r>
            <a:r>
              <a:rPr lang="en-US" altLang="zh-CN" sz="1400" dirty="0">
                <a:latin typeface="微软雅黑" panose="020B0503020204020204" pitchFamily="34" charset="-122"/>
                <a:ea typeface="微软雅黑" panose="020B0503020204020204" pitchFamily="34" charset="-122"/>
              </a:rPr>
              <a:t>query</a:t>
            </a:r>
            <a:r>
              <a:rPr lang="zh-CN" altLang="en-US" sz="1400" dirty="0">
                <a:latin typeface="微软雅黑" panose="020B0503020204020204" pitchFamily="34" charset="-122"/>
                <a:ea typeface="微软雅黑" panose="020B0503020204020204" pitchFamily="34" charset="-122"/>
              </a:rPr>
              <a:t>对应的</a:t>
            </a:r>
            <a:r>
              <a:rPr lang="en-US" altLang="zh-CN" sz="1400" dirty="0">
                <a:latin typeface="微软雅黑" panose="020B0503020204020204" pitchFamily="34" charset="-122"/>
                <a:ea typeface="微软雅黑" panose="020B0503020204020204" pitchFamily="34" charset="-122"/>
              </a:rPr>
              <a:t>document</a:t>
            </a:r>
            <a:r>
              <a:rPr lang="zh-CN" altLang="en-US" sz="1400" dirty="0">
                <a:latin typeface="微软雅黑" panose="020B0503020204020204" pitchFamily="34" charset="-122"/>
                <a:ea typeface="微软雅黑" panose="020B0503020204020204" pitchFamily="34" charset="-122"/>
              </a:rPr>
              <a:t>来计算。</a:t>
            </a:r>
            <a:endParaRPr lang="en-US" altLang="zh-CN" sz="1400" dirty="0">
              <a:latin typeface="微软雅黑" panose="020B0503020204020204" pitchFamily="34" charset="-122"/>
              <a:ea typeface="微软雅黑" panose="020B0503020204020204" pitchFamily="34" charset="-122"/>
            </a:endParaRPr>
          </a:p>
          <a:p>
            <a:pPr lvl="1">
              <a:lnSpc>
                <a:spcPct val="130000"/>
              </a:lnSpc>
            </a:pPr>
            <a:endParaRPr lang="zh-CN" altLang="en-US" sz="1400" dirty="0">
              <a:latin typeface="微软雅黑" panose="020B0503020204020204" pitchFamily="34" charset="-122"/>
              <a:ea typeface="微软雅黑" panose="020B0503020204020204" pitchFamily="34" charset="-122"/>
            </a:endParaRPr>
          </a:p>
          <a:p>
            <a:pPr marL="628650" lvl="1" indent="-285750">
              <a:lnSpc>
                <a:spcPct val="130000"/>
              </a:lnSpc>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Word-class LM: </a:t>
            </a:r>
            <a:r>
              <a:rPr lang="zh-CN" altLang="en-US" sz="1400" dirty="0">
                <a:latin typeface="微软雅黑" panose="020B0503020204020204" pitchFamily="34" charset="-122"/>
                <a:ea typeface="微软雅黑" panose="020B0503020204020204" pitchFamily="34" charset="-122"/>
              </a:rPr>
              <a:t>这个⽅法先将⽂档中所有单词，通过聚类的⽅法分为</a:t>
            </a:r>
            <a:r>
              <a:rPr lang="en-US" altLang="zh-CN" sz="1400" dirty="0">
                <a:latin typeface="微软雅黑" panose="020B0503020204020204" pitchFamily="34" charset="-122"/>
                <a:ea typeface="微软雅黑" panose="020B0503020204020204" pitchFamily="34" charset="-122"/>
              </a:rPr>
              <a:t>1000</a:t>
            </a:r>
            <a:r>
              <a:rPr lang="zh-CN" altLang="en-US" sz="1400" dirty="0">
                <a:latin typeface="微软雅黑" panose="020B0503020204020204" pitchFamily="34" charset="-122"/>
                <a:ea typeface="微软雅黑" panose="020B0503020204020204" pitchFamily="34" charset="-122"/>
              </a:rPr>
              <a:t>类，然后将候选句⼦中按照类别来计算流畅度，计算⽅法和</a:t>
            </a:r>
            <a:r>
              <a:rPr lang="en-US" altLang="zh-CN" sz="1400" dirty="0">
                <a:latin typeface="微软雅黑" panose="020B0503020204020204" pitchFamily="34" charset="-122"/>
                <a:ea typeface="微软雅黑" panose="020B0503020204020204" pitchFamily="34" charset="-122"/>
              </a:rPr>
              <a:t>Global N-gram LM</a:t>
            </a:r>
            <a:r>
              <a:rPr lang="zh-CN" altLang="en-US" sz="1400" dirty="0">
                <a:latin typeface="微软雅黑" panose="020B0503020204020204" pitchFamily="34" charset="-122"/>
                <a:ea typeface="微软雅黑" panose="020B0503020204020204" pitchFamily="34" charset="-122"/>
              </a:rPr>
              <a:t>相同。</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3212883"/>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改进的模型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25</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3" name="矩形 2">
            <a:extLst>
              <a:ext uri="{FF2B5EF4-FFF2-40B4-BE49-F238E27FC236}">
                <a16:creationId xmlns:a16="http://schemas.microsoft.com/office/drawing/2014/main" id="{3C0F0A47-6E0D-4508-9F7D-CDC27A8E083E}"/>
              </a:ext>
            </a:extLst>
          </p:cNvPr>
          <p:cNvSpPr/>
          <p:nvPr/>
        </p:nvSpPr>
        <p:spPr>
          <a:xfrm>
            <a:off x="385472" y="926185"/>
            <a:ext cx="8433995"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N-best Re-ranking Strategy</a:t>
            </a:r>
          </a:p>
        </p:txBody>
      </p:sp>
      <p:sp>
        <p:nvSpPr>
          <p:cNvPr id="4" name="矩形 3">
            <a:extLst>
              <a:ext uri="{FF2B5EF4-FFF2-40B4-BE49-F238E27FC236}">
                <a16:creationId xmlns:a16="http://schemas.microsoft.com/office/drawing/2014/main" id="{388FB6CD-1E32-43D3-B0C9-611384148CF1}"/>
              </a:ext>
            </a:extLst>
          </p:cNvPr>
          <p:cNvSpPr/>
          <p:nvPr/>
        </p:nvSpPr>
        <p:spPr>
          <a:xfrm>
            <a:off x="619538" y="1381116"/>
            <a:ext cx="8524461" cy="1892826"/>
          </a:xfrm>
          <a:prstGeom prst="rect">
            <a:avLst/>
          </a:prstGeom>
        </p:spPr>
        <p:txBody>
          <a:bodyPr wrap="square">
            <a:spAutoFit/>
          </a:bodyPr>
          <a:lstStyle/>
          <a:p>
            <a:pPr marL="285750" indent="-285750">
              <a:lnSpc>
                <a:spcPct val="13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Weight Tuning</a:t>
            </a:r>
          </a:p>
          <a:p>
            <a:pPr>
              <a:lnSpc>
                <a:spcPct val="130000"/>
              </a:lnSpc>
            </a:pPr>
            <a:r>
              <a:rPr lang="zh-CN" altLang="en-US" sz="1800" dirty="0">
                <a:latin typeface="微软雅黑" panose="020B0503020204020204" pitchFamily="34" charset="-122"/>
                <a:ea typeface="微软雅黑" panose="020B0503020204020204" pitchFamily="34" charset="-122"/>
              </a:rPr>
              <a:t>通过训练数据不断的调整这三个特征的权重，使得⽬标损失最⼩。</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marL="285750" indent="-285750">
              <a:lnSpc>
                <a:spcPct val="130000"/>
              </a:lnSpc>
              <a:buFont typeface="Wingdings" panose="05000000000000000000" pitchFamily="2" charset="2"/>
              <a:buChar char="Ø"/>
            </a:pPr>
            <a:r>
              <a:rPr lang="en-US" altLang="zh-CN" sz="1800" dirty="0">
                <a:latin typeface="微软雅黑" panose="020B0503020204020204" pitchFamily="34" charset="-122"/>
                <a:ea typeface="微软雅黑" panose="020B0503020204020204" pitchFamily="34" charset="-122"/>
              </a:rPr>
              <a:t>Re-scoring and Re-ranking</a:t>
            </a:r>
          </a:p>
          <a:p>
            <a:pPr>
              <a:lnSpc>
                <a:spcPct val="130000"/>
              </a:lnSpc>
            </a:pPr>
            <a:r>
              <a:rPr lang="zh-CN" altLang="en-US" sz="1800" dirty="0">
                <a:latin typeface="微软雅黑" panose="020B0503020204020204" pitchFamily="34" charset="-122"/>
                <a:ea typeface="微软雅黑" panose="020B0503020204020204" pitchFamily="34" charset="-122"/>
              </a:rPr>
              <a:t>计算每个句⼦在这三个特征下的加权评分，最后再次通过</a:t>
            </a:r>
            <a:r>
              <a:rPr lang="en-US" altLang="zh-CN" sz="1800" dirty="0" err="1">
                <a:latin typeface="微软雅黑" panose="020B0503020204020204" pitchFamily="34" charset="-122"/>
                <a:ea typeface="微软雅黑" panose="020B0503020204020204" pitchFamily="34" charset="-122"/>
              </a:rPr>
              <a:t>softmax</a:t>
            </a:r>
            <a:r>
              <a:rPr lang="zh-CN" altLang="en-US" sz="1800" dirty="0">
                <a:latin typeface="微软雅黑" panose="020B0503020204020204" pitchFamily="34" charset="-122"/>
                <a:ea typeface="微软雅黑" panose="020B0503020204020204" pitchFamily="34" charset="-122"/>
              </a:rPr>
              <a:t>选择概率最⼤的。</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18575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754053"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实验</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26</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pic>
        <p:nvPicPr>
          <p:cNvPr id="5" name="图片 4">
            <a:extLst>
              <a:ext uri="{FF2B5EF4-FFF2-40B4-BE49-F238E27FC236}">
                <a16:creationId xmlns:a16="http://schemas.microsoft.com/office/drawing/2014/main" id="{9192416D-D779-43A1-92E9-0B98A9855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623" y="740789"/>
            <a:ext cx="6023830" cy="4163397"/>
          </a:xfrm>
          <a:prstGeom prst="rect">
            <a:avLst/>
          </a:prstGeom>
        </p:spPr>
      </p:pic>
      <p:sp>
        <p:nvSpPr>
          <p:cNvPr id="7" name="矩形 6">
            <a:extLst>
              <a:ext uri="{FF2B5EF4-FFF2-40B4-BE49-F238E27FC236}">
                <a16:creationId xmlns:a16="http://schemas.microsoft.com/office/drawing/2014/main" id="{1DEFF637-1744-419D-9465-BAE417A68034}"/>
              </a:ext>
            </a:extLst>
          </p:cNvPr>
          <p:cNvSpPr/>
          <p:nvPr/>
        </p:nvSpPr>
        <p:spPr>
          <a:xfrm>
            <a:off x="656962" y="1463039"/>
            <a:ext cx="5800988" cy="150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F3CB9D6-8252-41AE-B9EF-47C3DA7C5F0F}"/>
              </a:ext>
            </a:extLst>
          </p:cNvPr>
          <p:cNvSpPr/>
          <p:nvPr/>
        </p:nvSpPr>
        <p:spPr>
          <a:xfrm>
            <a:off x="656962" y="1990165"/>
            <a:ext cx="5800988" cy="1936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814609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754053"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实验</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27</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pic>
        <p:nvPicPr>
          <p:cNvPr id="3" name="图片 2">
            <a:extLst>
              <a:ext uri="{FF2B5EF4-FFF2-40B4-BE49-F238E27FC236}">
                <a16:creationId xmlns:a16="http://schemas.microsoft.com/office/drawing/2014/main" id="{936AA429-E83A-4278-92E9-79509F136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308" y="1125912"/>
            <a:ext cx="4793365" cy="2081609"/>
          </a:xfrm>
          <a:prstGeom prst="rect">
            <a:avLst/>
          </a:prstGeom>
        </p:spPr>
      </p:pic>
      <p:sp>
        <p:nvSpPr>
          <p:cNvPr id="4" name="矩形 3">
            <a:extLst>
              <a:ext uri="{FF2B5EF4-FFF2-40B4-BE49-F238E27FC236}">
                <a16:creationId xmlns:a16="http://schemas.microsoft.com/office/drawing/2014/main" id="{2AB58611-5264-4559-ADC5-8E4B1D24CCD9}"/>
              </a:ext>
            </a:extLst>
          </p:cNvPr>
          <p:cNvSpPr/>
          <p:nvPr/>
        </p:nvSpPr>
        <p:spPr>
          <a:xfrm>
            <a:off x="360380" y="762288"/>
            <a:ext cx="8374829"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从上⾯的实验结果可以看出，</a:t>
            </a:r>
            <a:r>
              <a:rPr lang="en-US" altLang="zh-CN" sz="1600" dirty="0">
                <a:latin typeface="微软雅黑" panose="020B0503020204020204" pitchFamily="34" charset="-122"/>
                <a:ea typeface="微软雅黑" panose="020B0503020204020204" pitchFamily="34" charset="-122"/>
              </a:rPr>
              <a:t>Re-ranking</a:t>
            </a:r>
            <a:r>
              <a:rPr lang="zh-CN" altLang="en-US" sz="1600" dirty="0">
                <a:latin typeface="微软雅黑" panose="020B0503020204020204" pitchFamily="34" charset="-122"/>
                <a:ea typeface="微软雅黑" panose="020B0503020204020204" pitchFamily="34" charset="-122"/>
              </a:rPr>
              <a:t>对整个模型的效果有很多贡献。具体的贡献量如下：</a:t>
            </a:r>
          </a:p>
        </p:txBody>
      </p:sp>
      <p:sp>
        <p:nvSpPr>
          <p:cNvPr id="8" name="矩形 7">
            <a:extLst>
              <a:ext uri="{FF2B5EF4-FFF2-40B4-BE49-F238E27FC236}">
                <a16:creationId xmlns:a16="http://schemas.microsoft.com/office/drawing/2014/main" id="{989E17EF-9907-4B06-8953-DA60B95906C1}"/>
              </a:ext>
            </a:extLst>
          </p:cNvPr>
          <p:cNvSpPr/>
          <p:nvPr/>
        </p:nvSpPr>
        <p:spPr>
          <a:xfrm>
            <a:off x="294030" y="3255733"/>
            <a:ext cx="8525437" cy="1692771"/>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CBT NE</a:t>
            </a:r>
            <a:r>
              <a:rPr lang="zh-CN" altLang="en-US" sz="1600" dirty="0">
                <a:latin typeface="微软雅黑" panose="020B0503020204020204" pitchFamily="34" charset="-122"/>
                <a:ea typeface="微软雅黑" panose="020B0503020204020204" pitchFamily="34" charset="-122"/>
              </a:rPr>
              <a:t>测试集上</a:t>
            </a:r>
            <a:r>
              <a:rPr lang="en-US" altLang="zh-CN" sz="1600" dirty="0">
                <a:latin typeface="微软雅黑" panose="020B0503020204020204" pitchFamily="34" charset="-122"/>
                <a:ea typeface="微软雅黑" panose="020B0503020204020204" pitchFamily="34" charset="-122"/>
              </a:rPr>
              <a:t>Global LM</a:t>
            </a:r>
            <a:r>
              <a:rPr lang="zh-CN" altLang="en-US" sz="1600" dirty="0">
                <a:latin typeface="微软雅黑" panose="020B0503020204020204" pitchFamily="34" charset="-122"/>
                <a:ea typeface="微软雅黑" panose="020B0503020204020204" pitchFamily="34" charset="-122"/>
              </a:rPr>
              <a:t>增加了</a:t>
            </a:r>
            <a:r>
              <a:rPr lang="en-US" altLang="zh-CN" sz="1600" dirty="0">
                <a:latin typeface="微软雅黑" panose="020B0503020204020204" pitchFamily="34" charset="-122"/>
                <a:ea typeface="微软雅黑" panose="020B0503020204020204" pitchFamily="34" charset="-122"/>
              </a:rPr>
              <a:t>0.6</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Local LM</a:t>
            </a:r>
            <a:r>
              <a:rPr lang="zh-CN" altLang="en-US" sz="1600" dirty="0">
                <a:latin typeface="微软雅黑" panose="020B0503020204020204" pitchFamily="34" charset="-122"/>
                <a:ea typeface="微软雅黑" panose="020B0503020204020204" pitchFamily="34" charset="-122"/>
              </a:rPr>
              <a:t>增加了</a:t>
            </a:r>
            <a:r>
              <a:rPr lang="en-US" altLang="zh-CN" sz="1600" dirty="0">
                <a:latin typeface="微软雅黑" panose="020B0503020204020204" pitchFamily="34" charset="-122"/>
                <a:ea typeface="微软雅黑" panose="020B0503020204020204" pitchFamily="34" charset="-122"/>
              </a:rPr>
              <a:t>0.12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Word-class LM</a:t>
            </a:r>
            <a:r>
              <a:rPr lang="zh-CN" altLang="en-US" sz="1600" dirty="0">
                <a:latin typeface="微软雅黑" panose="020B0503020204020204" pitchFamily="34" charset="-122"/>
                <a:ea typeface="微软雅黑" panose="020B0503020204020204" pitchFamily="34" charset="-122"/>
              </a:rPr>
              <a:t>增加了</a:t>
            </a:r>
            <a:r>
              <a:rPr lang="en-US" altLang="zh-CN" sz="1600" dirty="0">
                <a:latin typeface="微软雅黑" panose="020B0503020204020204" pitchFamily="34" charset="-122"/>
                <a:ea typeface="微软雅黑" panose="020B0503020204020204" pitchFamily="34" charset="-122"/>
              </a:rPr>
              <a:t>0.2</a:t>
            </a:r>
            <a:r>
              <a:rPr lang="zh-CN" altLang="en-US" sz="1600" dirty="0">
                <a:latin typeface="微软雅黑" panose="020B0503020204020204" pitchFamily="34" charset="-122"/>
                <a:ea typeface="微软雅黑" panose="020B0503020204020204" pitchFamily="34" charset="-122"/>
              </a:rPr>
              <a:t>。</a:t>
            </a:r>
          </a:p>
          <a:p>
            <a:pPr>
              <a:lnSpc>
                <a:spcPct val="130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CBT CN</a:t>
            </a:r>
            <a:r>
              <a:rPr lang="zh-CN" altLang="en-US" sz="1600" dirty="0">
                <a:latin typeface="微软雅黑" panose="020B0503020204020204" pitchFamily="34" charset="-122"/>
                <a:ea typeface="微软雅黑" panose="020B0503020204020204" pitchFamily="34" charset="-122"/>
              </a:rPr>
              <a:t>测试集上</a:t>
            </a:r>
            <a:r>
              <a:rPr lang="en-US" altLang="zh-CN" sz="1600" dirty="0">
                <a:latin typeface="微软雅黑" panose="020B0503020204020204" pitchFamily="34" charset="-122"/>
                <a:ea typeface="微软雅黑" panose="020B0503020204020204" pitchFamily="34" charset="-122"/>
              </a:rPr>
              <a:t>Global LM</a:t>
            </a:r>
            <a:r>
              <a:rPr lang="zh-CN" altLang="en-US" sz="1600" dirty="0">
                <a:latin typeface="微软雅黑" panose="020B0503020204020204" pitchFamily="34" charset="-122"/>
                <a:ea typeface="微软雅黑" panose="020B0503020204020204" pitchFamily="34" charset="-122"/>
              </a:rPr>
              <a:t>增加了</a:t>
            </a:r>
            <a:r>
              <a:rPr lang="en-US" altLang="zh-CN" sz="1600" dirty="0">
                <a:latin typeface="微软雅黑" panose="020B0503020204020204" pitchFamily="34" charset="-122"/>
                <a:ea typeface="微软雅黑" panose="020B0503020204020204" pitchFamily="34" charset="-122"/>
              </a:rPr>
              <a:t>1.8</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Local LM</a:t>
            </a:r>
            <a:r>
              <a:rPr lang="zh-CN" altLang="en-US" sz="1600" dirty="0">
                <a:latin typeface="微软雅黑" panose="020B0503020204020204" pitchFamily="34" charset="-122"/>
                <a:ea typeface="微软雅黑" panose="020B0503020204020204" pitchFamily="34" charset="-122"/>
              </a:rPr>
              <a:t>增加了</a:t>
            </a:r>
            <a:r>
              <a:rPr lang="en-US" altLang="zh-CN" sz="1600" dirty="0">
                <a:latin typeface="微软雅黑" panose="020B0503020204020204" pitchFamily="34" charset="-122"/>
                <a:ea typeface="微软雅黑" panose="020B0503020204020204" pitchFamily="34" charset="-122"/>
              </a:rPr>
              <a:t>0.5</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Word-class LM</a:t>
            </a:r>
            <a:r>
              <a:rPr lang="zh-CN" altLang="en-US" sz="1600" dirty="0">
                <a:latin typeface="微软雅黑" panose="020B0503020204020204" pitchFamily="34" charset="-122"/>
                <a:ea typeface="微软雅黑" panose="020B0503020204020204" pitchFamily="34" charset="-122"/>
              </a:rPr>
              <a:t>增加了</a:t>
            </a:r>
            <a:r>
              <a:rPr lang="en-US" altLang="zh-CN" sz="1600" dirty="0">
                <a:latin typeface="微软雅黑" panose="020B0503020204020204" pitchFamily="34" charset="-122"/>
                <a:ea typeface="微软雅黑" panose="020B0503020204020204" pitchFamily="34" charset="-122"/>
              </a:rPr>
              <a:t>1.4</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30000"/>
              </a:lnSpc>
            </a:pPr>
            <a:endParaRPr lang="zh-CN" altLang="en-US" sz="1600" dirty="0">
              <a:latin typeface="微软雅黑" panose="020B0503020204020204" pitchFamily="34" charset="-122"/>
              <a:ea typeface="微软雅黑" panose="020B0503020204020204" pitchFamily="34" charset="-122"/>
            </a:endParaRPr>
          </a:p>
          <a:p>
            <a:pPr>
              <a:lnSpc>
                <a:spcPct val="130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NE</a:t>
            </a:r>
            <a:r>
              <a:rPr lang="zh-CN" altLang="en-US" sz="1600" dirty="0">
                <a:latin typeface="微软雅黑" panose="020B0503020204020204" pitchFamily="34" charset="-122"/>
                <a:ea typeface="微软雅黑" panose="020B0503020204020204" pitchFamily="34" charset="-122"/>
              </a:rPr>
              <a:t>这个数据集上，</a:t>
            </a:r>
            <a:r>
              <a:rPr lang="en-US" altLang="zh-CN" sz="1600" dirty="0">
                <a:latin typeface="微软雅黑" panose="020B0503020204020204" pitchFamily="34" charset="-122"/>
                <a:ea typeface="微软雅黑" panose="020B0503020204020204" pitchFamily="34" charset="-122"/>
              </a:rPr>
              <a:t>Local LM</a:t>
            </a:r>
            <a:r>
              <a:rPr lang="zh-CN" altLang="en-US" sz="1600" dirty="0">
                <a:latin typeface="微软雅黑" panose="020B0503020204020204" pitchFamily="34" charset="-122"/>
                <a:ea typeface="微软雅黑" panose="020B0503020204020204" pitchFamily="34" charset="-122"/>
              </a:rPr>
              <a:t>这个特征最为重要，回答问题的命名实体通常在对应的⽂章上。</a:t>
            </a:r>
          </a:p>
          <a:p>
            <a:pPr>
              <a:lnSpc>
                <a:spcPct val="130000"/>
              </a:lnSpc>
            </a:pP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CN</a:t>
            </a:r>
            <a:r>
              <a:rPr lang="zh-CN" altLang="en-US" sz="1600" dirty="0">
                <a:latin typeface="微软雅黑" panose="020B0503020204020204" pitchFamily="34" charset="-122"/>
                <a:ea typeface="微软雅黑" panose="020B0503020204020204" pitchFamily="34" charset="-122"/>
              </a:rPr>
              <a:t>这个数据集上，</a:t>
            </a:r>
            <a:r>
              <a:rPr lang="en-US" altLang="zh-CN" sz="1600" dirty="0">
                <a:latin typeface="微软雅黑" panose="020B0503020204020204" pitchFamily="34" charset="-122"/>
                <a:ea typeface="微软雅黑" panose="020B0503020204020204" pitchFamily="34" charset="-122"/>
              </a:rPr>
              <a:t>Global LM</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Word-class LM</a:t>
            </a:r>
            <a:r>
              <a:rPr lang="zh-CN" altLang="en-US" sz="1600" dirty="0">
                <a:latin typeface="微软雅黑" panose="020B0503020204020204" pitchFamily="34" charset="-122"/>
                <a:ea typeface="微软雅黑" panose="020B0503020204020204" pitchFamily="34" charset="-122"/>
              </a:rPr>
              <a:t>特征最为重要。</a:t>
            </a:r>
          </a:p>
        </p:txBody>
      </p:sp>
    </p:spTree>
    <p:extLst>
      <p:ext uri="{BB962C8B-B14F-4D97-AF65-F5344CB8AC3E}">
        <p14:creationId xmlns:p14="http://schemas.microsoft.com/office/powerpoint/2010/main" val="64274716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754053"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实验</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28</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4" name="矩形 3">
            <a:extLst>
              <a:ext uri="{FF2B5EF4-FFF2-40B4-BE49-F238E27FC236}">
                <a16:creationId xmlns:a16="http://schemas.microsoft.com/office/drawing/2014/main" id="{2AB58611-5264-4559-ADC5-8E4B1D24CCD9}"/>
              </a:ext>
            </a:extLst>
          </p:cNvPr>
          <p:cNvSpPr/>
          <p:nvPr/>
        </p:nvSpPr>
        <p:spPr>
          <a:xfrm>
            <a:off x="5796486" y="782672"/>
            <a:ext cx="2798873" cy="2941959"/>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从上最下⾯的横条表⽰每个区间的⽂档的数量，可以看出⽂档单词个数在</a:t>
            </a:r>
            <a:r>
              <a:rPr lang="en-US" altLang="zh-CN" sz="1600" dirty="0">
                <a:latin typeface="微软雅黑" panose="020B0503020204020204" pitchFamily="34" charset="-122"/>
                <a:ea typeface="微软雅黑" panose="020B0503020204020204" pitchFamily="34" charset="-122"/>
              </a:rPr>
              <a:t>400-500</a:t>
            </a:r>
            <a:r>
              <a:rPr lang="zh-CN" altLang="en-US" sz="1600" dirty="0">
                <a:latin typeface="微软雅黑" panose="020B0503020204020204" pitchFamily="34" charset="-122"/>
                <a:ea typeface="微软雅黑" panose="020B0503020204020204" pitchFamily="34" charset="-122"/>
              </a:rPr>
              <a:t>之间，整个模型的效果最差。这个效果和</a:t>
            </a:r>
            <a:r>
              <a:rPr lang="en-US" altLang="zh-CN" sz="1600" dirty="0">
                <a:latin typeface="微软雅黑" panose="020B0503020204020204" pitchFamily="34" charset="-122"/>
                <a:ea typeface="微软雅黑" panose="020B0503020204020204" pitchFamily="34" charset="-122"/>
              </a:rPr>
              <a:t>AS Reader</a:t>
            </a:r>
            <a:r>
              <a:rPr lang="zh-CN" altLang="en-US" sz="1600" dirty="0">
                <a:latin typeface="微软雅黑" panose="020B0503020204020204" pitchFamily="34" charset="-122"/>
                <a:ea typeface="微软雅黑" panose="020B0503020204020204" pitchFamily="34" charset="-122"/>
              </a:rPr>
              <a:t>模型类似，当单词个数超过</a:t>
            </a:r>
            <a:r>
              <a:rPr lang="en-US" altLang="zh-CN" sz="1600" dirty="0">
                <a:latin typeface="微软雅黑" panose="020B0503020204020204" pitchFamily="34" charset="-122"/>
                <a:ea typeface="微软雅黑" panose="020B0503020204020204" pitchFamily="34" charset="-122"/>
              </a:rPr>
              <a:t>700</a:t>
            </a:r>
            <a:r>
              <a:rPr lang="zh-CN" altLang="en-US" sz="1600" dirty="0">
                <a:latin typeface="微软雅黑" panose="020B0503020204020204" pitchFamily="34" charset="-122"/>
                <a:ea typeface="微软雅黑" panose="020B0503020204020204" pitchFamily="34" charset="-122"/>
              </a:rPr>
              <a:t>时，</a:t>
            </a:r>
            <a:r>
              <a:rPr lang="en-US" altLang="zh-CN" sz="1600" dirty="0" err="1">
                <a:latin typeface="微软雅黑" panose="020B0503020204020204" pitchFamily="34" charset="-122"/>
                <a:ea typeface="微软雅黑" panose="020B0503020204020204" pitchFamily="34" charset="-122"/>
              </a:rPr>
              <a:t>AoA</a:t>
            </a:r>
            <a:r>
              <a:rPr lang="zh-CN" altLang="en-US" sz="1600" dirty="0">
                <a:latin typeface="微软雅黑" panose="020B0503020204020204" pitchFamily="34" charset="-122"/>
                <a:ea typeface="微软雅黑" panose="020B0503020204020204" pitchFamily="34" charset="-122"/>
              </a:rPr>
              <a:t>模型精度提升⾮常⼤，</a:t>
            </a:r>
          </a:p>
          <a:p>
            <a:pPr>
              <a:lnSpc>
                <a:spcPct val="130000"/>
              </a:lnSpc>
            </a:pPr>
            <a:r>
              <a:rPr lang="zh-CN" altLang="en-US" sz="1600" dirty="0">
                <a:latin typeface="微软雅黑" panose="020B0503020204020204" pitchFamily="34" charset="-122"/>
                <a:ea typeface="微软雅黑" panose="020B0503020204020204" pitchFamily="34" charset="-122"/>
              </a:rPr>
              <a:t>可以看出</a:t>
            </a:r>
            <a:r>
              <a:rPr lang="en-US" altLang="zh-CN" sz="1600" dirty="0" err="1">
                <a:latin typeface="微软雅黑" panose="020B0503020204020204" pitchFamily="34" charset="-122"/>
                <a:ea typeface="微软雅黑" panose="020B0503020204020204" pitchFamily="34" charset="-122"/>
              </a:rPr>
              <a:t>AoA</a:t>
            </a:r>
            <a:r>
              <a:rPr lang="zh-CN" altLang="en-US" sz="1600" dirty="0">
                <a:latin typeface="微软雅黑" panose="020B0503020204020204" pitchFamily="34" charset="-122"/>
                <a:ea typeface="微软雅黑" panose="020B0503020204020204" pitchFamily="34" charset="-122"/>
              </a:rPr>
              <a:t>模型⽐</a:t>
            </a:r>
            <a:r>
              <a:rPr lang="en-US" altLang="zh-CN" sz="1600" dirty="0">
                <a:latin typeface="微软雅黑" panose="020B0503020204020204" pitchFamily="34" charset="-122"/>
                <a:ea typeface="微软雅黑" panose="020B0503020204020204" pitchFamily="34" charset="-122"/>
              </a:rPr>
              <a:t>AS</a:t>
            </a:r>
            <a:r>
              <a:rPr lang="zh-CN" altLang="en-US" sz="1600" dirty="0">
                <a:latin typeface="微软雅黑" panose="020B0503020204020204" pitchFamily="34" charset="-122"/>
                <a:ea typeface="微软雅黑" panose="020B0503020204020204" pitchFamily="34" charset="-122"/>
              </a:rPr>
              <a:t>模型更适合阅读⻓⽂本。</a:t>
            </a:r>
          </a:p>
        </p:txBody>
      </p:sp>
      <p:pic>
        <p:nvPicPr>
          <p:cNvPr id="5" name="图片 4">
            <a:extLst>
              <a:ext uri="{FF2B5EF4-FFF2-40B4-BE49-F238E27FC236}">
                <a16:creationId xmlns:a16="http://schemas.microsoft.com/office/drawing/2014/main" id="{E5C13612-C4A5-490A-B727-633C8C3F0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7" y="784060"/>
            <a:ext cx="5739380" cy="4212743"/>
          </a:xfrm>
          <a:prstGeom prst="rect">
            <a:avLst/>
          </a:prstGeom>
        </p:spPr>
      </p:pic>
    </p:spTree>
    <p:extLst>
      <p:ext uri="{BB962C8B-B14F-4D97-AF65-F5344CB8AC3E}">
        <p14:creationId xmlns:p14="http://schemas.microsoft.com/office/powerpoint/2010/main" val="256238779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754053"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实验</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29</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4" name="矩形 3">
            <a:extLst>
              <a:ext uri="{FF2B5EF4-FFF2-40B4-BE49-F238E27FC236}">
                <a16:creationId xmlns:a16="http://schemas.microsoft.com/office/drawing/2014/main" id="{2AB58611-5264-4559-ADC5-8E4B1D24CCD9}"/>
              </a:ext>
            </a:extLst>
          </p:cNvPr>
          <p:cNvSpPr/>
          <p:nvPr/>
        </p:nvSpPr>
        <p:spPr>
          <a:xfrm>
            <a:off x="5796486" y="782672"/>
            <a:ext cx="2798873" cy="1661609"/>
          </a:xfrm>
          <a:prstGeom prst="rect">
            <a:avLst/>
          </a:prstGeom>
        </p:spPr>
        <p:txBody>
          <a:bodyPr wrap="square">
            <a:spAutoFit/>
          </a:bodyPr>
          <a:lstStyle/>
          <a:p>
            <a:pPr>
              <a:lnSpc>
                <a:spcPct val="130000"/>
              </a:lnSpc>
            </a:pPr>
            <a:r>
              <a:rPr lang="zh-CN" altLang="en-US" sz="1600" dirty="0">
                <a:latin typeface="微软雅黑" panose="020B0503020204020204" pitchFamily="34" charset="-122"/>
                <a:ea typeface="微软雅黑" panose="020B0503020204020204" pitchFamily="34" charset="-122"/>
              </a:rPr>
              <a:t>最下⾯的横条表⽰有多少个问句选择了答案所在的词频。例如有</a:t>
            </a:r>
            <a:r>
              <a:rPr lang="en-US" altLang="zh-CN" sz="1600" dirty="0">
                <a:latin typeface="微软雅黑" panose="020B0503020204020204" pitchFamily="34" charset="-122"/>
                <a:ea typeface="微软雅黑" panose="020B0503020204020204" pitchFamily="34" charset="-122"/>
              </a:rPr>
              <a:t>1071</a:t>
            </a:r>
            <a:r>
              <a:rPr lang="zh-CN" altLang="en-US" sz="1600" dirty="0">
                <a:latin typeface="微软雅黑" panose="020B0503020204020204" pitchFamily="34" charset="-122"/>
                <a:ea typeface="微软雅黑" panose="020B0503020204020204" pitchFamily="34" charset="-122"/>
              </a:rPr>
              <a:t>个句⼦的答案选择了词频最⾼的作为答案，测试的准确率为</a:t>
            </a:r>
            <a:r>
              <a:rPr lang="en-US" altLang="zh-CN" sz="1600" dirty="0">
                <a:latin typeface="微软雅黑" panose="020B0503020204020204" pitchFamily="34" charset="-122"/>
                <a:ea typeface="微软雅黑" panose="020B0503020204020204" pitchFamily="34" charset="-122"/>
              </a:rPr>
              <a:t>0.85</a:t>
            </a:r>
            <a:r>
              <a:rPr lang="zh-CN" altLang="en-US" sz="1600" dirty="0">
                <a:latin typeface="微软雅黑" panose="020B0503020204020204" pitchFamily="34" charset="-122"/>
                <a:ea typeface="微软雅黑" panose="020B0503020204020204" pitchFamily="34" charset="-122"/>
              </a:rPr>
              <a:t>左右。</a:t>
            </a:r>
          </a:p>
        </p:txBody>
      </p:sp>
      <p:pic>
        <p:nvPicPr>
          <p:cNvPr id="3" name="图片 2">
            <a:extLst>
              <a:ext uri="{FF2B5EF4-FFF2-40B4-BE49-F238E27FC236}">
                <a16:creationId xmlns:a16="http://schemas.microsoft.com/office/drawing/2014/main" id="{2363FA8D-D144-49A7-9D6D-307B3CA01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537"/>
            <a:ext cx="5841959" cy="4234571"/>
          </a:xfrm>
          <a:prstGeom prst="rect">
            <a:avLst/>
          </a:prstGeom>
        </p:spPr>
      </p:pic>
    </p:spTree>
    <p:extLst>
      <p:ext uri="{BB962C8B-B14F-4D97-AF65-F5344CB8AC3E}">
        <p14:creationId xmlns:p14="http://schemas.microsoft.com/office/powerpoint/2010/main" val="365768868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3216265" cy="807913"/>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问题定义与数据集介绍</a:t>
            </a:r>
          </a:p>
          <a:p>
            <a:endParaRPr lang="zh-CN" altLang="en-US" sz="2400" dirty="0">
              <a:solidFill>
                <a:srgbClr val="C00000"/>
              </a:solidFill>
              <a:latin typeface="微软雅黑" pitchFamily="34" charset="-122"/>
              <a:ea typeface="微软雅黑" pitchFamily="34" charset="-122"/>
            </a:endParaRP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4CB0043-1F3B-4ED3-B0B3-65FD0D86F72A}"/>
                  </a:ext>
                </a:extLst>
              </p:cNvPr>
              <p:cNvSpPr/>
              <p:nvPr/>
            </p:nvSpPr>
            <p:spPr>
              <a:xfrm>
                <a:off x="553623" y="970725"/>
                <a:ext cx="7961727" cy="3693319"/>
              </a:xfrm>
              <a:prstGeom prst="rect">
                <a:avLst/>
              </a:prstGeom>
            </p:spPr>
            <p:txBody>
              <a:bodyPr wrap="square">
                <a:spAutoFit/>
              </a:bodyPr>
              <a:lstStyle/>
              <a:p>
                <a:pPr>
                  <a:lnSpc>
                    <a:spcPct val="130000"/>
                  </a:lnSpc>
                </a:pPr>
                <a:r>
                  <a:rPr lang="zh-CN" altLang="en-US" sz="1800" dirty="0">
                    <a:latin typeface="微软雅黑" panose="020B0503020204020204" pitchFamily="34" charset="-122"/>
                    <a:ea typeface="微软雅黑" panose="020B0503020204020204" pitchFamily="34" charset="-122"/>
                  </a:rPr>
                  <a:t>完型填空任务可以描述为⼀个三元组</a:t>
                </a:r>
                <a:r>
                  <a:rPr lang="en-US" altLang="zh-CN" sz="1800" dirty="0">
                    <a:latin typeface="微软雅黑" panose="020B0503020204020204" pitchFamily="34" charset="-122"/>
                    <a:ea typeface="微软雅黑" panose="020B0503020204020204" pitchFamily="34" charset="-122"/>
                  </a:rPr>
                  <a:t>:</a:t>
                </a:r>
              </a:p>
              <a:p>
                <a:pPr>
                  <a:lnSpc>
                    <a:spcPct val="130000"/>
                  </a:lnSpc>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ea typeface="+mj-ea"/>
                        </a:rPr>
                        <m:t>&lt;</m:t>
                      </m:r>
                      <m:r>
                        <a:rPr lang="en-US" altLang="zh-CN" sz="1800" b="1" i="1" smtClean="0">
                          <a:latin typeface="Cambria Math" panose="02040503050406030204" pitchFamily="18" charset="0"/>
                          <a:ea typeface="+mj-ea"/>
                        </a:rPr>
                        <m:t>𝑫</m:t>
                      </m:r>
                      <m:r>
                        <a:rPr lang="en-US" altLang="zh-CN" sz="1800" b="1" i="1" smtClean="0">
                          <a:latin typeface="Cambria Math" panose="02040503050406030204" pitchFamily="18" charset="0"/>
                          <a:ea typeface="+mj-ea"/>
                        </a:rPr>
                        <m:t>,</m:t>
                      </m:r>
                      <m:r>
                        <a:rPr lang="en-US" altLang="zh-CN" sz="1800" b="1" i="1" smtClean="0">
                          <a:latin typeface="Cambria Math" panose="02040503050406030204" pitchFamily="18" charset="0"/>
                          <a:ea typeface="+mj-ea"/>
                        </a:rPr>
                        <m:t>𝑸</m:t>
                      </m:r>
                      <m:r>
                        <a:rPr lang="en-US" altLang="zh-CN" sz="1800" b="1" i="1" smtClean="0">
                          <a:latin typeface="Cambria Math" panose="02040503050406030204" pitchFamily="18" charset="0"/>
                          <a:ea typeface="+mj-ea"/>
                        </a:rPr>
                        <m:t>,</m:t>
                      </m:r>
                      <m:r>
                        <a:rPr lang="en-US" altLang="zh-CN" sz="1800" b="1" i="1" smtClean="0">
                          <a:latin typeface="Cambria Math" panose="02040503050406030204" pitchFamily="18" charset="0"/>
                          <a:ea typeface="+mj-ea"/>
                        </a:rPr>
                        <m:t>𝑨</m:t>
                      </m:r>
                      <m:r>
                        <a:rPr lang="en-US" altLang="zh-CN" sz="1800" b="1" i="1" smtClean="0">
                          <a:latin typeface="Cambria Math" panose="02040503050406030204" pitchFamily="18" charset="0"/>
                          <a:ea typeface="+mj-ea"/>
                        </a:rPr>
                        <m:t>&gt;</m:t>
                      </m:r>
                    </m:oMath>
                  </m:oMathPara>
                </a14:m>
                <a:endParaRPr lang="en-US" altLang="zh-CN" sz="1800" b="1"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这⾥</a:t>
                </a:r>
                <a:r>
                  <a:rPr lang="en-US" altLang="zh-CN" sz="1800" dirty="0">
                    <a:latin typeface="微软雅黑" panose="020B0503020204020204" pitchFamily="34" charset="-122"/>
                    <a:ea typeface="微软雅黑" panose="020B0503020204020204" pitchFamily="34" charset="-122"/>
                  </a:rPr>
                  <a:t>D</a:t>
                </a:r>
                <a:r>
                  <a:rPr lang="zh-CN" altLang="en-US" sz="1800" dirty="0">
                    <a:latin typeface="微软雅黑" panose="020B0503020204020204" pitchFamily="34" charset="-122"/>
                    <a:ea typeface="微软雅黑" panose="020B0503020204020204" pitchFamily="34" charset="-122"/>
                  </a:rPr>
                  <a:t>是指原⽂</a:t>
                </a:r>
                <a:r>
                  <a:rPr lang="en-US" altLang="zh-CN" sz="1800" dirty="0">
                    <a:latin typeface="微软雅黑" panose="020B0503020204020204" pitchFamily="34" charset="-122"/>
                    <a:ea typeface="微软雅黑" panose="020B0503020204020204" pitchFamily="34" charset="-122"/>
                  </a:rPr>
                  <a:t>Document</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Q</a:t>
                </a:r>
                <a:r>
                  <a:rPr lang="zh-CN" altLang="en-US" sz="1800" dirty="0">
                    <a:latin typeface="微软雅黑" panose="020B0503020204020204" pitchFamily="34" charset="-122"/>
                    <a:ea typeface="微软雅黑" panose="020B0503020204020204" pitchFamily="34" charset="-122"/>
                  </a:rPr>
                  <a:t>是指问题</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是</a:t>
                </a:r>
                <a:r>
                  <a:rPr lang="en-US" altLang="zh-CN" sz="1800" dirty="0">
                    <a:latin typeface="微软雅黑" panose="020B0503020204020204" pitchFamily="34" charset="-122"/>
                    <a:ea typeface="微软雅黑" panose="020B0503020204020204" pitchFamily="34" charset="-122"/>
                  </a:rPr>
                  <a:t>Answer</a:t>
                </a:r>
                <a:r>
                  <a:rPr lang="zh-CN" altLang="en-US" sz="1800" dirty="0">
                    <a:latin typeface="微软雅黑" panose="020B0503020204020204" pitchFamily="34" charset="-122"/>
                    <a:ea typeface="微软雅黑" panose="020B0503020204020204" pitchFamily="34" charset="-122"/>
                  </a:rPr>
                  <a:t>，即问题的答案。这个答案是来⾃⼀个固定⼤⼩的词汇表</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中的⼀个词或者⼀个短语。</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我们要解决的问题就变成了：给定⼀个</a:t>
                </a:r>
                <a:r>
                  <a:rPr lang="en-US" altLang="zh-CN" sz="1800" dirty="0">
                    <a:latin typeface="微软雅黑" panose="020B0503020204020204" pitchFamily="34" charset="-122"/>
                    <a:ea typeface="微软雅黑" panose="020B0503020204020204" pitchFamily="34" charset="-122"/>
                  </a:rPr>
                  <a:t>Document-Query</a:t>
                </a:r>
                <a:r>
                  <a:rPr lang="zh-CN" altLang="en-US" sz="1800" dirty="0">
                    <a:latin typeface="微软雅黑" panose="020B0503020204020204" pitchFamily="34" charset="-122"/>
                    <a:ea typeface="微软雅黑" panose="020B0503020204020204" pitchFamily="34" charset="-122"/>
                  </a:rPr>
                  <a:t>对</a:t>
                </a:r>
                <a:r>
                  <a:rPr lang="en-US" altLang="zh-CN" sz="1800" dirty="0">
                    <a:latin typeface="微软雅黑" panose="020B0503020204020204" pitchFamily="34" charset="-122"/>
                    <a:ea typeface="微软雅黑" panose="020B0503020204020204" pitchFamily="34" charset="-122"/>
                  </a:rPr>
                  <a:t>(D,Q)</a:t>
                </a:r>
                <a:r>
                  <a:rPr lang="zh-CN" altLang="en-US" sz="1800" dirty="0">
                    <a:latin typeface="微软雅黑" panose="020B0503020204020204" pitchFamily="34" charset="-122"/>
                    <a:ea typeface="微软雅黑" panose="020B0503020204020204" pitchFamily="34" charset="-122"/>
                  </a:rPr>
                  <a:t>，从</a:t>
                </a:r>
                <a:r>
                  <a:rPr lang="en-US" altLang="zh-CN" sz="1800" dirty="0">
                    <a:latin typeface="微软雅黑" panose="020B0503020204020204" pitchFamily="34" charset="-122"/>
                    <a:ea typeface="微软雅黑" panose="020B0503020204020204" pitchFamily="34" charset="-122"/>
                  </a:rPr>
                  <a:t>A</a:t>
                </a:r>
                <a:r>
                  <a:rPr lang="zh-CN" altLang="en-US" sz="1800" dirty="0">
                    <a:latin typeface="微软雅黑" panose="020B0503020204020204" pitchFamily="34" charset="-122"/>
                    <a:ea typeface="微软雅黑" panose="020B0503020204020204" pitchFamily="34" charset="-122"/>
                  </a:rPr>
                  <a:t>中找到最合适的答案</a:t>
                </a:r>
                <a:r>
                  <a:rPr lang="en-US" altLang="zh-CN" sz="1800" dirty="0">
                    <a:latin typeface="微软雅黑" panose="020B0503020204020204" pitchFamily="34" charset="-122"/>
                    <a:ea typeface="微软雅黑" panose="020B0503020204020204" pitchFamily="34" charset="-122"/>
                  </a:rPr>
                  <a:t>answer</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这个任务中，答案通常是⽂档中的⼀个单词，例如命名实体</a:t>
                </a:r>
                <a:r>
                  <a:rPr lang="en-US" altLang="zh-CN" sz="1800" dirty="0">
                    <a:latin typeface="微软雅黑" panose="020B0503020204020204" pitchFamily="34" charset="-122"/>
                    <a:ea typeface="微软雅黑" panose="020B0503020204020204" pitchFamily="34" charset="-122"/>
                  </a:rPr>
                  <a:t>Obama</a:t>
                </a:r>
                <a:r>
                  <a:rPr lang="zh-CN" altLang="en-US" sz="1800" dirty="0">
                    <a:latin typeface="微软雅黑" panose="020B0503020204020204" pitchFamily="34" charset="-122"/>
                    <a:ea typeface="微软雅黑" panose="020B0503020204020204" pitchFamily="34" charset="-122"/>
                  </a:rPr>
                  <a:t>，普通名词</a:t>
                </a:r>
                <a:r>
                  <a:rPr lang="en-US" altLang="zh-CN" sz="1800" dirty="0">
                    <a:latin typeface="微软雅黑" panose="020B0503020204020204" pitchFamily="34" charset="-122"/>
                    <a:ea typeface="微软雅黑" panose="020B0503020204020204" pitchFamily="34" charset="-122"/>
                  </a:rPr>
                  <a:t>sunny</a:t>
                </a:r>
                <a:r>
                  <a:rPr lang="zh-CN" altLang="en-US" sz="1800" dirty="0">
                    <a:latin typeface="微软雅黑" panose="020B0503020204020204" pitchFamily="34" charset="-122"/>
                    <a:ea typeface="微软雅黑" panose="020B0503020204020204" pitchFamily="34" charset="-122"/>
                  </a:rPr>
                  <a:t>，动词，介词。</a:t>
                </a:r>
              </a:p>
            </p:txBody>
          </p:sp>
        </mc:Choice>
        <mc:Fallback xmlns="">
          <p:sp>
            <p:nvSpPr>
              <p:cNvPr id="4" name="矩形 3">
                <a:extLst>
                  <a:ext uri="{FF2B5EF4-FFF2-40B4-BE49-F238E27FC236}">
                    <a16:creationId xmlns:a16="http://schemas.microsoft.com/office/drawing/2014/main" id="{C4CB0043-1F3B-4ED3-B0B3-65FD0D86F72A}"/>
                  </a:ext>
                </a:extLst>
              </p:cNvPr>
              <p:cNvSpPr>
                <a:spLocks noRot="1" noChangeAspect="1" noMove="1" noResize="1" noEditPoints="1" noAdjustHandles="1" noChangeArrowheads="1" noChangeShapeType="1" noTextEdit="1"/>
              </p:cNvSpPr>
              <p:nvPr/>
            </p:nvSpPr>
            <p:spPr>
              <a:xfrm>
                <a:off x="553623" y="970725"/>
                <a:ext cx="7961727" cy="3693319"/>
              </a:xfrm>
              <a:prstGeom prst="rect">
                <a:avLst/>
              </a:prstGeom>
              <a:blipFill>
                <a:blip r:embed="rId3"/>
                <a:stretch>
                  <a:fillRect l="-689" r="-2757" b="-660"/>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3</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Tree>
    <p:extLst>
      <p:ext uri="{BB962C8B-B14F-4D97-AF65-F5344CB8AC3E}">
        <p14:creationId xmlns:p14="http://schemas.microsoft.com/office/powerpoint/2010/main" val="69287944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754053"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总结</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30</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2" name="矩形 1">
            <a:extLst>
              <a:ext uri="{FF2B5EF4-FFF2-40B4-BE49-F238E27FC236}">
                <a16:creationId xmlns:a16="http://schemas.microsoft.com/office/drawing/2014/main" id="{1271F5D5-F48B-4F40-B571-F14FFB73FBD9}"/>
              </a:ext>
            </a:extLst>
          </p:cNvPr>
          <p:cNvSpPr/>
          <p:nvPr/>
        </p:nvSpPr>
        <p:spPr>
          <a:xfrm>
            <a:off x="3725614" y="2421709"/>
            <a:ext cx="231154" cy="300082"/>
          </a:xfrm>
          <a:prstGeom prst="rect">
            <a:avLst/>
          </a:prstGeom>
        </p:spPr>
        <p:txBody>
          <a:bodyPr wrap="none">
            <a:spAutoFit/>
          </a:bodyPr>
          <a:lstStyle/>
          <a:p>
            <a:r>
              <a:rPr lang="en-US" altLang="zh-CN" dirty="0"/>
              <a:t>:</a:t>
            </a:r>
            <a:endParaRPr lang="zh-CN" altLang="en-US" dirty="0"/>
          </a:p>
        </p:txBody>
      </p:sp>
      <p:sp>
        <p:nvSpPr>
          <p:cNvPr id="3" name="矩形 2">
            <a:extLst>
              <a:ext uri="{FF2B5EF4-FFF2-40B4-BE49-F238E27FC236}">
                <a16:creationId xmlns:a16="http://schemas.microsoft.com/office/drawing/2014/main" id="{62256755-0539-4DB7-BD88-775D42891824}"/>
              </a:ext>
            </a:extLst>
          </p:cNvPr>
          <p:cNvSpPr/>
          <p:nvPr/>
        </p:nvSpPr>
        <p:spPr>
          <a:xfrm>
            <a:off x="445609" y="1392789"/>
            <a:ext cx="8192782"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在这个任务上第⼀次使⽤ </a:t>
            </a:r>
            <a:r>
              <a:rPr lang="en-US" altLang="zh-CN" sz="1800" dirty="0">
                <a:latin typeface="微软雅黑" panose="020B0503020204020204" pitchFamily="34" charset="-122"/>
                <a:ea typeface="微软雅黑" panose="020B0503020204020204" pitchFamily="34" charset="-122"/>
              </a:rPr>
              <a:t>attention-over-attention</a:t>
            </a:r>
            <a:r>
              <a:rPr lang="zh-CN" altLang="en-US" sz="1800" dirty="0">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模型思想简单便于理解，性能更好。</a:t>
            </a:r>
          </a:p>
          <a:p>
            <a:pPr marL="285750" indent="-285750">
              <a:lnSpc>
                <a:spcPct val="150000"/>
              </a:lnSpc>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提出了</a:t>
            </a:r>
            <a:r>
              <a:rPr lang="en-US" altLang="zh-CN" sz="1800" dirty="0">
                <a:latin typeface="微软雅黑" panose="020B0503020204020204" pitchFamily="34" charset="-122"/>
                <a:ea typeface="微软雅黑" panose="020B0503020204020204" pitchFamily="34" charset="-122"/>
              </a:rPr>
              <a:t>N-best re-ranking </a:t>
            </a:r>
            <a:r>
              <a:rPr lang="zh-CN" altLang="en-US" sz="1800" dirty="0">
                <a:latin typeface="微软雅黑" panose="020B0503020204020204" pitchFamily="34" charset="-122"/>
                <a:ea typeface="微软雅黑" panose="020B0503020204020204" pitchFamily="34" charset="-122"/>
              </a:rPr>
              <a:t>策略对候选集重新打分，提升了整个模型的性能</a:t>
            </a:r>
          </a:p>
        </p:txBody>
      </p:sp>
      <p:sp>
        <p:nvSpPr>
          <p:cNvPr id="4" name="文本框 3">
            <a:extLst>
              <a:ext uri="{FF2B5EF4-FFF2-40B4-BE49-F238E27FC236}">
                <a16:creationId xmlns:a16="http://schemas.microsoft.com/office/drawing/2014/main" id="{725318B5-3FAA-4B36-A22C-0AC2E1039FC3}"/>
              </a:ext>
            </a:extLst>
          </p:cNvPr>
          <p:cNvSpPr txBox="1"/>
          <p:nvPr/>
        </p:nvSpPr>
        <p:spPr>
          <a:xfrm>
            <a:off x="445609" y="909975"/>
            <a:ext cx="175927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创新点</a:t>
            </a:r>
            <a:r>
              <a:rPr lang="en-US" altLang="zh-CN"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814906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自己的想法</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31</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4" name="文本框 3">
            <a:extLst>
              <a:ext uri="{FF2B5EF4-FFF2-40B4-BE49-F238E27FC236}">
                <a16:creationId xmlns:a16="http://schemas.microsoft.com/office/drawing/2014/main" id="{725318B5-3FAA-4B36-A22C-0AC2E1039FC3}"/>
              </a:ext>
            </a:extLst>
          </p:cNvPr>
          <p:cNvSpPr txBox="1"/>
          <p:nvPr/>
        </p:nvSpPr>
        <p:spPr>
          <a:xfrm>
            <a:off x="445609" y="909975"/>
            <a:ext cx="506230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可以将</a:t>
            </a:r>
            <a:r>
              <a:rPr lang="en-US" altLang="zh-CN" sz="2000" dirty="0">
                <a:latin typeface="微软雅黑" panose="020B0503020204020204" pitchFamily="34" charset="-122"/>
                <a:ea typeface="微软雅黑" panose="020B0503020204020204" pitchFamily="34" charset="-122"/>
              </a:rPr>
              <a:t>RNN</a:t>
            </a:r>
            <a:r>
              <a:rPr lang="zh-CN" altLang="en-US" sz="2000" dirty="0">
                <a:latin typeface="微软雅黑" panose="020B0503020204020204" pitchFamily="34" charset="-122"/>
                <a:ea typeface="微软雅黑" panose="020B0503020204020204" pitchFamily="34" charset="-122"/>
              </a:rPr>
              <a:t>部分替换成</a:t>
            </a:r>
            <a:r>
              <a:rPr lang="en-US" altLang="zh-CN" sz="2000" dirty="0">
                <a:latin typeface="微软雅黑" panose="020B0503020204020204" pitchFamily="34" charset="-122"/>
                <a:ea typeface="微软雅黑" panose="020B0503020204020204" pitchFamily="34" charset="-122"/>
              </a:rPr>
              <a:t>CNN</a:t>
            </a:r>
            <a:endParaRPr lang="zh-CN" altLang="en-US" sz="20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1FA0268-4B2A-429B-B6B7-2E2C7FA5782F}"/>
              </a:ext>
            </a:extLst>
          </p:cNvPr>
          <p:cNvPicPr>
            <a:picLocks noChangeAspect="1"/>
          </p:cNvPicPr>
          <p:nvPr/>
        </p:nvPicPr>
        <p:blipFill>
          <a:blip r:embed="rId3"/>
          <a:stretch>
            <a:fillRect/>
          </a:stretch>
        </p:blipFill>
        <p:spPr>
          <a:xfrm>
            <a:off x="491308" y="1371639"/>
            <a:ext cx="6223250" cy="3480059"/>
          </a:xfrm>
          <a:prstGeom prst="rect">
            <a:avLst/>
          </a:prstGeom>
        </p:spPr>
      </p:pic>
    </p:spTree>
    <p:extLst>
      <p:ext uri="{BB962C8B-B14F-4D97-AF65-F5344CB8AC3E}">
        <p14:creationId xmlns:p14="http://schemas.microsoft.com/office/powerpoint/2010/main" val="639835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677382"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自己的想法</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32</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a:latin typeface="黑体" panose="02010609060101010101" pitchFamily="49" charset="-122"/>
                <a:ea typeface="黑体" panose="02010609060101010101" pitchFamily="49" charset="-122"/>
              </a:rPr>
              <a:t>32</a:t>
            </a:r>
            <a:r>
              <a:rPr lang="zh-CN" altLang="en-US">
                <a:latin typeface="黑体" panose="02010609060101010101" pitchFamily="49" charset="-122"/>
                <a:ea typeface="黑体" panose="02010609060101010101" pitchFamily="49" charset="-122"/>
              </a:rPr>
              <a:t>页</a:t>
            </a:r>
            <a:endParaRPr lang="zh-CN" altLang="en-US" dirty="0">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725318B5-3FAA-4B36-A22C-0AC2E1039FC3}"/>
              </a:ext>
            </a:extLst>
          </p:cNvPr>
          <p:cNvSpPr txBox="1"/>
          <p:nvPr/>
        </p:nvSpPr>
        <p:spPr>
          <a:xfrm>
            <a:off x="3382446" y="831047"/>
            <a:ext cx="469654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全部使用</a:t>
            </a:r>
            <a:r>
              <a:rPr lang="en-US" altLang="zh-CN" sz="2000" dirty="0">
                <a:latin typeface="微软雅黑" panose="020B0503020204020204" pitchFamily="34" charset="-122"/>
                <a:ea typeface="微软雅黑" panose="020B0503020204020204" pitchFamily="34" charset="-122"/>
              </a:rPr>
              <a:t>Attention</a:t>
            </a:r>
            <a:r>
              <a:rPr lang="zh-CN" altLang="en-US" sz="2000" dirty="0">
                <a:latin typeface="微软雅黑" panose="020B0503020204020204" pitchFamily="34" charset="-122"/>
                <a:ea typeface="微软雅黑" panose="020B0503020204020204" pitchFamily="34" charset="-122"/>
              </a:rPr>
              <a:t>，不再使用神经网络</a:t>
            </a:r>
          </a:p>
        </p:txBody>
      </p:sp>
      <p:pic>
        <p:nvPicPr>
          <p:cNvPr id="7" name="图片 6">
            <a:extLst>
              <a:ext uri="{FF2B5EF4-FFF2-40B4-BE49-F238E27FC236}">
                <a16:creationId xmlns:a16="http://schemas.microsoft.com/office/drawing/2014/main" id="{DDD31EB3-AD25-4BD2-A293-B701847B12BA}"/>
              </a:ext>
            </a:extLst>
          </p:cNvPr>
          <p:cNvPicPr>
            <a:picLocks noChangeAspect="1"/>
          </p:cNvPicPr>
          <p:nvPr/>
        </p:nvPicPr>
        <p:blipFill>
          <a:blip r:embed="rId3"/>
          <a:stretch>
            <a:fillRect/>
          </a:stretch>
        </p:blipFill>
        <p:spPr>
          <a:xfrm>
            <a:off x="553623" y="831047"/>
            <a:ext cx="2269034" cy="4126131"/>
          </a:xfrm>
          <a:prstGeom prst="rect">
            <a:avLst/>
          </a:prstGeom>
        </p:spPr>
      </p:pic>
    </p:spTree>
    <p:extLst>
      <p:ext uri="{BB962C8B-B14F-4D97-AF65-F5344CB8AC3E}">
        <p14:creationId xmlns:p14="http://schemas.microsoft.com/office/powerpoint/2010/main" val="121953148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4104329" cy="807913"/>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主流数据集</a:t>
            </a:r>
            <a:r>
              <a:rPr lang="en-US" altLang="zh-CN" sz="2400" dirty="0">
                <a:solidFill>
                  <a:srgbClr val="C00000"/>
                </a:solidFill>
                <a:latin typeface="微软雅黑" pitchFamily="34" charset="-122"/>
                <a:ea typeface="微软雅黑" pitchFamily="34" charset="-122"/>
              </a:rPr>
              <a:t>-CNN/Daily Mail</a:t>
            </a:r>
            <a:endParaRPr lang="zh-CN" altLang="en-US" sz="2400" dirty="0">
              <a:solidFill>
                <a:srgbClr val="C00000"/>
              </a:solidFill>
              <a:latin typeface="微软雅黑" pitchFamily="34" charset="-122"/>
              <a:ea typeface="微软雅黑" pitchFamily="34" charset="-122"/>
            </a:endParaRPr>
          </a:p>
          <a:p>
            <a:endParaRPr lang="zh-CN" altLang="en-US" sz="2400" dirty="0">
              <a:solidFill>
                <a:srgbClr val="C00000"/>
              </a:solidFill>
              <a:latin typeface="微软雅黑" pitchFamily="34" charset="-122"/>
              <a:ea typeface="微软雅黑" pitchFamily="34" charset="-122"/>
            </a:endParaRP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4CB0043-1F3B-4ED3-B0B3-65FD0D86F72A}"/>
                  </a:ext>
                </a:extLst>
              </p:cNvPr>
              <p:cNvSpPr/>
              <p:nvPr/>
            </p:nvSpPr>
            <p:spPr>
              <a:xfrm>
                <a:off x="553623" y="970725"/>
                <a:ext cx="7961727" cy="3298147"/>
              </a:xfrm>
              <a:prstGeom prst="rect">
                <a:avLst/>
              </a:prstGeom>
            </p:spPr>
            <p:txBody>
              <a:bodyPr wrap="square">
                <a:spAutoFit/>
              </a:bodyPr>
              <a:lstStyle/>
              <a:p>
                <a:pPr>
                  <a:lnSpc>
                    <a:spcPct val="130000"/>
                  </a:lnSpc>
                </a:pPr>
                <a:r>
                  <a:rPr lang="zh-CN" altLang="en-US" sz="1800" dirty="0">
                    <a:latin typeface="微软雅黑" panose="020B0503020204020204" pitchFamily="34" charset="-122"/>
                    <a:ea typeface="微软雅黑" panose="020B0503020204020204" pitchFamily="34" charset="-122"/>
                  </a:rPr>
                  <a:t>从新闻⽹站</a:t>
                </a:r>
                <a:r>
                  <a:rPr lang="en-US" altLang="zh-CN" sz="1800" dirty="0">
                    <a:latin typeface="微软雅黑" panose="020B0503020204020204" pitchFamily="34" charset="-122"/>
                    <a:ea typeface="微软雅黑" panose="020B0503020204020204" pitchFamily="34" charset="-122"/>
                  </a:rPr>
                  <a:t>CNN</a:t>
                </a:r>
                <a:r>
                  <a:rPr lang="zh-CN" altLang="en-US" sz="1800" dirty="0">
                    <a:latin typeface="微软雅黑" panose="020B0503020204020204" pitchFamily="34" charset="-122"/>
                    <a:ea typeface="微软雅黑" panose="020B0503020204020204" pitchFamily="34" charset="-122"/>
                  </a:rPr>
                  <a:t>和</a:t>
                </a:r>
                <a:r>
                  <a:rPr lang="en-US" altLang="zh-CN" sz="1800" dirty="0">
                    <a:latin typeface="微软雅黑" panose="020B0503020204020204" pitchFamily="34" charset="-122"/>
                    <a:ea typeface="微软雅黑" panose="020B0503020204020204" pitchFamily="34" charset="-122"/>
                  </a:rPr>
                  <a:t>Daily Mail</a:t>
                </a:r>
                <a:r>
                  <a:rPr lang="zh-CN" altLang="en-US" sz="1800" dirty="0">
                    <a:latin typeface="微软雅黑" panose="020B0503020204020204" pitchFamily="34" charset="-122"/>
                    <a:ea typeface="微软雅黑" panose="020B0503020204020204" pitchFamily="34" charset="-122"/>
                  </a:rPr>
                  <a:t>中获取数据源，⽤自动摘要的⽅法⽣成每篇新闻的摘要，⽤新闻原⽂作为</a:t>
                </a:r>
                <a:r>
                  <a:rPr lang="en-US" altLang="zh-CN" sz="1800" dirty="0">
                    <a:latin typeface="微软雅黑" panose="020B0503020204020204" pitchFamily="34" charset="-122"/>
                    <a:ea typeface="微软雅黑" panose="020B0503020204020204" pitchFamily="34" charset="-122"/>
                  </a:rPr>
                  <a:t>Document</a:t>
                </a:r>
                <a:r>
                  <a:rPr lang="zh-CN" altLang="en-US" sz="1800" dirty="0">
                    <a:latin typeface="微软雅黑" panose="020B0503020204020204" pitchFamily="34" charset="-122"/>
                    <a:ea typeface="微软雅黑" panose="020B0503020204020204" pitchFamily="34" charset="-122"/>
                  </a:rPr>
                  <a:t>，将摘要中去掉⼀个</a:t>
                </a:r>
                <a:r>
                  <a:rPr lang="en-US" altLang="zh-CN" sz="1800" dirty="0">
                    <a:latin typeface="微软雅黑" panose="020B0503020204020204" pitchFamily="34" charset="-122"/>
                    <a:ea typeface="微软雅黑" panose="020B0503020204020204" pitchFamily="34" charset="-122"/>
                  </a:rPr>
                  <a:t>entity</a:t>
                </a:r>
                <a:r>
                  <a:rPr lang="zh-CN" altLang="en-US" sz="1800" dirty="0">
                    <a:latin typeface="微软雅黑" panose="020B0503020204020204" pitchFamily="34" charset="-122"/>
                    <a:ea typeface="微软雅黑" panose="020B0503020204020204" pitchFamily="34" charset="-122"/>
                  </a:rPr>
                  <a:t>作为</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，被去掉的</a:t>
                </a:r>
                <a:r>
                  <a:rPr lang="en-US" altLang="zh-CN" sz="1800" dirty="0">
                    <a:latin typeface="微软雅黑" panose="020B0503020204020204" pitchFamily="34" charset="-122"/>
                    <a:ea typeface="微软雅黑" panose="020B0503020204020204" pitchFamily="34" charset="-122"/>
                  </a:rPr>
                  <a:t>entity</a:t>
                </a:r>
                <a:r>
                  <a:rPr lang="zh-CN" altLang="en-US" sz="1800" dirty="0">
                    <a:latin typeface="微软雅黑" panose="020B0503020204020204" pitchFamily="34" charset="-122"/>
                    <a:ea typeface="微软雅黑" panose="020B0503020204020204" pitchFamily="34" charset="-122"/>
                  </a:rPr>
                  <a:t>作为</a:t>
                </a:r>
                <a:r>
                  <a:rPr lang="en-US" altLang="zh-CN" sz="1800" dirty="0">
                    <a:latin typeface="微软雅黑" panose="020B0503020204020204" pitchFamily="34" charset="-122"/>
                    <a:ea typeface="微软雅黑" panose="020B0503020204020204" pitchFamily="34" charset="-122"/>
                  </a:rPr>
                  <a:t>Answer</a:t>
                </a:r>
                <a:r>
                  <a:rPr lang="zh-CN" altLang="en-US" sz="1800" dirty="0">
                    <a:latin typeface="微软雅黑" panose="020B0503020204020204" pitchFamily="34" charset="-122"/>
                    <a:ea typeface="微软雅黑" panose="020B0503020204020204" pitchFamily="34" charset="-122"/>
                  </a:rPr>
                  <a:t>，从⽽得到阅读理解的数据三元组</a:t>
                </a:r>
                <a14:m>
                  <m:oMath xmlns:m="http://schemas.openxmlformats.org/officeDocument/2006/math">
                    <m:r>
                      <a:rPr lang="en-US" altLang="zh-CN" sz="1800" b="1" i="1">
                        <a:latin typeface="Cambria Math" panose="02040503050406030204" pitchFamily="18" charset="0"/>
                      </a:rPr>
                      <m:t>&lt;</m:t>
                    </m:r>
                    <m:r>
                      <a:rPr lang="en-US" altLang="zh-CN" sz="1800" b="1" i="1">
                        <a:latin typeface="Cambria Math" panose="02040503050406030204" pitchFamily="18" charset="0"/>
                      </a:rPr>
                      <m:t>𝑫</m:t>
                    </m:r>
                    <m:r>
                      <a:rPr lang="en-US" altLang="zh-CN" sz="1800" b="1" i="1">
                        <a:latin typeface="Cambria Math" panose="02040503050406030204" pitchFamily="18" charset="0"/>
                      </a:rPr>
                      <m:t>,</m:t>
                    </m:r>
                    <m:r>
                      <a:rPr lang="en-US" altLang="zh-CN" sz="1800" b="1" i="1">
                        <a:latin typeface="Cambria Math" panose="02040503050406030204" pitchFamily="18" charset="0"/>
                      </a:rPr>
                      <m:t>𝑸</m:t>
                    </m:r>
                    <m:r>
                      <a:rPr lang="en-US" altLang="zh-CN" sz="1800" b="1" i="1">
                        <a:latin typeface="Cambria Math" panose="02040503050406030204" pitchFamily="18" charset="0"/>
                      </a:rPr>
                      <m:t>,</m:t>
                    </m:r>
                    <m:r>
                      <a:rPr lang="en-US" altLang="zh-CN" sz="1800" b="1" i="1">
                        <a:latin typeface="Cambria Math" panose="02040503050406030204" pitchFamily="18" charset="0"/>
                      </a:rPr>
                      <m:t>𝑨</m:t>
                    </m:r>
                    <m:r>
                      <a:rPr lang="en-US" altLang="zh-CN" sz="1800" b="1" i="1">
                        <a:latin typeface="Cambria Math" panose="02040503050406030204" pitchFamily="18" charset="0"/>
                      </a:rPr>
                      <m:t>&gt;</m:t>
                    </m:r>
                  </m:oMath>
                </a14:m>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zh-CN" altLang="en-US" sz="1800"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这⾥存在⼀个问题，就是有的</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并不需要联系到</a:t>
                </a:r>
                <a:r>
                  <a:rPr lang="en-US" altLang="zh-CN" sz="1800" dirty="0">
                    <a:latin typeface="微软雅黑" panose="020B0503020204020204" pitchFamily="34" charset="-122"/>
                    <a:ea typeface="微软雅黑" panose="020B0503020204020204" pitchFamily="34" charset="-122"/>
                  </a:rPr>
                  <a:t>document</a:t>
                </a:r>
                <a:r>
                  <a:rPr lang="zh-CN" altLang="en-US" sz="1800" dirty="0">
                    <a:latin typeface="微软雅黑" panose="020B0503020204020204" pitchFamily="34" charset="-122"/>
                    <a:ea typeface="微软雅黑" panose="020B0503020204020204" pitchFamily="34" charset="-122"/>
                  </a:rPr>
                  <a:t>，通过</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中的上下⽂就可以预测出</a:t>
                </a:r>
                <a:r>
                  <a:rPr lang="en-US" altLang="zh-CN" sz="1800" dirty="0">
                    <a:latin typeface="微软雅黑" panose="020B0503020204020204" pitchFamily="34" charset="-122"/>
                    <a:ea typeface="微软雅黑" panose="020B0503020204020204" pitchFamily="34" charset="-122"/>
                  </a:rPr>
                  <a:t>answer</a:t>
                </a:r>
                <a:r>
                  <a:rPr lang="zh-CN" altLang="en-US" sz="1800" dirty="0">
                    <a:latin typeface="微软雅黑" panose="020B0503020204020204" pitchFamily="34" charset="-122"/>
                    <a:ea typeface="微软雅黑" panose="020B0503020204020204" pitchFamily="34" charset="-122"/>
                  </a:rPr>
                  <a:t>是什么，也就失去了阅读理解的意义。</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举个例⼦，蓝天⽩</a:t>
                </a:r>
                <a:r>
                  <a:rPr lang="en-US" altLang="zh-CN" sz="1800" dirty="0">
                    <a:latin typeface="微软雅黑" panose="020B0503020204020204" pitchFamily="34" charset="-122"/>
                    <a:ea typeface="微软雅黑" panose="020B0503020204020204" pitchFamily="34" charset="-122"/>
                  </a:rPr>
                  <a:t>__</a:t>
                </a:r>
                <a:r>
                  <a:rPr lang="zh-CN" altLang="en-US" sz="1800" dirty="0">
                    <a:latin typeface="微软雅黑" panose="020B0503020204020204" pitchFamily="34" charset="-122"/>
                    <a:ea typeface="微软雅黑" panose="020B0503020204020204" pitchFamily="34" charset="-122"/>
                  </a:rPr>
                  <a:t>。因此，论⽂中提出了⽤⼀些标识替换</a:t>
                </a:r>
                <a:r>
                  <a:rPr lang="en-US" altLang="zh-CN" sz="1800" dirty="0">
                    <a:latin typeface="微软雅黑" panose="020B0503020204020204" pitchFamily="34" charset="-122"/>
                    <a:ea typeface="微软雅黑" panose="020B0503020204020204" pitchFamily="34" charset="-122"/>
                  </a:rPr>
                  <a:t>entity</a:t>
                </a:r>
                <a:r>
                  <a:rPr lang="zh-CN" altLang="en-US" sz="1800" dirty="0">
                    <a:latin typeface="微软雅黑" panose="020B0503020204020204" pitchFamily="34" charset="-122"/>
                    <a:ea typeface="微软雅黑" panose="020B0503020204020204" pitchFamily="34" charset="-122"/>
                  </a:rPr>
                  <a:t>和重新排列的⽅法将数据打乱，防⽌上⾯现象的出现。</a:t>
                </a:r>
              </a:p>
            </p:txBody>
          </p:sp>
        </mc:Choice>
        <mc:Fallback xmlns="">
          <p:sp>
            <p:nvSpPr>
              <p:cNvPr id="4" name="矩形 3">
                <a:extLst>
                  <a:ext uri="{FF2B5EF4-FFF2-40B4-BE49-F238E27FC236}">
                    <a16:creationId xmlns:a16="http://schemas.microsoft.com/office/drawing/2014/main" id="{C4CB0043-1F3B-4ED3-B0B3-65FD0D86F72A}"/>
                  </a:ext>
                </a:extLst>
              </p:cNvPr>
              <p:cNvSpPr>
                <a:spLocks noRot="1" noChangeAspect="1" noMove="1" noResize="1" noEditPoints="1" noAdjustHandles="1" noChangeArrowheads="1" noChangeShapeType="1" noTextEdit="1"/>
              </p:cNvSpPr>
              <p:nvPr/>
            </p:nvSpPr>
            <p:spPr>
              <a:xfrm>
                <a:off x="553623" y="970725"/>
                <a:ext cx="7961727" cy="3298147"/>
              </a:xfrm>
              <a:prstGeom prst="rect">
                <a:avLst/>
              </a:prstGeom>
              <a:blipFill>
                <a:blip r:embed="rId3"/>
                <a:stretch>
                  <a:fillRect l="-689" r="-613" b="-2033"/>
                </a:stretch>
              </a:blipFill>
            </p:spPr>
            <p:txBody>
              <a:bodyPr/>
              <a:lstStyle/>
              <a:p>
                <a:r>
                  <a:rPr lang="zh-CN" altLang="en-US">
                    <a:noFill/>
                  </a:rPr>
                  <a:t> </a:t>
                </a:r>
              </a:p>
            </p:txBody>
          </p:sp>
        </mc:Fallback>
      </mc:AlternateContent>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4</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Tree>
    <p:extLst>
      <p:ext uri="{BB962C8B-B14F-4D97-AF65-F5344CB8AC3E}">
        <p14:creationId xmlns:p14="http://schemas.microsoft.com/office/powerpoint/2010/main" val="422915453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4104329" cy="807913"/>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主流数据集</a:t>
            </a:r>
            <a:r>
              <a:rPr lang="en-US" altLang="zh-CN" sz="2400" dirty="0">
                <a:solidFill>
                  <a:srgbClr val="C00000"/>
                </a:solidFill>
                <a:latin typeface="微软雅黑" pitchFamily="34" charset="-122"/>
                <a:ea typeface="微软雅黑" pitchFamily="34" charset="-122"/>
              </a:rPr>
              <a:t>-CNN/Daily Mail</a:t>
            </a:r>
            <a:endParaRPr lang="zh-CN" altLang="en-US" sz="2400" dirty="0">
              <a:solidFill>
                <a:srgbClr val="C00000"/>
              </a:solidFill>
              <a:latin typeface="微软雅黑" pitchFamily="34" charset="-122"/>
              <a:ea typeface="微软雅黑" pitchFamily="34" charset="-122"/>
            </a:endParaRPr>
          </a:p>
          <a:p>
            <a:endParaRPr lang="zh-CN" altLang="en-US" sz="2400" dirty="0">
              <a:solidFill>
                <a:srgbClr val="C00000"/>
              </a:solidFill>
              <a:latin typeface="微软雅黑" pitchFamily="34" charset="-122"/>
              <a:ea typeface="微软雅黑" pitchFamily="34" charset="-122"/>
            </a:endParaRP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5</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pic>
        <p:nvPicPr>
          <p:cNvPr id="3" name="图片 2">
            <a:extLst>
              <a:ext uri="{FF2B5EF4-FFF2-40B4-BE49-F238E27FC236}">
                <a16:creationId xmlns:a16="http://schemas.microsoft.com/office/drawing/2014/main" id="{DC745D4A-D942-4B3B-97A6-04F9A6D6D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09" y="925896"/>
            <a:ext cx="8099447" cy="3495497"/>
          </a:xfrm>
          <a:prstGeom prst="rect">
            <a:avLst/>
          </a:prstGeom>
        </p:spPr>
      </p:pic>
    </p:spTree>
    <p:extLst>
      <p:ext uri="{BB962C8B-B14F-4D97-AF65-F5344CB8AC3E}">
        <p14:creationId xmlns:p14="http://schemas.microsoft.com/office/powerpoint/2010/main" val="316759909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5943487"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主流数据集</a:t>
            </a:r>
            <a:r>
              <a:rPr lang="en-US" altLang="zh-CN" sz="2400" dirty="0">
                <a:solidFill>
                  <a:srgbClr val="C00000"/>
                </a:solidFill>
                <a:latin typeface="微软雅黑" pitchFamily="34" charset="-122"/>
                <a:ea typeface="微软雅黑" pitchFamily="34" charset="-122"/>
              </a:rPr>
              <a:t>-Children’s Book Test(CBT)</a:t>
            </a:r>
            <a:endParaRPr lang="zh-CN" altLang="en-US" sz="2400" dirty="0">
              <a:solidFill>
                <a:srgbClr val="C00000"/>
              </a:solidFill>
              <a:latin typeface="微软雅黑" pitchFamily="34" charset="-122"/>
              <a:ea typeface="微软雅黑" pitchFamily="34" charset="-122"/>
            </a:endParaRP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6</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sp>
        <p:nvSpPr>
          <p:cNvPr id="16" name="矩形 15">
            <a:extLst>
              <a:ext uri="{FF2B5EF4-FFF2-40B4-BE49-F238E27FC236}">
                <a16:creationId xmlns:a16="http://schemas.microsoft.com/office/drawing/2014/main" id="{17FA9453-50B4-4138-81D5-98DA5B8EAA7D}"/>
              </a:ext>
            </a:extLst>
          </p:cNvPr>
          <p:cNvSpPr/>
          <p:nvPr/>
        </p:nvSpPr>
        <p:spPr>
          <a:xfrm>
            <a:off x="553623" y="970725"/>
            <a:ext cx="7961727" cy="3333220"/>
          </a:xfrm>
          <a:prstGeom prst="rect">
            <a:avLst/>
          </a:prstGeom>
        </p:spPr>
        <p:txBody>
          <a:bodyPr wrap="square">
            <a:spAutoFit/>
          </a:bodyPr>
          <a:lstStyle/>
          <a:p>
            <a:pPr>
              <a:lnSpc>
                <a:spcPct val="130000"/>
              </a:lnSpc>
            </a:pPr>
            <a:r>
              <a:rPr lang="zh-CN" altLang="en-US" sz="1800" dirty="0">
                <a:latin typeface="微软雅黑" panose="020B0503020204020204" pitchFamily="34" charset="-122"/>
                <a:ea typeface="微软雅黑" panose="020B0503020204020204" pitchFamily="34" charset="-122"/>
              </a:rPr>
              <a:t>在儿童读物中，故事叙述结构的清晰，上下⽂的作⽤更加突出。每篇⽂章只选⽤</a:t>
            </a:r>
            <a:r>
              <a:rPr lang="en-US" altLang="zh-CN" sz="1800" dirty="0">
                <a:latin typeface="微软雅黑" panose="020B0503020204020204" pitchFamily="34" charset="-122"/>
                <a:ea typeface="微软雅黑" panose="020B0503020204020204" pitchFamily="34" charset="-122"/>
              </a:rPr>
              <a:t>21</a:t>
            </a:r>
            <a:r>
              <a:rPr lang="zh-CN" altLang="en-US" sz="1800" dirty="0">
                <a:latin typeface="微软雅黑" panose="020B0503020204020204" pitchFamily="34" charset="-122"/>
                <a:ea typeface="微软雅黑" panose="020B0503020204020204" pitchFamily="34" charset="-122"/>
              </a:rPr>
              <a:t>句话，前</a:t>
            </a:r>
            <a:r>
              <a:rPr lang="en-US" altLang="zh-CN" sz="1800" dirty="0">
                <a:latin typeface="微软雅黑" panose="020B0503020204020204" pitchFamily="34" charset="-122"/>
                <a:ea typeface="微软雅黑" panose="020B0503020204020204" pitchFamily="34" charset="-122"/>
              </a:rPr>
              <a:t>20</a:t>
            </a:r>
            <a:r>
              <a:rPr lang="zh-CN" altLang="en-US" sz="1800" dirty="0">
                <a:latin typeface="微软雅黑" panose="020B0503020204020204" pitchFamily="34" charset="-122"/>
                <a:ea typeface="微软雅黑" panose="020B0503020204020204" pitchFamily="34" charset="-122"/>
              </a:rPr>
              <a:t>句作为</a:t>
            </a:r>
            <a:r>
              <a:rPr lang="en-US" altLang="zh-CN" sz="1800" dirty="0">
                <a:latin typeface="微软雅黑" panose="020B0503020204020204" pitchFamily="34" charset="-122"/>
                <a:ea typeface="微软雅黑" panose="020B0503020204020204" pitchFamily="34" charset="-122"/>
              </a:rPr>
              <a:t>Document</a:t>
            </a:r>
            <a:r>
              <a:rPr lang="zh-CN" altLang="en-US" sz="1800" dirty="0">
                <a:latin typeface="微软雅黑" panose="020B0503020204020204" pitchFamily="34" charset="-122"/>
                <a:ea typeface="微软雅黑" panose="020B0503020204020204" pitchFamily="34" charset="-122"/>
              </a:rPr>
              <a:t>，将第</a:t>
            </a:r>
            <a:r>
              <a:rPr lang="en-US" altLang="zh-CN" sz="1800" dirty="0">
                <a:latin typeface="微软雅黑" panose="020B0503020204020204" pitchFamily="34" charset="-122"/>
                <a:ea typeface="微软雅黑" panose="020B0503020204020204" pitchFamily="34" charset="-122"/>
              </a:rPr>
              <a:t>21</a:t>
            </a:r>
            <a:r>
              <a:rPr lang="zh-CN" altLang="en-US" sz="1800" dirty="0">
                <a:latin typeface="微软雅黑" panose="020B0503020204020204" pitchFamily="34" charset="-122"/>
                <a:ea typeface="微软雅黑" panose="020B0503020204020204" pitchFamily="34" charset="-122"/>
              </a:rPr>
              <a:t>句中去掉⼀个词之后作为</a:t>
            </a:r>
            <a:r>
              <a:rPr lang="en-US" altLang="zh-CN" sz="1800" dirty="0">
                <a:latin typeface="微软雅黑" panose="020B0503020204020204" pitchFamily="34" charset="-122"/>
                <a:ea typeface="微软雅黑" panose="020B0503020204020204" pitchFamily="34" charset="-122"/>
              </a:rPr>
              <a:t>Query</a:t>
            </a:r>
            <a:r>
              <a:rPr lang="zh-CN" altLang="en-US" sz="1800" dirty="0">
                <a:latin typeface="微软雅黑" panose="020B0503020204020204" pitchFamily="34" charset="-122"/>
                <a:ea typeface="微软雅黑" panose="020B0503020204020204" pitchFamily="34" charset="-122"/>
              </a:rPr>
              <a:t>，被去掉的词作为</a:t>
            </a:r>
            <a:r>
              <a:rPr lang="en-US" altLang="zh-CN" sz="1800" dirty="0">
                <a:latin typeface="微软雅黑" panose="020B0503020204020204" pitchFamily="34" charset="-122"/>
                <a:ea typeface="微软雅黑" panose="020B0503020204020204" pitchFamily="34" charset="-122"/>
              </a:rPr>
              <a:t>Answer</a:t>
            </a:r>
            <a:r>
              <a:rPr lang="zh-CN" altLang="en-US" sz="1800" dirty="0">
                <a:latin typeface="微软雅黑" panose="020B0503020204020204" pitchFamily="34" charset="-122"/>
                <a:ea typeface="微软雅黑" panose="020B0503020204020204" pitchFamily="34" charset="-122"/>
              </a:rPr>
              <a:t>，并且给定</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个候选答案。</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每个候选答案是从原⽂中随机选取的，并且这</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个答案的词性是相同的，要是名词都是名词，要是命名实体都是实体，要是动词都是动词。</a:t>
            </a:r>
            <a:endParaRPr lang="en-US" altLang="zh-CN" sz="1800" dirty="0">
              <a:latin typeface="微软雅黑" panose="020B0503020204020204" pitchFamily="34" charset="-122"/>
              <a:ea typeface="微软雅黑" panose="020B0503020204020204" pitchFamily="34" charset="-122"/>
            </a:endParaRPr>
          </a:p>
          <a:p>
            <a:pPr>
              <a:lnSpc>
                <a:spcPct val="130000"/>
              </a:lnSpc>
            </a:pPr>
            <a:endParaRPr lang="en-US" altLang="zh-CN" sz="1800" dirty="0">
              <a:latin typeface="微软雅黑" panose="020B0503020204020204" pitchFamily="34" charset="-122"/>
              <a:ea typeface="微软雅黑" panose="020B0503020204020204" pitchFamily="34" charset="-122"/>
            </a:endParaRPr>
          </a:p>
          <a:p>
            <a:pPr>
              <a:lnSpc>
                <a:spcPct val="130000"/>
              </a:lnSpc>
            </a:pPr>
            <a:r>
              <a:rPr lang="zh-CN" altLang="en-US" sz="1800" dirty="0">
                <a:latin typeface="微软雅黑" panose="020B0503020204020204" pitchFamily="34" charset="-122"/>
                <a:ea typeface="微软雅黑" panose="020B0503020204020204" pitchFamily="34" charset="-122"/>
              </a:rPr>
              <a:t>作者通过实验发现，动词和介词与上下⽂关联不⼤，可以使⽤常识来进⾏判断，所以⼤部分的研究重点在于命名实体和普通名词</a:t>
            </a:r>
          </a:p>
        </p:txBody>
      </p:sp>
    </p:spTree>
    <p:extLst>
      <p:ext uri="{BB962C8B-B14F-4D97-AF65-F5344CB8AC3E}">
        <p14:creationId xmlns:p14="http://schemas.microsoft.com/office/powerpoint/2010/main" val="1899076118"/>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5943487"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主流数据集</a:t>
            </a:r>
            <a:r>
              <a:rPr lang="en-US" altLang="zh-CN" sz="2400" dirty="0">
                <a:solidFill>
                  <a:srgbClr val="C00000"/>
                </a:solidFill>
                <a:latin typeface="微软雅黑" pitchFamily="34" charset="-122"/>
                <a:ea typeface="微软雅黑" pitchFamily="34" charset="-122"/>
              </a:rPr>
              <a:t>-Children’s Book Test(CBT)</a:t>
            </a:r>
            <a:endParaRPr lang="zh-CN" altLang="en-US" sz="2400" dirty="0">
              <a:solidFill>
                <a:srgbClr val="C00000"/>
              </a:solidFill>
              <a:latin typeface="微软雅黑" pitchFamily="34" charset="-122"/>
              <a:ea typeface="微软雅黑" pitchFamily="34" charset="-122"/>
            </a:endParaRP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7</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pic>
        <p:nvPicPr>
          <p:cNvPr id="3" name="图片 2">
            <a:extLst>
              <a:ext uri="{FF2B5EF4-FFF2-40B4-BE49-F238E27FC236}">
                <a16:creationId xmlns:a16="http://schemas.microsoft.com/office/drawing/2014/main" id="{9BA1900F-5082-4342-86F5-A3A71CBDA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6537"/>
            <a:ext cx="9144000" cy="4014561"/>
          </a:xfrm>
          <a:prstGeom prst="rect">
            <a:avLst/>
          </a:prstGeom>
        </p:spPr>
      </p:pic>
    </p:spTree>
    <p:extLst>
      <p:ext uri="{BB962C8B-B14F-4D97-AF65-F5344CB8AC3E}">
        <p14:creationId xmlns:p14="http://schemas.microsoft.com/office/powerpoint/2010/main" val="12249709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1369606" cy="438582"/>
          </a:xfrm>
          <a:prstGeom prst="rect">
            <a:avLst/>
          </a:prstGeom>
          <a:noFill/>
        </p:spPr>
        <p:txBody>
          <a:bodyPr wrap="none" lIns="68580" tIns="34290" rIns="68580" bIns="34290" rtlCol="0">
            <a:spAutoFit/>
          </a:bodyPr>
          <a:lstStyle/>
          <a:p>
            <a:r>
              <a:rPr lang="zh-CN" altLang="en-US" sz="2400" dirty="0">
                <a:solidFill>
                  <a:srgbClr val="C00000"/>
                </a:solidFill>
                <a:latin typeface="微软雅黑" pitchFamily="34" charset="-122"/>
                <a:ea typeface="微软雅黑" pitchFamily="34" charset="-122"/>
              </a:rPr>
              <a:t>分心模型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8</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p:pic>
        <p:nvPicPr>
          <p:cNvPr id="4" name="图片 3">
            <a:extLst>
              <a:ext uri="{FF2B5EF4-FFF2-40B4-BE49-F238E27FC236}">
                <a16:creationId xmlns:a16="http://schemas.microsoft.com/office/drawing/2014/main" id="{D98DB186-07F2-4CC1-AC1C-0898EC4B4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962" y="718467"/>
            <a:ext cx="8039100" cy="2514600"/>
          </a:xfrm>
          <a:prstGeom prst="rect">
            <a:avLst/>
          </a:prstGeom>
        </p:spPr>
      </p:pic>
      <p:sp>
        <p:nvSpPr>
          <p:cNvPr id="16" name="矩形 15">
            <a:extLst>
              <a:ext uri="{FF2B5EF4-FFF2-40B4-BE49-F238E27FC236}">
                <a16:creationId xmlns:a16="http://schemas.microsoft.com/office/drawing/2014/main" id="{4BC24154-776D-45F0-BC41-2E0F30B31300}"/>
              </a:ext>
            </a:extLst>
          </p:cNvPr>
          <p:cNvSpPr/>
          <p:nvPr/>
        </p:nvSpPr>
        <p:spPr>
          <a:xfrm>
            <a:off x="656962" y="3644170"/>
            <a:ext cx="7961727" cy="1172629"/>
          </a:xfrm>
          <a:prstGeom prst="rect">
            <a:avLst/>
          </a:prstGeom>
        </p:spPr>
        <p:txBody>
          <a:bodyPr wrap="square">
            <a:spAutoFit/>
          </a:bodyPr>
          <a:lstStyle/>
          <a:p>
            <a:pPr>
              <a:lnSpc>
                <a:spcPct val="130000"/>
              </a:lnSpc>
            </a:pPr>
            <a:r>
              <a:rPr lang="zh-CN" altLang="en-US" sz="1800" dirty="0">
                <a:latin typeface="微软雅黑" panose="020B0503020204020204" pitchFamily="34" charset="-122"/>
                <a:ea typeface="微软雅黑" panose="020B0503020204020204" pitchFamily="34" charset="-122"/>
              </a:rPr>
              <a:t>在</a:t>
            </a:r>
            <a:r>
              <a:rPr lang="en-US" altLang="zh-CN" sz="1800" dirty="0">
                <a:latin typeface="微软雅黑" panose="020B0503020204020204" pitchFamily="34" charset="-122"/>
                <a:ea typeface="微软雅黑" panose="020B0503020204020204" pitchFamily="34" charset="-122"/>
              </a:rPr>
              <a:t>Encoder-Decoder</a:t>
            </a:r>
            <a:r>
              <a:rPr lang="zh-CN" altLang="en-US" sz="1800" dirty="0">
                <a:latin typeface="微软雅黑" panose="020B0503020204020204" pitchFamily="34" charset="-122"/>
                <a:ea typeface="微软雅黑" panose="020B0503020204020204" pitchFamily="34" charset="-122"/>
              </a:rPr>
              <a:t>模型下，首先将原文语义进行编码，得到中间结果</a:t>
            </a:r>
            <a:r>
              <a:rPr lang="en-US" altLang="zh-CN" sz="1800" dirty="0">
                <a:latin typeface="微软雅黑" panose="020B0503020204020204" pitchFamily="34" charset="-122"/>
                <a:ea typeface="微软雅黑" panose="020B0503020204020204" pitchFamily="34" charset="-122"/>
              </a:rPr>
              <a:t>C</a:t>
            </a:r>
            <a:r>
              <a:rPr lang="zh-CN" altLang="en-US" sz="1800" dirty="0">
                <a:latin typeface="微软雅黑" panose="020B0503020204020204" pitchFamily="34" charset="-122"/>
                <a:ea typeface="微软雅黑" panose="020B0503020204020204" pitchFamily="34" charset="-122"/>
              </a:rPr>
              <a:t>。解码时，对每一个</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来说，他们所利用的原文语义信息相同。存在两个问题，原文太长，语义会损失。原文中每个词对</a:t>
            </a:r>
            <a:r>
              <a:rPr lang="en-US" altLang="zh-CN" sz="1800" dirty="0">
                <a:latin typeface="微软雅黑" panose="020B0503020204020204" pitchFamily="34" charset="-122"/>
                <a:ea typeface="微软雅黑" panose="020B0503020204020204" pitchFamily="34" charset="-122"/>
              </a:rPr>
              <a:t>Y</a:t>
            </a:r>
            <a:r>
              <a:rPr lang="zh-CN" altLang="en-US" sz="1800" dirty="0">
                <a:latin typeface="微软雅黑" panose="020B0503020204020204" pitchFamily="34" charset="-122"/>
                <a:ea typeface="微软雅黑" panose="020B0503020204020204" pitchFamily="34" charset="-122"/>
              </a:rPr>
              <a:t>的影响力相同。</a:t>
            </a:r>
            <a:endParaRPr lang="en-US" altLang="zh-CN" sz="1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B407D6B-6250-4A06-AC02-F235F254A207}"/>
                  </a:ext>
                </a:extLst>
              </p:cNvPr>
              <p:cNvSpPr txBox="1"/>
              <p:nvPr/>
            </p:nvSpPr>
            <p:spPr>
              <a:xfrm>
                <a:off x="5547433" y="2489977"/>
                <a:ext cx="1094915" cy="4154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e>
                      </m:d>
                    </m:oMath>
                  </m:oMathPara>
                </a14:m>
                <a:endParaRPr lang="en-US" altLang="zh-CN" sz="1800" b="0" dirty="0"/>
              </a:p>
            </p:txBody>
          </p:sp>
        </mc:Choice>
        <mc:Fallback xmlns="">
          <p:sp>
            <p:nvSpPr>
              <p:cNvPr id="7" name="文本框 6">
                <a:extLst>
                  <a:ext uri="{FF2B5EF4-FFF2-40B4-BE49-F238E27FC236}">
                    <a16:creationId xmlns:a16="http://schemas.microsoft.com/office/drawing/2014/main" id="{AB407D6B-6250-4A06-AC02-F235F254A207}"/>
                  </a:ext>
                </a:extLst>
              </p:cNvPr>
              <p:cNvSpPr txBox="1">
                <a:spLocks noRot="1" noChangeAspect="1" noMove="1" noResize="1" noEditPoints="1" noAdjustHandles="1" noChangeArrowheads="1" noChangeShapeType="1" noTextEdit="1"/>
              </p:cNvSpPr>
              <p:nvPr/>
            </p:nvSpPr>
            <p:spPr>
              <a:xfrm>
                <a:off x="5547433" y="2489977"/>
                <a:ext cx="1094915" cy="4154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779E7F8-95CF-4BA7-B389-2A02A4D48DF1}"/>
                  </a:ext>
                </a:extLst>
              </p:cNvPr>
              <p:cNvSpPr txBox="1"/>
              <p:nvPr/>
            </p:nvSpPr>
            <p:spPr>
              <a:xfrm>
                <a:off x="5547431" y="2826665"/>
                <a:ext cx="1449179" cy="4154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1</m:t>
                          </m:r>
                        </m:e>
                      </m:d>
                    </m:oMath>
                  </m:oMathPara>
                </a14:m>
                <a:endParaRPr lang="en-US" altLang="zh-CN" sz="1800" b="0" dirty="0"/>
              </a:p>
            </p:txBody>
          </p:sp>
        </mc:Choice>
        <mc:Fallback xmlns="">
          <p:sp>
            <p:nvSpPr>
              <p:cNvPr id="17" name="文本框 16">
                <a:extLst>
                  <a:ext uri="{FF2B5EF4-FFF2-40B4-BE49-F238E27FC236}">
                    <a16:creationId xmlns:a16="http://schemas.microsoft.com/office/drawing/2014/main" id="{3779E7F8-95CF-4BA7-B389-2A02A4D48DF1}"/>
                  </a:ext>
                </a:extLst>
              </p:cNvPr>
              <p:cNvSpPr txBox="1">
                <a:spLocks noRot="1" noChangeAspect="1" noMove="1" noResize="1" noEditPoints="1" noAdjustHandles="1" noChangeArrowheads="1" noChangeShapeType="1" noTextEdit="1"/>
              </p:cNvSpPr>
              <p:nvPr/>
            </p:nvSpPr>
            <p:spPr>
              <a:xfrm>
                <a:off x="5547431" y="2826665"/>
                <a:ext cx="1449179" cy="41549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A0A175B-DB66-44CA-9D11-33949CB2836A}"/>
                  </a:ext>
                </a:extLst>
              </p:cNvPr>
              <p:cNvSpPr txBox="1"/>
              <p:nvPr/>
            </p:nvSpPr>
            <p:spPr>
              <a:xfrm>
                <a:off x="5547431" y="3141436"/>
                <a:ext cx="1803442" cy="4154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3=</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2</m:t>
                          </m:r>
                        </m:e>
                      </m:d>
                    </m:oMath>
                  </m:oMathPara>
                </a14:m>
                <a:endParaRPr lang="en-US" altLang="zh-CN" sz="1800" b="0" dirty="0"/>
              </a:p>
            </p:txBody>
          </p:sp>
        </mc:Choice>
        <mc:Fallback xmlns="">
          <p:sp>
            <p:nvSpPr>
              <p:cNvPr id="18" name="文本框 17">
                <a:extLst>
                  <a:ext uri="{FF2B5EF4-FFF2-40B4-BE49-F238E27FC236}">
                    <a16:creationId xmlns:a16="http://schemas.microsoft.com/office/drawing/2014/main" id="{6A0A175B-DB66-44CA-9D11-33949CB2836A}"/>
                  </a:ext>
                </a:extLst>
              </p:cNvPr>
              <p:cNvSpPr txBox="1">
                <a:spLocks noRot="1" noChangeAspect="1" noMove="1" noResize="1" noEditPoints="1" noAdjustHandles="1" noChangeArrowheads="1" noChangeShapeType="1" noTextEdit="1"/>
              </p:cNvSpPr>
              <p:nvPr/>
            </p:nvSpPr>
            <p:spPr>
              <a:xfrm>
                <a:off x="5547431" y="3141436"/>
                <a:ext cx="1803442" cy="41549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2944742"/>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445609" y="347044"/>
            <a:ext cx="216028" cy="216000"/>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tx1">
                    <a:lumMod val="85000"/>
                    <a:lumOff val="15000"/>
                  </a:schemeClr>
                </a:gs>
                <a:gs pos="0">
                  <a:schemeClr val="tx1">
                    <a:lumMod val="65000"/>
                    <a:lumOff val="35000"/>
                  </a:schemeClr>
                </a:gs>
              </a:gsLst>
              <a:path path="circle">
                <a:fillToRect l="100000" b="100000"/>
              </a:path>
              <a:tileRect t="-100000" r="-100000"/>
            </a:gradFill>
            <a:ln w="12700">
              <a:noFill/>
            </a:ln>
            <a:effectLst>
              <a:outerShdw blurRad="152400" dist="127000" dir="7800000" sx="85000" sy="85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sp>
          <p:nvSpPr>
            <p:cNvPr id="12" name="椭圆 11"/>
            <p:cNvSpPr/>
            <p:nvPr/>
          </p:nvSpPr>
          <p:spPr>
            <a:xfrm>
              <a:off x="1877481" y="1393778"/>
              <a:ext cx="2204282" cy="2204282"/>
            </a:xfrm>
            <a:prstGeom prst="ellipse">
              <a:avLst/>
            </a:prstGeom>
            <a:gradFill flip="none" rotWithShape="1">
              <a:gsLst>
                <a:gs pos="0">
                  <a:srgbClr val="C00000"/>
                </a:gs>
                <a:gs pos="100000">
                  <a:srgbClr val="FF0000"/>
                </a:gs>
              </a:gsLst>
              <a:path path="circle">
                <a:fillToRect l="100000" b="100000"/>
              </a:path>
              <a:tileRect t="-100000" r="-100000"/>
            </a:gradFill>
            <a:ln w="12700">
              <a:gradFill>
                <a:gsLst>
                  <a:gs pos="100000">
                    <a:srgbClr val="C00000"/>
                  </a:gs>
                  <a:gs pos="0">
                    <a:srgbClr val="FF0000"/>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400">
                <a:solidFill>
                  <a:prstClr val="white"/>
                </a:solidFill>
              </a:endParaRPr>
            </a:p>
          </p:txBody>
        </p:sp>
      </p:grpSp>
      <p:sp>
        <p:nvSpPr>
          <p:cNvPr id="13" name="TextBox 4"/>
          <p:cNvSpPr txBox="1"/>
          <p:nvPr/>
        </p:nvSpPr>
        <p:spPr>
          <a:xfrm>
            <a:off x="737076" y="235654"/>
            <a:ext cx="2140138" cy="438582"/>
          </a:xfrm>
          <a:prstGeom prst="rect">
            <a:avLst/>
          </a:prstGeom>
          <a:noFill/>
        </p:spPr>
        <p:txBody>
          <a:bodyPr wrap="none" lIns="68580" tIns="34290" rIns="68580" bIns="34290" rtlCol="0">
            <a:spAutoFit/>
          </a:bodyPr>
          <a:lstStyle/>
          <a:p>
            <a:r>
              <a:rPr lang="en-US" altLang="zh-CN" sz="2400" dirty="0">
                <a:solidFill>
                  <a:srgbClr val="C00000"/>
                </a:solidFill>
                <a:latin typeface="微软雅黑" pitchFamily="34" charset="-122"/>
                <a:ea typeface="微软雅黑" pitchFamily="34" charset="-122"/>
              </a:rPr>
              <a:t>Attention</a:t>
            </a:r>
            <a:r>
              <a:rPr lang="zh-CN" altLang="en-US" sz="2400" dirty="0">
                <a:solidFill>
                  <a:srgbClr val="C00000"/>
                </a:solidFill>
                <a:latin typeface="微软雅黑" pitchFamily="34" charset="-122"/>
                <a:ea typeface="微软雅黑" pitchFamily="34" charset="-122"/>
              </a:rPr>
              <a:t>模型</a:t>
            </a:r>
          </a:p>
        </p:txBody>
      </p:sp>
      <p:cxnSp>
        <p:nvCxnSpPr>
          <p:cNvPr id="14" name="直接连接符 13"/>
          <p:cNvCxnSpPr>
            <a:cxnSpLocks/>
          </p:cNvCxnSpPr>
          <p:nvPr/>
        </p:nvCxnSpPr>
        <p:spPr>
          <a:xfrm flipV="1">
            <a:off x="491308" y="695345"/>
            <a:ext cx="8025265" cy="340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Freeform 6"/>
          <p:cNvSpPr>
            <a:spLocks noEditPoints="1"/>
          </p:cNvSpPr>
          <p:nvPr/>
        </p:nvSpPr>
        <p:spPr bwMode="auto">
          <a:xfrm>
            <a:off x="8499997" y="376722"/>
            <a:ext cx="319470" cy="320636"/>
          </a:xfrm>
          <a:custGeom>
            <a:avLst/>
            <a:gdLst>
              <a:gd name="T0" fmla="*/ 760 w 1905"/>
              <a:gd name="T1" fmla="*/ 1455 h 1912"/>
              <a:gd name="T2" fmla="*/ 448 w 1905"/>
              <a:gd name="T3" fmla="*/ 1143 h 1912"/>
              <a:gd name="T4" fmla="*/ 529 w 1905"/>
              <a:gd name="T5" fmla="*/ 1061 h 1912"/>
              <a:gd name="T6" fmla="*/ 841 w 1905"/>
              <a:gd name="T7" fmla="*/ 1374 h 1912"/>
              <a:gd name="T8" fmla="*/ 1802 w 1905"/>
              <a:gd name="T9" fmla="*/ 108 h 1912"/>
              <a:gd name="T10" fmla="*/ 748 w 1905"/>
              <a:gd name="T11" fmla="*/ 785 h 1912"/>
              <a:gd name="T12" fmla="*/ 55 w 1905"/>
              <a:gd name="T13" fmla="*/ 1737 h 1912"/>
              <a:gd name="T14" fmla="*/ 173 w 1905"/>
              <a:gd name="T15" fmla="*/ 1854 h 1912"/>
              <a:gd name="T16" fmla="*/ 1124 w 1905"/>
              <a:gd name="T17" fmla="*/ 1161 h 1912"/>
              <a:gd name="T18" fmla="*/ 1802 w 1905"/>
              <a:gd name="T19" fmla="*/ 108 h 1912"/>
              <a:gd name="T20" fmla="*/ 110 w 1905"/>
              <a:gd name="T21" fmla="*/ 1803 h 1912"/>
              <a:gd name="T22" fmla="*/ 0 w 1905"/>
              <a:gd name="T23" fmla="*/ 1912 h 1912"/>
              <a:gd name="T24" fmla="*/ 1758 w 1905"/>
              <a:gd name="T25" fmla="*/ 368 h 1912"/>
              <a:gd name="T26" fmla="*/ 1544 w 1905"/>
              <a:gd name="T27" fmla="*/ 153 h 1912"/>
              <a:gd name="T28" fmla="*/ 786 w 1905"/>
              <a:gd name="T29" fmla="*/ 513 h 1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5" h="1912">
                <a:moveTo>
                  <a:pt x="760" y="1455"/>
                </a:moveTo>
                <a:cubicBezTo>
                  <a:pt x="448" y="1143"/>
                  <a:pt x="448" y="1143"/>
                  <a:pt x="448" y="1143"/>
                </a:cubicBezTo>
                <a:moveTo>
                  <a:pt x="529" y="1061"/>
                </a:moveTo>
                <a:cubicBezTo>
                  <a:pt x="841" y="1374"/>
                  <a:pt x="841" y="1374"/>
                  <a:pt x="841" y="1374"/>
                </a:cubicBezTo>
                <a:moveTo>
                  <a:pt x="1802" y="108"/>
                </a:moveTo>
                <a:cubicBezTo>
                  <a:pt x="1698" y="4"/>
                  <a:pt x="1226" y="307"/>
                  <a:pt x="748" y="785"/>
                </a:cubicBezTo>
                <a:cubicBezTo>
                  <a:pt x="364" y="1169"/>
                  <a:pt x="94" y="1548"/>
                  <a:pt x="55" y="1737"/>
                </a:cubicBezTo>
                <a:cubicBezTo>
                  <a:pt x="173" y="1854"/>
                  <a:pt x="173" y="1854"/>
                  <a:pt x="173" y="1854"/>
                </a:cubicBezTo>
                <a:cubicBezTo>
                  <a:pt x="361" y="1815"/>
                  <a:pt x="740" y="1545"/>
                  <a:pt x="1124" y="1161"/>
                </a:cubicBezTo>
                <a:cubicBezTo>
                  <a:pt x="1602" y="683"/>
                  <a:pt x="1905" y="212"/>
                  <a:pt x="1802" y="108"/>
                </a:cubicBezTo>
                <a:close/>
                <a:moveTo>
                  <a:pt x="110" y="1803"/>
                </a:moveTo>
                <a:cubicBezTo>
                  <a:pt x="0" y="1912"/>
                  <a:pt x="0" y="1912"/>
                  <a:pt x="0" y="1912"/>
                </a:cubicBezTo>
                <a:moveTo>
                  <a:pt x="1758" y="368"/>
                </a:moveTo>
                <a:cubicBezTo>
                  <a:pt x="1758" y="368"/>
                  <a:pt x="1643" y="253"/>
                  <a:pt x="1544" y="153"/>
                </a:cubicBezTo>
                <a:cubicBezTo>
                  <a:pt x="1544" y="153"/>
                  <a:pt x="1319" y="0"/>
                  <a:pt x="786" y="513"/>
                </a:cubicBezTo>
              </a:path>
            </a:pathLst>
          </a:custGeom>
          <a:noFill/>
          <a:ln w="12700" cap="rnd">
            <a:solidFill>
              <a:schemeClr val="tx1">
                <a:lumMod val="65000"/>
                <a:lumOff val="3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endParaRPr lang="zh-CN" altLang="en-US" sz="1400">
              <a:solidFill>
                <a:prstClr val="black"/>
              </a:solidFill>
            </a:endParaRPr>
          </a:p>
        </p:txBody>
      </p:sp>
      <p:sp>
        <p:nvSpPr>
          <p:cNvPr id="6" name="灯片编号占位符 5">
            <a:extLst>
              <a:ext uri="{FF2B5EF4-FFF2-40B4-BE49-F238E27FC236}">
                <a16:creationId xmlns:a16="http://schemas.microsoft.com/office/drawing/2014/main" id="{9A3E00A9-E02C-4051-923A-778DABC1709A}"/>
              </a:ext>
            </a:extLst>
          </p:cNvPr>
          <p:cNvSpPr>
            <a:spLocks noGrp="1"/>
          </p:cNvSpPr>
          <p:nvPr>
            <p:ph type="sldNum" sz="quarter" idx="12"/>
          </p:nvPr>
        </p:nvSpPr>
        <p:spPr>
          <a:xfrm>
            <a:off x="6457950" y="4767264"/>
            <a:ext cx="2057400" cy="273844"/>
          </a:xfrm>
        </p:spPr>
        <p:txBody>
          <a:bodyPr/>
          <a:lstStyle/>
          <a:p>
            <a:r>
              <a:rPr lang="en-US" altLang="zh-CN" dirty="0"/>
              <a:t>	</a:t>
            </a:r>
            <a:r>
              <a:rPr lang="en-US" altLang="zh-CN" dirty="0">
                <a:latin typeface="黑体" panose="02010609060101010101" pitchFamily="49" charset="-122"/>
                <a:ea typeface="黑体" panose="02010609060101010101" pitchFamily="49" charset="-122"/>
              </a:rPr>
              <a:t>    </a:t>
            </a:r>
            <a:fld id="{7B683D06-1B2D-4418-9191-09774B5762B3}" type="slidenum">
              <a:rPr lang="zh-CN" altLang="en-US" smtClean="0">
                <a:latin typeface="黑体" panose="02010609060101010101" pitchFamily="49" charset="-122"/>
                <a:ea typeface="黑体" panose="02010609060101010101" pitchFamily="49" charset="-122"/>
              </a:rPr>
              <a:pPr/>
              <a:t>9</a:t>
            </a:fld>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共</a:t>
            </a:r>
            <a:r>
              <a:rPr lang="en-US" altLang="zh-CN" dirty="0">
                <a:latin typeface="黑体" panose="02010609060101010101" pitchFamily="49" charset="-122"/>
                <a:ea typeface="黑体" panose="02010609060101010101" pitchFamily="49" charset="-122"/>
              </a:rPr>
              <a:t>32</a:t>
            </a:r>
            <a:r>
              <a:rPr lang="zh-CN" altLang="en-US" dirty="0">
                <a:latin typeface="黑体" panose="02010609060101010101" pitchFamily="49" charset="-122"/>
                <a:ea typeface="黑体" panose="02010609060101010101" pitchFamily="49" charset="-122"/>
              </a:rPr>
              <a:t>页</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B407D6B-6250-4A06-AC02-F235F254A207}"/>
                  </a:ext>
                </a:extLst>
              </p:cNvPr>
              <p:cNvSpPr txBox="1"/>
              <p:nvPr/>
            </p:nvSpPr>
            <p:spPr>
              <a:xfrm>
                <a:off x="6876178" y="823067"/>
                <a:ext cx="1213024" cy="4154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1</m:t>
                          </m:r>
                        </m:e>
                      </m:d>
                    </m:oMath>
                  </m:oMathPara>
                </a14:m>
                <a:endParaRPr lang="en-US" altLang="zh-CN" sz="1800" b="0" dirty="0"/>
              </a:p>
            </p:txBody>
          </p:sp>
        </mc:Choice>
        <mc:Fallback xmlns="">
          <p:sp>
            <p:nvSpPr>
              <p:cNvPr id="7" name="文本框 6">
                <a:extLst>
                  <a:ext uri="{FF2B5EF4-FFF2-40B4-BE49-F238E27FC236}">
                    <a16:creationId xmlns:a16="http://schemas.microsoft.com/office/drawing/2014/main" id="{AB407D6B-6250-4A06-AC02-F235F254A207}"/>
                  </a:ext>
                </a:extLst>
              </p:cNvPr>
              <p:cNvSpPr txBox="1">
                <a:spLocks noRot="1" noChangeAspect="1" noMove="1" noResize="1" noEditPoints="1" noAdjustHandles="1" noChangeArrowheads="1" noChangeShapeType="1" noTextEdit="1"/>
              </p:cNvSpPr>
              <p:nvPr/>
            </p:nvSpPr>
            <p:spPr>
              <a:xfrm>
                <a:off x="6876178" y="823067"/>
                <a:ext cx="1213024" cy="41549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3779E7F8-95CF-4BA7-B389-2A02A4D48DF1}"/>
                  </a:ext>
                </a:extLst>
              </p:cNvPr>
              <p:cNvSpPr txBox="1"/>
              <p:nvPr/>
            </p:nvSpPr>
            <p:spPr>
              <a:xfrm>
                <a:off x="6876176" y="1159755"/>
                <a:ext cx="1567289" cy="4154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2,</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1</m:t>
                          </m:r>
                        </m:e>
                      </m:d>
                    </m:oMath>
                  </m:oMathPara>
                </a14:m>
                <a:endParaRPr lang="en-US" altLang="zh-CN" sz="1800" b="0" dirty="0"/>
              </a:p>
            </p:txBody>
          </p:sp>
        </mc:Choice>
        <mc:Fallback xmlns="">
          <p:sp>
            <p:nvSpPr>
              <p:cNvPr id="17" name="文本框 16">
                <a:extLst>
                  <a:ext uri="{FF2B5EF4-FFF2-40B4-BE49-F238E27FC236}">
                    <a16:creationId xmlns:a16="http://schemas.microsoft.com/office/drawing/2014/main" id="{3779E7F8-95CF-4BA7-B389-2A02A4D48DF1}"/>
                  </a:ext>
                </a:extLst>
              </p:cNvPr>
              <p:cNvSpPr txBox="1">
                <a:spLocks noRot="1" noChangeAspect="1" noMove="1" noResize="1" noEditPoints="1" noAdjustHandles="1" noChangeArrowheads="1" noChangeShapeType="1" noTextEdit="1"/>
              </p:cNvSpPr>
              <p:nvPr/>
            </p:nvSpPr>
            <p:spPr>
              <a:xfrm>
                <a:off x="6876176" y="1159755"/>
                <a:ext cx="1567289" cy="415498"/>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A0A175B-DB66-44CA-9D11-33949CB2836A}"/>
                  </a:ext>
                </a:extLst>
              </p:cNvPr>
              <p:cNvSpPr txBox="1"/>
              <p:nvPr/>
            </p:nvSpPr>
            <p:spPr>
              <a:xfrm>
                <a:off x="6876176" y="1474526"/>
                <a:ext cx="1921552" cy="4154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3=</m:t>
                      </m:r>
                      <m:r>
                        <a:rPr lang="en-US" altLang="zh-CN" sz="1800" b="0" i="1" smtClean="0">
                          <a:latin typeface="Cambria Math" panose="02040503050406030204" pitchFamily="18" charset="0"/>
                        </a:rPr>
                        <m:t>𝑓</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3,</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1,</m:t>
                          </m:r>
                          <m:r>
                            <a:rPr lang="en-US" altLang="zh-CN" sz="1800" b="0" i="1" smtClean="0">
                              <a:latin typeface="Cambria Math" panose="02040503050406030204" pitchFamily="18" charset="0"/>
                            </a:rPr>
                            <m:t>𝑌</m:t>
                          </m:r>
                          <m:r>
                            <a:rPr lang="en-US" altLang="zh-CN" sz="1800" b="0" i="1" smtClean="0">
                              <a:latin typeface="Cambria Math" panose="02040503050406030204" pitchFamily="18" charset="0"/>
                            </a:rPr>
                            <m:t>2</m:t>
                          </m:r>
                        </m:e>
                      </m:d>
                    </m:oMath>
                  </m:oMathPara>
                </a14:m>
                <a:endParaRPr lang="en-US" altLang="zh-CN" sz="1800" b="0" dirty="0"/>
              </a:p>
            </p:txBody>
          </p:sp>
        </mc:Choice>
        <mc:Fallback xmlns="">
          <p:sp>
            <p:nvSpPr>
              <p:cNvPr id="18" name="文本框 17">
                <a:extLst>
                  <a:ext uri="{FF2B5EF4-FFF2-40B4-BE49-F238E27FC236}">
                    <a16:creationId xmlns:a16="http://schemas.microsoft.com/office/drawing/2014/main" id="{6A0A175B-DB66-44CA-9D11-33949CB2836A}"/>
                  </a:ext>
                </a:extLst>
              </p:cNvPr>
              <p:cNvSpPr txBox="1">
                <a:spLocks noRot="1" noChangeAspect="1" noMove="1" noResize="1" noEditPoints="1" noAdjustHandles="1" noChangeArrowheads="1" noChangeShapeType="1" noTextEdit="1"/>
              </p:cNvSpPr>
              <p:nvPr/>
            </p:nvSpPr>
            <p:spPr>
              <a:xfrm>
                <a:off x="6876176" y="1474526"/>
                <a:ext cx="1921552" cy="415498"/>
              </a:xfrm>
              <a:prstGeom prst="rect">
                <a:avLst/>
              </a:prstGeom>
              <a:blipFill>
                <a:blip r:embed="rId5"/>
                <a:stretch>
                  <a:fillRect/>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A9217BAC-4EE5-4AEF-ABA2-39750C3ADC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700" y="806537"/>
            <a:ext cx="6578476" cy="3183559"/>
          </a:xfrm>
          <a:prstGeom prst="rect">
            <a:avLst/>
          </a:prstGeom>
        </p:spPr>
      </p:pic>
    </p:spTree>
    <p:extLst>
      <p:ext uri="{BB962C8B-B14F-4D97-AF65-F5344CB8AC3E}">
        <p14:creationId xmlns:p14="http://schemas.microsoft.com/office/powerpoint/2010/main" val="1643150650"/>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1934</TotalTime>
  <Words>2322</Words>
  <Application>Microsoft Office PowerPoint</Application>
  <PresentationFormat>全屏显示(16:9)</PresentationFormat>
  <Paragraphs>207</Paragraphs>
  <Slides>32</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等线</vt:lpstr>
      <vt:lpstr>黑体</vt:lpstr>
      <vt:lpstr>宋体</vt:lpstr>
      <vt:lpstr>微软雅黑</vt:lpstr>
      <vt:lpstr>Arial</vt:lpstr>
      <vt:lpstr>Calibri</vt:lpstr>
      <vt:lpstr>Calibri Light</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实验室报告</dc:title>
  <dc:creator>XUJUN</dc:creator>
  <cp:keywords>徐军报告</cp:keywords>
  <cp:lastModifiedBy>XUJUN</cp:lastModifiedBy>
  <cp:revision>466</cp:revision>
  <dcterms:created xsi:type="dcterms:W3CDTF">2016-09-10T07:04:40Z</dcterms:created>
  <dcterms:modified xsi:type="dcterms:W3CDTF">2017-10-20T08:35:48Z</dcterms:modified>
</cp:coreProperties>
</file>