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705c3802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705c3802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707d55ab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707d55ab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705c3802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705c3802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707d55ab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707d55ab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705c3802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705c3802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705c3802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705c3802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705c3802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705c3802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707d55ab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707d55ab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705c3802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705c3802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707d55abf_4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707d55abf_4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705c380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705c380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705c380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705c380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705c3802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705c3802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705c3802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705c3802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705c3802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705c3802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707d55ab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707d55ab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705c3802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705c3802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707d55ab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707d55ab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cs.cmu.edu/~./hovy/papers/16HLT-hierarchical-attention-networks.pdf" TargetMode="External"/><Relationship Id="rId4" Type="http://schemas.openxmlformats.org/officeDocument/2006/relationships/hyperlink" Target="https://blog.keras.io/using-pre-trained-word-embeddings-in-a-keras-model.html" TargetMode="External"/><Relationship Id="rId5" Type="http://schemas.openxmlformats.org/officeDocument/2006/relationships/hyperlink" Target="https://www.aclweb.org/anthology/W18-5408" TargetMode="External"/><Relationship Id="rId6" Type="http://schemas.openxmlformats.org/officeDocument/2006/relationships/hyperlink" Target="https://towardsdatascience.com/multi-class-text-classification-with-lstm-1590bee1bd17" TargetMode="External"/><Relationship Id="rId7" Type="http://schemas.openxmlformats.org/officeDocument/2006/relationships/hyperlink" Target="https://medium.com/analytics-vidhya/hierarchical-attention-networks-d220318cf87e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huffingtonpost.com/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75150" y="807475"/>
            <a:ext cx="61731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Neural Networks for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Classification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379250" y="3335325"/>
            <a:ext cx="4255500" cy="8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Aniruddha Shamasundar(ashamas)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Chinmai Kaidabettu Srinivas(ckaidab)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Siddu Madhure Jayanna(smadhur)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Neural Networks</a:t>
            </a:r>
            <a:endParaRPr/>
          </a:p>
        </p:txBody>
      </p:sp>
      <p:sp>
        <p:nvSpPr>
          <p:cNvPr id="336" name="Google Shape;336;p22"/>
          <p:cNvSpPr txBox="1"/>
          <p:nvPr>
            <p:ph idx="1" type="body"/>
          </p:nvPr>
        </p:nvSpPr>
        <p:spPr>
          <a:xfrm>
            <a:off x="1303800" y="1377975"/>
            <a:ext cx="7030500" cy="3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Overcomes shortcoming of traditional NN in dealing with sequence data</a:t>
            </a:r>
            <a:endParaRPr/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Integrates lexical and semantic information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Layers Involved:</a:t>
            </a:r>
            <a:endParaRPr/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Use Spatial Dropout layer to perform variational dropout in text models</a:t>
            </a:r>
            <a:endParaRPr sz="1300"/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Use LSTM layer to retain last output in RNN</a:t>
            </a:r>
            <a:endParaRPr sz="13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Use Dense layer with softmax activation function for multi-class text classification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1225" y="3197175"/>
            <a:ext cx="4092801" cy="9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 Model Summary</a:t>
            </a:r>
            <a:endParaRPr/>
          </a:p>
        </p:txBody>
      </p:sp>
      <p:pic>
        <p:nvPicPr>
          <p:cNvPr id="343" name="Google Shape;3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725" y="1597875"/>
            <a:ext cx="7213574" cy="32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</a:t>
            </a:r>
            <a:r>
              <a:rPr lang="en"/>
              <a:t> Attention Networks</a:t>
            </a:r>
            <a:endParaRPr/>
          </a:p>
        </p:txBody>
      </p:sp>
      <p:sp>
        <p:nvSpPr>
          <p:cNvPr id="349" name="Google Shape;349;p24"/>
          <p:cNvSpPr txBox="1"/>
          <p:nvPr>
            <p:ph idx="1" type="body"/>
          </p:nvPr>
        </p:nvSpPr>
        <p:spPr>
          <a:xfrm>
            <a:off x="1303800" y="1425900"/>
            <a:ext cx="7030500" cy="3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Main idea - words make sentences and sentences make documents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Preprocess data and construct 3D Matrix in order to cater the needs of HAN architecture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First Dimension represents total number of documents.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Second Dimension represents number of sentences in a document 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Third dimension represents number of words in a sentence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Layers Involved: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Use </a:t>
            </a:r>
            <a:r>
              <a:rPr lang="en" sz="1200">
                <a:solidFill>
                  <a:srgbClr val="000000"/>
                </a:solidFill>
              </a:rPr>
              <a:t>bidirectional</a:t>
            </a:r>
            <a:r>
              <a:rPr lang="en" sz="1200">
                <a:solidFill>
                  <a:srgbClr val="000000"/>
                </a:solidFill>
              </a:rPr>
              <a:t> LSTM layer to incorporate contextual information 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Use Time Distributed layer to apply a layer to every temporal slice of input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Use Attention layer to:</a:t>
            </a:r>
            <a:endParaRPr sz="1200">
              <a:solidFill>
                <a:srgbClr val="000000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>
                <a:solidFill>
                  <a:srgbClr val="000000"/>
                </a:solidFill>
              </a:rPr>
              <a:t>Apply attention mechanism at word level and sentence level</a:t>
            </a:r>
            <a:endParaRPr sz="1200">
              <a:solidFill>
                <a:srgbClr val="000000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>
                <a:solidFill>
                  <a:srgbClr val="000000"/>
                </a:solidFill>
              </a:rPr>
              <a:t>Enables to attend more and less important content during document representation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 Dense layer with softmax activation function for multi-class text classification.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 Model Summary</a:t>
            </a:r>
            <a:endParaRPr/>
          </a:p>
        </p:txBody>
      </p:sp>
      <p:pic>
        <p:nvPicPr>
          <p:cNvPr id="355" name="Google Shape;3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425" y="1597875"/>
            <a:ext cx="6835025" cy="295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 Hyperparameters</a:t>
            </a:r>
            <a:endParaRPr/>
          </a:p>
        </p:txBody>
      </p:sp>
      <p:sp>
        <p:nvSpPr>
          <p:cNvPr id="361" name="Google Shape;361;p26"/>
          <p:cNvSpPr txBox="1"/>
          <p:nvPr>
            <p:ph idx="1" type="body"/>
          </p:nvPr>
        </p:nvSpPr>
        <p:spPr>
          <a:xfrm>
            <a:off x="1303800" y="1373625"/>
            <a:ext cx="7030500" cy="3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Learning rate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Batch size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GloVe embedding dimensions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epochs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Maximum number of words in a sentence for each model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layers in each model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filters for CNN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Kernel size for max pooling in CNN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cells for LSTM layer in RNN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Maximum number of sentences considered in HAN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Dropout percentage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67" name="Google Shape;367;p27"/>
          <p:cNvSpPr txBox="1"/>
          <p:nvPr>
            <p:ph idx="1" type="body"/>
          </p:nvPr>
        </p:nvSpPr>
        <p:spPr>
          <a:xfrm>
            <a:off x="1303800" y="1392775"/>
            <a:ext cx="7030500" cy="31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accuracy rate of CNN: </a:t>
            </a:r>
            <a:r>
              <a:rPr b="1" lang="en"/>
              <a:t>64.75%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accuracy rate of RNN: </a:t>
            </a:r>
            <a:r>
              <a:rPr b="1" lang="en"/>
              <a:t>67.01%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accuracy rate of HAN: </a:t>
            </a:r>
            <a:r>
              <a:rPr b="1" lang="en"/>
              <a:t>74.05%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8" name="Google Shape;3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52175"/>
            <a:ext cx="407670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and Conclusion</a:t>
            </a:r>
            <a:endParaRPr/>
          </a:p>
        </p:txBody>
      </p:sp>
      <p:pic>
        <p:nvPicPr>
          <p:cNvPr id="374" name="Google Shape;3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875" y="1822775"/>
            <a:ext cx="2482050" cy="17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5925" y="1761326"/>
            <a:ext cx="2272250" cy="17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9025" y="1761325"/>
            <a:ext cx="2033675" cy="179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Contd..</a:t>
            </a:r>
            <a:endParaRPr/>
          </a:p>
        </p:txBody>
      </p:sp>
      <p:pic>
        <p:nvPicPr>
          <p:cNvPr id="382" name="Google Shape;3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7150" y="1681462"/>
            <a:ext cx="2665050" cy="189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9525" y="1673250"/>
            <a:ext cx="2665049" cy="1912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425" y="1673238"/>
            <a:ext cx="2544525" cy="179702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9"/>
          <p:cNvSpPr txBox="1"/>
          <p:nvPr/>
        </p:nvSpPr>
        <p:spPr>
          <a:xfrm>
            <a:off x="819200" y="3813975"/>
            <a:ext cx="78831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Performance: HAN &gt; RNN &gt; CNN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However, CNN model has outperformed the other two models (RNN &amp; HAN) in terms of training time.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91" name="Google Shape;391;p30"/>
          <p:cNvSpPr txBox="1"/>
          <p:nvPr>
            <p:ph idx="1" type="body"/>
          </p:nvPr>
        </p:nvSpPr>
        <p:spPr>
          <a:xfrm>
            <a:off x="1303800" y="1258375"/>
            <a:ext cx="7030500" cy="32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https://www.cs.cmu.edu/~./hovy/papers/16HLT-hierarchical-attention-networks.pdf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https://blog.keras.io/using-pre-trained-word-embeddings-in-a-keras-model.html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https://www.aclweb.org/anthology/W18-5408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https://towardsdatascience.com/multi-class-text-classification-with-lstm-1590bee1bd17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https://medium.com/analytics-vidhya/hierarchical-attention-networks-d220318cf87e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1"/>
          <p:cNvSpPr txBox="1"/>
          <p:nvPr>
            <p:ph type="title"/>
          </p:nvPr>
        </p:nvSpPr>
        <p:spPr>
          <a:xfrm>
            <a:off x="3264500" y="1941550"/>
            <a:ext cx="27921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661550"/>
            <a:ext cx="7030500" cy="28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Develop, compare and analyse performance of 3 different Deep Neural Networks for text classification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Convolutional Neural Network (CNN)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Recurrent Neural Network (RNN)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Hierarchical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Attention Network (HAN)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word vectors generated by Google’s GloVe as an underlying data model to get the vector embeddings for our data set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913050" y="1492675"/>
            <a:ext cx="8039100" cy="3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News Category Dataset</a:t>
            </a:r>
            <a:endParaRPr b="1"/>
          </a:p>
          <a:p>
            <a:pPr indent="-3111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</a:rPr>
              <a:t>Consists of 200k news headlines from the year 2012 to 2018 obtained from </a:t>
            </a:r>
            <a:r>
              <a:rPr lang="en" sz="1300" u="sng">
                <a:solidFill>
                  <a:srgbClr val="20BEFF"/>
                </a:solidFill>
                <a:highlight>
                  <a:srgbClr val="FFFFFF"/>
                </a:highlight>
                <a:hlinkClick r:id="rId3"/>
              </a:rPr>
              <a:t>HuffPost</a:t>
            </a:r>
            <a:r>
              <a:rPr lang="en" sz="1300"/>
              <a:t>.</a:t>
            </a:r>
            <a:endParaRPr sz="13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Consists of 41 different news categories.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Sample Dataset</a:t>
            </a:r>
            <a:endParaRPr b="1"/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2450" y="2571750"/>
            <a:ext cx="3408650" cy="23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5"/>
          <p:cNvSpPr txBox="1"/>
          <p:nvPr/>
        </p:nvSpPr>
        <p:spPr>
          <a:xfrm>
            <a:off x="1365075" y="2810000"/>
            <a:ext cx="2492400" cy="19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3" name="Google Shape;293;p15"/>
          <p:cNvSpPr txBox="1"/>
          <p:nvPr/>
        </p:nvSpPr>
        <p:spPr>
          <a:xfrm>
            <a:off x="913050" y="2797775"/>
            <a:ext cx="4019400" cy="21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{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"category": "CRIME", 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"headline": "There Were 2 Mass Shootings In Texas Last Week, But Only 1 On TV",  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"authors": "Melissa Jeltsen",      "link":"https://www.huffingtonpost.com/entry/texas-amanda-painter-mass-shooting_us_5b081ab4e4b0802d69caad89", 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"short_description": "She left her husband. He killed their children. Just another day in America.", 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"date": "2018-05-26"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}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preprocessing- 1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Reduced 41 categories to 20 news categories by: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Merging related categories to a single category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 Combined short description along with news headline to give descriptive news headline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Sequence encoding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000305"/>
              </a:buClr>
              <a:buSzPts val="1300"/>
              <a:buChar char="●"/>
            </a:pPr>
            <a:r>
              <a:rPr lang="en">
                <a:solidFill>
                  <a:srgbClr val="000305"/>
                </a:solidFill>
                <a:highlight>
                  <a:srgbClr val="FCFCFC"/>
                </a:highlight>
              </a:rPr>
              <a:t>Formatted our text samples into number sequences to feed it to neural network</a:t>
            </a:r>
            <a:endParaRPr>
              <a:solidFill>
                <a:srgbClr val="000305"/>
              </a:solidFill>
              <a:highlight>
                <a:srgbClr val="FCFCFC"/>
              </a:highlight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000305"/>
              </a:buClr>
              <a:buSzPts val="1300"/>
              <a:buChar char="●"/>
            </a:pPr>
            <a:r>
              <a:rPr lang="en">
                <a:solidFill>
                  <a:srgbClr val="000305"/>
                </a:solidFill>
                <a:highlight>
                  <a:srgbClr val="FCFCFC"/>
                </a:highlight>
              </a:rPr>
              <a:t>Utilize </a:t>
            </a:r>
            <a:endParaRPr>
              <a:solidFill>
                <a:srgbClr val="000305"/>
              </a:solidFill>
              <a:highlight>
                <a:srgbClr val="FCFCFC"/>
              </a:highlight>
            </a:endParaRPr>
          </a:p>
          <a:p>
            <a:pPr indent="-311150" lvl="0" marL="1371600" rtl="0" algn="l">
              <a:spcBef>
                <a:spcPts val="0"/>
              </a:spcBef>
              <a:spcAft>
                <a:spcPts val="0"/>
              </a:spcAft>
              <a:buClr>
                <a:srgbClr val="000305"/>
              </a:buClr>
              <a:buSzPts val="1300"/>
              <a:buChar char="●"/>
            </a:pPr>
            <a:r>
              <a:rPr lang="en">
                <a:solidFill>
                  <a:srgbClr val="000305"/>
                </a:solidFill>
                <a:highlight>
                  <a:srgbClr val="FCFCFC"/>
                </a:highlight>
              </a:rPr>
              <a:t>keras.preprocessing.text.Tokenizer</a:t>
            </a:r>
            <a:endParaRPr>
              <a:solidFill>
                <a:srgbClr val="000305"/>
              </a:solidFill>
              <a:highlight>
                <a:srgbClr val="FCFCFC"/>
              </a:highlight>
            </a:endParaRPr>
          </a:p>
          <a:p>
            <a:pPr indent="-311150" lvl="0" marL="1371600" rtl="0" algn="l">
              <a:spcBef>
                <a:spcPts val="0"/>
              </a:spcBef>
              <a:spcAft>
                <a:spcPts val="0"/>
              </a:spcAft>
              <a:buClr>
                <a:srgbClr val="000305"/>
              </a:buClr>
              <a:buSzPts val="1300"/>
              <a:buChar char="●"/>
            </a:pPr>
            <a:r>
              <a:rPr lang="en">
                <a:solidFill>
                  <a:srgbClr val="000305"/>
                </a:solidFill>
                <a:highlight>
                  <a:srgbClr val="FCFCFC"/>
                </a:highlight>
              </a:rPr>
              <a:t>Keras.preprocessing.sequence.pad_sequences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preprocessing- 2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413950" y="1380575"/>
            <a:ext cx="6920400" cy="29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305"/>
                </a:solidFill>
                <a:highlight>
                  <a:srgbClr val="FCFCFC"/>
                </a:highlight>
              </a:rPr>
              <a:t>4)	Creation of Embedding Layer using GloVe </a:t>
            </a:r>
            <a:endParaRPr>
              <a:solidFill>
                <a:srgbClr val="000305"/>
              </a:solidFill>
              <a:highlight>
                <a:srgbClr val="FCFCFC"/>
              </a:highlight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000305"/>
              </a:buClr>
              <a:buSzPts val="1300"/>
              <a:buChar char="●"/>
            </a:pPr>
            <a:r>
              <a:rPr lang="en">
                <a:solidFill>
                  <a:srgbClr val="000305"/>
                </a:solidFill>
                <a:highlight>
                  <a:srgbClr val="FCFCFC"/>
                </a:highlight>
              </a:rPr>
              <a:t>Compute an index mapping of words to vector embeddings</a:t>
            </a:r>
            <a:endParaRPr>
              <a:solidFill>
                <a:srgbClr val="000305"/>
              </a:solidFill>
              <a:highlight>
                <a:srgbClr val="FCFCFC"/>
              </a:highlight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000305"/>
              </a:buClr>
              <a:buSzPts val="1300"/>
              <a:buChar char="●"/>
            </a:pPr>
            <a:r>
              <a:rPr lang="en">
                <a:solidFill>
                  <a:srgbClr val="000305"/>
                </a:solidFill>
                <a:highlight>
                  <a:srgbClr val="FCFCFC"/>
                </a:highlight>
              </a:rPr>
              <a:t>Use the above vector embeddings to create an embedding layer</a:t>
            </a:r>
            <a:endParaRPr>
              <a:solidFill>
                <a:srgbClr val="000305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5)  	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 each of the 20 categories into a vector of 20-dimensions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one hot encoding technique.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DNN models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built and analyzed the following deep neural networks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Convolutional Neural Networks (CNN)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Recurrent Neural Networks (RNN)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Hierarchical</a:t>
            </a:r>
            <a:r>
              <a:rPr lang="en"/>
              <a:t> Attention Networks (HAN)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Diagram </a:t>
            </a:r>
            <a:endParaRPr/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125" y="1481825"/>
            <a:ext cx="7030501" cy="349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Networks</a:t>
            </a:r>
            <a:endParaRPr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1303800" y="1597875"/>
            <a:ext cx="71106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Convolutional layer is used to identify special pattern in text data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different sized kernels to identify patterns of different sizes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Identifies patterns regardless of the position of words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Max Pooling Layer to reduce the spatial size of the data representation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Dropout layer to avoid overfitting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Dense layer with softmax activation function to classify the news headline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1144950" y="3446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Model Summary</a:t>
            </a:r>
            <a:endParaRPr/>
          </a:p>
        </p:txBody>
      </p:sp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225" y="1185075"/>
            <a:ext cx="7030499" cy="375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