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23" r:id="rId3"/>
    <p:sldId id="261" r:id="rId4"/>
    <p:sldId id="262" r:id="rId5"/>
    <p:sldId id="263" r:id="rId6"/>
    <p:sldId id="264" r:id="rId7"/>
    <p:sldId id="265" r:id="rId8"/>
    <p:sldId id="266" r:id="rId9"/>
    <p:sldId id="267" r:id="rId10"/>
    <p:sldId id="307" r:id="rId11"/>
    <p:sldId id="342" r:id="rId12"/>
    <p:sldId id="326" r:id="rId13"/>
    <p:sldId id="327" r:id="rId14"/>
    <p:sldId id="321" r:id="rId15"/>
    <p:sldId id="322" r:id="rId16"/>
    <p:sldId id="335" r:id="rId17"/>
    <p:sldId id="324" r:id="rId18"/>
    <p:sldId id="330" r:id="rId19"/>
    <p:sldId id="331" r:id="rId20"/>
    <p:sldId id="325" r:id="rId21"/>
    <p:sldId id="337" r:id="rId22"/>
    <p:sldId id="338" r:id="rId23"/>
    <p:sldId id="328" r:id="rId24"/>
    <p:sldId id="329" r:id="rId25"/>
    <p:sldId id="339" r:id="rId26"/>
    <p:sldId id="340" r:id="rId27"/>
    <p:sldId id="341" r:id="rId28"/>
    <p:sldId id="333" r:id="rId29"/>
    <p:sldId id="33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Juarez-Sweeney" initials="MJ" lastIdx="0" clrIdx="0">
    <p:extLst>
      <p:ext uri="{19B8F6BF-5375-455C-9EA6-DF929625EA0E}">
        <p15:presenceInfo xmlns:p15="http://schemas.microsoft.com/office/powerpoint/2012/main" userId="1719803979f2f0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1" autoAdjust="0"/>
    <p:restoredTop sz="93931" autoAdjust="0"/>
  </p:normalViewPr>
  <p:slideViewPr>
    <p:cSldViewPr snapToGrid="0">
      <p:cViewPr>
        <p:scale>
          <a:sx n="66" d="100"/>
          <a:sy n="66" d="100"/>
        </p:scale>
        <p:origin x="480"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8/12/2019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BB812F-E8EF-4B21-9379-5EC1D76EF027}"/>
              </a:ext>
            </a:extLst>
          </p:cNvPr>
          <p:cNvSpPr>
            <a:spLocks noGrp="1"/>
          </p:cNvSpPr>
          <p:nvPr>
            <p:ph type="ctrTitle"/>
          </p:nvPr>
        </p:nvSpPr>
        <p:spPr>
          <a:xfrm>
            <a:off x="684212" y="485244"/>
            <a:ext cx="8534400" cy="1507067"/>
          </a:xfrm>
        </p:spPr>
        <p:txBody>
          <a:bodyPr vert="horz" lIns="91440" tIns="45720" rIns="91440" bIns="45720" rtlCol="0" anchor="ctr">
            <a:normAutofit/>
          </a:bodyPr>
          <a:lstStyle/>
          <a:p>
            <a:r>
              <a:rPr lang="en-US" sz="3600"/>
              <a:t>	</a:t>
            </a:r>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Subtitle 2">
            <a:extLst>
              <a:ext uri="{FF2B5EF4-FFF2-40B4-BE49-F238E27FC236}">
                <a16:creationId xmlns:a16="http://schemas.microsoft.com/office/drawing/2014/main" id="{7A5B014C-626C-4D16-AEA8-A0C7FB18EFFD}"/>
              </a:ext>
            </a:extLst>
          </p:cNvPr>
          <p:cNvSpPr>
            <a:spLocks noGrp="1"/>
          </p:cNvSpPr>
          <p:nvPr>
            <p:ph type="subTitle" idx="1"/>
          </p:nvPr>
        </p:nvSpPr>
        <p:spPr>
          <a:xfrm>
            <a:off x="597164" y="1477433"/>
            <a:ext cx="8534400" cy="3615267"/>
          </a:xfrm>
        </p:spPr>
        <p:txBody>
          <a:bodyPr vert="horz" lIns="91440" tIns="45720" rIns="91440" bIns="45720" rtlCol="0" anchor="ctr">
            <a:normAutofit/>
          </a:bodyPr>
          <a:lstStyle/>
          <a:p>
            <a:r>
              <a:rPr lang="en-US" sz="3500" dirty="0">
                <a:solidFill>
                  <a:schemeClr val="tx1"/>
                </a:solidFill>
              </a:rPr>
              <a:t>Product Tracking and Customer Management System</a:t>
            </a:r>
          </a:p>
          <a:p>
            <a:pPr>
              <a:buFont typeface="Wingdings 3" panose="05040102010807070707" pitchFamily="18" charset="2"/>
              <a:buChar char=""/>
            </a:pPr>
            <a:endParaRPr lang="en-US" dirty="0">
              <a:solidFill>
                <a:schemeClr val="tx1"/>
              </a:solidFill>
            </a:endParaRPr>
          </a:p>
          <a:p>
            <a:pPr>
              <a:buFont typeface="Wingdings 3" panose="05040102010807070707" pitchFamily="18" charset="2"/>
              <a:buChar char=""/>
            </a:pPr>
            <a:endParaRPr lang="en-US" dirty="0">
              <a:solidFill>
                <a:schemeClr val="tx1"/>
              </a:solidFill>
            </a:endParaRPr>
          </a:p>
          <a:p>
            <a:pPr>
              <a:buFont typeface="Wingdings 3" panose="05040102010807070707" pitchFamily="18" charset="2"/>
              <a:buChar char=""/>
            </a:pPr>
            <a:endParaRPr lang="en-US" dirty="0">
              <a:solidFill>
                <a:schemeClr val="tx1"/>
              </a:solidFill>
            </a:endParaRPr>
          </a:p>
          <a:p>
            <a:endParaRPr lang="en-US" dirty="0">
              <a:solidFill>
                <a:schemeClr val="tx1"/>
              </a:solidFill>
            </a:endParaRPr>
          </a:p>
        </p:txBody>
      </p:sp>
      <p:sp>
        <p:nvSpPr>
          <p:cNvPr id="4" name="Rectangle 3">
            <a:extLst>
              <a:ext uri="{FF2B5EF4-FFF2-40B4-BE49-F238E27FC236}">
                <a16:creationId xmlns:a16="http://schemas.microsoft.com/office/drawing/2014/main" id="{6B680E99-9AAD-41C2-91FC-FDB8FC401CB3}"/>
              </a:ext>
            </a:extLst>
          </p:cNvPr>
          <p:cNvSpPr/>
          <p:nvPr/>
        </p:nvSpPr>
        <p:spPr>
          <a:xfrm>
            <a:off x="671117" y="5156090"/>
            <a:ext cx="6096000" cy="646331"/>
          </a:xfrm>
          <a:prstGeom prst="rect">
            <a:avLst/>
          </a:prstGeom>
        </p:spPr>
        <p:txBody>
          <a:bodyPr>
            <a:spAutoFit/>
          </a:bodyPr>
          <a:lstStyle/>
          <a:p>
            <a:r>
              <a:rPr lang="en-US" dirty="0"/>
              <a:t>By Mike Juarez-Sweeney, Jerry Moua and Mohammad Shariff</a:t>
            </a:r>
          </a:p>
        </p:txBody>
      </p:sp>
    </p:spTree>
    <p:extLst>
      <p:ext uri="{BB962C8B-B14F-4D97-AF65-F5344CB8AC3E}">
        <p14:creationId xmlns:p14="http://schemas.microsoft.com/office/powerpoint/2010/main" val="193580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7" name="Straight Connector 16">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F0A34FF6-4757-48B1-BDBF-ACDABE13BC58}"/>
              </a:ext>
            </a:extLst>
          </p:cNvPr>
          <p:cNvSpPr>
            <a:spLocks noGrp="1"/>
          </p:cNvSpPr>
          <p:nvPr>
            <p:ph type="ctrTitle"/>
          </p:nvPr>
        </p:nvSpPr>
        <p:spPr>
          <a:xfrm>
            <a:off x="64012" y="-739122"/>
            <a:ext cx="6981185" cy="1760911"/>
          </a:xfrm>
        </p:spPr>
        <p:txBody>
          <a:bodyPr>
            <a:normAutofit/>
          </a:bodyPr>
          <a:lstStyle/>
          <a:p>
            <a:r>
              <a:rPr lang="en-US" sz="3200" dirty="0"/>
              <a:t>Updated Use Case diagram</a:t>
            </a:r>
          </a:p>
        </p:txBody>
      </p:sp>
      <p:sp>
        <p:nvSpPr>
          <p:cNvPr id="9" name="Title 1">
            <a:extLst>
              <a:ext uri="{FF2B5EF4-FFF2-40B4-BE49-F238E27FC236}">
                <a16:creationId xmlns:a16="http://schemas.microsoft.com/office/drawing/2014/main" id="{B41598A8-7A09-4A09-93CC-EB431CD20F8C}"/>
              </a:ext>
            </a:extLst>
          </p:cNvPr>
          <p:cNvSpPr txBox="1">
            <a:spLocks/>
          </p:cNvSpPr>
          <p:nvPr/>
        </p:nvSpPr>
        <p:spPr>
          <a:xfrm>
            <a:off x="2754373" y="6351331"/>
            <a:ext cx="6574544" cy="36533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1600" dirty="0"/>
          </a:p>
        </p:txBody>
      </p:sp>
      <p:pic>
        <p:nvPicPr>
          <p:cNvPr id="11" name="Picture 10">
            <a:extLst>
              <a:ext uri="{FF2B5EF4-FFF2-40B4-BE49-F238E27FC236}">
                <a16:creationId xmlns:a16="http://schemas.microsoft.com/office/drawing/2014/main" id="{C2A1B015-EDD6-4A86-8500-01BB4CE4A456}"/>
              </a:ext>
            </a:extLst>
          </p:cNvPr>
          <p:cNvPicPr>
            <a:picLocks noChangeAspect="1"/>
          </p:cNvPicPr>
          <p:nvPr/>
        </p:nvPicPr>
        <p:blipFill>
          <a:blip r:embed="rId2"/>
          <a:stretch>
            <a:fillRect/>
          </a:stretch>
        </p:blipFill>
        <p:spPr>
          <a:xfrm>
            <a:off x="6114917" y="0"/>
            <a:ext cx="5146803" cy="6860772"/>
          </a:xfrm>
          <a:prstGeom prst="rect">
            <a:avLst/>
          </a:prstGeom>
        </p:spPr>
      </p:pic>
    </p:spTree>
    <p:extLst>
      <p:ext uri="{BB962C8B-B14F-4D97-AF65-F5344CB8AC3E}">
        <p14:creationId xmlns:p14="http://schemas.microsoft.com/office/powerpoint/2010/main" val="200463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7" name="Straight Connector 16">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9" name="Title 1">
            <a:extLst>
              <a:ext uri="{FF2B5EF4-FFF2-40B4-BE49-F238E27FC236}">
                <a16:creationId xmlns:a16="http://schemas.microsoft.com/office/drawing/2014/main" id="{B41598A8-7A09-4A09-93CC-EB431CD20F8C}"/>
              </a:ext>
            </a:extLst>
          </p:cNvPr>
          <p:cNvSpPr txBox="1">
            <a:spLocks/>
          </p:cNvSpPr>
          <p:nvPr/>
        </p:nvSpPr>
        <p:spPr>
          <a:xfrm>
            <a:off x="2754373" y="6351331"/>
            <a:ext cx="6574544" cy="36533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1600" dirty="0"/>
          </a:p>
        </p:txBody>
      </p:sp>
      <p:pic>
        <p:nvPicPr>
          <p:cNvPr id="3" name="Picture 2">
            <a:extLst>
              <a:ext uri="{FF2B5EF4-FFF2-40B4-BE49-F238E27FC236}">
                <a16:creationId xmlns:a16="http://schemas.microsoft.com/office/drawing/2014/main" id="{E04DCBC7-BD65-41A1-9CC9-FF3A37BF2B40}"/>
              </a:ext>
            </a:extLst>
          </p:cNvPr>
          <p:cNvPicPr>
            <a:picLocks noChangeAspect="1"/>
          </p:cNvPicPr>
          <p:nvPr/>
        </p:nvPicPr>
        <p:blipFill>
          <a:blip r:embed="rId2"/>
          <a:stretch>
            <a:fillRect/>
          </a:stretch>
        </p:blipFill>
        <p:spPr>
          <a:xfrm>
            <a:off x="1806533" y="1576924"/>
            <a:ext cx="8274134" cy="4774765"/>
          </a:xfrm>
          <a:prstGeom prst="rect">
            <a:avLst/>
          </a:prstGeom>
        </p:spPr>
      </p:pic>
      <p:sp>
        <p:nvSpPr>
          <p:cNvPr id="8" name="Rectangle 7">
            <a:extLst>
              <a:ext uri="{FF2B5EF4-FFF2-40B4-BE49-F238E27FC236}">
                <a16:creationId xmlns:a16="http://schemas.microsoft.com/office/drawing/2014/main" id="{926EB0A7-EC6D-499F-A410-55EEB0E20D16}"/>
              </a:ext>
            </a:extLst>
          </p:cNvPr>
          <p:cNvSpPr/>
          <p:nvPr/>
        </p:nvSpPr>
        <p:spPr>
          <a:xfrm>
            <a:off x="327259" y="259849"/>
            <a:ext cx="11232682" cy="954107"/>
          </a:xfrm>
          <a:prstGeom prst="rect">
            <a:avLst/>
          </a:prstGeom>
        </p:spPr>
        <p:txBody>
          <a:bodyPr wrap="square">
            <a:spAutoFit/>
          </a:bodyPr>
          <a:lstStyle/>
          <a:p>
            <a:pPr algn="ctr"/>
            <a:r>
              <a:rPr lang="en-US" sz="2800" dirty="0"/>
              <a:t>STATE MACHINE DIAGRAM:</a:t>
            </a:r>
            <a:br>
              <a:rPr lang="en-US" sz="2800" dirty="0"/>
            </a:br>
            <a:r>
              <a:rPr lang="en-US" sz="2800" dirty="0"/>
              <a:t>Customer buys products</a:t>
            </a:r>
          </a:p>
        </p:txBody>
      </p:sp>
    </p:spTree>
    <p:extLst>
      <p:ext uri="{BB962C8B-B14F-4D97-AF65-F5344CB8AC3E}">
        <p14:creationId xmlns:p14="http://schemas.microsoft.com/office/powerpoint/2010/main" val="40610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A372E-286A-4AF6-812D-7131568F9D56}"/>
              </a:ext>
            </a:extLst>
          </p:cNvPr>
          <p:cNvSpPr>
            <a:spLocks noGrp="1"/>
          </p:cNvSpPr>
          <p:nvPr>
            <p:ph type="title"/>
          </p:nvPr>
        </p:nvSpPr>
        <p:spPr>
          <a:xfrm>
            <a:off x="1828800" y="202480"/>
            <a:ext cx="8534400" cy="1507067"/>
          </a:xfrm>
        </p:spPr>
        <p:txBody>
          <a:bodyPr>
            <a:normAutofit/>
          </a:bodyPr>
          <a:lstStyle/>
          <a:p>
            <a:pPr algn="ctr"/>
            <a:r>
              <a:rPr lang="en-US" dirty="0"/>
              <a:t>Sequence Diagram: </a:t>
            </a:r>
            <a:br>
              <a:rPr lang="en-US" dirty="0"/>
            </a:br>
            <a:r>
              <a:rPr lang="en-US" cap="none" dirty="0"/>
              <a:t>Customer View Products Use Case</a:t>
            </a: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4" name="Content Placeholder 3">
            <a:extLst>
              <a:ext uri="{FF2B5EF4-FFF2-40B4-BE49-F238E27FC236}">
                <a16:creationId xmlns:a16="http://schemas.microsoft.com/office/drawing/2014/main" id="{4CE3F855-4B16-428C-8F52-51F760F1B37A}"/>
              </a:ext>
            </a:extLst>
          </p:cNvPr>
          <p:cNvPicPr>
            <a:picLocks noGrp="1" noChangeAspect="1"/>
          </p:cNvPicPr>
          <p:nvPr>
            <p:ph idx="1"/>
          </p:nvPr>
        </p:nvPicPr>
        <p:blipFill>
          <a:blip r:embed="rId2"/>
          <a:stretch>
            <a:fillRect/>
          </a:stretch>
        </p:blipFill>
        <p:spPr>
          <a:xfrm>
            <a:off x="1672281" y="1788110"/>
            <a:ext cx="8457555" cy="4488596"/>
          </a:xfrm>
          <a:prstGeom prst="rect">
            <a:avLst/>
          </a:prstGeom>
        </p:spPr>
      </p:pic>
    </p:spTree>
    <p:extLst>
      <p:ext uri="{BB962C8B-B14F-4D97-AF65-F5344CB8AC3E}">
        <p14:creationId xmlns:p14="http://schemas.microsoft.com/office/powerpoint/2010/main" val="273495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2B42EA-3758-4E41-A159-194E0C5055A0}"/>
              </a:ext>
            </a:extLst>
          </p:cNvPr>
          <p:cNvSpPr>
            <a:spLocks noGrp="1"/>
          </p:cNvSpPr>
          <p:nvPr>
            <p:ph type="title"/>
          </p:nvPr>
        </p:nvSpPr>
        <p:spPr>
          <a:xfrm>
            <a:off x="1828800" y="306782"/>
            <a:ext cx="8534400" cy="1507067"/>
          </a:xfrm>
        </p:spPr>
        <p:txBody>
          <a:bodyPr>
            <a:normAutofit/>
          </a:bodyPr>
          <a:lstStyle/>
          <a:p>
            <a:pPr algn="ctr"/>
            <a:r>
              <a:rPr lang="en-US" dirty="0"/>
              <a:t>Sequence Diagram: </a:t>
            </a:r>
            <a:br>
              <a:rPr lang="en-US" dirty="0"/>
            </a:br>
            <a:r>
              <a:rPr lang="en-US" cap="none" dirty="0"/>
              <a:t>Employee Enters Products Use Case</a:t>
            </a: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4" name="Content Placeholder 3">
            <a:extLst>
              <a:ext uri="{FF2B5EF4-FFF2-40B4-BE49-F238E27FC236}">
                <a16:creationId xmlns:a16="http://schemas.microsoft.com/office/drawing/2014/main" id="{49D08C26-21E3-449E-B0D8-4F5903A5123A}"/>
              </a:ext>
            </a:extLst>
          </p:cNvPr>
          <p:cNvPicPr>
            <a:picLocks noGrp="1" noChangeAspect="1"/>
          </p:cNvPicPr>
          <p:nvPr>
            <p:ph idx="1"/>
          </p:nvPr>
        </p:nvPicPr>
        <p:blipFill>
          <a:blip r:embed="rId2"/>
          <a:stretch>
            <a:fillRect/>
          </a:stretch>
        </p:blipFill>
        <p:spPr>
          <a:xfrm>
            <a:off x="1836015" y="1772063"/>
            <a:ext cx="8493726" cy="4463754"/>
          </a:xfrm>
          <a:prstGeom prst="rect">
            <a:avLst/>
          </a:prstGeom>
        </p:spPr>
      </p:pic>
    </p:spTree>
    <p:extLst>
      <p:ext uri="{BB962C8B-B14F-4D97-AF65-F5344CB8AC3E}">
        <p14:creationId xmlns:p14="http://schemas.microsoft.com/office/powerpoint/2010/main" val="295432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5F3A0-64AA-4696-A754-45C1FC20A63C}"/>
              </a:ext>
            </a:extLst>
          </p:cNvPr>
          <p:cNvSpPr>
            <a:spLocks noGrp="1"/>
          </p:cNvSpPr>
          <p:nvPr>
            <p:ph type="title"/>
          </p:nvPr>
        </p:nvSpPr>
        <p:spPr>
          <a:xfrm>
            <a:off x="3942977" y="-271413"/>
            <a:ext cx="8534400" cy="1507067"/>
          </a:xfrm>
        </p:spPr>
        <p:txBody>
          <a:bodyPr>
            <a:normAutofit/>
          </a:bodyPr>
          <a:lstStyle/>
          <a:p>
            <a:r>
              <a:rPr lang="en-US" dirty="0"/>
              <a:t>Domain model</a:t>
            </a:r>
          </a:p>
        </p:txBody>
      </p:sp>
      <p:grpSp>
        <p:nvGrpSpPr>
          <p:cNvPr id="14" name="Group 13">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8" name="Content Placeholder 7">
            <a:extLst>
              <a:ext uri="{FF2B5EF4-FFF2-40B4-BE49-F238E27FC236}">
                <a16:creationId xmlns:a16="http://schemas.microsoft.com/office/drawing/2014/main" id="{5610F79A-CC1E-4B23-A5F8-8BFB41D12D42}"/>
              </a:ext>
            </a:extLst>
          </p:cNvPr>
          <p:cNvPicPr>
            <a:picLocks noGrp="1" noChangeAspect="1"/>
          </p:cNvPicPr>
          <p:nvPr>
            <p:ph idx="1"/>
          </p:nvPr>
        </p:nvPicPr>
        <p:blipFill>
          <a:blip r:embed="rId2"/>
          <a:stretch>
            <a:fillRect/>
          </a:stretch>
        </p:blipFill>
        <p:spPr>
          <a:xfrm>
            <a:off x="3061982" y="876073"/>
            <a:ext cx="5798385" cy="5789783"/>
          </a:xfrm>
          <a:prstGeom prst="rect">
            <a:avLst/>
          </a:prstGeom>
        </p:spPr>
      </p:pic>
    </p:spTree>
    <p:extLst>
      <p:ext uri="{BB962C8B-B14F-4D97-AF65-F5344CB8AC3E}">
        <p14:creationId xmlns:p14="http://schemas.microsoft.com/office/powerpoint/2010/main" val="260586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922FB0-C491-4C4C-A47D-7D6011D8E647}"/>
              </a:ext>
            </a:extLst>
          </p:cNvPr>
          <p:cNvSpPr>
            <a:spLocks noGrp="1"/>
          </p:cNvSpPr>
          <p:nvPr>
            <p:ph type="title"/>
          </p:nvPr>
        </p:nvSpPr>
        <p:spPr>
          <a:xfrm>
            <a:off x="4017523" y="-319363"/>
            <a:ext cx="8534400" cy="1507067"/>
          </a:xfrm>
        </p:spPr>
        <p:txBody>
          <a:bodyPr>
            <a:normAutofit/>
          </a:bodyPr>
          <a:lstStyle/>
          <a:p>
            <a:r>
              <a:rPr lang="en-US" dirty="0"/>
              <a:t>Class diagram</a:t>
            </a:r>
          </a:p>
        </p:txBody>
      </p:sp>
      <p:grpSp>
        <p:nvGrpSpPr>
          <p:cNvPr id="14" name="Group 13">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20" name="Content Placeholder 4">
            <a:extLst>
              <a:ext uri="{FF2B5EF4-FFF2-40B4-BE49-F238E27FC236}">
                <a16:creationId xmlns:a16="http://schemas.microsoft.com/office/drawing/2014/main" id="{168B8076-7B7C-4C1F-890F-98085BFCB05B}"/>
              </a:ext>
            </a:extLst>
          </p:cNvPr>
          <p:cNvPicPr>
            <a:picLocks noGrp="1" noChangeAspect="1"/>
          </p:cNvPicPr>
          <p:nvPr>
            <p:ph idx="1"/>
          </p:nvPr>
        </p:nvPicPr>
        <p:blipFill>
          <a:blip r:embed="rId2"/>
          <a:stretch>
            <a:fillRect/>
          </a:stretch>
        </p:blipFill>
        <p:spPr>
          <a:xfrm>
            <a:off x="2961107" y="868340"/>
            <a:ext cx="5850107" cy="5850107"/>
          </a:xfrm>
        </p:spPr>
      </p:pic>
    </p:spTree>
    <p:extLst>
      <p:ext uri="{BB962C8B-B14F-4D97-AF65-F5344CB8AC3E}">
        <p14:creationId xmlns:p14="http://schemas.microsoft.com/office/powerpoint/2010/main" val="113406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2" name="Title 1">
            <a:extLst>
              <a:ext uri="{FF2B5EF4-FFF2-40B4-BE49-F238E27FC236}">
                <a16:creationId xmlns:a16="http://schemas.microsoft.com/office/drawing/2014/main" id="{9E61B4BC-9E98-4264-9A9E-1DEE5608572E}"/>
              </a:ext>
            </a:extLst>
          </p:cNvPr>
          <p:cNvSpPr txBox="1">
            <a:spLocks/>
          </p:cNvSpPr>
          <p:nvPr/>
        </p:nvSpPr>
        <p:spPr>
          <a:xfrm>
            <a:off x="684212" y="485244"/>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a:t>Expert and Creator</a:t>
            </a:r>
            <a:endParaRPr lang="en-US" sz="3000" dirty="0"/>
          </a:p>
        </p:txBody>
      </p:sp>
      <p:sp>
        <p:nvSpPr>
          <p:cNvPr id="23" name="Subtitle 2">
            <a:extLst>
              <a:ext uri="{FF2B5EF4-FFF2-40B4-BE49-F238E27FC236}">
                <a16:creationId xmlns:a16="http://schemas.microsoft.com/office/drawing/2014/main" id="{8FC403BA-7FD3-423B-BC89-FC10616F63AC}"/>
              </a:ext>
            </a:extLst>
          </p:cNvPr>
          <p:cNvSpPr txBox="1">
            <a:spLocks/>
          </p:cNvSpPr>
          <p:nvPr/>
        </p:nvSpPr>
        <p:spPr>
          <a:xfrm>
            <a:off x="597164" y="1904476"/>
            <a:ext cx="6256642" cy="419892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342900" indent="-342900">
              <a:buFont typeface="Wingdings" panose="05000000000000000000" pitchFamily="2" charset="2"/>
              <a:buChar char="Ø"/>
            </a:pPr>
            <a:r>
              <a:rPr lang="en-US" sz="1600" dirty="0">
                <a:solidFill>
                  <a:schemeClr val="tx1"/>
                </a:solidFill>
              </a:rPr>
              <a:t>Employee is the expert of User</a:t>
            </a:r>
          </a:p>
          <a:p>
            <a:r>
              <a:rPr lang="en-US" sz="1600" dirty="0">
                <a:solidFill>
                  <a:schemeClr val="tx1"/>
                </a:solidFill>
              </a:rPr>
              <a:t>	 - Responsible for being account manager</a:t>
            </a:r>
          </a:p>
          <a:p>
            <a:pPr marL="342900" indent="-342900">
              <a:buFont typeface="Wingdings" panose="05000000000000000000" pitchFamily="2" charset="2"/>
              <a:buChar char="Ø"/>
            </a:pPr>
            <a:r>
              <a:rPr lang="en-US" sz="1600" dirty="0">
                <a:solidFill>
                  <a:schemeClr val="tx1"/>
                </a:solidFill>
              </a:rPr>
              <a:t>Employee is the creator of User</a:t>
            </a:r>
          </a:p>
          <a:p>
            <a:r>
              <a:rPr lang="en-US" sz="1600" dirty="0">
                <a:solidFill>
                  <a:schemeClr val="tx1"/>
                </a:solidFill>
              </a:rPr>
              <a:t>	-  Employee will create the instances in User</a:t>
            </a:r>
          </a:p>
          <a:p>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endParaRPr lang="en-US" dirty="0">
              <a:solidFill>
                <a:schemeClr val="tx1"/>
              </a:solidFill>
            </a:endParaRPr>
          </a:p>
          <a:p>
            <a:pPr marL="342900" indent="-342900"/>
            <a:endParaRPr lang="en-US" dirty="0">
              <a:solidFill>
                <a:schemeClr val="tx1"/>
              </a:solidFill>
            </a:endParaRPr>
          </a:p>
          <a:p>
            <a:pPr marL="342900" indent="-342900"/>
            <a:endParaRPr lang="en-US" dirty="0">
              <a:solidFill>
                <a:schemeClr val="tx1"/>
              </a:solidFill>
            </a:endParaRPr>
          </a:p>
        </p:txBody>
      </p:sp>
      <p:pic>
        <p:nvPicPr>
          <p:cNvPr id="13" name="Picture 12">
            <a:extLst>
              <a:ext uri="{FF2B5EF4-FFF2-40B4-BE49-F238E27FC236}">
                <a16:creationId xmlns:a16="http://schemas.microsoft.com/office/drawing/2014/main" id="{CA461550-209A-40F5-B95E-38969049E186}"/>
              </a:ext>
            </a:extLst>
          </p:cNvPr>
          <p:cNvPicPr/>
          <p:nvPr/>
        </p:nvPicPr>
        <p:blipFill>
          <a:blip r:embed="rId2"/>
          <a:stretch>
            <a:fillRect/>
          </a:stretch>
        </p:blipFill>
        <p:spPr>
          <a:xfrm>
            <a:off x="5698156" y="152931"/>
            <a:ext cx="6440000" cy="6705069"/>
          </a:xfrm>
          <a:prstGeom prst="rect">
            <a:avLst/>
          </a:prstGeom>
        </p:spPr>
      </p:pic>
    </p:spTree>
    <p:extLst>
      <p:ext uri="{BB962C8B-B14F-4D97-AF65-F5344CB8AC3E}">
        <p14:creationId xmlns:p14="http://schemas.microsoft.com/office/powerpoint/2010/main" val="3676220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5FE6D-C730-4341-97A0-3AF0C4EEA74C}"/>
              </a:ext>
            </a:extLst>
          </p:cNvPr>
          <p:cNvSpPr>
            <a:spLocks noGrp="1"/>
          </p:cNvSpPr>
          <p:nvPr>
            <p:ph type="title"/>
          </p:nvPr>
        </p:nvSpPr>
        <p:spPr>
          <a:xfrm>
            <a:off x="382655" y="-78960"/>
            <a:ext cx="8534400" cy="1507067"/>
          </a:xfrm>
        </p:spPr>
        <p:txBody>
          <a:bodyPr>
            <a:normAutofit/>
          </a:bodyPr>
          <a:lstStyle/>
          <a:p>
            <a:r>
              <a:rPr lang="en-US" dirty="0"/>
              <a:t>Software Architecture</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F4FA06EE-C850-4974-A15B-32D3008C4856}"/>
              </a:ext>
            </a:extLst>
          </p:cNvPr>
          <p:cNvSpPr txBox="1"/>
          <p:nvPr/>
        </p:nvSpPr>
        <p:spPr>
          <a:xfrm>
            <a:off x="382655" y="1150828"/>
            <a:ext cx="10249677" cy="1477328"/>
          </a:xfrm>
          <a:prstGeom prst="rect">
            <a:avLst/>
          </a:prstGeom>
          <a:noFill/>
        </p:spPr>
        <p:txBody>
          <a:bodyPr wrap="square" rtlCol="0">
            <a:spAutoFit/>
          </a:bodyPr>
          <a:lstStyle/>
          <a:p>
            <a:r>
              <a:rPr lang="en-US" b="1" dirty="0"/>
              <a:t>Purpose</a:t>
            </a:r>
          </a:p>
          <a:p>
            <a:endParaRPr lang="en-US" dirty="0"/>
          </a:p>
          <a:p>
            <a:r>
              <a:rPr lang="en-US" dirty="0"/>
              <a:t>The primary purpose of the Product Tracking and Customer Management System is to satisfy the needs of companies that are seeking to streamline their products and attain a detailed customer database. </a:t>
            </a:r>
          </a:p>
        </p:txBody>
      </p:sp>
      <p:pic>
        <p:nvPicPr>
          <p:cNvPr id="7" name="Picture 6" descr="A picture containing electronics&#10;&#10;Description automatically generated">
            <a:extLst>
              <a:ext uri="{FF2B5EF4-FFF2-40B4-BE49-F238E27FC236}">
                <a16:creationId xmlns:a16="http://schemas.microsoft.com/office/drawing/2014/main" id="{0E00EF12-558C-4511-B7CF-43A0C330D310}"/>
              </a:ext>
            </a:extLst>
          </p:cNvPr>
          <p:cNvPicPr>
            <a:picLocks noChangeAspect="1"/>
          </p:cNvPicPr>
          <p:nvPr/>
        </p:nvPicPr>
        <p:blipFill>
          <a:blip r:embed="rId2"/>
          <a:stretch>
            <a:fillRect/>
          </a:stretch>
        </p:blipFill>
        <p:spPr>
          <a:xfrm>
            <a:off x="2071918" y="2578935"/>
            <a:ext cx="6516984" cy="4091729"/>
          </a:xfrm>
          <a:prstGeom prst="rect">
            <a:avLst/>
          </a:prstGeom>
        </p:spPr>
      </p:pic>
    </p:spTree>
    <p:extLst>
      <p:ext uri="{BB962C8B-B14F-4D97-AF65-F5344CB8AC3E}">
        <p14:creationId xmlns:p14="http://schemas.microsoft.com/office/powerpoint/2010/main" val="1173452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12059-656E-48E5-83CC-33C8A1362BCF}"/>
              </a:ext>
            </a:extLst>
          </p:cNvPr>
          <p:cNvSpPr>
            <a:spLocks noGrp="1"/>
          </p:cNvSpPr>
          <p:nvPr>
            <p:ph type="title"/>
          </p:nvPr>
        </p:nvSpPr>
        <p:spPr>
          <a:xfrm>
            <a:off x="661557" y="997477"/>
            <a:ext cx="8969374" cy="1507067"/>
          </a:xfrm>
        </p:spPr>
        <p:txBody>
          <a:bodyPr>
            <a:normAutofit/>
          </a:bodyPr>
          <a:lstStyle/>
          <a:p>
            <a:r>
              <a:rPr lang="en-US" dirty="0"/>
              <a:t>Software Architecture: </a:t>
            </a:r>
            <a:r>
              <a:rPr lang="en-US" cap="none" dirty="0"/>
              <a:t>Logical View</a:t>
            </a: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DA23EECC-64C5-4F16-BCE1-FB4F1870657D}"/>
              </a:ext>
            </a:extLst>
          </p:cNvPr>
          <p:cNvSpPr txBox="1"/>
          <p:nvPr/>
        </p:nvSpPr>
        <p:spPr>
          <a:xfrm>
            <a:off x="661557" y="2445280"/>
            <a:ext cx="9778372" cy="2308324"/>
          </a:xfrm>
          <a:prstGeom prst="rect">
            <a:avLst/>
          </a:prstGeom>
          <a:noFill/>
        </p:spPr>
        <p:txBody>
          <a:bodyPr wrap="square" rtlCol="0">
            <a:spAutoFit/>
          </a:bodyPr>
          <a:lstStyle/>
          <a:p>
            <a:r>
              <a:rPr lang="en-US" b="1" u="sng" dirty="0"/>
              <a:t>User Interface </a:t>
            </a:r>
          </a:p>
          <a:p>
            <a:endParaRPr lang="en-US" b="1" u="sng" dirty="0"/>
          </a:p>
          <a:p>
            <a:r>
              <a:rPr lang="en-US" dirty="0"/>
              <a:t>Two actors:</a:t>
            </a:r>
          </a:p>
          <a:p>
            <a:r>
              <a:rPr lang="en-US" dirty="0"/>
              <a:t>A customer class that allows customers to view and add products in the system for purchase. An employee class that allows employees to view and edit the products in the system as well as track inventory and utilize customer and employee databases.</a:t>
            </a:r>
          </a:p>
          <a:p>
            <a:endParaRPr lang="en-US" dirty="0"/>
          </a:p>
          <a:p>
            <a:endParaRPr lang="en-US" dirty="0"/>
          </a:p>
        </p:txBody>
      </p:sp>
    </p:spTree>
    <p:extLst>
      <p:ext uri="{BB962C8B-B14F-4D97-AF65-F5344CB8AC3E}">
        <p14:creationId xmlns:p14="http://schemas.microsoft.com/office/powerpoint/2010/main" val="1472181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5E4ED-F45B-4A16-B118-94C27B6C671A}"/>
              </a:ext>
            </a:extLst>
          </p:cNvPr>
          <p:cNvSpPr>
            <a:spLocks noGrp="1"/>
          </p:cNvSpPr>
          <p:nvPr>
            <p:ph type="title"/>
          </p:nvPr>
        </p:nvSpPr>
        <p:spPr>
          <a:xfrm>
            <a:off x="789486" y="963258"/>
            <a:ext cx="10527485" cy="1507067"/>
          </a:xfrm>
        </p:spPr>
        <p:txBody>
          <a:bodyPr>
            <a:normAutofit/>
          </a:bodyPr>
          <a:lstStyle/>
          <a:p>
            <a:r>
              <a:rPr lang="en-US" dirty="0"/>
              <a:t>Software Architecture: </a:t>
            </a:r>
            <a:r>
              <a:rPr lang="en-US" cap="none" dirty="0"/>
              <a:t>Programming View</a:t>
            </a: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D59EDD24-549B-4236-9285-5308DDF85E99}"/>
              </a:ext>
            </a:extLst>
          </p:cNvPr>
          <p:cNvSpPr txBox="1"/>
          <p:nvPr/>
        </p:nvSpPr>
        <p:spPr>
          <a:xfrm>
            <a:off x="789486" y="2847558"/>
            <a:ext cx="10173259" cy="1477328"/>
          </a:xfrm>
          <a:prstGeom prst="rect">
            <a:avLst/>
          </a:prstGeom>
          <a:noFill/>
        </p:spPr>
        <p:txBody>
          <a:bodyPr wrap="square" rtlCol="0">
            <a:spAutoFit/>
          </a:bodyPr>
          <a:lstStyle/>
          <a:p>
            <a:r>
              <a:rPr lang="en-US" dirty="0"/>
              <a:t>HTML, JavaScript, and CSS will be implemented in the front end design of this system. The database will be implemented in MySQL and PHP will handle the communication between the web application and the database. The system will be a web based application and can be accessed by both PC and Mobile Devices. The website will allow the customers to keep track of their orders and purchase products.</a:t>
            </a:r>
          </a:p>
        </p:txBody>
      </p:sp>
    </p:spTree>
    <p:extLst>
      <p:ext uri="{BB962C8B-B14F-4D97-AF65-F5344CB8AC3E}">
        <p14:creationId xmlns:p14="http://schemas.microsoft.com/office/powerpoint/2010/main" val="3648226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9C1A83-4E98-41BB-B81E-7DA148AAC6C6}"/>
              </a:ext>
            </a:extLst>
          </p:cNvPr>
          <p:cNvSpPr>
            <a:spLocks noGrp="1"/>
          </p:cNvSpPr>
          <p:nvPr>
            <p:ph type="title"/>
          </p:nvPr>
        </p:nvSpPr>
        <p:spPr>
          <a:xfrm>
            <a:off x="672569" y="329967"/>
            <a:ext cx="8534400" cy="711666"/>
          </a:xfrm>
        </p:spPr>
        <p:txBody>
          <a:bodyPr vert="horz" lIns="91440" tIns="45720" rIns="91440" bIns="45720" rtlCol="0" anchor="ctr">
            <a:normAutofit/>
          </a:bodyPr>
          <a:lstStyle/>
          <a:p>
            <a:r>
              <a:rPr lang="en-US" dirty="0"/>
              <a:t>Table of contents - Elaboration 2</a:t>
            </a:r>
          </a:p>
        </p:txBody>
      </p:sp>
      <p:grpSp>
        <p:nvGrpSpPr>
          <p:cNvPr id="11" name="Group 10">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755F1014-7E1A-4998-A92C-0833A60E1F36}"/>
              </a:ext>
            </a:extLst>
          </p:cNvPr>
          <p:cNvSpPr txBox="1"/>
          <p:nvPr/>
        </p:nvSpPr>
        <p:spPr>
          <a:xfrm>
            <a:off x="368929" y="1754839"/>
            <a:ext cx="8534400" cy="5075722"/>
          </a:xfrm>
          <a:prstGeom prst="rect">
            <a:avLst/>
          </a:prstGeom>
        </p:spPr>
        <p:txBody>
          <a:bodyPr vert="horz" lIns="91440" tIns="45720" rIns="91440" bIns="45720" rtlCol="0" anchor="ctr">
            <a:noAutofit/>
          </a:bodyPr>
          <a:lstStyle/>
          <a:p>
            <a:pPr marL="285750" indent="-285750">
              <a:lnSpc>
                <a:spcPct val="90000"/>
              </a:lnSpc>
              <a:spcBef>
                <a:spcPct val="20000"/>
              </a:spcBef>
              <a:spcAft>
                <a:spcPts val="600"/>
              </a:spcAft>
              <a:buClr>
                <a:schemeClr val="tx1"/>
              </a:buClr>
              <a:buSzPct val="80000"/>
              <a:buFont typeface="+mj-lt"/>
              <a:buAutoNum type="romanUcPeriod"/>
            </a:pPr>
            <a:r>
              <a:rPr lang="en-US" sz="1600" dirty="0"/>
              <a:t>Vision and Scope</a:t>
            </a:r>
          </a:p>
          <a:p>
            <a:pPr marL="285750" indent="-285750">
              <a:lnSpc>
                <a:spcPct val="90000"/>
              </a:lnSpc>
              <a:spcBef>
                <a:spcPct val="20000"/>
              </a:spcBef>
              <a:spcAft>
                <a:spcPts val="600"/>
              </a:spcAft>
              <a:buClr>
                <a:schemeClr val="tx1"/>
              </a:buClr>
              <a:buSzPct val="80000"/>
              <a:buFont typeface="+mj-lt"/>
              <a:buAutoNum type="romanUcPeriod"/>
            </a:pPr>
            <a:r>
              <a:rPr lang="en-US" sz="1600" dirty="0"/>
              <a:t>Use Case Diagram</a:t>
            </a:r>
          </a:p>
          <a:p>
            <a:pPr marL="285750" indent="-285750">
              <a:lnSpc>
                <a:spcPct val="90000"/>
              </a:lnSpc>
              <a:spcBef>
                <a:spcPct val="20000"/>
              </a:spcBef>
              <a:spcAft>
                <a:spcPts val="600"/>
              </a:spcAft>
              <a:buClr>
                <a:schemeClr val="tx1"/>
              </a:buClr>
              <a:buSzPct val="80000"/>
              <a:buFont typeface="+mj-lt"/>
              <a:buAutoNum type="romanUcPeriod"/>
            </a:pPr>
            <a:r>
              <a:rPr lang="en-US" sz="1600" dirty="0"/>
              <a:t>State Diagram</a:t>
            </a:r>
          </a:p>
          <a:p>
            <a:pPr marL="285750" indent="-285750">
              <a:lnSpc>
                <a:spcPct val="90000"/>
              </a:lnSpc>
              <a:spcBef>
                <a:spcPct val="20000"/>
              </a:spcBef>
              <a:spcAft>
                <a:spcPts val="600"/>
              </a:spcAft>
              <a:buClr>
                <a:schemeClr val="tx1"/>
              </a:buClr>
              <a:buSzPct val="80000"/>
              <a:buFont typeface="+mj-lt"/>
              <a:buAutoNum type="romanUcPeriod"/>
            </a:pPr>
            <a:r>
              <a:rPr lang="en-US" sz="1600" dirty="0"/>
              <a:t>Sequence Diagrams</a:t>
            </a:r>
          </a:p>
          <a:p>
            <a:pPr marL="285750" indent="-285750">
              <a:lnSpc>
                <a:spcPct val="90000"/>
              </a:lnSpc>
              <a:spcBef>
                <a:spcPct val="20000"/>
              </a:spcBef>
              <a:spcAft>
                <a:spcPts val="600"/>
              </a:spcAft>
              <a:buClr>
                <a:schemeClr val="tx1"/>
              </a:buClr>
              <a:buSzPct val="80000"/>
              <a:buFont typeface="+mj-lt"/>
              <a:buAutoNum type="romanUcPeriod"/>
            </a:pPr>
            <a:r>
              <a:rPr lang="en-US" sz="1600" dirty="0"/>
              <a:t>Domain Model and Class Diagram</a:t>
            </a:r>
          </a:p>
          <a:p>
            <a:pPr marL="285750" indent="-285750">
              <a:lnSpc>
                <a:spcPct val="90000"/>
              </a:lnSpc>
              <a:spcBef>
                <a:spcPct val="20000"/>
              </a:spcBef>
              <a:spcAft>
                <a:spcPts val="600"/>
              </a:spcAft>
              <a:buClr>
                <a:schemeClr val="tx1"/>
              </a:buClr>
              <a:buSzPct val="80000"/>
              <a:buFont typeface="+mj-lt"/>
              <a:buAutoNum type="romanUcPeriod"/>
            </a:pPr>
            <a:r>
              <a:rPr lang="en-US" sz="1600" dirty="0"/>
              <a:t>Expert and Creator</a:t>
            </a:r>
          </a:p>
          <a:p>
            <a:pPr marL="285750" indent="-285750">
              <a:lnSpc>
                <a:spcPct val="90000"/>
              </a:lnSpc>
              <a:spcBef>
                <a:spcPct val="20000"/>
              </a:spcBef>
              <a:spcAft>
                <a:spcPts val="600"/>
              </a:spcAft>
              <a:buClr>
                <a:schemeClr val="tx1"/>
              </a:buClr>
              <a:buSzPct val="80000"/>
              <a:buFont typeface="+mj-lt"/>
              <a:buAutoNum type="romanUcPeriod"/>
            </a:pPr>
            <a:r>
              <a:rPr lang="en-US" sz="1600" dirty="0"/>
              <a:t>Software Architecture </a:t>
            </a:r>
          </a:p>
          <a:p>
            <a:pPr marL="285750" indent="-285750">
              <a:lnSpc>
                <a:spcPct val="90000"/>
              </a:lnSpc>
              <a:spcBef>
                <a:spcPct val="20000"/>
              </a:spcBef>
              <a:spcAft>
                <a:spcPts val="600"/>
              </a:spcAft>
              <a:buClr>
                <a:schemeClr val="tx1"/>
              </a:buClr>
              <a:buSzPct val="80000"/>
              <a:buFont typeface="+mj-lt"/>
              <a:buAutoNum type="romanUcPeriod"/>
            </a:pPr>
            <a:r>
              <a:rPr lang="en-US" sz="1600" dirty="0"/>
              <a:t>Data Model</a:t>
            </a:r>
          </a:p>
          <a:p>
            <a:pPr marL="285750" indent="-285750">
              <a:lnSpc>
                <a:spcPct val="90000"/>
              </a:lnSpc>
              <a:spcBef>
                <a:spcPct val="20000"/>
              </a:spcBef>
              <a:spcAft>
                <a:spcPts val="600"/>
              </a:spcAft>
              <a:buClr>
                <a:schemeClr val="tx1"/>
              </a:buClr>
              <a:buSzPct val="80000"/>
              <a:buFont typeface="+mj-lt"/>
              <a:buAutoNum type="romanUcPeriod"/>
            </a:pPr>
            <a:r>
              <a:rPr lang="en-US" sz="1600" dirty="0"/>
              <a:t>Order Tracking and Discount Adapter</a:t>
            </a:r>
          </a:p>
          <a:p>
            <a:pPr marL="285750" indent="-285750">
              <a:lnSpc>
                <a:spcPct val="90000"/>
              </a:lnSpc>
              <a:spcBef>
                <a:spcPct val="20000"/>
              </a:spcBef>
              <a:spcAft>
                <a:spcPts val="600"/>
              </a:spcAft>
              <a:buClr>
                <a:schemeClr val="tx1"/>
              </a:buClr>
              <a:buSzPct val="80000"/>
              <a:buFont typeface="+mj-lt"/>
              <a:buAutoNum type="romanUcPeriod"/>
            </a:pPr>
            <a:r>
              <a:rPr lang="en-US" sz="1600" dirty="0"/>
              <a:t>Sequence Diagrams</a:t>
            </a:r>
          </a:p>
          <a:p>
            <a:pPr marL="857250" lvl="1" indent="-400050">
              <a:lnSpc>
                <a:spcPct val="90000"/>
              </a:lnSpc>
              <a:spcBef>
                <a:spcPct val="20000"/>
              </a:spcBef>
              <a:spcAft>
                <a:spcPts val="600"/>
              </a:spcAft>
              <a:buClr>
                <a:schemeClr val="tx1"/>
              </a:buClr>
              <a:buSzPct val="80000"/>
              <a:buFont typeface="Wingdings" panose="05000000000000000000" pitchFamily="2" charset="2"/>
              <a:buChar char="Ø"/>
            </a:pPr>
            <a:r>
              <a:rPr lang="en-US" sz="1600" dirty="0"/>
              <a:t>Customer</a:t>
            </a:r>
          </a:p>
          <a:p>
            <a:pPr marL="857250" lvl="1" indent="-400050">
              <a:lnSpc>
                <a:spcPct val="90000"/>
              </a:lnSpc>
              <a:spcBef>
                <a:spcPct val="20000"/>
              </a:spcBef>
              <a:spcAft>
                <a:spcPts val="600"/>
              </a:spcAft>
              <a:buClr>
                <a:schemeClr val="tx1"/>
              </a:buClr>
              <a:buSzPct val="80000"/>
              <a:buFont typeface="Wingdings" panose="05000000000000000000" pitchFamily="2" charset="2"/>
              <a:buChar char="Ø"/>
            </a:pPr>
            <a:r>
              <a:rPr lang="en-US" sz="1600" dirty="0"/>
              <a:t>Administrator</a:t>
            </a:r>
          </a:p>
          <a:p>
            <a:pPr marL="285750" indent="-285750">
              <a:lnSpc>
                <a:spcPct val="90000"/>
              </a:lnSpc>
              <a:spcBef>
                <a:spcPct val="20000"/>
              </a:spcBef>
              <a:spcAft>
                <a:spcPts val="600"/>
              </a:spcAft>
              <a:buClr>
                <a:schemeClr val="tx1"/>
              </a:buClr>
              <a:buSzPct val="80000"/>
              <a:buFont typeface="+mj-lt"/>
              <a:buAutoNum type="romanUcPeriod"/>
            </a:pPr>
            <a:r>
              <a:rPr lang="en-US" sz="1600" dirty="0"/>
              <a:t>Activity Diagrams</a:t>
            </a:r>
          </a:p>
          <a:p>
            <a:pPr marL="857250" lvl="1" indent="-400050">
              <a:lnSpc>
                <a:spcPct val="90000"/>
              </a:lnSpc>
              <a:spcBef>
                <a:spcPct val="20000"/>
              </a:spcBef>
              <a:spcAft>
                <a:spcPts val="600"/>
              </a:spcAft>
              <a:buClr>
                <a:schemeClr val="tx1"/>
              </a:buClr>
              <a:buSzPct val="80000"/>
              <a:buFont typeface="Wingdings" panose="05000000000000000000" pitchFamily="2" charset="2"/>
              <a:buChar char="Ø"/>
            </a:pPr>
            <a:r>
              <a:rPr lang="en-US" sz="1600" dirty="0"/>
              <a:t>Customer View Products</a:t>
            </a:r>
          </a:p>
          <a:p>
            <a:pPr marL="857250" lvl="1" indent="-400050">
              <a:lnSpc>
                <a:spcPct val="90000"/>
              </a:lnSpc>
              <a:spcBef>
                <a:spcPct val="20000"/>
              </a:spcBef>
              <a:spcAft>
                <a:spcPts val="600"/>
              </a:spcAft>
              <a:buClr>
                <a:schemeClr val="tx1"/>
              </a:buClr>
              <a:buSzPct val="80000"/>
              <a:buFont typeface="Wingdings" panose="05000000000000000000" pitchFamily="2" charset="2"/>
              <a:buChar char="Ø"/>
            </a:pPr>
            <a:r>
              <a:rPr lang="en-US" sz="1600" dirty="0"/>
              <a:t>Employee </a:t>
            </a:r>
          </a:p>
          <a:p>
            <a:pPr>
              <a:lnSpc>
                <a:spcPct val="90000"/>
              </a:lnSpc>
              <a:spcBef>
                <a:spcPct val="20000"/>
              </a:spcBef>
              <a:spcAft>
                <a:spcPts val="600"/>
              </a:spcAft>
              <a:buClr>
                <a:schemeClr val="tx1"/>
              </a:buClr>
              <a:buSzPct val="80000"/>
            </a:pPr>
            <a:endParaRPr lang="en-US" sz="1200" dirty="0"/>
          </a:p>
          <a:p>
            <a:pPr marL="400050" indent="-400050">
              <a:lnSpc>
                <a:spcPct val="90000"/>
              </a:lnSpc>
              <a:spcBef>
                <a:spcPct val="20000"/>
              </a:spcBef>
              <a:spcAft>
                <a:spcPts val="600"/>
              </a:spcAft>
              <a:buClr>
                <a:schemeClr val="tx1"/>
              </a:buClr>
              <a:buSzPct val="80000"/>
              <a:buFont typeface="Wingdings 3" panose="05040102010807070707" pitchFamily="18" charset="2"/>
              <a:buChar char=""/>
            </a:pPr>
            <a:endParaRPr lang="en-US" sz="1200" dirty="0"/>
          </a:p>
          <a:p>
            <a:pPr marL="400050" indent="-400050">
              <a:lnSpc>
                <a:spcPct val="90000"/>
              </a:lnSpc>
              <a:spcBef>
                <a:spcPct val="20000"/>
              </a:spcBef>
              <a:spcAft>
                <a:spcPts val="600"/>
              </a:spcAft>
              <a:buClr>
                <a:schemeClr val="tx1"/>
              </a:buClr>
              <a:buSzPct val="80000"/>
              <a:buFont typeface="Wingdings 3" panose="05040102010807070707" pitchFamily="18" charset="2"/>
              <a:buChar char=""/>
            </a:pPr>
            <a:endParaRPr lang="en-US" sz="1200" dirty="0"/>
          </a:p>
        </p:txBody>
      </p:sp>
    </p:spTree>
    <p:extLst>
      <p:ext uri="{BB962C8B-B14F-4D97-AF65-F5344CB8AC3E}">
        <p14:creationId xmlns:p14="http://schemas.microsoft.com/office/powerpoint/2010/main" val="63256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C88F9-E132-4D7D-9A80-28F80DB40884}"/>
              </a:ext>
            </a:extLst>
          </p:cNvPr>
          <p:cNvSpPr>
            <a:spLocks noGrp="1"/>
          </p:cNvSpPr>
          <p:nvPr>
            <p:ph type="title"/>
          </p:nvPr>
        </p:nvSpPr>
        <p:spPr>
          <a:xfrm>
            <a:off x="4532893" y="-385235"/>
            <a:ext cx="8534400" cy="1507067"/>
          </a:xfrm>
        </p:spPr>
        <p:txBody>
          <a:bodyPr>
            <a:normAutofit/>
          </a:bodyPr>
          <a:lstStyle/>
          <a:p>
            <a:r>
              <a:rPr lang="en-US" dirty="0"/>
              <a:t>Data model</a:t>
            </a:r>
          </a:p>
        </p:txBody>
      </p:sp>
      <p:grpSp>
        <p:nvGrpSpPr>
          <p:cNvPr id="14" name="Group 13">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3" name="Picture 2">
            <a:extLst>
              <a:ext uri="{FF2B5EF4-FFF2-40B4-BE49-F238E27FC236}">
                <a16:creationId xmlns:a16="http://schemas.microsoft.com/office/drawing/2014/main" id="{62A7D411-2834-4444-8854-340BB0559DED}"/>
              </a:ext>
            </a:extLst>
          </p:cNvPr>
          <p:cNvPicPr>
            <a:picLocks noChangeAspect="1"/>
          </p:cNvPicPr>
          <p:nvPr/>
        </p:nvPicPr>
        <p:blipFill>
          <a:blip r:embed="rId2"/>
          <a:stretch>
            <a:fillRect/>
          </a:stretch>
        </p:blipFill>
        <p:spPr>
          <a:xfrm>
            <a:off x="3883135" y="935749"/>
            <a:ext cx="4425730" cy="5494504"/>
          </a:xfrm>
          <a:prstGeom prst="rect">
            <a:avLst/>
          </a:prstGeom>
        </p:spPr>
      </p:pic>
    </p:spTree>
    <p:extLst>
      <p:ext uri="{BB962C8B-B14F-4D97-AF65-F5344CB8AC3E}">
        <p14:creationId xmlns:p14="http://schemas.microsoft.com/office/powerpoint/2010/main" val="3131229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1" name="Title 3">
            <a:extLst>
              <a:ext uri="{FF2B5EF4-FFF2-40B4-BE49-F238E27FC236}">
                <a16:creationId xmlns:a16="http://schemas.microsoft.com/office/drawing/2014/main" id="{BC62E3CD-0DCF-41EC-850B-E63A086A7BE4}"/>
              </a:ext>
            </a:extLst>
          </p:cNvPr>
          <p:cNvSpPr txBox="1">
            <a:spLocks/>
          </p:cNvSpPr>
          <p:nvPr/>
        </p:nvSpPr>
        <p:spPr>
          <a:xfrm>
            <a:off x="1828799" y="508000"/>
            <a:ext cx="8534401" cy="84328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Tracking orders</a:t>
            </a:r>
          </a:p>
        </p:txBody>
      </p:sp>
      <p:pic>
        <p:nvPicPr>
          <p:cNvPr id="13" name="Picture 12">
            <a:extLst>
              <a:ext uri="{FF2B5EF4-FFF2-40B4-BE49-F238E27FC236}">
                <a16:creationId xmlns:a16="http://schemas.microsoft.com/office/drawing/2014/main" id="{1B421DCC-515E-4257-84FC-45C71092AD46}"/>
              </a:ext>
            </a:extLst>
          </p:cNvPr>
          <p:cNvPicPr>
            <a:picLocks noChangeAspect="1"/>
          </p:cNvPicPr>
          <p:nvPr/>
        </p:nvPicPr>
        <p:blipFill>
          <a:blip r:embed="rId2"/>
          <a:stretch>
            <a:fillRect/>
          </a:stretch>
        </p:blipFill>
        <p:spPr>
          <a:xfrm>
            <a:off x="590550" y="2367544"/>
            <a:ext cx="11010900" cy="2902329"/>
          </a:xfrm>
          <a:prstGeom prst="rect">
            <a:avLst/>
          </a:prstGeom>
        </p:spPr>
      </p:pic>
    </p:spTree>
    <p:extLst>
      <p:ext uri="{BB962C8B-B14F-4D97-AF65-F5344CB8AC3E}">
        <p14:creationId xmlns:p14="http://schemas.microsoft.com/office/powerpoint/2010/main" val="2350703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1" name="Title 3">
            <a:extLst>
              <a:ext uri="{FF2B5EF4-FFF2-40B4-BE49-F238E27FC236}">
                <a16:creationId xmlns:a16="http://schemas.microsoft.com/office/drawing/2014/main" id="{BC62E3CD-0DCF-41EC-850B-E63A086A7BE4}"/>
              </a:ext>
            </a:extLst>
          </p:cNvPr>
          <p:cNvSpPr txBox="1">
            <a:spLocks/>
          </p:cNvSpPr>
          <p:nvPr/>
        </p:nvSpPr>
        <p:spPr>
          <a:xfrm>
            <a:off x="1828799" y="508000"/>
            <a:ext cx="8534401" cy="84328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Discount Adapter</a:t>
            </a:r>
          </a:p>
        </p:txBody>
      </p:sp>
      <p:pic>
        <p:nvPicPr>
          <p:cNvPr id="13" name="Picture 12">
            <a:extLst>
              <a:ext uri="{FF2B5EF4-FFF2-40B4-BE49-F238E27FC236}">
                <a16:creationId xmlns:a16="http://schemas.microsoft.com/office/drawing/2014/main" id="{1B421DCC-515E-4257-84FC-45C71092AD46}"/>
              </a:ext>
            </a:extLst>
          </p:cNvPr>
          <p:cNvPicPr>
            <a:picLocks noChangeAspect="1"/>
          </p:cNvPicPr>
          <p:nvPr/>
        </p:nvPicPr>
        <p:blipFill>
          <a:blip r:embed="rId2"/>
          <a:stretch>
            <a:fillRect/>
          </a:stretch>
        </p:blipFill>
        <p:spPr>
          <a:xfrm>
            <a:off x="2126125" y="1538247"/>
            <a:ext cx="7928306" cy="4931386"/>
          </a:xfrm>
          <a:prstGeom prst="rect">
            <a:avLst/>
          </a:prstGeom>
        </p:spPr>
      </p:pic>
    </p:spTree>
    <p:extLst>
      <p:ext uri="{BB962C8B-B14F-4D97-AF65-F5344CB8AC3E}">
        <p14:creationId xmlns:p14="http://schemas.microsoft.com/office/powerpoint/2010/main" val="2821826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35E12-5F87-4DA5-BD3A-8A875754F062}"/>
              </a:ext>
            </a:extLst>
          </p:cNvPr>
          <p:cNvSpPr>
            <a:spLocks noGrp="1"/>
          </p:cNvSpPr>
          <p:nvPr>
            <p:ph type="title"/>
          </p:nvPr>
        </p:nvSpPr>
        <p:spPr>
          <a:xfrm>
            <a:off x="1824994" y="-280987"/>
            <a:ext cx="9289227" cy="1507067"/>
          </a:xfrm>
        </p:spPr>
        <p:txBody>
          <a:bodyPr>
            <a:normAutofit/>
          </a:bodyPr>
          <a:lstStyle/>
          <a:p>
            <a:pPr algn="ctr"/>
            <a:r>
              <a:rPr lang="en-US" dirty="0"/>
              <a:t>Sequence Diagram: </a:t>
            </a:r>
            <a:r>
              <a:rPr lang="en-US" cap="none" dirty="0"/>
              <a:t>Customer</a:t>
            </a: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7" name="Picture 6">
            <a:extLst>
              <a:ext uri="{FF2B5EF4-FFF2-40B4-BE49-F238E27FC236}">
                <a16:creationId xmlns:a16="http://schemas.microsoft.com/office/drawing/2014/main" id="{42024470-3168-4E38-B024-D630A3065B4B}"/>
              </a:ext>
            </a:extLst>
          </p:cNvPr>
          <p:cNvPicPr>
            <a:picLocks noChangeAspect="1"/>
          </p:cNvPicPr>
          <p:nvPr/>
        </p:nvPicPr>
        <p:blipFill>
          <a:blip r:embed="rId2"/>
          <a:stretch>
            <a:fillRect/>
          </a:stretch>
        </p:blipFill>
        <p:spPr>
          <a:xfrm>
            <a:off x="2172069" y="1000351"/>
            <a:ext cx="7899571" cy="5327617"/>
          </a:xfrm>
          <a:prstGeom prst="rect">
            <a:avLst/>
          </a:prstGeom>
        </p:spPr>
      </p:pic>
    </p:spTree>
    <p:extLst>
      <p:ext uri="{BB962C8B-B14F-4D97-AF65-F5344CB8AC3E}">
        <p14:creationId xmlns:p14="http://schemas.microsoft.com/office/powerpoint/2010/main" val="2954310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4" name="Content Placeholder 3">
            <a:extLst>
              <a:ext uri="{FF2B5EF4-FFF2-40B4-BE49-F238E27FC236}">
                <a16:creationId xmlns:a16="http://schemas.microsoft.com/office/drawing/2014/main" id="{EE9BF2BC-38B3-4878-B2CD-203C8F80F11D}"/>
              </a:ext>
            </a:extLst>
          </p:cNvPr>
          <p:cNvPicPr>
            <a:picLocks noGrp="1" noChangeAspect="1"/>
          </p:cNvPicPr>
          <p:nvPr>
            <p:ph idx="1"/>
          </p:nvPr>
        </p:nvPicPr>
        <p:blipFill>
          <a:blip r:embed="rId2"/>
          <a:stretch>
            <a:fillRect/>
          </a:stretch>
        </p:blipFill>
        <p:spPr>
          <a:xfrm>
            <a:off x="1323974" y="826426"/>
            <a:ext cx="9544052" cy="5693899"/>
          </a:xfrm>
          <a:prstGeom prst="rect">
            <a:avLst/>
          </a:prstGeom>
        </p:spPr>
      </p:pic>
      <p:sp>
        <p:nvSpPr>
          <p:cNvPr id="16" name="Title 1">
            <a:extLst>
              <a:ext uri="{FF2B5EF4-FFF2-40B4-BE49-F238E27FC236}">
                <a16:creationId xmlns:a16="http://schemas.microsoft.com/office/drawing/2014/main" id="{B0673914-ABD0-4126-9DED-D76D83ABAE9C}"/>
              </a:ext>
            </a:extLst>
          </p:cNvPr>
          <p:cNvSpPr txBox="1">
            <a:spLocks/>
          </p:cNvSpPr>
          <p:nvPr/>
        </p:nvSpPr>
        <p:spPr>
          <a:xfrm>
            <a:off x="1824994" y="-280987"/>
            <a:ext cx="9289227"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Sequence Diagram: </a:t>
            </a:r>
            <a:r>
              <a:rPr lang="en-US" cap="none" dirty="0"/>
              <a:t>Employee</a:t>
            </a:r>
            <a:endParaRPr lang="en-US" dirty="0"/>
          </a:p>
        </p:txBody>
      </p:sp>
      <p:pic>
        <p:nvPicPr>
          <p:cNvPr id="6" name="Picture 5">
            <a:extLst>
              <a:ext uri="{FF2B5EF4-FFF2-40B4-BE49-F238E27FC236}">
                <a16:creationId xmlns:a16="http://schemas.microsoft.com/office/drawing/2014/main" id="{AE4894F4-5623-4264-B9E3-07A7FD8EDF0E}"/>
              </a:ext>
            </a:extLst>
          </p:cNvPr>
          <p:cNvPicPr>
            <a:picLocks noChangeAspect="1"/>
          </p:cNvPicPr>
          <p:nvPr/>
        </p:nvPicPr>
        <p:blipFill>
          <a:blip r:embed="rId3"/>
          <a:stretch>
            <a:fillRect/>
          </a:stretch>
        </p:blipFill>
        <p:spPr>
          <a:xfrm>
            <a:off x="9597265" y="983919"/>
            <a:ext cx="1280385" cy="595042"/>
          </a:xfrm>
          <a:prstGeom prst="rect">
            <a:avLst/>
          </a:prstGeom>
        </p:spPr>
      </p:pic>
    </p:spTree>
    <p:extLst>
      <p:ext uri="{BB962C8B-B14F-4D97-AF65-F5344CB8AC3E}">
        <p14:creationId xmlns:p14="http://schemas.microsoft.com/office/powerpoint/2010/main" val="4110828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6" name="Picture 5">
            <a:extLst>
              <a:ext uri="{FF2B5EF4-FFF2-40B4-BE49-F238E27FC236}">
                <a16:creationId xmlns:a16="http://schemas.microsoft.com/office/drawing/2014/main" id="{F08AEA9C-6C57-433D-9F77-FC9B3BF5AD16}"/>
              </a:ext>
            </a:extLst>
          </p:cNvPr>
          <p:cNvPicPr>
            <a:picLocks noChangeAspect="1"/>
          </p:cNvPicPr>
          <p:nvPr/>
        </p:nvPicPr>
        <p:blipFill>
          <a:blip r:embed="rId2"/>
          <a:stretch>
            <a:fillRect/>
          </a:stretch>
        </p:blipFill>
        <p:spPr>
          <a:xfrm>
            <a:off x="3470268" y="1431302"/>
            <a:ext cx="5251463" cy="5145275"/>
          </a:xfrm>
          <a:prstGeom prst="rect">
            <a:avLst/>
          </a:prstGeom>
        </p:spPr>
      </p:pic>
      <p:sp>
        <p:nvSpPr>
          <p:cNvPr id="17" name="Title 1">
            <a:extLst>
              <a:ext uri="{FF2B5EF4-FFF2-40B4-BE49-F238E27FC236}">
                <a16:creationId xmlns:a16="http://schemas.microsoft.com/office/drawing/2014/main" id="{E578E201-7258-4F9A-ADE5-42D4E6681F09}"/>
              </a:ext>
            </a:extLst>
          </p:cNvPr>
          <p:cNvSpPr txBox="1">
            <a:spLocks/>
          </p:cNvSpPr>
          <p:nvPr/>
        </p:nvSpPr>
        <p:spPr>
          <a:xfrm>
            <a:off x="1451386" y="28841"/>
            <a:ext cx="9289227"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Activity Diagram: </a:t>
            </a:r>
            <a:r>
              <a:rPr lang="en-US" cap="none" dirty="0"/>
              <a:t>Customer View Products</a:t>
            </a:r>
            <a:endParaRPr lang="en-US" dirty="0"/>
          </a:p>
        </p:txBody>
      </p:sp>
    </p:spTree>
    <p:extLst>
      <p:ext uri="{BB962C8B-B14F-4D97-AF65-F5344CB8AC3E}">
        <p14:creationId xmlns:p14="http://schemas.microsoft.com/office/powerpoint/2010/main" val="4112058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7" name="Title 1">
            <a:extLst>
              <a:ext uri="{FF2B5EF4-FFF2-40B4-BE49-F238E27FC236}">
                <a16:creationId xmlns:a16="http://schemas.microsoft.com/office/drawing/2014/main" id="{42F2E50D-9FA3-4E9C-B67E-CDB0CE66228D}"/>
              </a:ext>
            </a:extLst>
          </p:cNvPr>
          <p:cNvSpPr txBox="1">
            <a:spLocks/>
          </p:cNvSpPr>
          <p:nvPr/>
        </p:nvSpPr>
        <p:spPr>
          <a:xfrm>
            <a:off x="1451386" y="28841"/>
            <a:ext cx="9289227"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Activity Diagram: </a:t>
            </a:r>
            <a:r>
              <a:rPr lang="en-US" cap="none" dirty="0"/>
              <a:t>Employee Enters Products</a:t>
            </a:r>
            <a:endParaRPr lang="en-US" dirty="0"/>
          </a:p>
        </p:txBody>
      </p:sp>
      <p:pic>
        <p:nvPicPr>
          <p:cNvPr id="6" name="Picture 5">
            <a:extLst>
              <a:ext uri="{FF2B5EF4-FFF2-40B4-BE49-F238E27FC236}">
                <a16:creationId xmlns:a16="http://schemas.microsoft.com/office/drawing/2014/main" id="{FFE53B3A-A593-4F29-AEEA-15264D5BB3BD}"/>
              </a:ext>
            </a:extLst>
          </p:cNvPr>
          <p:cNvPicPr>
            <a:picLocks noChangeAspect="1"/>
          </p:cNvPicPr>
          <p:nvPr/>
        </p:nvPicPr>
        <p:blipFill>
          <a:blip r:embed="rId2"/>
          <a:stretch>
            <a:fillRect/>
          </a:stretch>
        </p:blipFill>
        <p:spPr>
          <a:xfrm>
            <a:off x="3681676" y="1335712"/>
            <a:ext cx="4828645" cy="5336455"/>
          </a:xfrm>
          <a:prstGeom prst="rect">
            <a:avLst/>
          </a:prstGeom>
        </p:spPr>
      </p:pic>
    </p:spTree>
    <p:extLst>
      <p:ext uri="{BB962C8B-B14F-4D97-AF65-F5344CB8AC3E}">
        <p14:creationId xmlns:p14="http://schemas.microsoft.com/office/powerpoint/2010/main" val="709199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6" name="Title 1">
            <a:extLst>
              <a:ext uri="{FF2B5EF4-FFF2-40B4-BE49-F238E27FC236}">
                <a16:creationId xmlns:a16="http://schemas.microsoft.com/office/drawing/2014/main" id="{B0673914-ABD0-4126-9DED-D76D83ABAE9C}"/>
              </a:ext>
            </a:extLst>
          </p:cNvPr>
          <p:cNvSpPr txBox="1">
            <a:spLocks/>
          </p:cNvSpPr>
          <p:nvPr/>
        </p:nvSpPr>
        <p:spPr>
          <a:xfrm>
            <a:off x="1824994" y="-280987"/>
            <a:ext cx="9289227"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Sequence Diagram: </a:t>
            </a:r>
            <a:r>
              <a:rPr lang="en-US" cap="none" dirty="0"/>
              <a:t>Employee Generate Report</a:t>
            </a:r>
            <a:endParaRPr lang="en-US" dirty="0"/>
          </a:p>
        </p:txBody>
      </p:sp>
      <p:pic>
        <p:nvPicPr>
          <p:cNvPr id="6" name="Picture 5">
            <a:extLst>
              <a:ext uri="{FF2B5EF4-FFF2-40B4-BE49-F238E27FC236}">
                <a16:creationId xmlns:a16="http://schemas.microsoft.com/office/drawing/2014/main" id="{D1D1DDF3-6732-4F87-B2D8-AF57401C65CF}"/>
              </a:ext>
            </a:extLst>
          </p:cNvPr>
          <p:cNvPicPr>
            <a:picLocks noChangeAspect="1"/>
          </p:cNvPicPr>
          <p:nvPr/>
        </p:nvPicPr>
        <p:blipFill>
          <a:blip r:embed="rId2"/>
          <a:stretch>
            <a:fillRect/>
          </a:stretch>
        </p:blipFill>
        <p:spPr>
          <a:xfrm>
            <a:off x="2548482" y="1161520"/>
            <a:ext cx="7842250" cy="5429250"/>
          </a:xfrm>
          <a:prstGeom prst="rect">
            <a:avLst/>
          </a:prstGeom>
        </p:spPr>
      </p:pic>
    </p:spTree>
    <p:extLst>
      <p:ext uri="{BB962C8B-B14F-4D97-AF65-F5344CB8AC3E}">
        <p14:creationId xmlns:p14="http://schemas.microsoft.com/office/powerpoint/2010/main" val="2762812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0673914-ABD0-4126-9DED-D76D83ABAE9C}"/>
              </a:ext>
            </a:extLst>
          </p:cNvPr>
          <p:cNvSpPr txBox="1">
            <a:spLocks/>
          </p:cNvSpPr>
          <p:nvPr/>
        </p:nvSpPr>
        <p:spPr>
          <a:xfrm>
            <a:off x="1451386" y="1339976"/>
            <a:ext cx="9289227"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t>Prototype demo</a:t>
            </a:r>
          </a:p>
        </p:txBody>
      </p:sp>
    </p:spTree>
    <p:extLst>
      <p:ext uri="{BB962C8B-B14F-4D97-AF65-F5344CB8AC3E}">
        <p14:creationId xmlns:p14="http://schemas.microsoft.com/office/powerpoint/2010/main" val="1056283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65FBAD-DFEA-4C41-B81A-0FA30ADCE171}"/>
              </a:ext>
            </a:extLst>
          </p:cNvPr>
          <p:cNvPicPr>
            <a:picLocks noChangeAspect="1"/>
          </p:cNvPicPr>
          <p:nvPr/>
        </p:nvPicPr>
        <p:blipFill rotWithShape="1">
          <a:blip r:embed="rId2">
            <a:alphaModFix amt="40000"/>
          </a:blip>
          <a:srcRect t="7787"/>
          <a:stretch/>
        </p:blipFill>
        <p:spPr>
          <a:xfrm>
            <a:off x="-3175" y="10"/>
            <a:ext cx="12192000" cy="6857990"/>
          </a:xfrm>
          <a:prstGeom prst="rect">
            <a:avLst/>
          </a:prstGeom>
        </p:spPr>
      </p:pic>
      <p:sp>
        <p:nvSpPr>
          <p:cNvPr id="2" name="Title 1">
            <a:extLst>
              <a:ext uri="{FF2B5EF4-FFF2-40B4-BE49-F238E27FC236}">
                <a16:creationId xmlns:a16="http://schemas.microsoft.com/office/drawing/2014/main" id="{F0A34FF6-4757-48B1-BDBF-ACDABE13BC58}"/>
              </a:ext>
            </a:extLst>
          </p:cNvPr>
          <p:cNvSpPr>
            <a:spLocks noGrp="1"/>
          </p:cNvSpPr>
          <p:nvPr>
            <p:ph type="ctrTitle"/>
          </p:nvPr>
        </p:nvSpPr>
        <p:spPr>
          <a:xfrm>
            <a:off x="684212" y="685799"/>
            <a:ext cx="8001000" cy="2971801"/>
          </a:xfrm>
        </p:spPr>
        <p:txBody>
          <a:bodyPr>
            <a:normAutofit/>
          </a:bodyPr>
          <a:lstStyle/>
          <a:p>
            <a:r>
              <a:rPr lang="en-US" dirty="0"/>
              <a:t>Questions?</a:t>
            </a:r>
            <a:endParaRPr lang="en-US"/>
          </a:p>
        </p:txBody>
      </p:sp>
      <p:sp>
        <p:nvSpPr>
          <p:cNvPr id="3" name="Subtitle 2">
            <a:extLst>
              <a:ext uri="{FF2B5EF4-FFF2-40B4-BE49-F238E27FC236}">
                <a16:creationId xmlns:a16="http://schemas.microsoft.com/office/drawing/2014/main" id="{F636DC56-77FD-40B9-A847-713087396E83}"/>
              </a:ext>
            </a:extLst>
          </p:cNvPr>
          <p:cNvSpPr>
            <a:spLocks noGrp="1"/>
          </p:cNvSpPr>
          <p:nvPr>
            <p:ph type="subTitle" idx="1"/>
          </p:nvPr>
        </p:nvSpPr>
        <p:spPr>
          <a:xfrm>
            <a:off x="684212" y="3843867"/>
            <a:ext cx="6765100" cy="1947333"/>
          </a:xfrm>
        </p:spPr>
        <p:txBody>
          <a:bodyPr>
            <a:normAutofit/>
          </a:bodyPr>
          <a:lstStyle/>
          <a:p>
            <a:pPr marL="342900" indent="-342900">
              <a:buFont typeface="Arial" panose="020B0604020202020204" pitchFamily="34" charset="0"/>
              <a:buChar char="•"/>
            </a:pPr>
            <a:endParaRPr lang="en-US">
              <a:solidFill>
                <a:schemeClr val="tx1"/>
              </a:solidFill>
            </a:endParaRPr>
          </a:p>
          <a:p>
            <a:pPr marL="800100" lvl="1" indent="-342900">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304756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34FF6-4757-48B1-BDBF-ACDABE13BC58}"/>
              </a:ext>
            </a:extLst>
          </p:cNvPr>
          <p:cNvSpPr>
            <a:spLocks noGrp="1"/>
          </p:cNvSpPr>
          <p:nvPr>
            <p:ph type="ctrTitle"/>
          </p:nvPr>
        </p:nvSpPr>
        <p:spPr>
          <a:xfrm>
            <a:off x="684212" y="485244"/>
            <a:ext cx="8534400" cy="1507067"/>
          </a:xfrm>
        </p:spPr>
        <p:txBody>
          <a:bodyPr vert="horz" lIns="91440" tIns="45720" rIns="91440" bIns="45720" rtlCol="0" anchor="ctr">
            <a:normAutofit/>
          </a:bodyPr>
          <a:lstStyle/>
          <a:p>
            <a:r>
              <a:rPr lang="en-US" sz="3600"/>
              <a:t>Vision and scope</a:t>
            </a:r>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Subtitle 2">
            <a:extLst>
              <a:ext uri="{FF2B5EF4-FFF2-40B4-BE49-F238E27FC236}">
                <a16:creationId xmlns:a16="http://schemas.microsoft.com/office/drawing/2014/main" id="{F636DC56-77FD-40B9-A847-713087396E83}"/>
              </a:ext>
            </a:extLst>
          </p:cNvPr>
          <p:cNvSpPr>
            <a:spLocks noGrp="1"/>
          </p:cNvSpPr>
          <p:nvPr>
            <p:ph type="subTitle" idx="1"/>
          </p:nvPr>
        </p:nvSpPr>
        <p:spPr>
          <a:xfrm>
            <a:off x="684212" y="2068511"/>
            <a:ext cx="8534400" cy="3615267"/>
          </a:xfrm>
        </p:spPr>
        <p:txBody>
          <a:bodyPr vert="horz" lIns="91440" tIns="45720" rIns="91440" bIns="45720" rtlCol="0" anchor="ctr">
            <a:normAutofit/>
          </a:bodyPr>
          <a:lstStyle/>
          <a:p>
            <a:pPr>
              <a:buFont typeface="Wingdings 3" panose="05040102010807070707" pitchFamily="18" charset="2"/>
              <a:buChar char=""/>
            </a:pPr>
            <a:endParaRPr lang="en-US">
              <a:solidFill>
                <a:schemeClr val="tx1"/>
              </a:solidFill>
            </a:endParaRPr>
          </a:p>
          <a:p>
            <a:pPr marL="342900" indent="-342900">
              <a:buFont typeface="Wingdings 3" panose="05040102010807070707" pitchFamily="18" charset="2"/>
              <a:buChar char=""/>
            </a:pPr>
            <a:endParaRPr lang="en-US">
              <a:solidFill>
                <a:schemeClr val="tx1"/>
              </a:solidFill>
            </a:endParaRPr>
          </a:p>
          <a:p>
            <a:pPr marL="342900" indent="-342900">
              <a:buFont typeface="Wingdings 3" panose="05040102010807070707" pitchFamily="18" charset="2"/>
              <a:buChar char=""/>
            </a:pPr>
            <a:endParaRPr lang="en-US">
              <a:solidFill>
                <a:schemeClr val="tx1"/>
              </a:solidFill>
            </a:endParaRPr>
          </a:p>
          <a:p>
            <a:pPr marL="342900" indent="-342900">
              <a:buFont typeface="Wingdings 3" panose="05040102010807070707" pitchFamily="18" charset="2"/>
              <a:buChar char=""/>
            </a:pPr>
            <a:endParaRPr lang="en-US">
              <a:solidFill>
                <a:schemeClr val="tx1"/>
              </a:solidFill>
            </a:endParaRPr>
          </a:p>
        </p:txBody>
      </p:sp>
    </p:spTree>
    <p:extLst>
      <p:ext uri="{BB962C8B-B14F-4D97-AF65-F5344CB8AC3E}">
        <p14:creationId xmlns:p14="http://schemas.microsoft.com/office/powerpoint/2010/main" val="272084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34FF6-4757-48B1-BDBF-ACDABE13BC58}"/>
              </a:ext>
            </a:extLst>
          </p:cNvPr>
          <p:cNvSpPr>
            <a:spLocks noGrp="1"/>
          </p:cNvSpPr>
          <p:nvPr>
            <p:ph type="ctrTitle"/>
          </p:nvPr>
        </p:nvSpPr>
        <p:spPr>
          <a:xfrm>
            <a:off x="684212" y="485244"/>
            <a:ext cx="8534400" cy="1507067"/>
          </a:xfrm>
        </p:spPr>
        <p:txBody>
          <a:bodyPr vert="horz" lIns="91440" tIns="45720" rIns="91440" bIns="45720" rtlCol="0" anchor="ctr">
            <a:normAutofit/>
          </a:bodyPr>
          <a:lstStyle/>
          <a:p>
            <a:r>
              <a:rPr lang="en-US" sz="3600"/>
              <a:t>Vision and scope</a:t>
            </a:r>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Subtitle 2">
            <a:extLst>
              <a:ext uri="{FF2B5EF4-FFF2-40B4-BE49-F238E27FC236}">
                <a16:creationId xmlns:a16="http://schemas.microsoft.com/office/drawing/2014/main" id="{F636DC56-77FD-40B9-A847-713087396E83}"/>
              </a:ext>
            </a:extLst>
          </p:cNvPr>
          <p:cNvSpPr>
            <a:spLocks noGrp="1"/>
          </p:cNvSpPr>
          <p:nvPr>
            <p:ph type="subTitle" idx="1"/>
          </p:nvPr>
        </p:nvSpPr>
        <p:spPr>
          <a:xfrm>
            <a:off x="684212" y="1155699"/>
            <a:ext cx="8534400" cy="3615267"/>
          </a:xfrm>
        </p:spPr>
        <p:txBody>
          <a:bodyPr vert="horz" lIns="91440" tIns="45720" rIns="91440" bIns="45720" rtlCol="0" anchor="ctr">
            <a:normAutofit/>
          </a:bodyPr>
          <a:lstStyle/>
          <a:p>
            <a:pPr marL="342900" indent="-342900">
              <a:buFont typeface="Wingdings 3" panose="05040102010807070707" pitchFamily="18" charset="2"/>
              <a:buChar char=""/>
            </a:pPr>
            <a:r>
              <a:rPr lang="en-US" dirty="0">
                <a:solidFill>
                  <a:schemeClr val="tx1"/>
                </a:solidFill>
              </a:rPr>
              <a:t>Move customer traffic to company website</a:t>
            </a:r>
          </a:p>
          <a:p>
            <a:pPr>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p:txBody>
      </p:sp>
    </p:spTree>
    <p:extLst>
      <p:ext uri="{BB962C8B-B14F-4D97-AF65-F5344CB8AC3E}">
        <p14:creationId xmlns:p14="http://schemas.microsoft.com/office/powerpoint/2010/main" val="40280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34FF6-4757-48B1-BDBF-ACDABE13BC58}"/>
              </a:ext>
            </a:extLst>
          </p:cNvPr>
          <p:cNvSpPr>
            <a:spLocks noGrp="1"/>
          </p:cNvSpPr>
          <p:nvPr>
            <p:ph type="ctrTitle"/>
          </p:nvPr>
        </p:nvSpPr>
        <p:spPr>
          <a:xfrm>
            <a:off x="684212" y="485244"/>
            <a:ext cx="8534400" cy="1507067"/>
          </a:xfrm>
        </p:spPr>
        <p:txBody>
          <a:bodyPr vert="horz" lIns="91440" tIns="45720" rIns="91440" bIns="45720" rtlCol="0" anchor="ctr">
            <a:normAutofit/>
          </a:bodyPr>
          <a:lstStyle/>
          <a:p>
            <a:r>
              <a:rPr lang="en-US" sz="3600"/>
              <a:t>Vision and scope</a:t>
            </a:r>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Subtitle 2">
            <a:extLst>
              <a:ext uri="{FF2B5EF4-FFF2-40B4-BE49-F238E27FC236}">
                <a16:creationId xmlns:a16="http://schemas.microsoft.com/office/drawing/2014/main" id="{F636DC56-77FD-40B9-A847-713087396E83}"/>
              </a:ext>
            </a:extLst>
          </p:cNvPr>
          <p:cNvSpPr>
            <a:spLocks noGrp="1"/>
          </p:cNvSpPr>
          <p:nvPr>
            <p:ph type="subTitle" idx="1"/>
          </p:nvPr>
        </p:nvSpPr>
        <p:spPr>
          <a:xfrm>
            <a:off x="669395" y="1323446"/>
            <a:ext cx="8534400" cy="3615267"/>
          </a:xfrm>
        </p:spPr>
        <p:txBody>
          <a:bodyPr vert="horz" lIns="91440" tIns="45720" rIns="91440" bIns="45720" rtlCol="0" anchor="ctr">
            <a:normAutofit/>
          </a:bodyPr>
          <a:lstStyle/>
          <a:p>
            <a:pPr marL="342900" indent="-342900">
              <a:buFont typeface="Wingdings 3" panose="05040102010807070707" pitchFamily="18" charset="2"/>
              <a:buChar char=""/>
            </a:pPr>
            <a:r>
              <a:rPr lang="en-US" dirty="0">
                <a:solidFill>
                  <a:schemeClr val="tx1"/>
                </a:solidFill>
              </a:rPr>
              <a:t>Move customer traffic to company website</a:t>
            </a:r>
          </a:p>
          <a:p>
            <a:pPr marL="342900" indent="-342900">
              <a:buFont typeface="Wingdings 3" panose="05040102010807070707" pitchFamily="18" charset="2"/>
              <a:buChar char=""/>
            </a:pPr>
            <a:r>
              <a:rPr lang="en-US" dirty="0">
                <a:solidFill>
                  <a:schemeClr val="tx1"/>
                </a:solidFill>
              </a:rPr>
              <a:t>Detailed product information</a:t>
            </a:r>
          </a:p>
          <a:p>
            <a:pPr>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p:txBody>
      </p:sp>
    </p:spTree>
    <p:extLst>
      <p:ext uri="{BB962C8B-B14F-4D97-AF65-F5344CB8AC3E}">
        <p14:creationId xmlns:p14="http://schemas.microsoft.com/office/powerpoint/2010/main" val="382859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34FF6-4757-48B1-BDBF-ACDABE13BC58}"/>
              </a:ext>
            </a:extLst>
          </p:cNvPr>
          <p:cNvSpPr>
            <a:spLocks noGrp="1"/>
          </p:cNvSpPr>
          <p:nvPr>
            <p:ph type="ctrTitle"/>
          </p:nvPr>
        </p:nvSpPr>
        <p:spPr>
          <a:xfrm>
            <a:off x="684212" y="485244"/>
            <a:ext cx="8534400" cy="1507067"/>
          </a:xfrm>
        </p:spPr>
        <p:txBody>
          <a:bodyPr vert="horz" lIns="91440" tIns="45720" rIns="91440" bIns="45720" rtlCol="0" anchor="ctr">
            <a:normAutofit/>
          </a:bodyPr>
          <a:lstStyle/>
          <a:p>
            <a:r>
              <a:rPr lang="en-US" sz="3600"/>
              <a:t>Vision and scope</a:t>
            </a:r>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Subtitle 2">
            <a:extLst>
              <a:ext uri="{FF2B5EF4-FFF2-40B4-BE49-F238E27FC236}">
                <a16:creationId xmlns:a16="http://schemas.microsoft.com/office/drawing/2014/main" id="{F636DC56-77FD-40B9-A847-713087396E83}"/>
              </a:ext>
            </a:extLst>
          </p:cNvPr>
          <p:cNvSpPr>
            <a:spLocks noGrp="1"/>
          </p:cNvSpPr>
          <p:nvPr>
            <p:ph type="subTitle" idx="1"/>
          </p:nvPr>
        </p:nvSpPr>
        <p:spPr>
          <a:xfrm>
            <a:off x="684212" y="1566333"/>
            <a:ext cx="8534400" cy="3615267"/>
          </a:xfrm>
        </p:spPr>
        <p:txBody>
          <a:bodyPr vert="horz" lIns="91440" tIns="45720" rIns="91440" bIns="45720" rtlCol="0" anchor="ctr">
            <a:normAutofit/>
          </a:bodyPr>
          <a:lstStyle/>
          <a:p>
            <a:pPr marL="342900" indent="-342900">
              <a:buFont typeface="Wingdings 3" panose="05040102010807070707" pitchFamily="18" charset="2"/>
              <a:buChar char=""/>
            </a:pPr>
            <a:r>
              <a:rPr lang="en-US" dirty="0">
                <a:solidFill>
                  <a:schemeClr val="tx1"/>
                </a:solidFill>
              </a:rPr>
              <a:t>Move customer traffic to company website</a:t>
            </a:r>
          </a:p>
          <a:p>
            <a:pPr marL="342900" indent="-342900">
              <a:buFont typeface="Wingdings 3" panose="05040102010807070707" pitchFamily="18" charset="2"/>
              <a:buChar char=""/>
            </a:pPr>
            <a:r>
              <a:rPr lang="en-US" dirty="0">
                <a:solidFill>
                  <a:schemeClr val="tx1"/>
                </a:solidFill>
              </a:rPr>
              <a:t>Detailed product information</a:t>
            </a:r>
          </a:p>
          <a:p>
            <a:pPr marL="342900" indent="-342900">
              <a:buFont typeface="Wingdings 3" panose="05040102010807070707" pitchFamily="18" charset="2"/>
              <a:buChar char=""/>
            </a:pPr>
            <a:r>
              <a:rPr lang="en-US" dirty="0">
                <a:solidFill>
                  <a:schemeClr val="tx1"/>
                </a:solidFill>
              </a:rPr>
              <a:t>In depth customer service and help</a:t>
            </a:r>
          </a:p>
          <a:p>
            <a:pPr>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p:txBody>
      </p:sp>
    </p:spTree>
    <p:extLst>
      <p:ext uri="{BB962C8B-B14F-4D97-AF65-F5344CB8AC3E}">
        <p14:creationId xmlns:p14="http://schemas.microsoft.com/office/powerpoint/2010/main" val="286013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34FF6-4757-48B1-BDBF-ACDABE13BC58}"/>
              </a:ext>
            </a:extLst>
          </p:cNvPr>
          <p:cNvSpPr>
            <a:spLocks noGrp="1"/>
          </p:cNvSpPr>
          <p:nvPr>
            <p:ph type="ctrTitle"/>
          </p:nvPr>
        </p:nvSpPr>
        <p:spPr>
          <a:xfrm>
            <a:off x="684212" y="485244"/>
            <a:ext cx="8534400" cy="1507067"/>
          </a:xfrm>
        </p:spPr>
        <p:txBody>
          <a:bodyPr vert="horz" lIns="91440" tIns="45720" rIns="91440" bIns="45720" rtlCol="0" anchor="ctr">
            <a:normAutofit/>
          </a:bodyPr>
          <a:lstStyle/>
          <a:p>
            <a:r>
              <a:rPr lang="en-US" sz="3600"/>
              <a:t>Vision and scope</a:t>
            </a:r>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Subtitle 2">
            <a:extLst>
              <a:ext uri="{FF2B5EF4-FFF2-40B4-BE49-F238E27FC236}">
                <a16:creationId xmlns:a16="http://schemas.microsoft.com/office/drawing/2014/main" id="{F636DC56-77FD-40B9-A847-713087396E83}"/>
              </a:ext>
            </a:extLst>
          </p:cNvPr>
          <p:cNvSpPr>
            <a:spLocks noGrp="1"/>
          </p:cNvSpPr>
          <p:nvPr>
            <p:ph type="subTitle" idx="1"/>
          </p:nvPr>
        </p:nvSpPr>
        <p:spPr>
          <a:xfrm>
            <a:off x="684212" y="1778000"/>
            <a:ext cx="8534400" cy="3615267"/>
          </a:xfrm>
        </p:spPr>
        <p:txBody>
          <a:bodyPr vert="horz" lIns="91440" tIns="45720" rIns="91440" bIns="45720" rtlCol="0" anchor="ctr">
            <a:normAutofit/>
          </a:bodyPr>
          <a:lstStyle/>
          <a:p>
            <a:pPr marL="342900" indent="-342900">
              <a:buFont typeface="Wingdings 3" panose="05040102010807070707" pitchFamily="18" charset="2"/>
              <a:buChar char=""/>
            </a:pPr>
            <a:r>
              <a:rPr lang="en-US" dirty="0">
                <a:solidFill>
                  <a:schemeClr val="tx1"/>
                </a:solidFill>
              </a:rPr>
              <a:t>Move customer traffic to company website</a:t>
            </a:r>
          </a:p>
          <a:p>
            <a:pPr marL="342900" indent="-342900">
              <a:buFont typeface="Wingdings 3" panose="05040102010807070707" pitchFamily="18" charset="2"/>
              <a:buChar char=""/>
            </a:pPr>
            <a:r>
              <a:rPr lang="en-US" dirty="0">
                <a:solidFill>
                  <a:schemeClr val="tx1"/>
                </a:solidFill>
              </a:rPr>
              <a:t>Detailed product information</a:t>
            </a:r>
          </a:p>
          <a:p>
            <a:pPr marL="342900" indent="-342900">
              <a:buFont typeface="Wingdings 3" panose="05040102010807070707" pitchFamily="18" charset="2"/>
              <a:buChar char=""/>
            </a:pPr>
            <a:r>
              <a:rPr lang="en-US" dirty="0">
                <a:solidFill>
                  <a:schemeClr val="tx1"/>
                </a:solidFill>
              </a:rPr>
              <a:t>In depth customer service and help</a:t>
            </a:r>
          </a:p>
          <a:p>
            <a:pPr marL="342900" indent="-342900">
              <a:buFont typeface="Wingdings 3" panose="05040102010807070707" pitchFamily="18" charset="2"/>
              <a:buChar char=""/>
            </a:pPr>
            <a:r>
              <a:rPr lang="en-US" dirty="0">
                <a:solidFill>
                  <a:schemeClr val="tx1"/>
                </a:solidFill>
              </a:rPr>
              <a:t>Direct customer contact</a:t>
            </a:r>
          </a:p>
          <a:p>
            <a:pPr>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p:txBody>
      </p:sp>
    </p:spTree>
    <p:extLst>
      <p:ext uri="{BB962C8B-B14F-4D97-AF65-F5344CB8AC3E}">
        <p14:creationId xmlns:p14="http://schemas.microsoft.com/office/powerpoint/2010/main" val="160407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8" name="Straight Connector 2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34" name="Rectangle 3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34FF6-4757-48B1-BDBF-ACDABE13BC58}"/>
              </a:ext>
            </a:extLst>
          </p:cNvPr>
          <p:cNvSpPr>
            <a:spLocks noGrp="1"/>
          </p:cNvSpPr>
          <p:nvPr>
            <p:ph type="ctrTitle"/>
          </p:nvPr>
        </p:nvSpPr>
        <p:spPr>
          <a:xfrm>
            <a:off x="684212" y="485244"/>
            <a:ext cx="8534400" cy="1507067"/>
          </a:xfrm>
        </p:spPr>
        <p:txBody>
          <a:bodyPr vert="horz" lIns="91440" tIns="45720" rIns="91440" bIns="45720" rtlCol="0" anchor="ctr">
            <a:normAutofit/>
          </a:bodyPr>
          <a:lstStyle/>
          <a:p>
            <a:r>
              <a:rPr lang="en-US" sz="3600"/>
              <a:t>Vision and scope</a:t>
            </a:r>
          </a:p>
        </p:txBody>
      </p:sp>
      <p:grpSp>
        <p:nvGrpSpPr>
          <p:cNvPr id="36" name="Group 3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7" name="Straight Connector 3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Subtitle 2">
            <a:extLst>
              <a:ext uri="{FF2B5EF4-FFF2-40B4-BE49-F238E27FC236}">
                <a16:creationId xmlns:a16="http://schemas.microsoft.com/office/drawing/2014/main" id="{F636DC56-77FD-40B9-A847-713087396E83}"/>
              </a:ext>
            </a:extLst>
          </p:cNvPr>
          <p:cNvSpPr>
            <a:spLocks noGrp="1"/>
          </p:cNvSpPr>
          <p:nvPr>
            <p:ph type="subTitle" idx="1"/>
          </p:nvPr>
        </p:nvSpPr>
        <p:spPr>
          <a:xfrm>
            <a:off x="684212" y="1992311"/>
            <a:ext cx="8534400" cy="3615267"/>
          </a:xfrm>
        </p:spPr>
        <p:txBody>
          <a:bodyPr vert="horz" lIns="91440" tIns="45720" rIns="91440" bIns="45720" rtlCol="0" anchor="ctr">
            <a:normAutofit/>
          </a:bodyPr>
          <a:lstStyle/>
          <a:p>
            <a:pPr marL="342900" indent="-342900">
              <a:buFont typeface="Wingdings 3" panose="05040102010807070707" pitchFamily="18" charset="2"/>
              <a:buChar char=""/>
            </a:pPr>
            <a:r>
              <a:rPr lang="en-US" dirty="0">
                <a:solidFill>
                  <a:schemeClr val="tx1"/>
                </a:solidFill>
              </a:rPr>
              <a:t>Move customer traffic to company website</a:t>
            </a:r>
          </a:p>
          <a:p>
            <a:pPr marL="342900" indent="-342900">
              <a:buFont typeface="Wingdings 3" panose="05040102010807070707" pitchFamily="18" charset="2"/>
              <a:buChar char=""/>
            </a:pPr>
            <a:r>
              <a:rPr lang="en-US" dirty="0">
                <a:solidFill>
                  <a:schemeClr val="tx1"/>
                </a:solidFill>
              </a:rPr>
              <a:t>Detailed product information</a:t>
            </a:r>
          </a:p>
          <a:p>
            <a:pPr marL="342900" indent="-342900">
              <a:buFont typeface="Wingdings 3" panose="05040102010807070707" pitchFamily="18" charset="2"/>
              <a:buChar char=""/>
            </a:pPr>
            <a:r>
              <a:rPr lang="en-US" dirty="0">
                <a:solidFill>
                  <a:schemeClr val="tx1"/>
                </a:solidFill>
              </a:rPr>
              <a:t>In depth customer service and help</a:t>
            </a:r>
          </a:p>
          <a:p>
            <a:pPr marL="342900" indent="-342900">
              <a:buFont typeface="Wingdings 3" panose="05040102010807070707" pitchFamily="18" charset="2"/>
              <a:buChar char=""/>
            </a:pPr>
            <a:r>
              <a:rPr lang="en-US" dirty="0">
                <a:solidFill>
                  <a:schemeClr val="tx1"/>
                </a:solidFill>
              </a:rPr>
              <a:t>Direct customer contact</a:t>
            </a:r>
          </a:p>
          <a:p>
            <a:pPr marL="342900" indent="-342900">
              <a:buFont typeface="Wingdings 3" panose="05040102010807070707" pitchFamily="18" charset="2"/>
              <a:buChar char=""/>
            </a:pPr>
            <a:r>
              <a:rPr lang="en-US" dirty="0">
                <a:solidFill>
                  <a:schemeClr val="tx1"/>
                </a:solidFill>
              </a:rPr>
              <a:t>Better inventory tracking</a:t>
            </a:r>
          </a:p>
          <a:p>
            <a:pPr>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p:txBody>
      </p:sp>
    </p:spTree>
    <p:extLst>
      <p:ext uri="{BB962C8B-B14F-4D97-AF65-F5344CB8AC3E}">
        <p14:creationId xmlns:p14="http://schemas.microsoft.com/office/powerpoint/2010/main" val="4223030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34FF6-4757-48B1-BDBF-ACDABE13BC58}"/>
              </a:ext>
            </a:extLst>
          </p:cNvPr>
          <p:cNvSpPr>
            <a:spLocks noGrp="1"/>
          </p:cNvSpPr>
          <p:nvPr>
            <p:ph type="ctrTitle"/>
          </p:nvPr>
        </p:nvSpPr>
        <p:spPr>
          <a:xfrm>
            <a:off x="684212" y="485244"/>
            <a:ext cx="8534400" cy="1507067"/>
          </a:xfrm>
        </p:spPr>
        <p:txBody>
          <a:bodyPr vert="horz" lIns="91440" tIns="45720" rIns="91440" bIns="45720" rtlCol="0" anchor="ctr">
            <a:normAutofit/>
          </a:bodyPr>
          <a:lstStyle/>
          <a:p>
            <a:r>
              <a:rPr lang="en-US" sz="3600"/>
              <a:t>Vision and scope</a:t>
            </a:r>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Subtitle 2">
            <a:extLst>
              <a:ext uri="{FF2B5EF4-FFF2-40B4-BE49-F238E27FC236}">
                <a16:creationId xmlns:a16="http://schemas.microsoft.com/office/drawing/2014/main" id="{F636DC56-77FD-40B9-A847-713087396E83}"/>
              </a:ext>
            </a:extLst>
          </p:cNvPr>
          <p:cNvSpPr>
            <a:spLocks noGrp="1"/>
          </p:cNvSpPr>
          <p:nvPr>
            <p:ph type="subTitle" idx="1"/>
          </p:nvPr>
        </p:nvSpPr>
        <p:spPr>
          <a:xfrm>
            <a:off x="684212" y="2196306"/>
            <a:ext cx="8534400" cy="3615267"/>
          </a:xfrm>
        </p:spPr>
        <p:txBody>
          <a:bodyPr vert="horz" lIns="91440" tIns="45720" rIns="91440" bIns="45720" rtlCol="0" anchor="ctr">
            <a:normAutofit/>
          </a:bodyPr>
          <a:lstStyle/>
          <a:p>
            <a:pPr marL="342900" indent="-342900">
              <a:buFont typeface="Wingdings 3" panose="05040102010807070707" pitchFamily="18" charset="2"/>
              <a:buChar char=""/>
            </a:pPr>
            <a:r>
              <a:rPr lang="en-US" dirty="0">
                <a:solidFill>
                  <a:schemeClr val="tx1"/>
                </a:solidFill>
              </a:rPr>
              <a:t>Move customer traffic to company website</a:t>
            </a:r>
          </a:p>
          <a:p>
            <a:pPr marL="342900" indent="-342900">
              <a:buFont typeface="Wingdings 3" panose="05040102010807070707" pitchFamily="18" charset="2"/>
              <a:buChar char=""/>
            </a:pPr>
            <a:r>
              <a:rPr lang="en-US" dirty="0">
                <a:solidFill>
                  <a:schemeClr val="tx1"/>
                </a:solidFill>
              </a:rPr>
              <a:t>Detailed product information</a:t>
            </a:r>
          </a:p>
          <a:p>
            <a:pPr marL="342900" indent="-342900">
              <a:buFont typeface="Wingdings 3" panose="05040102010807070707" pitchFamily="18" charset="2"/>
              <a:buChar char=""/>
            </a:pPr>
            <a:r>
              <a:rPr lang="en-US" dirty="0">
                <a:solidFill>
                  <a:schemeClr val="tx1"/>
                </a:solidFill>
              </a:rPr>
              <a:t>In depth customer service and help</a:t>
            </a:r>
          </a:p>
          <a:p>
            <a:pPr marL="342900" indent="-342900">
              <a:buFont typeface="Wingdings 3" panose="05040102010807070707" pitchFamily="18" charset="2"/>
              <a:buChar char=""/>
            </a:pPr>
            <a:r>
              <a:rPr lang="en-US" dirty="0">
                <a:solidFill>
                  <a:schemeClr val="tx1"/>
                </a:solidFill>
              </a:rPr>
              <a:t>Direct customer contact</a:t>
            </a:r>
          </a:p>
          <a:p>
            <a:pPr marL="342900" indent="-342900">
              <a:buFont typeface="Wingdings 3" panose="05040102010807070707" pitchFamily="18" charset="2"/>
              <a:buChar char=""/>
            </a:pPr>
            <a:r>
              <a:rPr lang="en-US" dirty="0">
                <a:solidFill>
                  <a:schemeClr val="tx1"/>
                </a:solidFill>
              </a:rPr>
              <a:t>Better inventory tracking</a:t>
            </a:r>
          </a:p>
          <a:p>
            <a:pPr marL="342900" indent="-342900">
              <a:buFont typeface="Wingdings 3" panose="05040102010807070707" pitchFamily="18" charset="2"/>
              <a:buChar char=""/>
            </a:pPr>
            <a:r>
              <a:rPr lang="en-US" dirty="0">
                <a:solidFill>
                  <a:schemeClr val="tx1"/>
                </a:solidFill>
              </a:rPr>
              <a:t>Lower costs</a:t>
            </a:r>
          </a:p>
          <a:p>
            <a:pPr>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p:txBody>
      </p:sp>
    </p:spTree>
    <p:extLst>
      <p:ext uri="{BB962C8B-B14F-4D97-AF65-F5344CB8AC3E}">
        <p14:creationId xmlns:p14="http://schemas.microsoft.com/office/powerpoint/2010/main" val="344064094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7181</TotalTime>
  <Words>402</Words>
  <Application>Microsoft Office PowerPoint</Application>
  <PresentationFormat>Widescreen</PresentationFormat>
  <Paragraphs>99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Century Gothic</vt:lpstr>
      <vt:lpstr>Wingdings</vt:lpstr>
      <vt:lpstr>Wingdings 3</vt:lpstr>
      <vt:lpstr>Slice</vt:lpstr>
      <vt:lpstr> </vt:lpstr>
      <vt:lpstr>Table of contents - Elaboration 2</vt:lpstr>
      <vt:lpstr>Vision and scope</vt:lpstr>
      <vt:lpstr>Vision and scope</vt:lpstr>
      <vt:lpstr>Vision and scope</vt:lpstr>
      <vt:lpstr>Vision and scope</vt:lpstr>
      <vt:lpstr>Vision and scope</vt:lpstr>
      <vt:lpstr>Vision and scope</vt:lpstr>
      <vt:lpstr>Vision and scope</vt:lpstr>
      <vt:lpstr>Updated Use Case diagram</vt:lpstr>
      <vt:lpstr>PowerPoint Presentation</vt:lpstr>
      <vt:lpstr>Sequence Diagram:  Customer View Products Use Case</vt:lpstr>
      <vt:lpstr>Sequence Diagram:  Employee Enters Products Use Case</vt:lpstr>
      <vt:lpstr>Domain model</vt:lpstr>
      <vt:lpstr>Class diagram</vt:lpstr>
      <vt:lpstr>PowerPoint Presentation</vt:lpstr>
      <vt:lpstr>Software Architecture</vt:lpstr>
      <vt:lpstr>Software Architecture: Logical View</vt:lpstr>
      <vt:lpstr>Software Architecture: Programming View</vt:lpstr>
      <vt:lpstr>Data model</vt:lpstr>
      <vt:lpstr>PowerPoint Presentation</vt:lpstr>
      <vt:lpstr>PowerPoint Presentation</vt:lpstr>
      <vt:lpstr>Sequence Diagram: Customer</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Jerry</dc:creator>
  <cp:lastModifiedBy>Mike Juarez-Sweeney</cp:lastModifiedBy>
  <cp:revision>39</cp:revision>
  <dcterms:created xsi:type="dcterms:W3CDTF">2019-06-30T18:53:19Z</dcterms:created>
  <dcterms:modified xsi:type="dcterms:W3CDTF">2019-08-13T23:15:48Z</dcterms:modified>
</cp:coreProperties>
</file>