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6"/>
    <p:restoredTop sz="94652"/>
  </p:normalViewPr>
  <p:slideViewPr>
    <p:cSldViewPr snapToGrid="0">
      <p:cViewPr varScale="1">
        <p:scale>
          <a:sx n="95" d="100"/>
          <a:sy n="95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4E3E8-79E5-3645-8D49-A1C57B9CE730}" type="datetimeFigureOut">
              <a:rPr lang="en-US" smtClean="0"/>
              <a:t>3/28/24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D7DE5-C9E4-5F4B-BF80-A851F984E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74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								za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D7DE5-C9E4-5F4B-BF80-A851F984E4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6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62676-CDD8-6200-C28B-EE1366315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0D5AA-AAAF-FECF-9BE8-EB99FCFDE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B003A-67F1-22AB-39E8-6FB824BC1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22C0-E3D4-D54F-8006-FAD05E32552B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37B5B-24DC-D982-E626-18D1025B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4EE99-AFB5-7D78-1A2C-0173D841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03A5-91B5-0144-8C91-12D0316C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5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F8596-79B9-015F-1991-DD21DA0E1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54E36-ED82-6ADE-2112-3F00247D4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4C621-06A5-DAA9-69DA-E9F1B3BC3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22C0-E3D4-D54F-8006-FAD05E32552B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30A49-A403-80EC-CA18-71152D10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C4D23-A196-D447-C151-C114A5AF2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03A5-91B5-0144-8C91-12D0316C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9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899D7B-7927-BC84-A6F0-1120B1E32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7F092-40A6-2B07-7B9C-2B74D7B2F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E5DC-F213-C5F8-2BD3-D66623F2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22C0-E3D4-D54F-8006-FAD05E32552B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76F3E-F3EC-1FDA-6949-D108A212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8F58E-98A2-23EF-1AED-465A7020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03A5-91B5-0144-8C91-12D0316C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1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92EE-F418-475B-94BF-0D0507642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5568D-41EB-16F9-5D09-BC0FFE31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BD94B-5E56-3841-C812-60A2405B2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22C0-E3D4-D54F-8006-FAD05E32552B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55F86-EB91-6992-ECC6-29DF727E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3C924-276C-5E19-9934-13ED5B12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03A5-91B5-0144-8C91-12D0316C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2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C77D7-852B-4FC8-ADAA-06355B081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FAC9A-B5BA-CDE4-6722-17CF7C7E3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2D4F3-D884-8F40-F6F9-BA6EE2EC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22C0-E3D4-D54F-8006-FAD05E32552B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8B50A-9CF7-5F33-5170-7166E5B07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BEFE2-10B6-1000-522E-B9C490DDD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03A5-91B5-0144-8C91-12D0316C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1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DF810-8D72-C42E-6311-E543DE25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B96B2-FCDA-9F58-D5E9-4AC4CDED5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2D78B-BCE5-FAF1-0FF1-FDBADF93A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AEA97-3E61-DE44-9943-19148D354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22C0-E3D4-D54F-8006-FAD05E32552B}" type="datetimeFigureOut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45860-7EA3-9E32-6640-7FA830B50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EF2F4-9D1D-F8BD-A7A2-C69C23D8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03A5-91B5-0144-8C91-12D0316C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8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AB530-2CBB-9D8C-8B46-44049BBA9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6A9B2-088C-42AB-ACA0-E276EC578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3C3FF-421D-C101-D866-8B5419592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3D7E3-9891-98C8-A267-F49C6A3F2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7EAFDA-5FE4-A33D-AAAC-157A3475C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830F1E-6DCE-6C83-46C0-4675259E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22C0-E3D4-D54F-8006-FAD05E32552B}" type="datetimeFigureOut">
              <a:rPr lang="en-US" smtClean="0"/>
              <a:t>3/28/24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3F6937-0810-E3DF-22BD-F78DA966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14D13-E521-CF0B-837A-53B0DEDA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03A5-91B5-0144-8C91-12D0316C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6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DC78-8F2D-040E-92F5-9248BC87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0778E9-46B3-BA38-50CA-1B66B26F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22C0-E3D4-D54F-8006-FAD05E32552B}" type="datetimeFigureOut">
              <a:rPr lang="en-US" smtClean="0"/>
              <a:t>3/28/24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C2F15-01D6-A132-80AC-DD573CB7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B09A5-36FB-2C6A-7E63-6372C69F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03A5-91B5-0144-8C91-12D0316C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3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50CA20-BD9A-6419-677F-91221070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22C0-E3D4-D54F-8006-FAD05E32552B}" type="datetimeFigureOut">
              <a:rPr lang="en-US" smtClean="0"/>
              <a:t>3/28/24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47BE3-9226-F5A6-A29B-1C0BA4F5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3964D-BD73-5D6A-A574-599BED199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03A5-91B5-0144-8C91-12D0316C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E0BDB-D11F-4E45-E2DA-3AD0B1C24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54857-09B3-BDD4-5957-2437C708C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28D8E-E050-27A7-5121-D2AB9CA15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A737B-5CD0-EDEA-F5EE-3BE1D21C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22C0-E3D4-D54F-8006-FAD05E32552B}" type="datetimeFigureOut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82E14-8E6C-94F3-459B-4E64B35D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C9DAB-1CDE-6B57-4FCB-6BDB26DC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03A5-91B5-0144-8C91-12D0316C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22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37728-442B-3381-0390-80DC2840B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9EAFC-B56D-64F9-11A8-878D5E529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B402B-2970-6EEE-263E-DDF5EBEFC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0EEBF-347D-3B0F-6679-9263ECD38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22C0-E3D4-D54F-8006-FAD05E32552B}" type="datetimeFigureOut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EB84C-4F7A-FEC2-8E34-33561981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439EB-97C5-6EE7-EDF6-63767D91C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03A5-91B5-0144-8C91-12D0316C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66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E81BF-DC30-23C7-54A4-7F9C85F2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E076C-969A-D0C3-88F7-4B8763890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46A20-62EF-B1A0-38CA-F1B799383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AE22C0-E3D4-D54F-8006-FAD05E32552B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F3D3E-376C-1F90-0D0E-0E2435F96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129DA-F238-080E-F03B-EB1707339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C103A5-91B5-0144-8C91-12D0316C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5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Users/mj/Library/Group%20Containers/UBF8T346G9.ms/WebArchiveCopyPasteTempFiles/com.microsoft.Word/the-most-comprehensive-rna-atlas-ever-350017-960x540.jpg%3fcb=11706438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2DBBC-7A12-9FFC-DCA4-21445D6B7E7E}"/>
              </a:ext>
            </a:extLst>
          </p:cNvPr>
          <p:cNvSpPr txBox="1"/>
          <p:nvPr/>
        </p:nvSpPr>
        <p:spPr>
          <a:xfrm>
            <a:off x="804672" y="5116529"/>
            <a:ext cx="10592174" cy="10006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Single-cell RNA Sequencing Analysis: Unveiling Cellular Differentiation and Maturation </a:t>
            </a:r>
          </a:p>
        </p:txBody>
      </p:sp>
      <p:pic>
        <p:nvPicPr>
          <p:cNvPr id="1025" name="Picture 1" descr="The Most Comprehensive RNA Atlas Ever | Technology Networks">
            <a:extLst>
              <a:ext uri="{FF2B5EF4-FFF2-40B4-BE49-F238E27FC236}">
                <a16:creationId xmlns:a16="http://schemas.microsoft.com/office/drawing/2014/main" id="{BB59FBDB-541D-61B9-ECF1-013DCFE751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77" b="12860"/>
          <a:stretch>
            <a:fillRect/>
          </a:stretch>
        </p:blipFill>
        <p:spPr bwMode="auto">
          <a:xfrm>
            <a:off x="-1" y="10"/>
            <a:ext cx="12192001" cy="420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033" name="Freeform: Shape 103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A5F5C34-DD7C-70FB-0C52-A1D1FE192899}"/>
              </a:ext>
            </a:extLst>
          </p:cNvPr>
          <p:cNvSpPr txBox="1"/>
          <p:nvPr/>
        </p:nvSpPr>
        <p:spPr>
          <a:xfrm>
            <a:off x="804672" y="4580785"/>
            <a:ext cx="9416898" cy="48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>
                <a:solidFill>
                  <a:schemeClr val="tx2"/>
                </a:solidFill>
              </a:rPr>
              <a:t>Mojtaba Ghasemi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5D98547-9C22-256C-8237-F7E90AD27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9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99458B-2100-9EF7-49A3-56CD030DC806}"/>
              </a:ext>
            </a:extLst>
          </p:cNvPr>
          <p:cNvSpPr txBox="1"/>
          <p:nvPr/>
        </p:nvSpPr>
        <p:spPr>
          <a:xfrm>
            <a:off x="370113" y="1293580"/>
            <a:ext cx="966484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2400" dirty="0"/>
              <a:t>Single-cell RNA sequencing (</a:t>
            </a:r>
            <a:r>
              <a:rPr lang="en-CA" sz="2400" dirty="0" err="1"/>
              <a:t>scRNA</a:t>
            </a:r>
            <a:r>
              <a:rPr lang="en-CA" sz="2400" dirty="0"/>
              <a:t>-seq) represents a transformative advancement in genomics, offering an unparalleled view into individual cell dynamics.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2400" dirty="0"/>
              <a:t>This method reveals cellular heterogeneity, identifies rare cell types, and elucidates developmental pathways in unprecedented detail.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2400" dirty="0"/>
              <a:t>Image suggestion: An illustration of the </a:t>
            </a:r>
            <a:r>
              <a:rPr lang="en-CA" sz="2400" dirty="0" err="1"/>
              <a:t>scRNA</a:t>
            </a:r>
            <a:r>
              <a:rPr lang="en-CA" sz="2400" dirty="0"/>
              <a:t>-seq workflow or a graphic showing cellular differentiation at a single-cell level.</a:t>
            </a:r>
          </a:p>
        </p:txBody>
      </p:sp>
      <p:sp>
        <p:nvSpPr>
          <p:cNvPr id="6" name="AutoShape 2" descr="An illustration of the scRNA-seq workflow, showing various stages from cell isolation, RNA extraction, to sequencing, depicting the process in a clear, educational, and visually appealing manner.">
            <a:extLst>
              <a:ext uri="{FF2B5EF4-FFF2-40B4-BE49-F238E27FC236}">
                <a16:creationId xmlns:a16="http://schemas.microsoft.com/office/drawing/2014/main" id="{A4863A38-8746-19B7-38F8-DED766083D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7000" y="2057402"/>
            <a:ext cx="4800598" cy="480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82E4E9-B558-4A95-90A3-BD4CA72A9411}"/>
              </a:ext>
            </a:extLst>
          </p:cNvPr>
          <p:cNvSpPr txBox="1"/>
          <p:nvPr/>
        </p:nvSpPr>
        <p:spPr>
          <a:xfrm>
            <a:off x="631007" y="367493"/>
            <a:ext cx="849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Introduction to </a:t>
            </a:r>
            <a:r>
              <a:rPr lang="en-US" sz="2400" b="1" dirty="0" err="1"/>
              <a:t>scRNS</a:t>
            </a:r>
            <a:r>
              <a:rPr lang="en-US" sz="2400" b="1" dirty="0"/>
              <a:t>-seq						</a:t>
            </a:r>
          </a:p>
        </p:txBody>
      </p:sp>
    </p:spTree>
    <p:extLst>
      <p:ext uri="{BB962C8B-B14F-4D97-AF65-F5344CB8AC3E}">
        <p14:creationId xmlns:p14="http://schemas.microsoft.com/office/powerpoint/2010/main" val="1393543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80127E-1256-FF33-6739-58BEA4EAF999}"/>
              </a:ext>
            </a:extLst>
          </p:cNvPr>
          <p:cNvSpPr txBox="1"/>
          <p:nvPr/>
        </p:nvSpPr>
        <p:spPr>
          <a:xfrm>
            <a:off x="631007" y="367493"/>
            <a:ext cx="9417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Problem Statement and Objectives				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CC0218-0D91-EB82-8136-C899B4DC230E}"/>
              </a:ext>
            </a:extLst>
          </p:cNvPr>
          <p:cNvSpPr txBox="1"/>
          <p:nvPr/>
        </p:nvSpPr>
        <p:spPr>
          <a:xfrm>
            <a:off x="751656" y="1332145"/>
            <a:ext cx="655009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400" dirty="0"/>
              <a:t>Problem Statement: "The challenge in </a:t>
            </a:r>
            <a:r>
              <a:rPr lang="en-CA" sz="2400" dirty="0" err="1"/>
              <a:t>scRNA</a:t>
            </a:r>
            <a:r>
              <a:rPr lang="en-CA" sz="2400" dirty="0"/>
              <a:t>-seq analysis lies in correlating the complex interactions among DNA accessibility, RNA expression, and protein synthesis during cellular development.</a:t>
            </a:r>
          </a:p>
          <a:p>
            <a:pPr algn="l"/>
            <a:endParaRPr lang="en-CA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400" dirty="0"/>
              <a:t>Objectives: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2400" dirty="0"/>
              <a:t>Characterize gene expression profiles throughout cell differentiation.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2400" dirty="0"/>
              <a:t>Develop predictive models for cellular differentiation trajectories.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2400" dirty="0"/>
              <a:t>Identify biomarkers for cell maturation and differentiation.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FF9A34-CF72-6815-BDFF-513E01450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04" y="2244479"/>
            <a:ext cx="4540083" cy="28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11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80127E-1256-FF33-6739-58BEA4EAF999}"/>
              </a:ext>
            </a:extLst>
          </p:cNvPr>
          <p:cNvSpPr txBox="1"/>
          <p:nvPr/>
        </p:nvSpPr>
        <p:spPr>
          <a:xfrm>
            <a:off x="631007" y="367493"/>
            <a:ext cx="849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Data Wrangling Overview					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7350A1-B5F0-C297-6367-9BC625C8A332}"/>
              </a:ext>
            </a:extLst>
          </p:cNvPr>
          <p:cNvSpPr txBox="1"/>
          <p:nvPr/>
        </p:nvSpPr>
        <p:spPr>
          <a:xfrm>
            <a:off x="762000" y="1472532"/>
            <a:ext cx="593463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400" dirty="0"/>
              <a:t>Data was sourced from comprehensive </a:t>
            </a:r>
            <a:r>
              <a:rPr lang="en-CA" sz="2400" dirty="0" err="1"/>
              <a:t>scRNA</a:t>
            </a:r>
            <a:r>
              <a:rPr lang="en-CA" sz="2400" dirty="0"/>
              <a:t>-seq datasets, focusing on the transition of bone marrow stem cells into mature blood cells.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400" dirty="0"/>
              <a:t>Data cleaning and preprocessing involved handling missing values, correcting batch effects, and normalizing gene expression levels.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400" dirty="0"/>
              <a:t>Feature selection aimed to identify relevant genes and proteins, employing variance filtering and correlation analysis.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F9424C-6F1E-654D-F599-20DE1874D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635" y="1018465"/>
            <a:ext cx="5118847" cy="25745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603E12-7630-F98C-2D5D-865C9945C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829" y="3948003"/>
            <a:ext cx="4836459" cy="243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87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80127E-1256-FF33-6739-58BEA4EAF999}"/>
              </a:ext>
            </a:extLst>
          </p:cNvPr>
          <p:cNvSpPr txBox="1"/>
          <p:nvPr/>
        </p:nvSpPr>
        <p:spPr>
          <a:xfrm>
            <a:off x="631007" y="367493"/>
            <a:ext cx="849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Exploratory Data Analysis (EDA)				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EED2DD-3500-1C30-8878-A2B1D834D4E4}"/>
              </a:ext>
            </a:extLst>
          </p:cNvPr>
          <p:cNvSpPr txBox="1"/>
          <p:nvPr/>
        </p:nvSpPr>
        <p:spPr>
          <a:xfrm>
            <a:off x="631007" y="1433534"/>
            <a:ext cx="6781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400" dirty="0"/>
              <a:t>The EDA aimed to uncover underlying patterns, identify anomalies, and generate hypotheses about the cellular differentiation process.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400" dirty="0"/>
              <a:t>Univariate analysis summarized individual variables, focusing on gene and protein expression levels.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400" dirty="0"/>
              <a:t>Bivariate and multivariate analyses explored relationships between genes and proteins, highlighting potential biomarkers and signaling pathways.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05F879-D130-486B-B4FE-C005A12CF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788" y="1945231"/>
            <a:ext cx="4634753" cy="296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83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80127E-1256-FF33-6739-58BEA4EAF999}"/>
              </a:ext>
            </a:extLst>
          </p:cNvPr>
          <p:cNvSpPr txBox="1"/>
          <p:nvPr/>
        </p:nvSpPr>
        <p:spPr>
          <a:xfrm>
            <a:off x="631007" y="367493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Modeling Approach					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9E2C73-E6BB-6867-0706-ED95DBC045F1}"/>
              </a:ext>
            </a:extLst>
          </p:cNvPr>
          <p:cNvSpPr txBox="1"/>
          <p:nvPr/>
        </p:nvSpPr>
        <p:spPr>
          <a:xfrm>
            <a:off x="842681" y="1562616"/>
            <a:ext cx="651285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400" dirty="0"/>
              <a:t>Chose </a:t>
            </a:r>
            <a:r>
              <a:rPr lang="en-CA" sz="2400" dirty="0" err="1"/>
              <a:t>LightGBM</a:t>
            </a:r>
            <a:r>
              <a:rPr lang="en-CA" sz="2400" dirty="0"/>
              <a:t> for its efficiency and effectiveness, particularly with large-scale data like the </a:t>
            </a:r>
            <a:r>
              <a:rPr lang="en-CA" sz="2400" dirty="0" err="1"/>
              <a:t>CITEseq</a:t>
            </a:r>
            <a:r>
              <a:rPr lang="en-CA" sz="2400" dirty="0"/>
              <a:t> dataset.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400" dirty="0"/>
              <a:t>Implemented dimensionality reduction to manage high-dimensional data, using techniques like truncated SVD.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400" dirty="0"/>
              <a:t>Trained 140 </a:t>
            </a:r>
            <a:r>
              <a:rPr lang="en-CA" sz="2400" dirty="0" err="1"/>
              <a:t>LightGBM</a:t>
            </a:r>
            <a:r>
              <a:rPr lang="en-CA" sz="2400" dirty="0"/>
              <a:t> models, one for each target variable, ensuring robustness through cross-validation.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042735-06ED-26AF-7D56-3E40066F9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1" y="2138082"/>
            <a:ext cx="4365812" cy="258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875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80127E-1256-FF33-6739-58BEA4EAF999}"/>
              </a:ext>
            </a:extLst>
          </p:cNvPr>
          <p:cNvSpPr txBox="1"/>
          <p:nvPr/>
        </p:nvSpPr>
        <p:spPr>
          <a:xfrm>
            <a:off x="631007" y="367493"/>
            <a:ext cx="849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Model Evaluation and Results				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3CB003-3838-8D62-AA7E-D25A51F54D87}"/>
              </a:ext>
            </a:extLst>
          </p:cNvPr>
          <p:cNvSpPr txBox="1"/>
          <p:nvPr/>
        </p:nvSpPr>
        <p:spPr>
          <a:xfrm>
            <a:off x="842683" y="1683639"/>
            <a:ext cx="912158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400" dirty="0"/>
              <a:t>Employed Pearson correlation and mean squared error (MSE) as key evaluation metrics to assess model performance.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400" dirty="0"/>
              <a:t>Structured cross-validation framework ensured the model's generalizability and predictive accuracy.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400" dirty="0"/>
              <a:t>Key findings highlighted significant gene-protein relationships crucial for understanding cellular maturation.</a:t>
            </a:r>
          </a:p>
        </p:txBody>
      </p:sp>
    </p:spTree>
    <p:extLst>
      <p:ext uri="{BB962C8B-B14F-4D97-AF65-F5344CB8AC3E}">
        <p14:creationId xmlns:p14="http://schemas.microsoft.com/office/powerpoint/2010/main" val="2078695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80127E-1256-FF33-6739-58BEA4EAF999}"/>
              </a:ext>
            </a:extLst>
          </p:cNvPr>
          <p:cNvSpPr txBox="1"/>
          <p:nvPr/>
        </p:nvSpPr>
        <p:spPr>
          <a:xfrm>
            <a:off x="631007" y="367493"/>
            <a:ext cx="849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Conclusions and Implications				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3D1D9E-4A7E-DD20-F0F6-188417C5D9DF}"/>
              </a:ext>
            </a:extLst>
          </p:cNvPr>
          <p:cNvSpPr txBox="1"/>
          <p:nvPr/>
        </p:nvSpPr>
        <p:spPr>
          <a:xfrm>
            <a:off x="748552" y="1473875"/>
            <a:ext cx="916193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400" dirty="0"/>
              <a:t>The study revealed intricate relationships between gene expressions and protein levels, enhancing our understanding of cellular differentiation.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400" dirty="0"/>
              <a:t>Findings offer a foundation for therapeutic strategies targeting specific cellular pathways in disease treatment.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400" dirty="0"/>
              <a:t>Implications extend to regenerative medicine, disease diagnosis, and the development of personalized medical approaches."</a:t>
            </a:r>
          </a:p>
        </p:txBody>
      </p:sp>
    </p:spTree>
    <p:extLst>
      <p:ext uri="{BB962C8B-B14F-4D97-AF65-F5344CB8AC3E}">
        <p14:creationId xmlns:p14="http://schemas.microsoft.com/office/powerpoint/2010/main" val="3554320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80127E-1256-FF33-6739-58BEA4EAF999}"/>
              </a:ext>
            </a:extLst>
          </p:cNvPr>
          <p:cNvSpPr txBox="1"/>
          <p:nvPr/>
        </p:nvSpPr>
        <p:spPr>
          <a:xfrm>
            <a:off x="631007" y="367493"/>
            <a:ext cx="11264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Recommendations and Future Directions					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EE9F2-E574-1296-1073-AD30FF252237}"/>
              </a:ext>
            </a:extLst>
          </p:cNvPr>
          <p:cNvSpPr txBox="1"/>
          <p:nvPr/>
        </p:nvSpPr>
        <p:spPr>
          <a:xfrm>
            <a:off x="775448" y="1867871"/>
            <a:ext cx="694316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400" dirty="0"/>
              <a:t>Future research should explore the identified biomarkers and their roles in cellular processes.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400" dirty="0"/>
              <a:t>Practical applications might include the development of diagnostic tools or therapeutic strategies targeting cell differentiation stages.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400" dirty="0"/>
              <a:t>Encourages an interdisciplinary approach in genomics research, integrating computational and biological sciences.</a:t>
            </a:r>
          </a:p>
        </p:txBody>
      </p:sp>
    </p:spTree>
    <p:extLst>
      <p:ext uri="{BB962C8B-B14F-4D97-AF65-F5344CB8AC3E}">
        <p14:creationId xmlns:p14="http://schemas.microsoft.com/office/powerpoint/2010/main" val="3892494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510</Words>
  <Application>Microsoft Macintosh PowerPoint</Application>
  <PresentationFormat>Widescreen</PresentationFormat>
  <Paragraphs>54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Mojtaba Ghasemi</dc:creator>
  <cp:lastModifiedBy>Mojtaba Ghasemi</cp:lastModifiedBy>
  <cp:revision>6</cp:revision>
  <dcterms:created xsi:type="dcterms:W3CDTF">2024-03-29T00:02:29Z</dcterms:created>
  <dcterms:modified xsi:type="dcterms:W3CDTF">2024-03-29T00:26:33Z</dcterms:modified>
</cp:coreProperties>
</file>