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5"/>
    <p:restoredTop sz="96327"/>
  </p:normalViewPr>
  <p:slideViewPr>
    <p:cSldViewPr snapToGrid="0">
      <p:cViewPr varScale="1">
        <p:scale>
          <a:sx n="128" d="100"/>
          <a:sy n="128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85F-5A59-FBF9-1AC6-B4EEFF36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684C-5645-4196-529A-2E3723D7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9DFB-9AB8-6DF3-3162-EBA3B833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F3FE-CE55-F80F-EB77-471F832B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9732-9803-0AA2-B011-EF6AF26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6B9-B768-F5C1-4091-9BB0E3EA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3213-3BB2-61EC-94FD-7E2F4CC6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88D8-268E-4C60-A91E-59CED7F1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6BF9-F358-C0D9-B4DD-20F84A57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60F2-A514-9774-CEE1-0E336942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6152D-B679-7E66-13C1-BDBCE3C3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8F133-84B2-FF82-30E0-74FE5895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509E-A7C1-5F33-AC21-156C6280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6C28-9C6E-048E-D460-F72AFE1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B8FD-7B7B-F752-22E5-6BCB8D36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8927-E472-D7CC-DA3E-07012702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1A3-63F8-D485-23AA-95C9919C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D1C3-2DF8-EDF8-FE9C-76862346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0490-90C9-54CD-CB7A-A3CDDA88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760A-58F4-41F5-B8C2-83F151F5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32E9-0DF4-FB0A-69A6-C43FABEF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0C4F-40B4-6789-BC1B-3DE9C443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E502-7D2C-2E2A-AC67-53ED55BF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7C98-79CC-D6BB-A0F5-3BBBFF3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2A8B-1972-9B76-9F84-7ACC260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3734-0C06-0E58-8266-E9F10D72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56AA-F3DB-7676-971B-76A48107F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39FFB-57E4-487B-D45E-0C10A7DE8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2946-280C-D189-8911-43EEC760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133E-EF83-BB76-2043-5F00BC64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9E3E-8B88-119D-5253-7E5DF9D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E7E4-68F6-D491-65DD-85A0500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0F07-31F8-3124-AE2F-EAFF72705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DBFE5-75AA-98A5-0FD7-7B6127560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E19DA-C10C-49A4-2672-4B317818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FDB5D-1627-DF51-E4FD-999B3C23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17A01-138C-6A79-C40A-6904B1F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74A8F-BFDA-E82B-BE12-2708B93B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EDFA9-9D04-E4A6-2C80-0D9045AC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5C88-EAA4-1806-C110-EB3BC5C6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F3DC6-DF78-1BCD-A305-FDB6369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4BC2-BF82-ED7F-48E0-8222C73B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02EC1-038A-5342-DC91-0E1B79D4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4521-66F7-D3ED-6EB6-8149128A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D6411-CCAE-A1E7-2E31-53F4675B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05A3-4CB6-89B5-776F-8C0544E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8687-EE07-710D-B95E-EF0A728F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3C82-90D5-C827-6539-E6F5825C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76CCA-E9B2-4A8C-23FF-7161DA18B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5FCE-4767-2731-461A-AA2FB6D0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59FE-1A11-80C5-FB0F-C610E633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EE41-CF35-63DA-06D8-48AB14CF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F984-E169-84D1-317C-B035B448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975B8-3B79-B024-3C22-96C82971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D0D2-2619-F3DF-A22D-2294FD73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A29E0-6D0A-68F1-B337-F579429E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FC1C0-D838-26E1-442E-60F35F83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08FA-B1EF-F82E-446F-C850F390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206E-9C00-9AB4-A051-B647A3E9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70A6D-9543-4A3F-1549-0BDBD3AB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80C1-DE2C-F5A2-E516-C723CC553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3E36-9403-704F-AB69-2CE5AC9FA48E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1E2E-8ABC-F587-F352-6B0F33A41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2D95-CB94-245B-57EC-318CA28A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5AAE-C0BD-8B4C-BE19-1D901E1D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53463D-7E04-0BF2-CA54-5FDA313E4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035" y="1152938"/>
            <a:ext cx="10356574" cy="5019262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Guided Capstone Project Presentation</a:t>
            </a:r>
          </a:p>
          <a:p>
            <a:endParaRPr lang="en-US" sz="4600" dirty="0"/>
          </a:p>
          <a:p>
            <a:r>
              <a:rPr lang="en-CA" sz="3900" dirty="0">
                <a:effectLst/>
              </a:rPr>
              <a:t>The Pricing Strategy of Big Mountain Ski Resort Tickets</a:t>
            </a:r>
          </a:p>
          <a:p>
            <a:endParaRPr lang="en-CA" sz="3200" dirty="0"/>
          </a:p>
          <a:p>
            <a:endParaRPr lang="en-CA" dirty="0">
              <a:effectLst/>
            </a:endParaRPr>
          </a:p>
          <a:p>
            <a:r>
              <a:rPr lang="en-CA" sz="3000" dirty="0" err="1">
                <a:effectLst/>
              </a:rPr>
              <a:t>Mojtaba</a:t>
            </a:r>
            <a:r>
              <a:rPr lang="en-CA" sz="3000" dirty="0">
                <a:effectLst/>
              </a:rPr>
              <a:t> </a:t>
            </a:r>
            <a:r>
              <a:rPr lang="en-CA" sz="3000" dirty="0" err="1">
                <a:effectLst/>
              </a:rPr>
              <a:t>Ghasemi</a:t>
            </a:r>
            <a:endParaRPr lang="en-CA" sz="3000" dirty="0">
              <a:effectLst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1600" dirty="0">
                <a:effectLst/>
              </a:rPr>
              <a:t>June 2023</a:t>
            </a:r>
          </a:p>
          <a:p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2059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1BCAE-0F6A-B19D-A7A9-0C1E04F8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97"/>
            <a:ext cx="10515600" cy="5401711"/>
          </a:xfrm>
        </p:spPr>
        <p:txBody>
          <a:bodyPr>
            <a:normAutofit/>
          </a:bodyPr>
          <a:lstStyle/>
          <a:p>
            <a:r>
              <a:rPr lang="en-US" sz="2400" dirty="0"/>
              <a:t>Big Mountain Resort (BMR) uses data analysis to improve its ticket pricing strategy and boost revenue.</a:t>
            </a:r>
          </a:p>
          <a:p>
            <a:r>
              <a:rPr lang="en-US" sz="2400" dirty="0"/>
              <a:t>The main goal is to find the ideal ticket price and assess the effects of the potential changes.</a:t>
            </a:r>
          </a:p>
          <a:p>
            <a:r>
              <a:rPr lang="en-US" sz="2400" dirty="0"/>
              <a:t>Within the next six months, practical suggestions will be given for execution before the upcoming ski season.</a:t>
            </a:r>
          </a:p>
          <a:p>
            <a:r>
              <a:rPr lang="en-US" sz="2400" dirty="0"/>
              <a:t>Success will be measured by how the recommended ticket pricing strategy maximizes revenue without affecting the current annual visitor count of 350,000.</a:t>
            </a:r>
          </a:p>
          <a:p>
            <a:r>
              <a:rPr lang="en-CA" sz="2400" dirty="0"/>
              <a:t>The suggested changes should effectively control costs, particularly the new chair lift's operational expenses ($1,540,000), while maintaining or improving current service standards.</a:t>
            </a:r>
          </a:p>
          <a:p>
            <a:r>
              <a:rPr lang="en-US" sz="2400" dirty="0"/>
              <a:t>We received a dataset that includes 330 national ski resorts across the United States including BMR.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2038B-5140-6F1F-7D6C-E91E907B5EFB}"/>
              </a:ext>
            </a:extLst>
          </p:cNvPr>
          <p:cNvSpPr txBox="1"/>
          <p:nvPr/>
        </p:nvSpPr>
        <p:spPr>
          <a:xfrm>
            <a:off x="1077310" y="133782"/>
            <a:ext cx="100373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Identification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738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9B3C7-320C-E921-107D-CC10863A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97"/>
            <a:ext cx="10515600" cy="5401711"/>
          </a:xfrm>
        </p:spPr>
        <p:txBody>
          <a:bodyPr>
            <a:normAutofit/>
          </a:bodyPr>
          <a:lstStyle/>
          <a:p>
            <a:r>
              <a:rPr lang="en-CA" sz="2000" dirty="0"/>
              <a:t>After conducting an EDA, we found no discernible patterns linking state-related data to ticket prices. As a result, we have decided to treat all states equally.</a:t>
            </a:r>
          </a:p>
          <a:p>
            <a:r>
              <a:rPr lang="en-US" sz="2000" dirty="0"/>
              <a:t>The four most influential factors affecting ticket prices are: "</a:t>
            </a:r>
            <a:r>
              <a:rPr lang="en-US" sz="2000" dirty="0" err="1"/>
              <a:t>fastQuads</a:t>
            </a:r>
            <a:r>
              <a:rPr lang="en-US" sz="2000" dirty="0"/>
              <a:t>", "Runs", "Snow </a:t>
            </a:r>
            <a:r>
              <a:rPr lang="en-US" sz="2000" dirty="0" err="1"/>
              <a:t>Making_ac</a:t>
            </a:r>
            <a:r>
              <a:rPr lang="en-US" sz="2000" dirty="0"/>
              <a:t>", and "</a:t>
            </a:r>
            <a:r>
              <a:rPr lang="en-US" sz="2000" dirty="0" err="1"/>
              <a:t>vertical_drop</a:t>
            </a:r>
            <a:r>
              <a:rPr lang="en-US" sz="2000" dirty="0"/>
              <a:t>".</a:t>
            </a:r>
          </a:p>
          <a:p>
            <a:r>
              <a:rPr lang="en-US" sz="2000" dirty="0"/>
              <a:t>BMR's ticket prices do not reflect the superior amenities compared to other ski resorts in the United States. </a:t>
            </a:r>
          </a:p>
          <a:p>
            <a:r>
              <a:rPr lang="en-US" sz="2000" dirty="0"/>
              <a:t>Based on the initial model, which is the Random Forest, there is a proposed increase in ticket prices from $81 to $91 (based on the price model predicted and the MAE). This increase could generate an additional $17.5 million in revenue, considering around 350,000 visitors purchase 5 passes annually.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B3B3D-86DE-54D6-CDB4-6787A81DE46B}"/>
              </a:ext>
            </a:extLst>
          </p:cNvPr>
          <p:cNvSpPr txBox="1"/>
          <p:nvPr/>
        </p:nvSpPr>
        <p:spPr>
          <a:xfrm>
            <a:off x="1077310" y="133782"/>
            <a:ext cx="100373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Modeling Results and Analysis</a:t>
            </a:r>
            <a:endParaRPr lang="en-US" sz="2000" dirty="0"/>
          </a:p>
        </p:txBody>
      </p:sp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7A051A8A-83B2-EA44-5EA3-33E845D1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3892583"/>
            <a:ext cx="5107057" cy="28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B0E3F-46A6-676C-7397-88FB4340F423}"/>
              </a:ext>
            </a:extLst>
          </p:cNvPr>
          <p:cNvSpPr txBox="1"/>
          <p:nvPr/>
        </p:nvSpPr>
        <p:spPr>
          <a:xfrm>
            <a:off x="1077310" y="133782"/>
            <a:ext cx="100373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Modeling Results and Analysis</a:t>
            </a:r>
            <a:endParaRPr lang="en-US" sz="2000" dirty="0"/>
          </a:p>
        </p:txBody>
      </p:sp>
      <p:pic>
        <p:nvPicPr>
          <p:cNvPr id="2" name="Picture 1" descr="A graph of a drop&#10;&#10;Description automatically generated">
            <a:extLst>
              <a:ext uri="{FF2B5EF4-FFF2-40B4-BE49-F238E27FC236}">
                <a16:creationId xmlns:a16="http://schemas.microsoft.com/office/drawing/2014/main" id="{691F9D5E-65E8-7F12-B40F-6DF88A2E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57" y="749791"/>
            <a:ext cx="5194286" cy="2880000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B30D082B-C58B-2675-38A3-F7010309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786" y="749791"/>
            <a:ext cx="5194286" cy="2880000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02BFB33-4151-2BDA-F25B-FD0867CD7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5" y="3567951"/>
            <a:ext cx="5237143" cy="2880000"/>
          </a:xfrm>
          <a:prstGeom prst="rect">
            <a:avLst/>
          </a:prstGeom>
        </p:spPr>
      </p:pic>
      <p:pic>
        <p:nvPicPr>
          <p:cNvPr id="8" name="Picture 7" descr="A graph with numbers and a number of quads&#10;&#10;Description automatically generated">
            <a:extLst>
              <a:ext uri="{FF2B5EF4-FFF2-40B4-BE49-F238E27FC236}">
                <a16:creationId xmlns:a16="http://schemas.microsoft.com/office/drawing/2014/main" id="{49797E40-F199-4F13-2993-8763E14C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071" y="3567951"/>
            <a:ext cx="5245715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E4E0B0-C7D2-CE7D-FF6B-8D1C0D4FF2D5}"/>
              </a:ext>
            </a:extLst>
          </p:cNvPr>
          <p:cNvSpPr txBox="1"/>
          <p:nvPr/>
        </p:nvSpPr>
        <p:spPr>
          <a:xfrm>
            <a:off x="839025" y="6426489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Comparison of Blue Mountain Resort amenities (dashed red line) with other resorts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1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9B3C7-320C-E921-107D-CC10863A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397"/>
            <a:ext cx="5850836" cy="54017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400" dirty="0"/>
              <a:t>We recommend the following based on the scenarios narrowed down by the management:</a:t>
            </a:r>
          </a:p>
          <a:p>
            <a:pPr marL="0" indent="0">
              <a:buNone/>
            </a:pPr>
            <a:endParaRPr lang="en-CA" sz="2000" dirty="0"/>
          </a:p>
          <a:p>
            <a:pPr marL="457200" indent="-457200">
              <a:buAutoNum type="arabicPeriod"/>
            </a:pPr>
            <a:r>
              <a:rPr lang="en-CA" sz="2400" dirty="0"/>
              <a:t>Close runs</a:t>
            </a:r>
          </a:p>
          <a:p>
            <a:pPr marL="0" indent="0">
              <a:buNone/>
            </a:pPr>
            <a:r>
              <a:rPr lang="en-CA" sz="2000" dirty="0"/>
              <a:t>The model revealed that closing one run has no effect. However, closing 2 or 3 dramatically reduces ticket price support and revenue. With 3 closures, BMR might as well close up to 7 runs without additional ticket price loss, while 8 or more closures significantly decrease revenue.</a:t>
            </a:r>
          </a:p>
          <a:p>
            <a:pPr marL="0" indent="0">
              <a:buNone/>
            </a:pPr>
            <a:endParaRPr lang="en-CA" sz="2400" dirty="0"/>
          </a:p>
          <a:p>
            <a:pPr marL="457200" indent="-457200">
              <a:buAutoNum type="arabicPeriod"/>
            </a:pPr>
            <a:r>
              <a:rPr lang="en-CA" sz="2400" dirty="0"/>
              <a:t>Add vertical drop </a:t>
            </a:r>
          </a:p>
          <a:p>
            <a:pPr marL="0" indent="0">
              <a:buNone/>
            </a:pPr>
            <a:r>
              <a:rPr lang="en-CA" sz="2100" dirty="0"/>
              <a:t>A potential plan for BMR involves extending a run by 150 ft and installing a new chair lift without increasing snow-making coverage. This could allow BMR to raise ticket prices by $1.45, leading to an estimated increase of $2,55 in revenue for the season.</a:t>
            </a:r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B0E3F-46A6-676C-7397-88FB4340F423}"/>
              </a:ext>
            </a:extLst>
          </p:cNvPr>
          <p:cNvSpPr txBox="1"/>
          <p:nvPr/>
        </p:nvSpPr>
        <p:spPr>
          <a:xfrm>
            <a:off x="1077310" y="133782"/>
            <a:ext cx="100373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 and Conclusion</a:t>
            </a:r>
            <a:endParaRPr lang="en-US" sz="2000" dirty="0"/>
          </a:p>
        </p:txBody>
      </p:sp>
      <p:pic>
        <p:nvPicPr>
          <p:cNvPr id="3" name="Picture 2" descr="A comparison of a line graph&#10;&#10;Description automatically generated">
            <a:extLst>
              <a:ext uri="{FF2B5EF4-FFF2-40B4-BE49-F238E27FC236}">
                <a16:creationId xmlns:a16="http://schemas.microsoft.com/office/drawing/2014/main" id="{83671E64-E3E1-C7DE-4AB6-CC87617D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26" y="2148706"/>
            <a:ext cx="4971498" cy="29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9B3C7-320C-E921-107D-CC10863A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397"/>
            <a:ext cx="10515600" cy="5401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effectLst/>
                <a:ea typeface="Times New Roman" panose="02020603050405020304" pitchFamily="18" charset="0"/>
              </a:rPr>
              <a:t>- Our model and analysis can be used by business leaders for the following:</a:t>
            </a:r>
          </a:p>
          <a:p>
            <a:pPr marL="0" indent="0">
              <a:buNone/>
            </a:pPr>
            <a:endParaRPr lang="en-CA" sz="24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CA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Pricing Strategies</a:t>
            </a:r>
            <a:endParaRPr lang="en-CA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CA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Market Analysis</a:t>
            </a:r>
          </a:p>
          <a:p>
            <a:pPr lvl="1"/>
            <a:r>
              <a:rPr lang="en-CA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Customer Classifications</a:t>
            </a:r>
            <a:endParaRPr lang="en-CA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To make the model more accessible to business analysts in the future, a user-friendly interface can be created. This could be in the form of a web-application or a tool integrated into an existing business intelligence platform.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B0E3F-46A6-676C-7397-88FB4340F423}"/>
              </a:ext>
            </a:extLst>
          </p:cNvPr>
          <p:cNvSpPr txBox="1"/>
          <p:nvPr/>
        </p:nvSpPr>
        <p:spPr>
          <a:xfrm>
            <a:off x="1077310" y="133782"/>
            <a:ext cx="1003738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 and 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586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488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Mojtaba Ghasemi</dc:creator>
  <cp:lastModifiedBy>Mojtaba Ghasemi</cp:lastModifiedBy>
  <cp:revision>6</cp:revision>
  <dcterms:created xsi:type="dcterms:W3CDTF">2023-07-06T03:36:13Z</dcterms:created>
  <dcterms:modified xsi:type="dcterms:W3CDTF">2023-07-06T21:40:32Z</dcterms:modified>
</cp:coreProperties>
</file>