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www.apple.co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discuss why the home/main page has to be called index.html - this is the default page a browser looks for - </a:t>
            </a:r>
            <a:r>
              <a:rPr lang="en" u="sng">
                <a:solidFill>
                  <a:schemeClr val="hlink"/>
                </a:solidFill>
                <a:hlinkClick r:id="rId2"/>
              </a:rPr>
              <a:t>www.apple.com</a:t>
            </a:r>
            <a:r>
              <a:rPr lang="en"/>
              <a:t> doesn’t specify a file so the browser looks for index.html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Say why it should be lowercase for the folder name - servers are extremely picky about capitalization, easier to have all lowercase and not have to remember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sure they each know how to replace more than one at once before moving 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Reason to do this now is because we don’t want to replace characters within our HTML tags by accident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Check that everyone has these basics in place and that you can see the loaded page in their browser before moving 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sure they both open and close the &lt;div&gt;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Introduce indentation if you haven’t already - and any shortcuts like CMD+] and CMD+[ in TextWrangler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will talk about stylesheets next week.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&lt;style&gt; tag is telling the browser to read that content as CSS rather than HTML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will allow our article to be more readable for the moment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img style is a hack forcing the image to pay attention to the container div rather than the width of the page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you have a lot of time left, have them trade computers and break each other’s code - then try to fix.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 you can break their code as they get to this point.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 they can even break their own.. Make mistakes and see what happens.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you are out of time, tell them to please complete the Practice round for practice.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Project 1 Assignment is due before midnight on Wednesday.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alidator.w3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I399 Web Design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Lab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559975" y="-25"/>
            <a:ext cx="3583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first few steps of creating a website from scratch are always the same: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/>
            </a:pPr>
            <a:r>
              <a:rPr b="1" lang="en" sz="2400">
                <a:solidFill>
                  <a:srgbClr val="000000"/>
                </a:solidFill>
              </a:rPr>
              <a:t>Create a Project folder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 NOT name </a:t>
            </a:r>
            <a:r>
              <a:rPr b="1" i="1" lang="en">
                <a:solidFill>
                  <a:srgbClr val="000000"/>
                </a:solidFill>
              </a:rPr>
              <a:t>images</a:t>
            </a:r>
            <a:r>
              <a:rPr lang="en">
                <a:solidFill>
                  <a:srgbClr val="000000"/>
                </a:solidFill>
              </a:rPr>
              <a:t> with a capital “I”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Name your new blank HTML file </a:t>
            </a:r>
            <a:r>
              <a:rPr b="1" lang="en">
                <a:solidFill>
                  <a:srgbClr val="000000"/>
                </a:solidFill>
              </a:rPr>
              <a:t>index.html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</a:t>
            </a:r>
            <a:r>
              <a:rPr lang="en">
                <a:solidFill>
                  <a:srgbClr val="000000"/>
                </a:solidFill>
              </a:rPr>
              <a:t> the resources provided into these folders</a:t>
            </a:r>
          </a:p>
          <a:p>
            <a:pPr indent="-228600" lvl="1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One text file</a:t>
            </a:r>
          </a:p>
          <a:p>
            <a:pPr indent="-228600" lvl="1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few images</a:t>
            </a:r>
            <a:br>
              <a:rPr lang="en">
                <a:solidFill>
                  <a:srgbClr val="000000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CC0000"/>
                </a:solidFill>
              </a:rPr>
              <a:t>Do this now, as your AIs demonstrate.</a:t>
            </a:r>
            <a:br>
              <a:rPr i="1" lang="en">
                <a:solidFill>
                  <a:srgbClr val="CC0000"/>
                </a:solidFill>
              </a:rPr>
            </a:br>
            <a:r>
              <a:rPr i="1" lang="en">
                <a:solidFill>
                  <a:srgbClr val="CC0000"/>
                </a:solidFill>
              </a:rPr>
              <a:t>Get assistance if you are stuck.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475" y="1832200"/>
            <a:ext cx="1189350" cy="11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950" y="3578225"/>
            <a:ext cx="1189350" cy="11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244000" y="2891425"/>
            <a:ext cx="232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Project-1-Demo-Lee-Erika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923250" y="4636825"/>
            <a:ext cx="770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225" y="3447475"/>
            <a:ext cx="1189350" cy="11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721450" y="4636825"/>
            <a:ext cx="1092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index.html</a:t>
            </a:r>
          </a:p>
        </p:txBody>
      </p:sp>
      <p:cxnSp>
        <p:nvCxnSpPr>
          <p:cNvPr id="69" name="Shape 69"/>
          <p:cNvCxnSpPr>
            <a:stCxn id="65" idx="2"/>
            <a:endCxn id="64" idx="0"/>
          </p:cNvCxnSpPr>
          <p:nvPr/>
        </p:nvCxnSpPr>
        <p:spPr>
          <a:xfrm flipH="1" rot="-5400000">
            <a:off x="7684750" y="3025225"/>
            <a:ext cx="276300" cy="829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>
            <a:stCxn id="65" idx="2"/>
            <a:endCxn id="67" idx="0"/>
          </p:cNvCxnSpPr>
          <p:nvPr/>
        </p:nvCxnSpPr>
        <p:spPr>
          <a:xfrm rot="5400000">
            <a:off x="6760600" y="2800075"/>
            <a:ext cx="145800" cy="1149300"/>
          </a:xfrm>
          <a:prstGeom prst="bentConnector3">
            <a:avLst>
              <a:gd fmla="val 499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2"/>
            </a:pPr>
            <a:r>
              <a:rPr b="1" lang="en" sz="2400">
                <a:solidFill>
                  <a:srgbClr val="000000"/>
                </a:solidFill>
              </a:rPr>
              <a:t>Replace select special characters within the text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9900FF"/>
                </a:solidFill>
              </a:rPr>
              <a:t>&amp;ldquo;</a:t>
            </a:r>
            <a:r>
              <a:rPr lang="en">
                <a:solidFill>
                  <a:srgbClr val="9900FF"/>
                </a:solidFill>
              </a:rPr>
              <a:t>	 </a:t>
            </a:r>
            <a:r>
              <a:rPr b="1" lang="en">
                <a:solidFill>
                  <a:srgbClr val="9900FF"/>
                </a:solidFill>
              </a:rPr>
              <a:t>&amp;rdquo;</a:t>
            </a: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Double quotes with curly quotes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9900FF"/>
                </a:solidFill>
              </a:rPr>
              <a:t>&amp;rsquo;</a:t>
            </a:r>
            <a:r>
              <a:rPr lang="en">
                <a:solidFill>
                  <a:srgbClr val="9900FF"/>
                </a:solidFill>
              </a:rPr>
              <a:t>		</a:t>
            </a:r>
            <a:r>
              <a:rPr lang="en">
                <a:solidFill>
                  <a:srgbClr val="000000"/>
                </a:solidFill>
              </a:rPr>
              <a:t>Apostrophe with curly apostrophe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9900FF"/>
                </a:solidFill>
              </a:rPr>
              <a:t>&amp;mdash;</a:t>
            </a:r>
            <a:r>
              <a:rPr lang="en">
                <a:solidFill>
                  <a:srgbClr val="000000"/>
                </a:solidFill>
              </a:rPr>
              <a:t>	 Em dashes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9900FF"/>
                </a:solidFill>
              </a:rPr>
              <a:t>&amp;amp;</a:t>
            </a:r>
            <a:r>
              <a:rPr lang="en">
                <a:solidFill>
                  <a:srgbClr val="000000"/>
                </a:solidFill>
              </a:rPr>
              <a:t> 	Ampersands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Use “</a:t>
            </a:r>
            <a:r>
              <a:rPr b="1" lang="en" sz="2400">
                <a:solidFill>
                  <a:srgbClr val="CC0000"/>
                </a:solidFill>
              </a:rPr>
              <a:t>Find and Replace</a:t>
            </a:r>
            <a:r>
              <a:rPr lang="en" sz="2400">
                <a:solidFill>
                  <a:srgbClr val="CC0000"/>
                </a:solidFill>
              </a:rPr>
              <a:t>” to make these changes.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It will vary how this works depending on your OS and text editor.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Take time to learn this now. 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Challenge: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000000"/>
                </a:solidFill>
              </a:rPr>
              <a:t>Can you replace only within a selection and not the entire file?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3"/>
            </a:pPr>
            <a:r>
              <a:rPr b="1" lang="en" sz="2400">
                <a:solidFill>
                  <a:srgbClr val="000000"/>
                </a:solidFill>
              </a:rPr>
              <a:t>Add required HTML to </a:t>
            </a:r>
            <a:r>
              <a:rPr b="1" i="1" lang="en" sz="2400">
                <a:solidFill>
                  <a:srgbClr val="000000"/>
                </a:solidFill>
              </a:rPr>
              <a:t>index.html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Add the required tags for a blank website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Find this information in our lecture slides, or Knowledge Check #1</a:t>
            </a:r>
            <a:br>
              <a:rPr lang="en">
                <a:solidFill>
                  <a:srgbClr val="000000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arenBoth" startAt="3"/>
            </a:pPr>
            <a:r>
              <a:rPr b="1" lang="en" sz="2400">
                <a:solidFill>
                  <a:schemeClr val="dk1"/>
                </a:solidFill>
              </a:rPr>
              <a:t>Paste</a:t>
            </a:r>
            <a:r>
              <a:rPr b="1" lang="en" sz="2400">
                <a:solidFill>
                  <a:schemeClr val="dk1"/>
                </a:solidFill>
              </a:rPr>
              <a:t> the content (the text) between </a:t>
            </a:r>
            <a:r>
              <a:rPr b="1" lang="en" sz="2400">
                <a:solidFill>
                  <a:srgbClr val="9900FF"/>
                </a:solidFill>
              </a:rPr>
              <a:t>&lt;body&gt;&lt;/body&gt;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71428"/>
            </a:pPr>
            <a:r>
              <a:rPr lang="en">
                <a:solidFill>
                  <a:schemeClr val="dk1"/>
                </a:solidFill>
              </a:rPr>
              <a:t>Paste the content from the text file into your HTML page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</a:rPr>
              <a:t>Before moving on…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- Save your file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- Open within Chrome or Firefox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5"/>
            </a:pPr>
            <a:r>
              <a:rPr b="1" lang="en" sz="2400">
                <a:solidFill>
                  <a:srgbClr val="000000"/>
                </a:solidFill>
              </a:rPr>
              <a:t>Mark up your HTML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main title should be an </a:t>
            </a:r>
            <a:r>
              <a:rPr b="1" lang="en">
                <a:solidFill>
                  <a:srgbClr val="000000"/>
                </a:solidFill>
              </a:rPr>
              <a:t>&lt;h1&gt;</a:t>
            </a:r>
            <a:r>
              <a:rPr lang="en">
                <a:solidFill>
                  <a:srgbClr val="000000"/>
                </a:solidFill>
              </a:rPr>
              <a:t> but also a link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Author and date can be any style, but not headlines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ARE EMOJI? Should be an </a:t>
            </a:r>
            <a:r>
              <a:rPr b="1" lang="en">
                <a:solidFill>
                  <a:srgbClr val="000000"/>
                </a:solidFill>
              </a:rPr>
              <a:t>&lt;h2&gt;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Quotes can be marked up using </a:t>
            </a:r>
            <a:r>
              <a:rPr b="1" lang="en">
                <a:solidFill>
                  <a:srgbClr val="000000"/>
                </a:solidFill>
              </a:rPr>
              <a:t>&lt;blockquote&gt;</a:t>
            </a:r>
            <a:br>
              <a:rPr lang="en">
                <a:solidFill>
                  <a:srgbClr val="000000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arenBoth" startAt="5"/>
            </a:pPr>
            <a:r>
              <a:rPr b="1" lang="en" sz="2400">
                <a:solidFill>
                  <a:schemeClr val="dk1"/>
                </a:solidFill>
              </a:rPr>
              <a:t>Add in the image using an image tag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image can go anywhere in the content you’d like</a:t>
            </a:r>
            <a:r>
              <a:rPr lang="en">
                <a:solidFill>
                  <a:schemeClr val="dk1"/>
                </a:solidFill>
              </a:rPr>
              <a:t> it 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</a:rPr>
              <a:t>Save frequently and often..</a:t>
            </a:r>
            <a:br>
              <a:rPr b="1" lang="en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Try out COMMAND - R to refresh the browser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200" y="1811675"/>
            <a:ext cx="9144000" cy="261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7"/>
            </a:pPr>
            <a:r>
              <a:rPr b="1" lang="en" sz="2400">
                <a:solidFill>
                  <a:srgbClr val="000000"/>
                </a:solidFill>
              </a:rPr>
              <a:t>Add a &lt;div&gt; tag inside directly inside the &lt;body&gt;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&lt;body&gt;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		</a:t>
            </a:r>
            <a:r>
              <a:rPr b="1" lang="en" sz="2400">
                <a:solidFill>
                  <a:srgbClr val="CC0000"/>
                </a:solidFill>
              </a:rPr>
              <a:t>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			</a:t>
            </a:r>
            <a:r>
              <a:rPr i="1" lang="en" sz="2400">
                <a:solidFill>
                  <a:srgbClr val="000000"/>
                </a:solidFill>
              </a:rPr>
              <a:t>YOUR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		</a:t>
            </a:r>
            <a:r>
              <a:rPr b="1" lang="en" sz="2400">
                <a:solidFill>
                  <a:srgbClr val="CC0000"/>
                </a:solidFill>
              </a:rPr>
              <a:t>&lt;/div&gt;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	</a:t>
            </a:r>
            <a:r>
              <a:rPr lang="en" sz="2400">
                <a:solidFill>
                  <a:srgbClr val="000000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will be a container for us -- so the content doesn’t stretch all the way across.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757800" y="0"/>
            <a:ext cx="438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44778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8"/>
            </a:pPr>
            <a:r>
              <a:rPr b="1" lang="en" sz="2400">
                <a:solidFill>
                  <a:srgbClr val="000000"/>
                </a:solidFill>
              </a:rPr>
              <a:t>Add an internal stylesheet</a:t>
            </a:r>
            <a:br>
              <a:rPr b="1" lang="en" sz="2400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Copy and use as is. If you feel comfortable adjusting these values, you are free to do so. But the point at the moment is not CSS, it’s HTML.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Waiting? Comment and uncomment each CSS declaration to see what it does.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Comment toggle: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CC0000"/>
                </a:solidFill>
              </a:rPr>
              <a:t>COMMAND + /</a:t>
            </a:r>
            <a:r>
              <a:rPr lang="en" sz="1400">
                <a:solidFill>
                  <a:srgbClr val="000000"/>
                </a:solidFill>
              </a:rPr>
              <a:t> 	in TextWrangler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CC0000"/>
                </a:solidFill>
              </a:rPr>
              <a:t>CTRL + Q </a:t>
            </a:r>
            <a:r>
              <a:rPr lang="en" sz="1400">
                <a:solidFill>
                  <a:srgbClr val="000000"/>
                </a:solidFill>
              </a:rPr>
              <a:t>		in Notepad++</a:t>
            </a:r>
            <a:br>
              <a:rPr lang="en" sz="1400">
                <a:solidFill>
                  <a:srgbClr val="000000"/>
                </a:solidFill>
              </a:rPr>
            </a:br>
            <a:r>
              <a:rPr i="1" lang="en" sz="1200">
                <a:solidFill>
                  <a:srgbClr val="000000"/>
                </a:solidFill>
              </a:rPr>
              <a:t>* See Page on Canvas about these editors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&lt;div&gt;</a:t>
            </a:r>
            <a:r>
              <a:rPr lang="en">
                <a:solidFill>
                  <a:srgbClr val="000000"/>
                </a:solidFill>
              </a:rPr>
              <a:t> is being styled by </a:t>
            </a:r>
            <a:r>
              <a:rPr b="1" lang="en">
                <a:solidFill>
                  <a:srgbClr val="000000"/>
                </a:solidFill>
              </a:rPr>
              <a:t>div {  }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&lt;img&gt;</a:t>
            </a:r>
            <a:r>
              <a:rPr lang="en">
                <a:solidFill>
                  <a:srgbClr val="000000"/>
                </a:solidFill>
              </a:rPr>
              <a:t> is being styled by </a:t>
            </a:r>
            <a:r>
              <a:rPr b="1" lang="en">
                <a:solidFill>
                  <a:srgbClr val="000000"/>
                </a:solidFill>
              </a:rPr>
              <a:t>img {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34000" y="152525"/>
            <a:ext cx="414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&lt;head&gt;</a:t>
            </a:r>
            <a:br>
              <a:rPr b="1" lang="en" sz="1800">
                <a:solidFill>
                  <a:srgbClr val="666666"/>
                </a:solidFill>
              </a:rPr>
            </a:br>
            <a:r>
              <a:rPr b="1" lang="en" sz="1800">
                <a:solidFill>
                  <a:srgbClr val="666666"/>
                </a:solidFill>
              </a:rPr>
              <a:t>	…</a:t>
            </a:r>
            <a:br>
              <a:rPr b="1"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CC0000"/>
                </a:solidFill>
              </a:rPr>
              <a:t>&lt;style&gt;</a:t>
            </a:r>
            <a:br>
              <a:rPr b="1"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		</a:t>
            </a:r>
            <a:r>
              <a:rPr b="1" lang="en" sz="1800">
                <a:solidFill>
                  <a:srgbClr val="CC0000"/>
                </a:solidFill>
              </a:rPr>
              <a:t>div {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	width: 600px;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	padding: 4.0em;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	border: 1px solid black;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	margin: 2.0em auto 0;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		img {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	width: 100%;</a:t>
            </a:r>
            <a:br>
              <a:rPr b="1" lang="en" sz="1800">
                <a:solidFill>
                  <a:srgbClr val="CC0000"/>
                </a:solidFill>
              </a:rPr>
            </a:br>
            <a:r>
              <a:rPr b="1" lang="en" sz="1800">
                <a:solidFill>
                  <a:srgbClr val="CC0000"/>
                </a:solidFill>
              </a:rPr>
              <a:t>	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CC0000"/>
                </a:solidFill>
              </a:rPr>
              <a:t>&lt;/style&gt;</a:t>
            </a:r>
            <a:br>
              <a:rPr b="1"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rgbClr val="666666"/>
                </a:solidFill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arenBoth" startAt="9"/>
            </a:pPr>
            <a:r>
              <a:rPr b="1" lang="en" sz="2400">
                <a:solidFill>
                  <a:srgbClr val="000000"/>
                </a:solidFill>
              </a:rPr>
              <a:t>Test your code in an HTML validator</a:t>
            </a:r>
            <a:br>
              <a:rPr b="1" lang="en" sz="2400">
                <a:solidFill>
                  <a:srgbClr val="000000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Copy your HTML</a:t>
            </a:r>
            <a:r>
              <a:rPr lang="en">
                <a:solidFill>
                  <a:srgbClr val="000000"/>
                </a:solidFill>
              </a:rPr>
              <a:t> - try </a:t>
            </a:r>
            <a:r>
              <a:rPr lang="en">
                <a:solidFill>
                  <a:srgbClr val="CC0000"/>
                </a:solidFill>
              </a:rPr>
              <a:t>COMMAND-A</a:t>
            </a:r>
            <a:r>
              <a:rPr lang="en">
                <a:solidFill>
                  <a:srgbClr val="000000"/>
                </a:solidFill>
              </a:rPr>
              <a:t> then </a:t>
            </a:r>
            <a:r>
              <a:rPr lang="en">
                <a:solidFill>
                  <a:srgbClr val="CC0000"/>
                </a:solidFill>
              </a:rPr>
              <a:t>COMMAND-C</a:t>
            </a:r>
            <a:r>
              <a:rPr lang="en">
                <a:solidFill>
                  <a:srgbClr val="000000"/>
                </a:solidFill>
              </a:rPr>
              <a:t> (CTRL for PC)</a:t>
            </a:r>
            <a:br>
              <a:rPr lang="en">
                <a:solidFill>
                  <a:srgbClr val="000000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Paste this code into a free HTML validator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https://validator.w3.org/</a:t>
            </a:r>
            <a:br>
              <a:rPr lang="en">
                <a:solidFill>
                  <a:srgbClr val="000000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it turns </a:t>
            </a:r>
            <a:r>
              <a:rPr b="1" lang="en">
                <a:solidFill>
                  <a:srgbClr val="FFFFFF"/>
                </a:solidFill>
                <a:highlight>
                  <a:srgbClr val="00FF00"/>
                </a:highlight>
              </a:rPr>
              <a:t>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</a:rPr>
              <a:t>green</a:t>
            </a:r>
            <a:r>
              <a:rPr b="1" lang="en">
                <a:solidFill>
                  <a:srgbClr val="FFFFFF"/>
                </a:solidFill>
                <a:highlight>
                  <a:srgbClr val="00FF00"/>
                </a:highlight>
              </a:rPr>
              <a:t> </a:t>
            </a:r>
            <a:r>
              <a:rPr lang="en">
                <a:solidFill>
                  <a:srgbClr val="000000"/>
                </a:solidFill>
              </a:rPr>
              <a:t>, your code is valid. Congrats!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it turn </a:t>
            </a:r>
            <a:r>
              <a:rPr b="1" lang="en">
                <a:solidFill>
                  <a:srgbClr val="FFFFFF"/>
                </a:solidFill>
                <a:highlight>
                  <a:srgbClr val="FF0000"/>
                </a:highlight>
              </a:rPr>
              <a:t> red </a:t>
            </a:r>
            <a:r>
              <a:rPr lang="en">
                <a:solidFill>
                  <a:srgbClr val="000000"/>
                </a:solidFill>
              </a:rPr>
              <a:t>, read the error messages and fix the code. Try again.</a:t>
            </a:r>
            <a:br>
              <a:rPr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NOTE: Errors can happen at or above the line cited by the validator.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000">
                <a:solidFill>
                  <a:srgbClr val="CC0000"/>
                </a:solidFill>
              </a:rPr>
              <a:t>Use the validator anytime your page does not appear as you expected.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REPEAT these steps with </a:t>
            </a:r>
            <a:r>
              <a:rPr b="1" lang="en" sz="2400">
                <a:solidFill>
                  <a:srgbClr val="CC0000"/>
                </a:solidFill>
              </a:rPr>
              <a:t>Project 1 Practice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 made the "Tech" tagline a </a:t>
            </a:r>
            <a:r>
              <a:rPr b="1" lang="en">
                <a:solidFill>
                  <a:srgbClr val="000000"/>
                </a:solidFill>
              </a:rPr>
              <a:t>&lt;p&gt;</a:t>
            </a:r>
            <a:r>
              <a:rPr lang="en">
                <a:solidFill>
                  <a:srgbClr val="000000"/>
                </a:solidFill>
              </a:rPr>
              <a:t>, but you could argue it’s a headline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title </a:t>
            </a:r>
            <a:r>
              <a:rPr b="1" lang="en">
                <a:solidFill>
                  <a:srgbClr val="000000"/>
                </a:solidFill>
              </a:rPr>
              <a:t>&lt;h1&gt; </a:t>
            </a:r>
            <a:r>
              <a:rPr lang="en">
                <a:solidFill>
                  <a:srgbClr val="000000"/>
                </a:solidFill>
              </a:rPr>
              <a:t>should also link to the original article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“header” image should live near the top of the page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“twitter” image should live down in the content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“SEE ALSO” is a link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See the </a:t>
            </a:r>
            <a:r>
              <a:rPr b="1" lang="en">
                <a:solidFill>
                  <a:srgbClr val="CC0000"/>
                </a:solidFill>
              </a:rPr>
              <a:t>Project 1 Assignment</a:t>
            </a:r>
            <a:r>
              <a:rPr lang="en">
                <a:solidFill>
                  <a:srgbClr val="CC0000"/>
                </a:solidFill>
              </a:rPr>
              <a:t> on Canvas for more details.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Resources are in </a:t>
            </a:r>
            <a:r>
              <a:rPr b="1" i="1" lang="en">
                <a:solidFill>
                  <a:srgbClr val="CC0000"/>
                </a:solidFill>
              </a:rPr>
              <a:t>Project 1 Assignment.zip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Project 1 Practice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