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872"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4364174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r>
              <a:rPr lang="en"/>
              <a:t>Type in as above, then play with the options.</a:t>
            </a:r>
          </a:p>
          <a:p>
            <a:pPr marL="457200" lvl="0" indent="-228600" rtl="0">
              <a:spcBef>
                <a:spcPts val="0"/>
              </a:spcBef>
              <a:buChar char="-"/>
            </a:pPr>
            <a:r>
              <a:rPr lang="en"/>
              <a:t>Also comment / uncomment to see what each style does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r>
              <a:rPr lang="en"/>
              <a:t>Type in as above, then play with the options.</a:t>
            </a:r>
          </a:p>
          <a:p>
            <a:pPr marL="457200" lvl="0" indent="-228600" rtl="0">
              <a:spcBef>
                <a:spcPts val="0"/>
              </a:spcBef>
              <a:buChar char="-"/>
            </a:pPr>
            <a:r>
              <a:rPr lang="en"/>
              <a:t>Also comment / uncomment to see what each style does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r>
              <a:rPr lang="en"/>
              <a:t>Type in as above, then play with the options.</a:t>
            </a:r>
          </a:p>
          <a:p>
            <a:pPr marL="457200" lvl="0" indent="-228600" rtl="0">
              <a:spcBef>
                <a:spcPts val="0"/>
              </a:spcBef>
              <a:buChar char="-"/>
            </a:pPr>
            <a:r>
              <a:rPr lang="en"/>
              <a:t>Also comment / uncomment to see what each style does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r>
              <a:rPr lang="en"/>
              <a:t>Type in as above, then play with the options.</a:t>
            </a:r>
          </a:p>
          <a:p>
            <a:pPr marL="457200" lvl="0" indent="-228600" rtl="0">
              <a:spcBef>
                <a:spcPts val="0"/>
              </a:spcBef>
              <a:buChar char="-"/>
            </a:pPr>
            <a:r>
              <a:rPr lang="en"/>
              <a:t>Also comment / uncomment to see what each style does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r>
              <a:rPr lang="en"/>
              <a:t>Type in as above, then play with the options.</a:t>
            </a:r>
          </a:p>
          <a:p>
            <a:pPr marL="457200" lvl="0" indent="-228600" rtl="0">
              <a:spcBef>
                <a:spcPts val="0"/>
              </a:spcBef>
              <a:buChar char="-"/>
            </a:pPr>
            <a:r>
              <a:rPr lang="en"/>
              <a:t>Also comment / uncomment to see what each style does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r>
              <a:rPr lang="en"/>
              <a:t>Type in as above, then play with the options.</a:t>
            </a:r>
          </a:p>
          <a:p>
            <a:pPr marL="457200" lvl="0" indent="-228600" rtl="0">
              <a:spcBef>
                <a:spcPts val="0"/>
              </a:spcBef>
              <a:buChar char="-"/>
            </a:pPr>
            <a:r>
              <a:rPr lang="en"/>
              <a:t>Also comment / uncomment to see what each style does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r>
              <a:rPr lang="en"/>
              <a:t>Type in as above, then play with the options.</a:t>
            </a:r>
          </a:p>
          <a:p>
            <a:pPr marL="457200" lvl="0" indent="-228600" rtl="0">
              <a:spcBef>
                <a:spcPts val="0"/>
              </a:spcBef>
              <a:buChar char="-"/>
            </a:pPr>
            <a:r>
              <a:rPr lang="en"/>
              <a:t>Also comment / uncomment to see what each style does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r>
              <a:rPr lang="en"/>
              <a:t>Type in as above, then play with the options.</a:t>
            </a:r>
          </a:p>
          <a:p>
            <a:pPr marL="457200" lvl="0" indent="-228600" rtl="0">
              <a:spcBef>
                <a:spcPts val="0"/>
              </a:spcBef>
              <a:buChar char="-"/>
            </a:pPr>
            <a:r>
              <a:rPr lang="en"/>
              <a:t>Also comment / uncomment to see what each style does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r>
              <a:rPr lang="en"/>
              <a:t>Type in as above, then play with the options.</a:t>
            </a:r>
          </a:p>
          <a:p>
            <a:pPr marL="457200" lvl="0" indent="-228600" rtl="0">
              <a:spcBef>
                <a:spcPts val="0"/>
              </a:spcBef>
              <a:buChar char="-"/>
            </a:pPr>
            <a:r>
              <a:rPr lang="en"/>
              <a:t>Also comment / uncomment to see what each style does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r>
              <a:rPr lang="en"/>
              <a:t>Type in as above, then play with the options.</a:t>
            </a:r>
          </a:p>
          <a:p>
            <a:pPr marL="457200" lvl="0" indent="-228600" rtl="0">
              <a:spcBef>
                <a:spcPts val="0"/>
              </a:spcBef>
              <a:buChar char="-"/>
            </a:pPr>
            <a:r>
              <a:rPr lang="en"/>
              <a:t>Also comment / uncomment to see what each style does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r>
              <a:rPr lang="en"/>
              <a:t>Type in as above, then play with the options.</a:t>
            </a:r>
          </a:p>
          <a:p>
            <a:pPr marL="457200" lvl="0" indent="-228600" rtl="0">
              <a:spcBef>
                <a:spcPts val="0"/>
              </a:spcBef>
              <a:buChar char="-"/>
            </a:pPr>
            <a:r>
              <a:rPr lang="en"/>
              <a:t>Also comment / uncomment to see what each style does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r>
              <a:rPr lang="en"/>
              <a:t>Type in as above, then play with the options.</a:t>
            </a:r>
          </a:p>
          <a:p>
            <a:pPr marL="457200" lvl="0" indent="-228600" rtl="0">
              <a:spcBef>
                <a:spcPts val="0"/>
              </a:spcBef>
              <a:buChar char="-"/>
            </a:pPr>
            <a:r>
              <a:rPr lang="en"/>
              <a:t>Also comment / uncomment to see what each style does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www.w3schools.com/css/css_border.asp" TargetMode="External"/><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w3schools.com/colors/colors_names.as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mozilla.org/en-US/docs/Web/CSS/Referen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 b="1">
                <a:solidFill>
                  <a:srgbClr val="FFFFFF"/>
                </a:solidFill>
              </a:rPr>
              <a:t>I399 Web Design</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r>
              <a:rPr lang="en" b="1">
                <a:solidFill>
                  <a:srgbClr val="FFFFFF"/>
                </a:solidFill>
              </a:rPr>
              <a:t>Lab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3B. Style the &lt;h3&gt;</a:t>
            </a:r>
          </a:p>
        </p:txBody>
      </p:sp>
      <p:sp>
        <p:nvSpPr>
          <p:cNvPr id="116" name="Shape 116"/>
          <p:cNvSpPr txBox="1">
            <a:spLocks noGrp="1"/>
          </p:cNvSpPr>
          <p:nvPr>
            <p:ph type="body" idx="1"/>
          </p:nvPr>
        </p:nvSpPr>
        <p:spPr>
          <a:xfrm>
            <a:off x="311700" y="1009600"/>
            <a:ext cx="8520600" cy="4011000"/>
          </a:xfrm>
          <a:prstGeom prst="rect">
            <a:avLst/>
          </a:prstGeom>
        </p:spPr>
        <p:txBody>
          <a:bodyPr lIns="91425" tIns="91425" rIns="91425" bIns="91425" anchor="t" anchorCtr="0">
            <a:noAutofit/>
          </a:bodyPr>
          <a:lstStyle/>
          <a:p>
            <a:pPr lvl="0" rtl="0">
              <a:spcBef>
                <a:spcPts val="0"/>
              </a:spcBef>
              <a:buNone/>
            </a:pPr>
            <a:r>
              <a:rPr lang="en" i="1" dirty="0">
                <a:solidFill>
                  <a:srgbClr val="666666"/>
                </a:solidFill>
              </a:rPr>
              <a:t>CSS</a:t>
            </a:r>
            <a:br>
              <a:rPr lang="en" i="1" dirty="0">
                <a:solidFill>
                  <a:srgbClr val="666666"/>
                </a:solidFill>
              </a:rPr>
            </a:br>
            <a:r>
              <a:rPr lang="en" dirty="0">
                <a:solidFill>
                  <a:srgbClr val="CC0000"/>
                </a:solidFill>
              </a:rPr>
              <a:t>.related { </a:t>
            </a:r>
            <a:br>
              <a:rPr lang="en" dirty="0">
                <a:solidFill>
                  <a:srgbClr val="CC0000"/>
                </a:solidFill>
              </a:rPr>
            </a:br>
            <a:r>
              <a:rPr lang="en" dirty="0">
                <a:solidFill>
                  <a:srgbClr val="CC0000"/>
                </a:solidFill>
              </a:rPr>
              <a:t>	border-top: 1px solid black;	 </a:t>
            </a:r>
            <a:r>
              <a:rPr lang="en" dirty="0">
                <a:solidFill>
                  <a:schemeClr val="dk1"/>
                </a:solidFill>
              </a:rPr>
              <a:t>← </a:t>
            </a:r>
            <a:r>
              <a:rPr lang="en" sz="1400" dirty="0">
                <a:solidFill>
                  <a:schemeClr val="dk1"/>
                </a:solidFill>
              </a:rPr>
              <a:t>Let’s try making the border only show up on the top</a:t>
            </a:r>
            <a:br>
              <a:rPr lang="en" sz="1400" dirty="0">
                <a:solidFill>
                  <a:schemeClr val="dk1"/>
                </a:solidFill>
              </a:rPr>
            </a:br>
            <a:r>
              <a:rPr lang="en" dirty="0">
                <a:solidFill>
                  <a:srgbClr val="CC0000"/>
                </a:solidFill>
              </a:rPr>
              <a:t>}</a:t>
            </a:r>
          </a:p>
          <a:p>
            <a:pPr lvl="0">
              <a:spcBef>
                <a:spcPts val="0"/>
              </a:spcBef>
              <a:buNone/>
            </a:pPr>
            <a:r>
              <a:rPr lang="en" dirty="0">
                <a:solidFill>
                  <a:srgbClr val="000000"/>
                </a:solidFill>
              </a:rPr>
              <a:t>This is better, but </a:t>
            </a:r>
            <a:r>
              <a:rPr lang="en" b="1" dirty="0">
                <a:solidFill>
                  <a:srgbClr val="000000"/>
                </a:solidFill>
              </a:rPr>
              <a:t>the h3 text is a little too close to the border.</a:t>
            </a:r>
            <a:r>
              <a:rPr lang="en" dirty="0">
                <a:solidFill>
                  <a:srgbClr val="000000"/>
                </a:solidFill>
              </a:rPr>
              <a:t> Sometimes that might be a style choice you make, but I think for this design, the extra space will look </a:t>
            </a:r>
            <a:r>
              <a:rPr lang="en" dirty="0" smtClean="0">
                <a:solidFill>
                  <a:srgbClr val="000000"/>
                </a:solidFill>
              </a:rPr>
              <a:t>better.</a:t>
            </a:r>
            <a:r>
              <a:rPr lang="en-US" dirty="0" smtClean="0">
                <a:solidFill>
                  <a:srgbClr val="000000"/>
                </a:solidFill>
              </a:rPr>
              <a:t> </a:t>
            </a:r>
            <a:r>
              <a:rPr lang="en" dirty="0" smtClean="0">
                <a:solidFill>
                  <a:srgbClr val="000000"/>
                </a:solidFill>
              </a:rPr>
              <a:t>Also</a:t>
            </a:r>
            <a:r>
              <a:rPr lang="en" dirty="0">
                <a:solidFill>
                  <a:srgbClr val="000000"/>
                </a:solidFill>
              </a:rPr>
              <a:t>, Related Articles is a separate element from the main content.. Let’s </a:t>
            </a:r>
            <a:r>
              <a:rPr lang="en" b="1" dirty="0">
                <a:solidFill>
                  <a:srgbClr val="000000"/>
                </a:solidFill>
              </a:rPr>
              <a:t>add some space on the top of the line</a:t>
            </a:r>
            <a:r>
              <a:rPr lang="en" dirty="0">
                <a:solidFill>
                  <a:srgbClr val="000000"/>
                </a:solidFill>
              </a:rPr>
              <a:t> to move it away from that content.</a:t>
            </a:r>
          </a:p>
          <a:p>
            <a:pPr lvl="0" rtl="0">
              <a:spcBef>
                <a:spcPts val="0"/>
              </a:spcBef>
              <a:buNone/>
            </a:pPr>
            <a:endParaRPr dirty="0">
              <a:solidFill>
                <a:srgbClr val="000000"/>
              </a:solidFill>
            </a:endParaRPr>
          </a:p>
        </p:txBody>
      </p:sp>
      <p:pic>
        <p:nvPicPr>
          <p:cNvPr id="117" name="Shape 117"/>
          <p:cNvPicPr preferRelativeResize="0"/>
          <p:nvPr/>
        </p:nvPicPr>
        <p:blipFill>
          <a:blip r:embed="rId3">
            <a:alphaModFix/>
          </a:blip>
          <a:stretch>
            <a:fillRect/>
          </a:stretch>
        </p:blipFill>
        <p:spPr>
          <a:xfrm>
            <a:off x="311699" y="4392950"/>
            <a:ext cx="7481625" cy="5274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3B. Style the &lt;h3&gt;</a:t>
            </a:r>
          </a:p>
        </p:txBody>
      </p:sp>
      <p:sp>
        <p:nvSpPr>
          <p:cNvPr id="123" name="Shape 123"/>
          <p:cNvSpPr txBox="1">
            <a:spLocks noGrp="1"/>
          </p:cNvSpPr>
          <p:nvPr>
            <p:ph type="body" idx="1"/>
          </p:nvPr>
        </p:nvSpPr>
        <p:spPr>
          <a:xfrm>
            <a:off x="311700" y="1009600"/>
            <a:ext cx="8520600" cy="4011000"/>
          </a:xfrm>
          <a:prstGeom prst="rect">
            <a:avLst/>
          </a:prstGeom>
        </p:spPr>
        <p:txBody>
          <a:bodyPr lIns="91425" tIns="91425" rIns="91425" bIns="91425" anchor="t" anchorCtr="0">
            <a:noAutofit/>
          </a:bodyPr>
          <a:lstStyle/>
          <a:p>
            <a:pPr lvl="0" rtl="0">
              <a:spcBef>
                <a:spcPts val="0"/>
              </a:spcBef>
              <a:buNone/>
            </a:pPr>
            <a:r>
              <a:rPr lang="en" i="1">
                <a:solidFill>
                  <a:srgbClr val="666666"/>
                </a:solidFill>
              </a:rPr>
              <a:t>CSS</a:t>
            </a:r>
            <a:br>
              <a:rPr lang="en" i="1">
                <a:solidFill>
                  <a:srgbClr val="666666"/>
                </a:solidFill>
              </a:rPr>
            </a:br>
            <a:r>
              <a:rPr lang="en">
                <a:solidFill>
                  <a:srgbClr val="CC0000"/>
                </a:solidFill>
              </a:rPr>
              <a:t>.related { </a:t>
            </a:r>
            <a:br>
              <a:rPr lang="en">
                <a:solidFill>
                  <a:srgbClr val="CC0000"/>
                </a:solidFill>
              </a:rPr>
            </a:br>
            <a:r>
              <a:rPr lang="en">
                <a:solidFill>
                  <a:srgbClr val="CC0000"/>
                </a:solidFill>
              </a:rPr>
              <a:t>	border-top: 1px solid black;</a:t>
            </a:r>
            <a:r>
              <a:rPr lang="en" sz="1400">
                <a:solidFill>
                  <a:schemeClr val="dk1"/>
                </a:solidFill>
              </a:rPr>
              <a:t/>
            </a:r>
            <a:br>
              <a:rPr lang="en" sz="1400">
                <a:solidFill>
                  <a:schemeClr val="dk1"/>
                </a:solidFill>
              </a:rPr>
            </a:br>
            <a:r>
              <a:rPr lang="en" sz="1400">
                <a:solidFill>
                  <a:schemeClr val="dk1"/>
                </a:solidFill>
              </a:rPr>
              <a:t>	</a:t>
            </a:r>
            <a:r>
              <a:rPr lang="en">
                <a:solidFill>
                  <a:srgbClr val="CC0000"/>
                </a:solidFill>
              </a:rPr>
              <a:t>margin-top: 4.0em;   </a:t>
            </a:r>
            <a:r>
              <a:rPr lang="en">
                <a:solidFill>
                  <a:schemeClr val="dk1"/>
                </a:solidFill>
              </a:rPr>
              <a:t>← </a:t>
            </a:r>
            <a:r>
              <a:rPr lang="en" sz="1400">
                <a:solidFill>
                  <a:schemeClr val="dk1"/>
                </a:solidFill>
              </a:rPr>
              <a:t>Add space between the line and the main recipe content</a:t>
            </a:r>
            <a:r>
              <a:rPr lang="en">
                <a:solidFill>
                  <a:srgbClr val="CC0000"/>
                </a:solidFill>
              </a:rPr>
              <a:t/>
            </a:r>
            <a:br>
              <a:rPr lang="en">
                <a:solidFill>
                  <a:srgbClr val="CC0000"/>
                </a:solidFill>
              </a:rPr>
            </a:br>
            <a:r>
              <a:rPr lang="en">
                <a:solidFill>
                  <a:srgbClr val="CC0000"/>
                </a:solidFill>
              </a:rPr>
              <a:t>	padding-top: 1.0em;   </a:t>
            </a:r>
            <a:r>
              <a:rPr lang="en">
                <a:solidFill>
                  <a:schemeClr val="dk1"/>
                </a:solidFill>
              </a:rPr>
              <a:t>← </a:t>
            </a:r>
            <a:r>
              <a:rPr lang="en" sz="1400">
                <a:solidFill>
                  <a:schemeClr val="dk1"/>
                </a:solidFill>
              </a:rPr>
              <a:t>Add space inside the h3 to push the edge away from the content</a:t>
            </a:r>
            <a:r>
              <a:rPr lang="en">
                <a:solidFill>
                  <a:srgbClr val="CC0000"/>
                </a:solidFill>
              </a:rPr>
              <a:t/>
            </a:r>
            <a:br>
              <a:rPr lang="en">
                <a:solidFill>
                  <a:srgbClr val="CC0000"/>
                </a:solidFill>
              </a:rPr>
            </a:br>
            <a:r>
              <a:rPr lang="en">
                <a:solidFill>
                  <a:srgbClr val="CC0000"/>
                </a:solidFill>
              </a:rPr>
              <a:t>}</a:t>
            </a:r>
          </a:p>
        </p:txBody>
      </p:sp>
      <p:pic>
        <p:nvPicPr>
          <p:cNvPr id="124" name="Shape 124"/>
          <p:cNvPicPr preferRelativeResize="0"/>
          <p:nvPr/>
        </p:nvPicPr>
        <p:blipFill>
          <a:blip r:embed="rId3">
            <a:alphaModFix/>
          </a:blip>
          <a:stretch>
            <a:fillRect/>
          </a:stretch>
        </p:blipFill>
        <p:spPr>
          <a:xfrm>
            <a:off x="311700" y="3288199"/>
            <a:ext cx="7196200" cy="145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3B. Style the &lt;h3&gt;</a:t>
            </a:r>
          </a:p>
        </p:txBody>
      </p:sp>
      <p:sp>
        <p:nvSpPr>
          <p:cNvPr id="130" name="Shape 130"/>
          <p:cNvSpPr txBox="1">
            <a:spLocks noGrp="1"/>
          </p:cNvSpPr>
          <p:nvPr>
            <p:ph type="body" idx="1"/>
          </p:nvPr>
        </p:nvSpPr>
        <p:spPr>
          <a:xfrm>
            <a:off x="311700" y="1009600"/>
            <a:ext cx="8520600" cy="4011000"/>
          </a:xfrm>
          <a:prstGeom prst="rect">
            <a:avLst/>
          </a:prstGeom>
        </p:spPr>
        <p:txBody>
          <a:bodyPr lIns="91425" tIns="91425" rIns="91425" bIns="91425" anchor="t" anchorCtr="0">
            <a:noAutofit/>
          </a:bodyPr>
          <a:lstStyle/>
          <a:p>
            <a:pPr lvl="0">
              <a:spcBef>
                <a:spcPts val="0"/>
              </a:spcBef>
              <a:buNone/>
            </a:pPr>
            <a:r>
              <a:rPr lang="en">
                <a:solidFill>
                  <a:srgbClr val="000000"/>
                </a:solidFill>
              </a:rPr>
              <a:t>So something fun we can do is mess with the border styles:</a:t>
            </a:r>
            <a:br>
              <a:rPr lang="en">
                <a:solidFill>
                  <a:srgbClr val="000000"/>
                </a:solidFill>
              </a:rPr>
            </a:br>
            <a:r>
              <a:rPr lang="en" u="sng">
                <a:solidFill>
                  <a:schemeClr val="hlink"/>
                </a:solidFill>
                <a:hlinkClick r:id="rId3"/>
              </a:rPr>
              <a:t>http://www.w3schools.com/css/css_border.asp</a:t>
            </a:r>
          </a:p>
          <a:p>
            <a:pPr lvl="0">
              <a:spcBef>
                <a:spcPts val="0"/>
              </a:spcBef>
              <a:buNone/>
            </a:pPr>
            <a:r>
              <a:rPr lang="en">
                <a:solidFill>
                  <a:srgbClr val="CC0000"/>
                </a:solidFill>
              </a:rPr>
              <a:t>.related { </a:t>
            </a:r>
            <a:br>
              <a:rPr lang="en">
                <a:solidFill>
                  <a:srgbClr val="CC0000"/>
                </a:solidFill>
              </a:rPr>
            </a:br>
            <a:r>
              <a:rPr lang="en">
                <a:solidFill>
                  <a:srgbClr val="CC0000"/>
                </a:solidFill>
              </a:rPr>
              <a:t>	border-top: 1px </a:t>
            </a:r>
            <a:r>
              <a:rPr lang="en" b="1">
                <a:solidFill>
                  <a:srgbClr val="CC0000"/>
                </a:solidFill>
              </a:rPr>
              <a:t>dotted</a:t>
            </a:r>
            <a:r>
              <a:rPr lang="en">
                <a:solidFill>
                  <a:srgbClr val="CC0000"/>
                </a:solidFill>
              </a:rPr>
              <a:t> black;  </a:t>
            </a:r>
            <a:r>
              <a:rPr lang="en">
                <a:solidFill>
                  <a:schemeClr val="dk1"/>
                </a:solidFill>
              </a:rPr>
              <a:t>← </a:t>
            </a:r>
            <a:r>
              <a:rPr lang="en" sz="1400">
                <a:solidFill>
                  <a:schemeClr val="dk1"/>
                </a:solidFill>
              </a:rPr>
              <a:t>The middle value represents </a:t>
            </a:r>
            <a:r>
              <a:rPr lang="en" sz="1400" b="1">
                <a:solidFill>
                  <a:schemeClr val="dk1"/>
                </a:solidFill>
              </a:rPr>
              <a:t>border-style</a:t>
            </a:r>
            <a:r>
              <a:rPr lang="en" sz="1400">
                <a:solidFill>
                  <a:schemeClr val="dk1"/>
                </a:solidFill>
              </a:rPr>
              <a:t> </a:t>
            </a:r>
            <a:r>
              <a:rPr lang="en">
                <a:solidFill>
                  <a:srgbClr val="CC0000"/>
                </a:solidFill>
              </a:rPr>
              <a:t/>
            </a:r>
            <a:br>
              <a:rPr lang="en">
                <a:solidFill>
                  <a:srgbClr val="CC0000"/>
                </a:solidFill>
              </a:rPr>
            </a:br>
            <a:r>
              <a:rPr lang="en" sz="1400">
                <a:solidFill>
                  <a:schemeClr val="dk1"/>
                </a:solidFill>
              </a:rPr>
              <a:t>	</a:t>
            </a:r>
            <a:r>
              <a:rPr lang="en">
                <a:solidFill>
                  <a:srgbClr val="CC0000"/>
                </a:solidFill>
              </a:rPr>
              <a:t>margin-top: 4.0em;  </a:t>
            </a:r>
            <a:br>
              <a:rPr lang="en">
                <a:solidFill>
                  <a:srgbClr val="CC0000"/>
                </a:solidFill>
              </a:rPr>
            </a:br>
            <a:r>
              <a:rPr lang="en">
                <a:solidFill>
                  <a:srgbClr val="CC0000"/>
                </a:solidFill>
              </a:rPr>
              <a:t>	padding-top: 1.0em;   </a:t>
            </a:r>
            <a:r>
              <a:rPr lang="en">
                <a:solidFill>
                  <a:schemeClr val="dk1"/>
                </a:solidFill>
              </a:rPr>
              <a:t/>
            </a:r>
            <a:br>
              <a:rPr lang="en">
                <a:solidFill>
                  <a:schemeClr val="dk1"/>
                </a:solidFill>
              </a:rPr>
            </a:br>
            <a:r>
              <a:rPr lang="en">
                <a:solidFill>
                  <a:srgbClr val="CC0000"/>
                </a:solidFill>
              </a:rPr>
              <a:t>}</a:t>
            </a:r>
          </a:p>
          <a:p>
            <a:pPr lvl="0" rtl="0">
              <a:spcBef>
                <a:spcPts val="0"/>
              </a:spcBef>
              <a:buNone/>
            </a:pPr>
            <a:r>
              <a:rPr lang="en" b="1">
                <a:solidFill>
                  <a:srgbClr val="000000"/>
                </a:solidFill>
              </a:rPr>
              <a:t>Change the border style</a:t>
            </a:r>
            <a:br>
              <a:rPr lang="en" b="1">
                <a:solidFill>
                  <a:srgbClr val="000000"/>
                </a:solidFill>
              </a:rPr>
            </a:br>
            <a:r>
              <a:rPr lang="en" b="1">
                <a:solidFill>
                  <a:srgbClr val="000000"/>
                </a:solidFill>
              </a:rPr>
              <a:t>(and width and color if </a:t>
            </a:r>
            <a:br>
              <a:rPr lang="en" b="1">
                <a:solidFill>
                  <a:srgbClr val="000000"/>
                </a:solidFill>
              </a:rPr>
            </a:br>
            <a:r>
              <a:rPr lang="en" b="1">
                <a:solidFill>
                  <a:srgbClr val="000000"/>
                </a:solidFill>
              </a:rPr>
              <a:t>you’d like to) and </a:t>
            </a:r>
            <a:br>
              <a:rPr lang="en" b="1">
                <a:solidFill>
                  <a:srgbClr val="000000"/>
                </a:solidFill>
              </a:rPr>
            </a:br>
            <a:r>
              <a:rPr lang="en" b="1">
                <a:solidFill>
                  <a:srgbClr val="000000"/>
                </a:solidFill>
              </a:rPr>
              <a:t>see what happens!</a:t>
            </a:r>
          </a:p>
        </p:txBody>
      </p:sp>
      <p:pic>
        <p:nvPicPr>
          <p:cNvPr id="131" name="Shape 131"/>
          <p:cNvPicPr preferRelativeResize="0"/>
          <p:nvPr/>
        </p:nvPicPr>
        <p:blipFill>
          <a:blip r:embed="rId4">
            <a:alphaModFix/>
          </a:blip>
          <a:stretch>
            <a:fillRect/>
          </a:stretch>
        </p:blipFill>
        <p:spPr>
          <a:xfrm>
            <a:off x="3354600" y="2949700"/>
            <a:ext cx="5637000" cy="207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4. Adjust your color choices</a:t>
            </a:r>
          </a:p>
        </p:txBody>
      </p:sp>
      <p:sp>
        <p:nvSpPr>
          <p:cNvPr id="137" name="Shape 137"/>
          <p:cNvSpPr txBox="1">
            <a:spLocks noGrp="1"/>
          </p:cNvSpPr>
          <p:nvPr>
            <p:ph type="body" idx="1"/>
          </p:nvPr>
        </p:nvSpPr>
        <p:spPr>
          <a:xfrm>
            <a:off x="311700" y="1009600"/>
            <a:ext cx="8520600" cy="4011000"/>
          </a:xfrm>
          <a:prstGeom prst="rect">
            <a:avLst/>
          </a:prstGeom>
        </p:spPr>
        <p:txBody>
          <a:bodyPr lIns="91425" tIns="91425" rIns="91425" bIns="91425" anchor="t" anchorCtr="0">
            <a:noAutofit/>
          </a:bodyPr>
          <a:lstStyle/>
          <a:p>
            <a:pPr lvl="0">
              <a:spcBef>
                <a:spcPts val="0"/>
              </a:spcBef>
              <a:buNone/>
            </a:pPr>
            <a:r>
              <a:rPr lang="en">
                <a:solidFill>
                  <a:srgbClr val="000000"/>
                </a:solidFill>
              </a:rPr>
              <a:t>In our current page, we set color on three kinds of elements.. Feel free to play with those to get a look you like.</a:t>
            </a:r>
          </a:p>
          <a:p>
            <a:pPr lvl="0">
              <a:spcBef>
                <a:spcPts val="0"/>
              </a:spcBef>
              <a:buNone/>
            </a:pPr>
            <a:r>
              <a:rPr lang="en">
                <a:solidFill>
                  <a:srgbClr val="CC0000"/>
                </a:solidFill>
              </a:rPr>
              <a:t>background-color: </a:t>
            </a:r>
            <a:r>
              <a:rPr lang="en" b="1">
                <a:solidFill>
                  <a:srgbClr val="CC0000"/>
                </a:solidFill>
              </a:rPr>
              <a:t>#CB4335;</a:t>
            </a:r>
            <a:r>
              <a:rPr lang="en">
                <a:solidFill>
                  <a:srgbClr val="CC0000"/>
                </a:solidFill>
              </a:rPr>
              <a:t>  </a:t>
            </a:r>
            <a:r>
              <a:rPr lang="en">
                <a:solidFill>
                  <a:schemeClr val="dk1"/>
                </a:solidFill>
              </a:rPr>
              <a:t>← </a:t>
            </a:r>
            <a:r>
              <a:rPr lang="en" sz="1400">
                <a:solidFill>
                  <a:schemeClr val="dk1"/>
                </a:solidFill>
              </a:rPr>
              <a:t>Sets the </a:t>
            </a:r>
            <a:r>
              <a:rPr lang="en" sz="1400" b="1">
                <a:solidFill>
                  <a:schemeClr val="dk1"/>
                </a:solidFill>
              </a:rPr>
              <a:t>background</a:t>
            </a:r>
            <a:r>
              <a:rPr lang="en" sz="1400">
                <a:solidFill>
                  <a:schemeClr val="dk1"/>
                </a:solidFill>
              </a:rPr>
              <a:t> of the page to a red/orange color</a:t>
            </a:r>
          </a:p>
          <a:p>
            <a:pPr lvl="0">
              <a:spcBef>
                <a:spcPts val="0"/>
              </a:spcBef>
              <a:buNone/>
            </a:pPr>
            <a:r>
              <a:rPr lang="en">
                <a:solidFill>
                  <a:srgbClr val="CC0000"/>
                </a:solidFill>
              </a:rPr>
              <a:t>color: </a:t>
            </a:r>
            <a:r>
              <a:rPr lang="en" b="1">
                <a:solidFill>
                  <a:srgbClr val="CC0000"/>
                </a:solidFill>
              </a:rPr>
              <a:t>#666699;</a:t>
            </a:r>
            <a:r>
              <a:rPr lang="en">
                <a:solidFill>
                  <a:srgbClr val="CC0000"/>
                </a:solidFill>
              </a:rPr>
              <a:t>  </a:t>
            </a:r>
            <a:r>
              <a:rPr lang="en">
                <a:solidFill>
                  <a:schemeClr val="dk1"/>
                </a:solidFill>
              </a:rPr>
              <a:t>← </a:t>
            </a:r>
            <a:r>
              <a:rPr lang="en" sz="1400">
                <a:solidFill>
                  <a:schemeClr val="dk1"/>
                </a:solidFill>
              </a:rPr>
              <a:t>Makes the </a:t>
            </a:r>
            <a:r>
              <a:rPr lang="en" sz="1400" b="1">
                <a:solidFill>
                  <a:schemeClr val="dk1"/>
                </a:solidFill>
              </a:rPr>
              <a:t>text</a:t>
            </a:r>
            <a:r>
              <a:rPr lang="en" sz="1400">
                <a:solidFill>
                  <a:schemeClr val="dk1"/>
                </a:solidFill>
              </a:rPr>
              <a:t> in our table a dark blue</a:t>
            </a:r>
          </a:p>
          <a:p>
            <a:pPr lvl="0" rtl="0">
              <a:spcBef>
                <a:spcPts val="0"/>
              </a:spcBef>
              <a:buNone/>
            </a:pPr>
            <a:r>
              <a:rPr lang="en">
                <a:solidFill>
                  <a:srgbClr val="CC0000"/>
                </a:solidFill>
              </a:rPr>
              <a:t>border-top: 1px dotted </a:t>
            </a:r>
            <a:r>
              <a:rPr lang="en" b="1">
                <a:solidFill>
                  <a:srgbClr val="CC0000"/>
                </a:solidFill>
              </a:rPr>
              <a:t>black</a:t>
            </a:r>
            <a:r>
              <a:rPr lang="en">
                <a:solidFill>
                  <a:srgbClr val="CC0000"/>
                </a:solidFill>
              </a:rPr>
              <a:t>;  </a:t>
            </a:r>
            <a:r>
              <a:rPr lang="en">
                <a:solidFill>
                  <a:schemeClr val="dk1"/>
                </a:solidFill>
              </a:rPr>
              <a:t>← </a:t>
            </a:r>
            <a:r>
              <a:rPr lang="en" sz="1400">
                <a:solidFill>
                  <a:schemeClr val="dk1"/>
                </a:solidFill>
              </a:rPr>
              <a:t>Makes a black </a:t>
            </a:r>
            <a:r>
              <a:rPr lang="en" sz="1400" b="1">
                <a:solidFill>
                  <a:schemeClr val="dk1"/>
                </a:solidFill>
              </a:rPr>
              <a:t>border</a:t>
            </a:r>
            <a:r>
              <a:rPr lang="en">
                <a:solidFill>
                  <a:srgbClr val="CC0000"/>
                </a:solidFill>
              </a:rPr>
              <a:t/>
            </a:r>
            <a:br>
              <a:rPr lang="en">
                <a:solidFill>
                  <a:srgbClr val="CC0000"/>
                </a:solidFill>
              </a:rPr>
            </a:br>
            <a:endParaRPr lang="en">
              <a:solidFill>
                <a:srgbClr val="CC0000"/>
              </a:solidFill>
            </a:endParaRPr>
          </a:p>
          <a:p>
            <a:pPr lvl="0" rtl="0">
              <a:spcBef>
                <a:spcPts val="0"/>
              </a:spcBef>
              <a:buNone/>
            </a:pPr>
            <a:r>
              <a:rPr lang="en">
                <a:solidFill>
                  <a:srgbClr val="000000"/>
                </a:solidFill>
              </a:rPr>
              <a:t>We’ll spend a lot of time on color soon, but for now, any of these named colors will work!  </a:t>
            </a:r>
            <a:r>
              <a:rPr lang="en" b="1" u="sng">
                <a:solidFill>
                  <a:schemeClr val="hlink"/>
                </a:solidFill>
                <a:hlinkClick r:id="rId3"/>
              </a:rPr>
              <a:t>http://www.w3schools.com/colors/colors_names.asp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5. Add images</a:t>
            </a:r>
          </a:p>
        </p:txBody>
      </p:sp>
      <p:sp>
        <p:nvSpPr>
          <p:cNvPr id="143" name="Shape 143"/>
          <p:cNvSpPr txBox="1">
            <a:spLocks noGrp="1"/>
          </p:cNvSpPr>
          <p:nvPr>
            <p:ph type="body" idx="1"/>
          </p:nvPr>
        </p:nvSpPr>
        <p:spPr>
          <a:xfrm>
            <a:off x="311700" y="1009600"/>
            <a:ext cx="8520600" cy="4011000"/>
          </a:xfrm>
          <a:prstGeom prst="rect">
            <a:avLst/>
          </a:prstGeom>
        </p:spPr>
        <p:txBody>
          <a:bodyPr lIns="91425" tIns="91425" rIns="91425" bIns="91425" anchor="t" anchorCtr="0">
            <a:noAutofit/>
          </a:bodyPr>
          <a:lstStyle/>
          <a:p>
            <a:pPr lvl="0" rtl="0">
              <a:spcBef>
                <a:spcPts val="0"/>
              </a:spcBef>
              <a:buNone/>
            </a:pPr>
            <a:r>
              <a:rPr lang="en">
                <a:solidFill>
                  <a:srgbClr val="000000"/>
                </a:solidFill>
              </a:rPr>
              <a:t>Add an image to your page. We’ve provided five options. Choose one.</a:t>
            </a:r>
          </a:p>
          <a:p>
            <a:pPr lvl="0" rtl="0">
              <a:spcBef>
                <a:spcPts val="0"/>
              </a:spcBef>
              <a:buNone/>
            </a:pPr>
            <a:r>
              <a:rPr lang="en">
                <a:solidFill>
                  <a:srgbClr val="CC0000"/>
                </a:solidFill>
              </a:rPr>
              <a:t>&lt;div class="container"&gt;</a:t>
            </a:r>
            <a:br>
              <a:rPr lang="en">
                <a:solidFill>
                  <a:srgbClr val="CC0000"/>
                </a:solidFill>
              </a:rPr>
            </a:br>
            <a:r>
              <a:rPr lang="en">
                <a:solidFill>
                  <a:srgbClr val="CC0000"/>
                </a:solidFill>
              </a:rPr>
              <a:t>	</a:t>
            </a:r>
            <a:r>
              <a:rPr lang="en" b="1">
                <a:solidFill>
                  <a:srgbClr val="CC0000"/>
                </a:solidFill>
              </a:rPr>
              <a:t>&lt;img src="nytimes-cookie.jpg" alt="NYTimes Cookie"&gt;</a:t>
            </a:r>
            <a:r>
              <a:rPr lang="en">
                <a:solidFill>
                  <a:srgbClr val="CC0000"/>
                </a:solidFill>
              </a:rPr>
              <a:t/>
            </a:r>
            <a:br>
              <a:rPr lang="en">
                <a:solidFill>
                  <a:srgbClr val="CC0000"/>
                </a:solidFill>
              </a:rPr>
            </a:br>
            <a:r>
              <a:rPr lang="en">
                <a:solidFill>
                  <a:srgbClr val="CC0000"/>
                </a:solidFill>
              </a:rPr>
              <a:t>	&lt;h1&gt;</a:t>
            </a:r>
          </a:p>
          <a:p>
            <a:pPr lvl="0">
              <a:spcBef>
                <a:spcPts val="0"/>
              </a:spcBef>
              <a:buNone/>
            </a:pPr>
            <a:endParaRPr>
              <a:solidFill>
                <a:srgbClr val="000000"/>
              </a:solidFill>
            </a:endParaRPr>
          </a:p>
          <a:p>
            <a:pPr lvl="0">
              <a:spcBef>
                <a:spcPts val="0"/>
              </a:spcBef>
              <a:buNone/>
            </a:pPr>
            <a:endParaRPr>
              <a:solidFill>
                <a:srgbClr val="000000"/>
              </a:solidFill>
            </a:endParaRPr>
          </a:p>
          <a:p>
            <a:pPr lvl="0">
              <a:spcBef>
                <a:spcPts val="0"/>
              </a:spcBef>
              <a:buNone/>
            </a:pPr>
            <a:endParaRPr>
              <a:solidFill>
                <a:srgbClr val="000000"/>
              </a:solidFill>
            </a:endParaRPr>
          </a:p>
          <a:p>
            <a:pPr lvl="0" rtl="0">
              <a:spcBef>
                <a:spcPts val="0"/>
              </a:spcBef>
              <a:buNone/>
            </a:pPr>
            <a:r>
              <a:rPr lang="en" i="1">
                <a:solidFill>
                  <a:schemeClr val="dk1"/>
                </a:solidFill>
              </a:rPr>
              <a:t>&gt;&gt;&gt; Did it load? What happened instead? Where did that label come from?</a:t>
            </a:r>
          </a:p>
        </p:txBody>
      </p:sp>
      <p:pic>
        <p:nvPicPr>
          <p:cNvPr id="144" name="Shape 144"/>
          <p:cNvPicPr preferRelativeResize="0"/>
          <p:nvPr/>
        </p:nvPicPr>
        <p:blipFill>
          <a:blip r:embed="rId3">
            <a:alphaModFix/>
          </a:blip>
          <a:stretch>
            <a:fillRect/>
          </a:stretch>
        </p:blipFill>
        <p:spPr>
          <a:xfrm>
            <a:off x="401500" y="3257350"/>
            <a:ext cx="2228075" cy="803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5. Add images</a:t>
            </a:r>
          </a:p>
        </p:txBody>
      </p:sp>
      <p:sp>
        <p:nvSpPr>
          <p:cNvPr id="150" name="Shape 150"/>
          <p:cNvSpPr txBox="1">
            <a:spLocks noGrp="1"/>
          </p:cNvSpPr>
          <p:nvPr>
            <p:ph type="body" idx="1"/>
          </p:nvPr>
        </p:nvSpPr>
        <p:spPr>
          <a:xfrm>
            <a:off x="311700" y="1009600"/>
            <a:ext cx="8520600" cy="4011000"/>
          </a:xfrm>
          <a:prstGeom prst="rect">
            <a:avLst/>
          </a:prstGeom>
        </p:spPr>
        <p:txBody>
          <a:bodyPr lIns="91425" tIns="91425" rIns="91425" bIns="91425" anchor="t" anchorCtr="0">
            <a:noAutofit/>
          </a:bodyPr>
          <a:lstStyle/>
          <a:p>
            <a:pPr lvl="0">
              <a:spcBef>
                <a:spcPts val="0"/>
              </a:spcBef>
              <a:buNone/>
            </a:pPr>
            <a:r>
              <a:rPr lang="en">
                <a:solidFill>
                  <a:schemeClr val="dk1"/>
                </a:solidFill>
              </a:rPr>
              <a:t>We have to tell our index.html page where the image is located. It can ONLY SEE what is in the project folder at its level. We need to say “go into the assets folder, then the images folder, and look for our cookie picture”.</a:t>
            </a:r>
          </a:p>
          <a:p>
            <a:pPr lvl="0" rtl="0">
              <a:spcBef>
                <a:spcPts val="0"/>
              </a:spcBef>
              <a:buNone/>
            </a:pPr>
            <a:r>
              <a:rPr lang="en">
                <a:solidFill>
                  <a:srgbClr val="CC0000"/>
                </a:solidFill>
              </a:rPr>
              <a:t>&lt;div class="container"&gt;</a:t>
            </a:r>
            <a:br>
              <a:rPr lang="en">
                <a:solidFill>
                  <a:srgbClr val="CC0000"/>
                </a:solidFill>
              </a:rPr>
            </a:br>
            <a:r>
              <a:rPr lang="en">
                <a:solidFill>
                  <a:srgbClr val="CC0000"/>
                </a:solidFill>
              </a:rPr>
              <a:t>	</a:t>
            </a:r>
            <a:r>
              <a:rPr lang="en" b="1">
                <a:solidFill>
                  <a:srgbClr val="CC0000"/>
                </a:solidFill>
              </a:rPr>
              <a:t>&lt;img src="assets/images/nytimes-cookie.jpg" alt="NYTimes Cookie"&gt;</a:t>
            </a:r>
            <a:r>
              <a:rPr lang="en">
                <a:solidFill>
                  <a:srgbClr val="CC0000"/>
                </a:solidFill>
              </a:rPr>
              <a:t/>
            </a:r>
            <a:br>
              <a:rPr lang="en">
                <a:solidFill>
                  <a:srgbClr val="CC0000"/>
                </a:solidFill>
              </a:rPr>
            </a:br>
            <a:r>
              <a:rPr lang="en">
                <a:solidFill>
                  <a:srgbClr val="CC0000"/>
                </a:solidFill>
              </a:rPr>
              <a:t>	&lt;h1&gt;</a:t>
            </a:r>
          </a:p>
          <a:p>
            <a:pPr lvl="0" rtl="0">
              <a:spcBef>
                <a:spcPts val="0"/>
              </a:spcBef>
              <a:buNone/>
            </a:pPr>
            <a:r>
              <a:rPr lang="en" b="1">
                <a:solidFill>
                  <a:srgbClr val="000000"/>
                </a:solidFill>
              </a:rPr>
              <a:t>The / (forward slash) represents a directory or folder. </a:t>
            </a:r>
            <a:r>
              <a:rPr lang="en">
                <a:solidFill>
                  <a:srgbClr val="000000"/>
                </a:solidFill>
              </a:rPr>
              <a:t>So we’re literally saying inside the assets folder, then the images folder, that’s where our image lives.</a:t>
            </a:r>
          </a:p>
          <a:p>
            <a:pPr lvl="0" rtl="0">
              <a:spcBef>
                <a:spcPts val="0"/>
              </a:spcBef>
              <a:buNone/>
            </a:pPr>
            <a:endParaRPr i="1">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5. Add images</a:t>
            </a:r>
          </a:p>
        </p:txBody>
      </p:sp>
      <p:sp>
        <p:nvSpPr>
          <p:cNvPr id="156" name="Shape 156"/>
          <p:cNvSpPr txBox="1">
            <a:spLocks noGrp="1"/>
          </p:cNvSpPr>
          <p:nvPr>
            <p:ph type="body" idx="1"/>
          </p:nvPr>
        </p:nvSpPr>
        <p:spPr>
          <a:xfrm>
            <a:off x="311700" y="1009600"/>
            <a:ext cx="8520600" cy="4011000"/>
          </a:xfrm>
          <a:prstGeom prst="rect">
            <a:avLst/>
          </a:prstGeom>
        </p:spPr>
        <p:txBody>
          <a:bodyPr lIns="91425" tIns="91425" rIns="91425" bIns="91425" anchor="t" anchorCtr="0">
            <a:noAutofit/>
          </a:bodyPr>
          <a:lstStyle/>
          <a:p>
            <a:pPr lvl="0" rtl="0">
              <a:spcBef>
                <a:spcPts val="0"/>
              </a:spcBef>
              <a:buNone/>
            </a:pPr>
            <a:r>
              <a:rPr lang="en">
                <a:solidFill>
                  <a:srgbClr val="000000"/>
                </a:solidFill>
              </a:rPr>
              <a:t>Depending on what image you selected.. It’s either a little too small or too big.</a:t>
            </a:r>
          </a:p>
          <a:p>
            <a:pPr lvl="0" rtl="0">
              <a:spcBef>
                <a:spcPts val="0"/>
              </a:spcBef>
              <a:buNone/>
            </a:pPr>
            <a:r>
              <a:rPr lang="en">
                <a:solidFill>
                  <a:srgbClr val="000000"/>
                </a:solidFill>
              </a:rPr>
              <a:t>Images are BAD BAD BAD at listening. This is partially due to their default setting of </a:t>
            </a:r>
            <a:r>
              <a:rPr lang="en" b="1">
                <a:solidFill>
                  <a:srgbClr val="000000"/>
                </a:solidFill>
              </a:rPr>
              <a:t>inline-block</a:t>
            </a:r>
            <a:r>
              <a:rPr lang="en">
                <a:solidFill>
                  <a:srgbClr val="000000"/>
                </a:solidFill>
              </a:rPr>
              <a:t>. </a:t>
            </a:r>
            <a:r>
              <a:rPr lang="en" i="1">
                <a:solidFill>
                  <a:srgbClr val="000000"/>
                </a:solidFill>
              </a:rPr>
              <a:t>By default, the image doesn’t understand it’s in a container!</a:t>
            </a:r>
          </a:p>
          <a:p>
            <a:pPr lvl="0" rtl="0">
              <a:spcBef>
                <a:spcPts val="0"/>
              </a:spcBef>
              <a:buNone/>
            </a:pPr>
            <a:r>
              <a:rPr lang="en" b="1">
                <a:solidFill>
                  <a:srgbClr val="CC0000"/>
                </a:solidFill>
              </a:rPr>
              <a:t>img {</a:t>
            </a:r>
            <a:br>
              <a:rPr lang="en" b="1">
                <a:solidFill>
                  <a:srgbClr val="CC0000"/>
                </a:solidFill>
              </a:rPr>
            </a:br>
            <a:r>
              <a:rPr lang="en" b="1">
                <a:solidFill>
                  <a:srgbClr val="CC0000"/>
                </a:solidFill>
              </a:rPr>
              <a:t>	width: 100%;</a:t>
            </a:r>
            <a:br>
              <a:rPr lang="en" b="1">
                <a:solidFill>
                  <a:srgbClr val="CC0000"/>
                </a:solidFill>
              </a:rPr>
            </a:br>
            <a:r>
              <a:rPr lang="en" b="1">
                <a:solidFill>
                  <a:srgbClr val="CC0000"/>
                </a:solidFill>
              </a:rPr>
              <a:t>}</a:t>
            </a:r>
          </a:p>
          <a:p>
            <a:pPr lvl="0" rtl="0">
              <a:spcBef>
                <a:spcPts val="0"/>
              </a:spcBef>
              <a:buNone/>
            </a:pPr>
            <a:r>
              <a:rPr lang="en">
                <a:solidFill>
                  <a:srgbClr val="000000"/>
                </a:solidFill>
              </a:rPr>
              <a:t>We’ll talk more about this in class, but we just want the image to fill the container we’ve placed it inside. Let’s tell it to have a width of 100%. That will force it to pay attention to the container and it will fill the available space more naturally.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sz="2400" b="1">
                <a:solidFill>
                  <a:srgbClr val="000000"/>
                </a:solidFill>
              </a:rPr>
              <a:t>YUP! We’ll pick up from here next week. </a:t>
            </a:r>
          </a:p>
          <a:p>
            <a:pPr lvl="0">
              <a:spcBef>
                <a:spcPts val="0"/>
              </a:spcBef>
              <a:buNone/>
            </a:pPr>
            <a:endParaRPr sz="3000" b="1">
              <a:solidFill>
                <a:srgbClr val="000000"/>
              </a:solidFill>
            </a:endParaRPr>
          </a:p>
          <a:p>
            <a:pPr lvl="0" rtl="0">
              <a:spcBef>
                <a:spcPts val="0"/>
              </a:spcBef>
              <a:buNone/>
            </a:pPr>
            <a:r>
              <a:rPr lang="en" sz="3000" b="1">
                <a:solidFill>
                  <a:srgbClr val="000000"/>
                </a:solidFill>
              </a:rPr>
              <a:t>Please have your AI check you off for the work you finished in lab today.</a:t>
            </a:r>
          </a:p>
          <a:p>
            <a:pPr lvl="0" rtl="0">
              <a:spcBef>
                <a:spcPts val="0"/>
              </a:spcBef>
              <a:buNone/>
            </a:pPr>
            <a:r>
              <a:rPr lang="en" sz="2400" i="1">
                <a:solidFill>
                  <a:srgbClr val="000000"/>
                </a:solidFill>
              </a:rPr>
              <a:t>10 points</a:t>
            </a:r>
          </a:p>
          <a:p>
            <a:pPr lvl="0" rtl="0">
              <a:spcBef>
                <a:spcPts val="0"/>
              </a:spcBef>
              <a:buNone/>
            </a:pPr>
            <a:endParaRPr>
              <a:solidFill>
                <a:srgbClr val="FFFFFF"/>
              </a:solidFill>
            </a:endParaRPr>
          </a:p>
          <a:p>
            <a:pPr lvl="0" rtl="0">
              <a:spcBef>
                <a:spcPts val="0"/>
              </a:spcBef>
              <a:buNone/>
            </a:pPr>
            <a:endParaRPr>
              <a:solidFill>
                <a:srgbClr val="FFFFFF"/>
              </a:solidFill>
            </a:endParaRPr>
          </a:p>
        </p:txBody>
      </p:sp>
      <p:sp>
        <p:nvSpPr>
          <p:cNvPr id="162" name="Shape 16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b="1">
                <a:solidFill>
                  <a:srgbClr val="073763"/>
                </a:solidFill>
              </a:rPr>
              <a:t>Is there more?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Project 2 Demo - Where we left off!</a:t>
            </a:r>
          </a:p>
        </p:txBody>
      </p:sp>
      <p:sp>
        <p:nvSpPr>
          <p:cNvPr id="61" name="Shape 61"/>
          <p:cNvSpPr txBox="1">
            <a:spLocks noGrp="1"/>
          </p:cNvSpPr>
          <p:nvPr>
            <p:ph type="body" idx="1"/>
          </p:nvPr>
        </p:nvSpPr>
        <p:spPr>
          <a:xfrm>
            <a:off x="311700" y="1152475"/>
            <a:ext cx="8520600" cy="3781200"/>
          </a:xfrm>
          <a:prstGeom prst="rect">
            <a:avLst/>
          </a:prstGeom>
        </p:spPr>
        <p:txBody>
          <a:bodyPr lIns="91425" tIns="91425" rIns="91425" bIns="91425" anchor="t" anchorCtr="0">
            <a:noAutofit/>
          </a:bodyPr>
          <a:lstStyle/>
          <a:p>
            <a:pPr marL="457200" lvl="0" indent="-228600" rtl="0">
              <a:spcBef>
                <a:spcPts val="0"/>
              </a:spcBef>
              <a:buClr>
                <a:schemeClr val="dk1"/>
              </a:buClr>
            </a:pPr>
            <a:r>
              <a:rPr lang="en" sz="2400">
                <a:solidFill>
                  <a:srgbClr val="000000"/>
                </a:solidFill>
              </a:rPr>
              <a:t>We created a new PROJECT FOLDER based on our TEMPLATE…</a:t>
            </a:r>
          </a:p>
          <a:p>
            <a:pPr marL="457200" lvl="0" indent="-228600" rtl="0">
              <a:spcBef>
                <a:spcPts val="0"/>
              </a:spcBef>
              <a:buClr>
                <a:schemeClr val="dk1"/>
              </a:buClr>
            </a:pPr>
            <a:r>
              <a:rPr lang="en" sz="2400">
                <a:solidFill>
                  <a:srgbClr val="000000"/>
                </a:solidFill>
              </a:rPr>
              <a:t>Added our project RESOURCES...</a:t>
            </a:r>
          </a:p>
          <a:p>
            <a:pPr marL="457200" lvl="0" indent="-228600" rtl="0">
              <a:spcBef>
                <a:spcPts val="0"/>
              </a:spcBef>
              <a:buClr>
                <a:schemeClr val="dk1"/>
              </a:buClr>
            </a:pPr>
            <a:r>
              <a:rPr lang="en" sz="2400">
                <a:solidFill>
                  <a:srgbClr val="000000"/>
                </a:solidFill>
              </a:rPr>
              <a:t>Marked up our HTML...</a:t>
            </a:r>
          </a:p>
          <a:p>
            <a:pPr marL="457200" lvl="0" indent="-228600" rtl="0">
              <a:spcBef>
                <a:spcPts val="0"/>
              </a:spcBef>
              <a:buClr>
                <a:schemeClr val="dk1"/>
              </a:buClr>
            </a:pPr>
            <a:r>
              <a:rPr lang="en" sz="2400">
                <a:solidFill>
                  <a:srgbClr val="000000"/>
                </a:solidFill>
              </a:rPr>
              <a:t>Defined basic general and typographic styles in the CSS... </a:t>
            </a:r>
          </a:p>
          <a:p>
            <a:pPr marL="457200" lvl="0" indent="-381000" rtl="0">
              <a:spcBef>
                <a:spcPts val="0"/>
              </a:spcBef>
              <a:buClr>
                <a:srgbClr val="000000"/>
              </a:buClr>
              <a:buSzPct val="100000"/>
            </a:pPr>
            <a:r>
              <a:rPr lang="en" sz="2400" b="1">
                <a:solidFill>
                  <a:srgbClr val="000000"/>
                </a:solidFill>
              </a:rPr>
              <a:t>BUT WE DIDN’T REPLACE ANY SPECIAL HTML CHARACTERS!!!</a:t>
            </a:r>
          </a:p>
          <a:p>
            <a:pPr lvl="0" rtl="0">
              <a:spcBef>
                <a:spcPts val="0"/>
              </a:spcBef>
              <a:buNone/>
            </a:pPr>
            <a:r>
              <a:rPr lang="en" sz="2400" b="1">
                <a:solidFill>
                  <a:srgbClr val="CC0000"/>
                </a:solidFill>
              </a:rPr>
              <a:t>Let’s go back and do that now.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5"/>
        <p:cNvGrpSpPr/>
        <p:nvPr/>
      </p:nvGrpSpPr>
      <p:grpSpPr>
        <a:xfrm>
          <a:off x="0" y="0"/>
          <a:ext cx="0" cy="0"/>
          <a:chOff x="0" y="0"/>
          <a:chExt cx="0" cy="0"/>
        </a:xfrm>
      </p:grpSpPr>
      <p:sp>
        <p:nvSpPr>
          <p:cNvPr id="66" name="Shape 66"/>
          <p:cNvSpPr/>
          <p:nvPr/>
        </p:nvSpPr>
        <p:spPr>
          <a:xfrm>
            <a:off x="6468662" y="1626275"/>
            <a:ext cx="2321700" cy="2035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67" name="Shape 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marL="457200" lvl="0" indent="-228600" rtl="0">
              <a:spcBef>
                <a:spcPts val="0"/>
              </a:spcBef>
              <a:buClr>
                <a:srgbClr val="0B5394"/>
              </a:buClr>
              <a:buAutoNum type="arabicPeriod"/>
            </a:pPr>
            <a:r>
              <a:rPr lang="en" b="1">
                <a:solidFill>
                  <a:srgbClr val="0B5394"/>
                </a:solidFill>
              </a:rPr>
              <a:t>Carefully replace special characters</a:t>
            </a:r>
          </a:p>
        </p:txBody>
      </p:sp>
      <p:sp>
        <p:nvSpPr>
          <p:cNvPr id="68" name="Shape 68"/>
          <p:cNvSpPr txBox="1">
            <a:spLocks noGrp="1"/>
          </p:cNvSpPr>
          <p:nvPr>
            <p:ph type="body" idx="1"/>
          </p:nvPr>
        </p:nvSpPr>
        <p:spPr>
          <a:xfrm>
            <a:off x="311700" y="1076275"/>
            <a:ext cx="8520600" cy="3781200"/>
          </a:xfrm>
          <a:prstGeom prst="rect">
            <a:avLst/>
          </a:prstGeom>
        </p:spPr>
        <p:txBody>
          <a:bodyPr lIns="91425" tIns="91425" rIns="91425" bIns="91425" anchor="t" anchorCtr="0">
            <a:noAutofit/>
          </a:bodyPr>
          <a:lstStyle/>
          <a:p>
            <a:pPr lvl="0" rtl="0">
              <a:spcBef>
                <a:spcPts val="0"/>
              </a:spcBef>
              <a:buNone/>
            </a:pPr>
            <a:r>
              <a:rPr lang="en" dirty="0">
                <a:solidFill>
                  <a:srgbClr val="000000"/>
                </a:solidFill>
              </a:rPr>
              <a:t>For the recipe we have, the only characters we will replace are fractions:</a:t>
            </a:r>
          </a:p>
          <a:p>
            <a:pPr lvl="0" rtl="0">
              <a:spcBef>
                <a:spcPts val="0"/>
              </a:spcBef>
              <a:buNone/>
            </a:pPr>
            <a:r>
              <a:rPr lang="en" sz="2400" dirty="0">
                <a:solidFill>
                  <a:srgbClr val="CC0000"/>
                </a:solidFill>
              </a:rPr>
              <a:t>One-quarter		¼		</a:t>
            </a:r>
            <a:r>
              <a:rPr lang="en" sz="2400" b="1" dirty="0">
                <a:solidFill>
                  <a:srgbClr val="CC0000"/>
                </a:solidFill>
              </a:rPr>
              <a:t>&amp;frac14;</a:t>
            </a:r>
            <a:br>
              <a:rPr lang="en" sz="2400" b="1" dirty="0">
                <a:solidFill>
                  <a:srgbClr val="CC0000"/>
                </a:solidFill>
              </a:rPr>
            </a:br>
            <a:r>
              <a:rPr lang="en" sz="2400" dirty="0">
                <a:solidFill>
                  <a:srgbClr val="CC0000"/>
                </a:solidFill>
              </a:rPr>
              <a:t>One-half		</a:t>
            </a:r>
            <a:r>
              <a:rPr lang="en" sz="2400" dirty="0" smtClean="0">
                <a:solidFill>
                  <a:srgbClr val="CC0000"/>
                </a:solidFill>
              </a:rPr>
              <a:t>½</a:t>
            </a:r>
            <a:r>
              <a:rPr lang="en-US" sz="2400" dirty="0" smtClean="0">
                <a:solidFill>
                  <a:srgbClr val="CC0000"/>
                </a:solidFill>
              </a:rPr>
              <a:t>	</a:t>
            </a:r>
            <a:r>
              <a:rPr lang="en" sz="2400" dirty="0">
                <a:solidFill>
                  <a:srgbClr val="CC0000"/>
                </a:solidFill>
              </a:rPr>
              <a:t>	</a:t>
            </a:r>
            <a:r>
              <a:rPr lang="en" sz="2400" b="1" dirty="0" smtClean="0">
                <a:solidFill>
                  <a:srgbClr val="CC0000"/>
                </a:solidFill>
              </a:rPr>
              <a:t>&amp;</a:t>
            </a:r>
            <a:r>
              <a:rPr lang="en" sz="2400" b="1" dirty="0">
                <a:solidFill>
                  <a:srgbClr val="CC0000"/>
                </a:solidFill>
              </a:rPr>
              <a:t>frac12;</a:t>
            </a:r>
            <a:br>
              <a:rPr lang="en" sz="2400" b="1" dirty="0">
                <a:solidFill>
                  <a:srgbClr val="CC0000"/>
                </a:solidFill>
              </a:rPr>
            </a:br>
            <a:r>
              <a:rPr lang="en" sz="2400" dirty="0">
                <a:solidFill>
                  <a:srgbClr val="CC0000"/>
                </a:solidFill>
              </a:rPr>
              <a:t>Three-quarters	¾		</a:t>
            </a:r>
            <a:r>
              <a:rPr lang="en" sz="2400" b="1" dirty="0">
                <a:solidFill>
                  <a:srgbClr val="CC0000"/>
                </a:solidFill>
              </a:rPr>
              <a:t>&amp;frac34;</a:t>
            </a:r>
            <a:br>
              <a:rPr lang="en" sz="2400" b="1" dirty="0">
                <a:solidFill>
                  <a:srgbClr val="CC0000"/>
                </a:solidFill>
              </a:rPr>
            </a:br>
            <a:r>
              <a:rPr lang="en" sz="2400" dirty="0">
                <a:solidFill>
                  <a:srgbClr val="CC0000"/>
                </a:solidFill>
              </a:rPr>
              <a:t>One-third	</a:t>
            </a:r>
            <a:r>
              <a:rPr lang="en" sz="2400" b="1" dirty="0">
                <a:solidFill>
                  <a:srgbClr val="CC0000"/>
                </a:solidFill>
              </a:rPr>
              <a:t>	</a:t>
            </a:r>
            <a:r>
              <a:rPr lang="en" sz="2400" b="1" dirty="0" smtClean="0">
                <a:solidFill>
                  <a:srgbClr val="CC0000"/>
                </a:solidFill>
              </a:rPr>
              <a:t>⅓</a:t>
            </a:r>
            <a:r>
              <a:rPr lang="en-US" sz="2400" b="1" dirty="0" smtClean="0">
                <a:solidFill>
                  <a:srgbClr val="CC0000"/>
                </a:solidFill>
              </a:rPr>
              <a:t>	</a:t>
            </a:r>
            <a:r>
              <a:rPr lang="en" sz="2400" b="1" dirty="0">
                <a:solidFill>
                  <a:srgbClr val="CC0000"/>
                </a:solidFill>
              </a:rPr>
              <a:t>	</a:t>
            </a:r>
            <a:r>
              <a:rPr lang="en" sz="2400" b="1" dirty="0" smtClean="0">
                <a:solidFill>
                  <a:srgbClr val="CC0000"/>
                </a:solidFill>
              </a:rPr>
              <a:t>&amp;#</a:t>
            </a:r>
            <a:r>
              <a:rPr lang="en" sz="2400" b="1" dirty="0">
                <a:solidFill>
                  <a:srgbClr val="CC0000"/>
                </a:solidFill>
              </a:rPr>
              <a:t>8531;		</a:t>
            </a:r>
            <a:br>
              <a:rPr lang="en" sz="2400" b="1" dirty="0">
                <a:solidFill>
                  <a:srgbClr val="CC0000"/>
                </a:solidFill>
              </a:rPr>
            </a:br>
            <a:r>
              <a:rPr lang="en" sz="2400" dirty="0">
                <a:solidFill>
                  <a:srgbClr val="CC0000"/>
                </a:solidFill>
              </a:rPr>
              <a:t>Two-thirds		⅔	</a:t>
            </a:r>
            <a:r>
              <a:rPr lang="en" sz="2400" b="1" dirty="0">
                <a:solidFill>
                  <a:srgbClr val="CC0000"/>
                </a:solidFill>
              </a:rPr>
              <a:t>	&amp;#8532;</a:t>
            </a:r>
          </a:p>
          <a:p>
            <a:pPr lvl="0" rtl="0">
              <a:spcBef>
                <a:spcPts val="0"/>
              </a:spcBef>
              <a:buNone/>
            </a:pPr>
            <a:r>
              <a:rPr lang="en" i="1" dirty="0">
                <a:solidFill>
                  <a:schemeClr val="dk1"/>
                </a:solidFill>
              </a:rPr>
              <a:t>Not sure why there isn’t an easier to remember code for ⅓ and ⅔. Most common symbols have a code as well as other ways to reference these ascii characters.</a:t>
            </a:r>
          </a:p>
          <a:p>
            <a:pPr lvl="0" rtl="0">
              <a:spcBef>
                <a:spcPts val="0"/>
              </a:spcBef>
              <a:buNone/>
            </a:pPr>
            <a:endParaRPr i="1" dirty="0">
              <a:solidFill>
                <a:schemeClr val="dk1"/>
              </a:solidFill>
            </a:endParaRPr>
          </a:p>
        </p:txBody>
      </p:sp>
      <p:sp>
        <p:nvSpPr>
          <p:cNvPr id="69" name="Shape 69"/>
          <p:cNvSpPr txBox="1"/>
          <p:nvPr/>
        </p:nvSpPr>
        <p:spPr>
          <a:xfrm>
            <a:off x="6681112" y="1962275"/>
            <a:ext cx="2207100" cy="1820700"/>
          </a:xfrm>
          <a:prstGeom prst="rect">
            <a:avLst/>
          </a:prstGeom>
          <a:noFill/>
          <a:ln>
            <a:noFill/>
          </a:ln>
        </p:spPr>
        <p:txBody>
          <a:bodyPr lIns="91425" tIns="91425" rIns="91425" bIns="91425" anchor="ctr" anchorCtr="0">
            <a:noAutofit/>
          </a:bodyPr>
          <a:lstStyle/>
          <a:p>
            <a:pPr lvl="0" rtl="0">
              <a:lnSpc>
                <a:spcPct val="115000"/>
              </a:lnSpc>
              <a:spcBef>
                <a:spcPts val="0"/>
              </a:spcBef>
              <a:spcAft>
                <a:spcPts val="1600"/>
              </a:spcAft>
              <a:buNone/>
            </a:pPr>
            <a:r>
              <a:rPr lang="en" sz="1350" b="1" dirty="0">
                <a:solidFill>
                  <a:srgbClr val="444444"/>
                </a:solidFill>
              </a:rPr>
              <a:t>Multiple methods:</a:t>
            </a:r>
            <a:br>
              <a:rPr lang="en" sz="1350" b="1" dirty="0">
                <a:solidFill>
                  <a:srgbClr val="444444"/>
                </a:solidFill>
              </a:rPr>
            </a:br>
            <a:r>
              <a:rPr lang="en" sz="1350" dirty="0">
                <a:solidFill>
                  <a:srgbClr val="444444"/>
                </a:solidFill>
              </a:rPr>
              <a:t>All of these will make an ampersand in your text:</a:t>
            </a:r>
          </a:p>
          <a:p>
            <a:pPr lvl="0" rtl="0">
              <a:lnSpc>
                <a:spcPct val="115000"/>
              </a:lnSpc>
              <a:spcBef>
                <a:spcPts val="0"/>
              </a:spcBef>
              <a:spcAft>
                <a:spcPts val="1600"/>
              </a:spcAft>
              <a:buNone/>
            </a:pPr>
            <a:r>
              <a:rPr lang="en" sz="1350" dirty="0">
                <a:solidFill>
                  <a:srgbClr val="444444"/>
                </a:solidFill>
              </a:rPr>
              <a:t>&amp;#38;</a:t>
            </a:r>
            <a:br>
              <a:rPr lang="en" sz="1350" dirty="0">
                <a:solidFill>
                  <a:srgbClr val="444444"/>
                </a:solidFill>
              </a:rPr>
            </a:br>
            <a:r>
              <a:rPr lang="en" sz="1350" dirty="0">
                <a:solidFill>
                  <a:srgbClr val="444444"/>
                </a:solidFill>
              </a:rPr>
              <a:t>&amp;#x26;</a:t>
            </a:r>
            <a:br>
              <a:rPr lang="en" sz="1350" dirty="0">
                <a:solidFill>
                  <a:srgbClr val="444444"/>
                </a:solidFill>
              </a:rPr>
            </a:br>
            <a:r>
              <a:rPr lang="en" sz="1350" dirty="0">
                <a:solidFill>
                  <a:srgbClr val="444444"/>
                </a:solidFill>
              </a:rPr>
              <a:t>&amp;amp;</a:t>
            </a:r>
            <a:r>
              <a:rPr lang="en" sz="1350" dirty="0">
                <a:solidFill>
                  <a:srgbClr val="444444"/>
                </a:solidFill>
                <a:highlight>
                  <a:srgbClr val="F0EDE9"/>
                </a:highlight>
              </a:rPr>
              <a:t/>
            </a:r>
            <a:br>
              <a:rPr lang="en" sz="1350" dirty="0">
                <a:solidFill>
                  <a:srgbClr val="444444"/>
                </a:solidFill>
                <a:highlight>
                  <a:srgbClr val="F0EDE9"/>
                </a:highlight>
              </a:rPr>
            </a:br>
            <a:endParaRPr lang="en" sz="1350" dirty="0">
              <a:solidFill>
                <a:srgbClr val="444444"/>
              </a:solidFill>
              <a:highlight>
                <a:srgbClr val="F0EDE9"/>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2A. Style the table</a:t>
            </a:r>
          </a:p>
        </p:txBody>
      </p:sp>
      <p:sp>
        <p:nvSpPr>
          <p:cNvPr id="75" name="Shape 75"/>
          <p:cNvSpPr txBox="1">
            <a:spLocks noGrp="1"/>
          </p:cNvSpPr>
          <p:nvPr>
            <p:ph type="body" idx="1"/>
          </p:nvPr>
        </p:nvSpPr>
        <p:spPr>
          <a:xfrm>
            <a:off x="311700" y="1085800"/>
            <a:ext cx="8520600" cy="3781200"/>
          </a:xfrm>
          <a:prstGeom prst="rect">
            <a:avLst/>
          </a:prstGeom>
        </p:spPr>
        <p:txBody>
          <a:bodyPr lIns="91425" tIns="91425" rIns="91425" bIns="91425" anchor="t" anchorCtr="0">
            <a:noAutofit/>
          </a:bodyPr>
          <a:lstStyle/>
          <a:p>
            <a:pPr lvl="0">
              <a:spcBef>
                <a:spcPts val="0"/>
              </a:spcBef>
              <a:buNone/>
            </a:pPr>
            <a:r>
              <a:rPr lang="en" i="1">
                <a:solidFill>
                  <a:srgbClr val="000000"/>
                </a:solidFill>
              </a:rPr>
              <a:t>Let’s work down the page, element by element…</a:t>
            </a:r>
          </a:p>
          <a:p>
            <a:pPr lvl="0" rtl="0">
              <a:spcBef>
                <a:spcPts val="0"/>
              </a:spcBef>
              <a:buNone/>
            </a:pPr>
            <a:r>
              <a:rPr lang="en">
                <a:solidFill>
                  <a:srgbClr val="CC0000"/>
                </a:solidFill>
              </a:rPr>
              <a:t>table {</a:t>
            </a:r>
            <a:br>
              <a:rPr lang="en">
                <a:solidFill>
                  <a:srgbClr val="CC0000"/>
                </a:solidFill>
              </a:rPr>
            </a:br>
            <a:r>
              <a:rPr lang="en">
                <a:solidFill>
                  <a:srgbClr val="CC0000"/>
                </a:solidFill>
              </a:rPr>
              <a:t>	font-family: "Lucida Sans Unicode", "Lucida Grande", Sans-Serif;</a:t>
            </a:r>
            <a:br>
              <a:rPr lang="en">
                <a:solidFill>
                  <a:srgbClr val="CC0000"/>
                </a:solidFill>
              </a:rPr>
            </a:br>
            <a:r>
              <a:rPr lang="en">
                <a:solidFill>
                  <a:srgbClr val="CC0000"/>
                </a:solidFill>
              </a:rPr>
              <a:t>	font-size: 14px;</a:t>
            </a:r>
            <a:br>
              <a:rPr lang="en">
                <a:solidFill>
                  <a:srgbClr val="CC0000"/>
                </a:solidFill>
              </a:rPr>
            </a:br>
            <a:r>
              <a:rPr lang="en">
                <a:solidFill>
                  <a:srgbClr val="CC0000"/>
                </a:solidFill>
              </a:rPr>
              <a:t>	width: 90%;	</a:t>
            </a:r>
            <a:r>
              <a:rPr lang="en">
                <a:solidFill>
                  <a:srgbClr val="000000"/>
                </a:solidFill>
              </a:rPr>
              <a:t>← </a:t>
            </a:r>
            <a:r>
              <a:rPr lang="en" sz="1400">
                <a:solidFill>
                  <a:srgbClr val="000000"/>
                </a:solidFill>
              </a:rPr>
              <a:t>Suck in the content</a:t>
            </a:r>
            <a:r>
              <a:rPr lang="en" sz="1400">
                <a:solidFill>
                  <a:srgbClr val="CC0000"/>
                </a:solidFill>
              </a:rPr>
              <a:t/>
            </a:r>
            <a:br>
              <a:rPr lang="en" sz="1400">
                <a:solidFill>
                  <a:srgbClr val="CC0000"/>
                </a:solidFill>
              </a:rPr>
            </a:br>
            <a:r>
              <a:rPr lang="en">
                <a:solidFill>
                  <a:srgbClr val="CC0000"/>
                </a:solidFill>
              </a:rPr>
              <a:t>	text-align: left;   </a:t>
            </a:r>
            <a:r>
              <a:rPr lang="en">
                <a:solidFill>
                  <a:schemeClr val="dk1"/>
                </a:solidFill>
              </a:rPr>
              <a:t>← </a:t>
            </a:r>
            <a:r>
              <a:rPr lang="en" sz="1400">
                <a:solidFill>
                  <a:schemeClr val="dk1"/>
                </a:solidFill>
              </a:rPr>
              <a:t>Aligns text to left.. Other options ‘right’ and ‘center’</a:t>
            </a:r>
            <a:r>
              <a:rPr lang="en">
                <a:solidFill>
                  <a:srgbClr val="CC0000"/>
                </a:solidFill>
              </a:rPr>
              <a:t/>
            </a:r>
            <a:br>
              <a:rPr lang="en">
                <a:solidFill>
                  <a:srgbClr val="CC0000"/>
                </a:solidFill>
              </a:rPr>
            </a:br>
            <a:r>
              <a:rPr lang="en">
                <a:solidFill>
                  <a:srgbClr val="CC0000"/>
                </a:solidFill>
              </a:rPr>
              <a:t>	border-collapse: collapse;  </a:t>
            </a:r>
            <a:r>
              <a:rPr lang="en">
                <a:solidFill>
                  <a:schemeClr val="dk1"/>
                </a:solidFill>
              </a:rPr>
              <a:t>← </a:t>
            </a:r>
            <a:r>
              <a:rPr lang="en" sz="1400">
                <a:solidFill>
                  <a:schemeClr val="dk1"/>
                </a:solidFill>
              </a:rPr>
              <a:t>Keeps table cells from having a double border</a:t>
            </a:r>
            <a:br>
              <a:rPr lang="en" sz="1400">
                <a:solidFill>
                  <a:schemeClr val="dk1"/>
                </a:solidFill>
              </a:rPr>
            </a:br>
            <a:r>
              <a:rPr lang="en">
                <a:solidFill>
                  <a:srgbClr val="CC0000"/>
                </a:solidFill>
              </a:rPr>
              <a:t>	border: 1px solid #6699cc;  </a:t>
            </a:r>
            <a:r>
              <a:rPr lang="en">
                <a:solidFill>
                  <a:schemeClr val="dk1"/>
                </a:solidFill>
              </a:rPr>
              <a:t>← </a:t>
            </a:r>
            <a:r>
              <a:rPr lang="en" sz="1400">
                <a:solidFill>
                  <a:schemeClr val="dk1"/>
                </a:solidFill>
              </a:rPr>
              <a:t>Puts a blue border around the entire thing</a:t>
            </a:r>
            <a:br>
              <a:rPr lang="en" sz="1400">
                <a:solidFill>
                  <a:schemeClr val="dk1"/>
                </a:solidFill>
              </a:rPr>
            </a:br>
            <a:r>
              <a:rPr lang="en">
                <a:solidFill>
                  <a:srgbClr val="CC0000"/>
                </a:solidFill>
              </a:rPr>
              <a:t>	margin: 40px auto 0;  </a:t>
            </a:r>
            <a:r>
              <a:rPr lang="en">
                <a:solidFill>
                  <a:schemeClr val="dk1"/>
                </a:solidFill>
              </a:rPr>
              <a:t>← </a:t>
            </a:r>
            <a:r>
              <a:rPr lang="en" sz="1400">
                <a:solidFill>
                  <a:schemeClr val="dk1"/>
                </a:solidFill>
              </a:rPr>
              <a:t>Pushes table down a bit, centers it within the container</a:t>
            </a:r>
            <a:r>
              <a:rPr lang="en">
                <a:solidFill>
                  <a:srgbClr val="CC0000"/>
                </a:solidFill>
              </a:rPr>
              <a:t/>
            </a:r>
            <a:br>
              <a:rPr lang="en">
                <a:solidFill>
                  <a:srgbClr val="CC0000"/>
                </a:solidFill>
              </a:rPr>
            </a:br>
            <a:r>
              <a:rPr lang="en">
                <a:solidFill>
                  <a:srgbClr val="CC0000"/>
                </a:solidFill>
              </a:rPr>
              <a:t>}</a:t>
            </a:r>
          </a:p>
        </p:txBody>
      </p:sp>
      <p:sp>
        <p:nvSpPr>
          <p:cNvPr id="76" name="Shape 76"/>
          <p:cNvSpPr txBox="1"/>
          <p:nvPr/>
        </p:nvSpPr>
        <p:spPr>
          <a:xfrm>
            <a:off x="5713650" y="1015025"/>
            <a:ext cx="2824500" cy="670800"/>
          </a:xfrm>
          <a:prstGeom prst="rect">
            <a:avLst/>
          </a:prstGeom>
          <a:noFill/>
          <a:ln>
            <a:noFill/>
          </a:ln>
        </p:spPr>
        <p:txBody>
          <a:bodyPr lIns="91425" tIns="91425" rIns="91425" bIns="91425" anchor="t" anchorCtr="0">
            <a:noAutofit/>
          </a:bodyPr>
          <a:lstStyle/>
          <a:p>
            <a:pPr lvl="0">
              <a:spcBef>
                <a:spcPts val="0"/>
              </a:spcBef>
              <a:buNone/>
            </a:pPr>
            <a:r>
              <a:rPr lang="en"/>
              <a:t>Making a third typeface choice to use for graphical elements</a:t>
            </a:r>
          </a:p>
        </p:txBody>
      </p:sp>
      <p:sp>
        <p:nvSpPr>
          <p:cNvPr id="77" name="Shape 77"/>
          <p:cNvSpPr txBox="1"/>
          <p:nvPr/>
        </p:nvSpPr>
        <p:spPr>
          <a:xfrm>
            <a:off x="4772200" y="2288725"/>
            <a:ext cx="3885000" cy="622200"/>
          </a:xfrm>
          <a:prstGeom prst="rect">
            <a:avLst/>
          </a:prstGeom>
          <a:noFill/>
          <a:ln>
            <a:noFill/>
          </a:ln>
        </p:spPr>
        <p:txBody>
          <a:bodyPr lIns="91425" tIns="91425" rIns="91425" bIns="91425" anchor="t" anchorCtr="0">
            <a:noAutofit/>
          </a:bodyPr>
          <a:lstStyle/>
          <a:p>
            <a:pPr lvl="0" rtl="0">
              <a:spcBef>
                <a:spcPts val="0"/>
              </a:spcBef>
              <a:buNone/>
            </a:pPr>
            <a:r>
              <a:rPr lang="en"/>
              <a:t>Default font is around 16px, but the table will look a little better if I reduce the font size a bit.</a:t>
            </a:r>
          </a:p>
        </p:txBody>
      </p:sp>
      <p:cxnSp>
        <p:nvCxnSpPr>
          <p:cNvPr id="78" name="Shape 78"/>
          <p:cNvCxnSpPr>
            <a:stCxn id="76" idx="1"/>
          </p:cNvCxnSpPr>
          <p:nvPr/>
        </p:nvCxnSpPr>
        <p:spPr>
          <a:xfrm flipH="1">
            <a:off x="5161650" y="1350425"/>
            <a:ext cx="552000" cy="619200"/>
          </a:xfrm>
          <a:prstGeom prst="straightConnector1">
            <a:avLst/>
          </a:prstGeom>
          <a:noFill/>
          <a:ln w="9525" cap="flat" cmpd="sng">
            <a:solidFill>
              <a:schemeClr val="dk2"/>
            </a:solidFill>
            <a:prstDash val="solid"/>
            <a:round/>
            <a:headEnd type="none" w="lg" len="lg"/>
            <a:tailEnd type="triangle" w="lg" len="lg"/>
          </a:ln>
        </p:spPr>
      </p:cxnSp>
      <p:cxnSp>
        <p:nvCxnSpPr>
          <p:cNvPr id="79" name="Shape 79"/>
          <p:cNvCxnSpPr>
            <a:stCxn id="77" idx="1"/>
          </p:cNvCxnSpPr>
          <p:nvPr/>
        </p:nvCxnSpPr>
        <p:spPr>
          <a:xfrm flipH="1" flipV="1">
            <a:off x="2963238" y="2478025"/>
            <a:ext cx="1808962" cy="1218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2B. Style the table</a:t>
            </a:r>
          </a:p>
        </p:txBody>
      </p:sp>
      <p:sp>
        <p:nvSpPr>
          <p:cNvPr id="85" name="Shape 85"/>
          <p:cNvSpPr txBox="1">
            <a:spLocks noGrp="1"/>
          </p:cNvSpPr>
          <p:nvPr>
            <p:ph type="body" idx="1"/>
          </p:nvPr>
        </p:nvSpPr>
        <p:spPr>
          <a:xfrm>
            <a:off x="311700" y="1009600"/>
            <a:ext cx="8520600" cy="4011000"/>
          </a:xfrm>
          <a:prstGeom prst="rect">
            <a:avLst/>
          </a:prstGeom>
        </p:spPr>
        <p:txBody>
          <a:bodyPr lIns="91425" tIns="91425" rIns="91425" bIns="91425" anchor="t" anchorCtr="0">
            <a:noAutofit/>
          </a:bodyPr>
          <a:lstStyle/>
          <a:p>
            <a:pPr lvl="0" rtl="0">
              <a:spcBef>
                <a:spcPts val="0"/>
              </a:spcBef>
              <a:buNone/>
            </a:pPr>
            <a:r>
              <a:rPr lang="en" i="1">
                <a:solidFill>
                  <a:srgbClr val="000000"/>
                </a:solidFill>
              </a:rPr>
              <a:t>Styling &lt;table&gt; only gets us the box around the table elements.. </a:t>
            </a:r>
            <a:br>
              <a:rPr lang="en" i="1">
                <a:solidFill>
                  <a:srgbClr val="000000"/>
                </a:solidFill>
              </a:rPr>
            </a:br>
            <a:r>
              <a:rPr lang="en" i="1">
                <a:solidFill>
                  <a:srgbClr val="000000"/>
                </a:solidFill>
              </a:rPr>
              <a:t>We need to style the insides as well. Let’s start with the </a:t>
            </a:r>
            <a:r>
              <a:rPr lang="en" b="1" i="1">
                <a:solidFill>
                  <a:srgbClr val="000000"/>
                </a:solidFill>
              </a:rPr>
              <a:t>table header.</a:t>
            </a:r>
          </a:p>
          <a:p>
            <a:pPr lvl="0">
              <a:spcBef>
                <a:spcPts val="0"/>
              </a:spcBef>
              <a:buNone/>
            </a:pPr>
            <a:r>
              <a:rPr lang="en">
                <a:solidFill>
                  <a:srgbClr val="CC0000"/>
                </a:solidFill>
              </a:rPr>
              <a:t>th {</a:t>
            </a:r>
            <a:br>
              <a:rPr lang="en">
                <a:solidFill>
                  <a:srgbClr val="CC0000"/>
                </a:solidFill>
              </a:rPr>
            </a:br>
            <a:r>
              <a:rPr lang="en">
                <a:solidFill>
                  <a:srgbClr val="CC0000"/>
                </a:solidFill>
              </a:rPr>
              <a:t>	font-weight: normal;  </a:t>
            </a:r>
            <a:r>
              <a:rPr lang="en">
                <a:solidFill>
                  <a:schemeClr val="dk1"/>
                </a:solidFill>
              </a:rPr>
              <a:t>← </a:t>
            </a:r>
            <a:r>
              <a:rPr lang="en" sz="1400">
                <a:solidFill>
                  <a:schemeClr val="dk1"/>
                </a:solidFill>
              </a:rPr>
              <a:t>Default for &lt;th&gt; is bold.. I decided I liked it better not bold. Up to you!</a:t>
            </a:r>
            <a:r>
              <a:rPr lang="en">
                <a:solidFill>
                  <a:srgbClr val="CC0000"/>
                </a:solidFill>
              </a:rPr>
              <a:t/>
            </a:r>
            <a:br>
              <a:rPr lang="en">
                <a:solidFill>
                  <a:srgbClr val="CC0000"/>
                </a:solidFill>
              </a:rPr>
            </a:br>
            <a:r>
              <a:rPr lang="en">
                <a:solidFill>
                  <a:srgbClr val="CC0000"/>
                </a:solidFill>
              </a:rPr>
              <a:t>	color: #003399;   </a:t>
            </a:r>
            <a:r>
              <a:rPr lang="en">
                <a:solidFill>
                  <a:schemeClr val="dk1"/>
                </a:solidFill>
              </a:rPr>
              <a:t>← </a:t>
            </a:r>
            <a:r>
              <a:rPr lang="en" sz="1400">
                <a:solidFill>
                  <a:schemeClr val="dk1"/>
                </a:solidFill>
              </a:rPr>
              <a:t>Make the color of the TEXT blue</a:t>
            </a:r>
            <a:r>
              <a:rPr lang="en">
                <a:solidFill>
                  <a:srgbClr val="CC0000"/>
                </a:solidFill>
              </a:rPr>
              <a:t/>
            </a:r>
            <a:br>
              <a:rPr lang="en">
                <a:solidFill>
                  <a:srgbClr val="CC0000"/>
                </a:solidFill>
              </a:rPr>
            </a:br>
            <a:r>
              <a:rPr lang="en">
                <a:solidFill>
                  <a:srgbClr val="CC0000"/>
                </a:solidFill>
              </a:rPr>
              <a:t>	border-bottom: 1px dashed #6699cc;   </a:t>
            </a:r>
            <a:r>
              <a:rPr lang="en">
                <a:solidFill>
                  <a:schemeClr val="dk1"/>
                </a:solidFill>
              </a:rPr>
              <a:t>← </a:t>
            </a:r>
            <a:r>
              <a:rPr lang="en" sz="1400">
                <a:solidFill>
                  <a:schemeClr val="dk1"/>
                </a:solidFill>
              </a:rPr>
              <a:t>Add a border to the bottom of each &lt;th&gt;</a:t>
            </a:r>
            <a:r>
              <a:rPr lang="en">
                <a:solidFill>
                  <a:srgbClr val="CC0000"/>
                </a:solidFill>
              </a:rPr>
              <a:t/>
            </a:r>
            <a:br>
              <a:rPr lang="en">
                <a:solidFill>
                  <a:srgbClr val="CC0000"/>
                </a:solidFill>
              </a:rPr>
            </a:br>
            <a:r>
              <a:rPr lang="en">
                <a:solidFill>
                  <a:srgbClr val="CC0000"/>
                </a:solidFill>
              </a:rPr>
              <a:t>	padding: 12px 17px;   </a:t>
            </a:r>
            <a:r>
              <a:rPr lang="en">
                <a:solidFill>
                  <a:schemeClr val="dk1"/>
                </a:solidFill>
              </a:rPr>
              <a:t>← </a:t>
            </a:r>
            <a:r>
              <a:rPr lang="en" sz="1400">
                <a:solidFill>
                  <a:schemeClr val="dk1"/>
                </a:solidFill>
              </a:rPr>
              <a:t>Add 12px of space to top &amp; bottom, 17px of space on right &amp; left</a:t>
            </a:r>
            <a:r>
              <a:rPr lang="en">
                <a:solidFill>
                  <a:srgbClr val="CC0000"/>
                </a:solidFill>
              </a:rPr>
              <a:t/>
            </a:r>
            <a:br>
              <a:rPr lang="en">
                <a:solidFill>
                  <a:srgbClr val="CC0000"/>
                </a:solidFill>
              </a:rPr>
            </a:br>
            <a:r>
              <a:rPr lang="en">
                <a:solidFill>
                  <a:srgbClr val="CC0000"/>
                </a:solidFill>
              </a:rPr>
              <a:t>	background: #e8edff;   </a:t>
            </a:r>
            <a:r>
              <a:rPr lang="en">
                <a:solidFill>
                  <a:schemeClr val="dk1"/>
                </a:solidFill>
              </a:rPr>
              <a:t>← </a:t>
            </a:r>
            <a:r>
              <a:rPr lang="en" sz="1400">
                <a:solidFill>
                  <a:schemeClr val="dk1"/>
                </a:solidFill>
              </a:rPr>
              <a:t>Make the table headers stand out with a background</a:t>
            </a:r>
            <a:r>
              <a:rPr lang="en">
                <a:solidFill>
                  <a:srgbClr val="CC0000"/>
                </a:solidFill>
              </a:rPr>
              <a:t/>
            </a:r>
            <a:br>
              <a:rPr lang="en">
                <a:solidFill>
                  <a:srgbClr val="CC0000"/>
                </a:solidFill>
              </a:rPr>
            </a:br>
            <a:r>
              <a:rPr lang="en">
                <a:solidFill>
                  <a:srgbClr val="CC0000"/>
                </a:solidFill>
              </a:rPr>
              <a:t>	</a:t>
            </a:r>
            <a:r>
              <a:rPr lang="en" b="1">
                <a:solidFill>
                  <a:srgbClr val="CC0000"/>
                </a:solidFill>
              </a:rPr>
              <a:t>/*</a:t>
            </a:r>
            <a:r>
              <a:rPr lang="en">
                <a:solidFill>
                  <a:srgbClr val="CC0000"/>
                </a:solidFill>
              </a:rPr>
              <a:t> text-align: right; </a:t>
            </a:r>
            <a:r>
              <a:rPr lang="en" b="1">
                <a:solidFill>
                  <a:srgbClr val="CC0000"/>
                </a:solidFill>
              </a:rPr>
              <a:t>*/</a:t>
            </a:r>
            <a:r>
              <a:rPr lang="en">
                <a:solidFill>
                  <a:srgbClr val="CC0000"/>
                </a:solidFill>
              </a:rPr>
              <a:t>  </a:t>
            </a:r>
            <a:r>
              <a:rPr lang="en">
                <a:solidFill>
                  <a:schemeClr val="dk1"/>
                </a:solidFill>
              </a:rPr>
              <a:t>← </a:t>
            </a:r>
            <a:r>
              <a:rPr lang="en" sz="1400">
                <a:solidFill>
                  <a:schemeClr val="dk1"/>
                </a:solidFill>
              </a:rPr>
              <a:t>Uncomment to see what happens.. You might like it this way!</a:t>
            </a:r>
            <a:r>
              <a:rPr lang="en">
                <a:solidFill>
                  <a:srgbClr val="CC0000"/>
                </a:solidFill>
              </a:rPr>
              <a:t/>
            </a:r>
            <a:br>
              <a:rPr lang="en">
                <a:solidFill>
                  <a:srgbClr val="CC0000"/>
                </a:solidFill>
              </a:rPr>
            </a:br>
            <a:r>
              <a:rPr lang="en">
                <a:solidFill>
                  <a:srgbClr val="CC0000"/>
                </a:solidFill>
              </a:rPr>
              <a:t>}</a:t>
            </a:r>
          </a:p>
          <a:p>
            <a:pPr lvl="0" rtl="0">
              <a:spcBef>
                <a:spcPts val="0"/>
              </a:spcBef>
              <a:buNone/>
            </a:pPr>
            <a:r>
              <a:rPr lang="en">
                <a:solidFill>
                  <a:srgbClr val="000000"/>
                </a:solidFill>
              </a:rPr>
              <a:t>Border shortcut.. Style the line width, line style, and line color all at once!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2C. Style the table</a:t>
            </a:r>
          </a:p>
        </p:txBody>
      </p:sp>
      <p:sp>
        <p:nvSpPr>
          <p:cNvPr id="91" name="Shape 91"/>
          <p:cNvSpPr txBox="1">
            <a:spLocks noGrp="1"/>
          </p:cNvSpPr>
          <p:nvPr>
            <p:ph type="body" idx="1"/>
          </p:nvPr>
        </p:nvSpPr>
        <p:spPr>
          <a:xfrm>
            <a:off x="311700" y="1009600"/>
            <a:ext cx="8520600" cy="4011000"/>
          </a:xfrm>
          <a:prstGeom prst="rect">
            <a:avLst/>
          </a:prstGeom>
        </p:spPr>
        <p:txBody>
          <a:bodyPr lIns="91425" tIns="91425" rIns="91425" bIns="91425" anchor="t" anchorCtr="0">
            <a:noAutofit/>
          </a:bodyPr>
          <a:lstStyle/>
          <a:p>
            <a:pPr lvl="0" rtl="0">
              <a:spcBef>
                <a:spcPts val="0"/>
              </a:spcBef>
              <a:buNone/>
            </a:pPr>
            <a:r>
              <a:rPr lang="en" i="1">
                <a:solidFill>
                  <a:srgbClr val="000000"/>
                </a:solidFill>
              </a:rPr>
              <a:t>Now for the </a:t>
            </a:r>
            <a:r>
              <a:rPr lang="en" b="1" i="1">
                <a:solidFill>
                  <a:srgbClr val="000000"/>
                </a:solidFill>
              </a:rPr>
              <a:t>table data</a:t>
            </a:r>
            <a:r>
              <a:rPr lang="en" i="1">
                <a:solidFill>
                  <a:srgbClr val="000000"/>
                </a:solidFill>
              </a:rPr>
              <a:t> (the cells).</a:t>
            </a:r>
          </a:p>
          <a:p>
            <a:pPr lvl="0" rtl="0">
              <a:spcBef>
                <a:spcPts val="0"/>
              </a:spcBef>
              <a:buNone/>
            </a:pPr>
            <a:r>
              <a:rPr lang="en">
                <a:solidFill>
                  <a:srgbClr val="CC0000"/>
                </a:solidFill>
              </a:rPr>
              <a:t>td {</a:t>
            </a:r>
            <a:br>
              <a:rPr lang="en">
                <a:solidFill>
                  <a:srgbClr val="CC0000"/>
                </a:solidFill>
              </a:rPr>
            </a:br>
            <a:r>
              <a:rPr lang="en">
                <a:solidFill>
                  <a:srgbClr val="CC0000"/>
                </a:solidFill>
              </a:rPr>
              <a:t>	color: #669;   </a:t>
            </a:r>
            <a:r>
              <a:rPr lang="en">
                <a:solidFill>
                  <a:schemeClr val="dk1"/>
                </a:solidFill>
              </a:rPr>
              <a:t>← </a:t>
            </a:r>
            <a:r>
              <a:rPr lang="en" sz="1400">
                <a:solidFill>
                  <a:schemeClr val="dk1"/>
                </a:solidFill>
              </a:rPr>
              <a:t>Make the color of the TEXT blue to match the &lt;th&gt;</a:t>
            </a:r>
            <a:r>
              <a:rPr lang="en">
                <a:solidFill>
                  <a:srgbClr val="CC0000"/>
                </a:solidFill>
              </a:rPr>
              <a:t/>
            </a:r>
            <a:br>
              <a:rPr lang="en">
                <a:solidFill>
                  <a:srgbClr val="CC0000"/>
                </a:solidFill>
              </a:rPr>
            </a:br>
            <a:r>
              <a:rPr lang="en">
                <a:solidFill>
                  <a:srgbClr val="CC0000"/>
                </a:solidFill>
              </a:rPr>
              <a:t>	padding: 12px 17px;   </a:t>
            </a:r>
            <a:r>
              <a:rPr lang="en">
                <a:solidFill>
                  <a:schemeClr val="dk1"/>
                </a:solidFill>
              </a:rPr>
              <a:t>← </a:t>
            </a:r>
            <a:r>
              <a:rPr lang="en" sz="1400">
                <a:solidFill>
                  <a:schemeClr val="dk1"/>
                </a:solidFill>
              </a:rPr>
              <a:t>Same padding as on &lt;th&gt;</a:t>
            </a:r>
            <a:r>
              <a:rPr lang="en">
                <a:solidFill>
                  <a:srgbClr val="CC0000"/>
                </a:solidFill>
              </a:rPr>
              <a:t/>
            </a:r>
            <a:br>
              <a:rPr lang="en">
                <a:solidFill>
                  <a:srgbClr val="CC0000"/>
                </a:solidFill>
              </a:rPr>
            </a:br>
            <a:r>
              <a:rPr lang="en">
                <a:solidFill>
                  <a:srgbClr val="CC0000"/>
                </a:solidFill>
              </a:rPr>
              <a:t>	border-bottom: 1px dashed #69c;   </a:t>
            </a:r>
            <a:r>
              <a:rPr lang="en">
                <a:solidFill>
                  <a:schemeClr val="dk1"/>
                </a:solidFill>
              </a:rPr>
              <a:t>← </a:t>
            </a:r>
            <a:r>
              <a:rPr lang="en" sz="1400">
                <a:solidFill>
                  <a:schemeClr val="dk1"/>
                </a:solidFill>
              </a:rPr>
              <a:t>Same border as on &lt;th&gt;</a:t>
            </a:r>
            <a:r>
              <a:rPr lang="en">
                <a:solidFill>
                  <a:srgbClr val="CC0000"/>
                </a:solidFill>
              </a:rPr>
              <a:t/>
            </a:r>
            <a:br>
              <a:rPr lang="en">
                <a:solidFill>
                  <a:srgbClr val="CC0000"/>
                </a:solidFill>
              </a:rPr>
            </a:br>
            <a:r>
              <a:rPr lang="en">
                <a:solidFill>
                  <a:srgbClr val="CC0000"/>
                </a:solidFill>
              </a:rPr>
              <a:t>}</a:t>
            </a:r>
          </a:p>
          <a:p>
            <a:pPr lvl="0">
              <a:spcBef>
                <a:spcPts val="0"/>
              </a:spcBef>
              <a:buNone/>
            </a:pPr>
            <a:r>
              <a:rPr lang="en" b="1">
                <a:solidFill>
                  <a:srgbClr val="000000"/>
                </a:solidFill>
              </a:rPr>
              <a:t>CHALLENGE: </a:t>
            </a:r>
            <a:r>
              <a:rPr lang="en">
                <a:solidFill>
                  <a:srgbClr val="000000"/>
                </a:solidFill>
              </a:rPr>
              <a:t/>
            </a:r>
            <a:br>
              <a:rPr lang="en">
                <a:solidFill>
                  <a:srgbClr val="000000"/>
                </a:solidFill>
              </a:rPr>
            </a:br>
            <a:r>
              <a:rPr lang="en">
                <a:solidFill>
                  <a:srgbClr val="000000"/>
                </a:solidFill>
              </a:rPr>
              <a:t>Could you rewrite these styles to use less lines? How would you do so?</a:t>
            </a:r>
          </a:p>
          <a:p>
            <a:pPr lvl="0" rtl="0">
              <a:spcBef>
                <a:spcPts val="0"/>
              </a:spcBef>
              <a:buNone/>
            </a:pPr>
            <a:r>
              <a:rPr lang="en" i="1">
                <a:solidFill>
                  <a:srgbClr val="000000"/>
                </a:solidFill>
              </a:rPr>
              <a:t>&gt;&gt;&gt; See the FINAL version of </a:t>
            </a:r>
            <a:r>
              <a:rPr lang="en">
                <a:solidFill>
                  <a:srgbClr val="000000"/>
                </a:solidFill>
              </a:rPr>
              <a:t>Project 2 Demo </a:t>
            </a:r>
            <a:r>
              <a:rPr lang="en" i="1">
                <a:solidFill>
                  <a:srgbClr val="000000"/>
                </a:solidFill>
              </a:rPr>
              <a:t>for an 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0000"/>
                </a:solidFill>
              </a:rPr>
              <a:t>Part of it is </a:t>
            </a:r>
            <a:r>
              <a:rPr lang="en" b="1" dirty="0">
                <a:solidFill>
                  <a:srgbClr val="000000"/>
                </a:solidFill>
              </a:rPr>
              <a:t>experience</a:t>
            </a:r>
            <a:r>
              <a:rPr lang="en" dirty="0">
                <a:solidFill>
                  <a:srgbClr val="000000"/>
                </a:solidFill>
              </a:rPr>
              <a:t>.. I know what parts I want to style. Be patient. You will be able to make those decisions once you practice a little more.</a:t>
            </a:r>
          </a:p>
          <a:p>
            <a:pPr marL="457200" lvl="0" indent="-228600" rtl="0">
              <a:spcBef>
                <a:spcPts val="0"/>
              </a:spcBef>
              <a:buClr>
                <a:srgbClr val="000000"/>
              </a:buClr>
            </a:pPr>
            <a:r>
              <a:rPr lang="en" dirty="0">
                <a:solidFill>
                  <a:srgbClr val="000000"/>
                </a:solidFill>
              </a:rPr>
              <a:t>Some of it is</a:t>
            </a:r>
            <a:r>
              <a:rPr lang="en" b="1" dirty="0">
                <a:solidFill>
                  <a:srgbClr val="000000"/>
                </a:solidFill>
              </a:rPr>
              <a:t> trial and error</a:t>
            </a:r>
            <a:r>
              <a:rPr lang="en" dirty="0">
                <a:solidFill>
                  <a:srgbClr val="000000"/>
                </a:solidFill>
              </a:rPr>
              <a:t>. I make an educated guess, and if it doesn’t look right, I adjust.</a:t>
            </a:r>
          </a:p>
          <a:p>
            <a:pPr marL="457200" lvl="0" indent="-228600" rtl="0">
              <a:spcBef>
                <a:spcPts val="0"/>
              </a:spcBef>
              <a:buClr>
                <a:srgbClr val="000000"/>
              </a:buClr>
            </a:pPr>
            <a:r>
              <a:rPr lang="en" dirty="0">
                <a:solidFill>
                  <a:srgbClr val="000000"/>
                </a:solidFill>
              </a:rPr>
              <a:t>And some of it is </a:t>
            </a:r>
            <a:r>
              <a:rPr lang="en" b="1" dirty="0">
                <a:solidFill>
                  <a:srgbClr val="000000"/>
                </a:solidFill>
              </a:rPr>
              <a:t>getting really good at looking up options:</a:t>
            </a:r>
          </a:p>
          <a:p>
            <a:pPr lvl="0" rtl="0">
              <a:spcBef>
                <a:spcPts val="0"/>
              </a:spcBef>
              <a:buNone/>
            </a:pPr>
            <a:r>
              <a:rPr lang="en" i="1" u="sng" dirty="0">
                <a:solidFill>
                  <a:srgbClr val="000000"/>
                </a:solidFill>
              </a:rPr>
              <a:t>Bookmark these CSS references</a:t>
            </a:r>
            <a:r>
              <a:rPr lang="en" i="1" dirty="0">
                <a:solidFill>
                  <a:srgbClr val="000000"/>
                </a:solidFill>
              </a:rPr>
              <a:t>: </a:t>
            </a:r>
          </a:p>
          <a:p>
            <a:pPr marL="457200" lvl="0" indent="-228600" rtl="0">
              <a:spcBef>
                <a:spcPts val="0"/>
              </a:spcBef>
            </a:pPr>
            <a:r>
              <a:rPr lang="en-US" u="sng" dirty="0" smtClean="0">
                <a:solidFill>
                  <a:schemeClr val="hlink"/>
                </a:solidFill>
              </a:rPr>
              <a:t>	</a:t>
            </a:r>
            <a:r>
              <a:rPr lang="en" u="sng" dirty="0" smtClean="0">
                <a:solidFill>
                  <a:schemeClr val="hlink"/>
                </a:solidFill>
              </a:rPr>
              <a:t>http</a:t>
            </a:r>
            <a:r>
              <a:rPr lang="en" u="sng" dirty="0">
                <a:solidFill>
                  <a:schemeClr val="hlink"/>
                </a:solidFill>
              </a:rPr>
              <a:t>://</a:t>
            </a:r>
            <a:r>
              <a:rPr lang="en" u="sng" dirty="0" smtClean="0">
                <a:solidFill>
                  <a:schemeClr val="hlink"/>
                </a:solidFill>
              </a:rPr>
              <a:t>cssreference.io/</a:t>
            </a:r>
            <a:r>
              <a:rPr lang="en-US" u="sng" dirty="0">
                <a:solidFill>
                  <a:schemeClr val="hlink"/>
                </a:solidFill>
              </a:rPr>
              <a:t/>
            </a:r>
            <a:br>
              <a:rPr lang="en-US" u="sng" dirty="0">
                <a:solidFill>
                  <a:schemeClr val="hlink"/>
                </a:solidFill>
              </a:rPr>
            </a:br>
            <a:r>
              <a:rPr lang="en" u="sng" dirty="0" smtClean="0">
                <a:solidFill>
                  <a:schemeClr val="hlink"/>
                </a:solidFill>
              </a:rPr>
              <a:t>http</a:t>
            </a:r>
            <a:r>
              <a:rPr lang="en" u="sng" dirty="0">
                <a:solidFill>
                  <a:schemeClr val="hlink"/>
                </a:solidFill>
              </a:rPr>
              <a:t>://</a:t>
            </a:r>
            <a:r>
              <a:rPr lang="en" u="sng" dirty="0" smtClean="0">
                <a:solidFill>
                  <a:schemeClr val="hlink"/>
                </a:solidFill>
              </a:rPr>
              <a:t>www.w3schools.com/cssref/</a:t>
            </a:r>
            <a:r>
              <a:rPr lang="en" u="sng" dirty="0" smtClean="0">
                <a:solidFill>
                  <a:schemeClr val="hlink"/>
                </a:solidFill>
                <a:hlinkClick r:id="rId3"/>
              </a:rPr>
              <a:t>https</a:t>
            </a:r>
            <a:r>
              <a:rPr lang="en" u="sng" dirty="0">
                <a:solidFill>
                  <a:schemeClr val="hlink"/>
                </a:solidFill>
                <a:hlinkClick r:id="rId3"/>
              </a:rPr>
              <a:t>://developer.mozilla.org/en-US/docs/Web/CSS/Reference</a:t>
            </a:r>
          </a:p>
          <a:p>
            <a:pPr lvl="0" rtl="0">
              <a:spcBef>
                <a:spcPts val="0"/>
              </a:spcBef>
              <a:buNone/>
            </a:pPr>
            <a:endParaRPr dirty="0">
              <a:solidFill>
                <a:srgbClr val="FFFFFF"/>
              </a:solidFill>
            </a:endParaRPr>
          </a:p>
        </p:txBody>
      </p:sp>
      <p:sp>
        <p:nvSpPr>
          <p:cNvPr id="97" name="Shape 9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b="1">
                <a:solidFill>
                  <a:srgbClr val="073763"/>
                </a:solidFill>
              </a:rPr>
              <a:t>How did I know what to type?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3A. Style the &lt;h3&gt;</a:t>
            </a:r>
          </a:p>
        </p:txBody>
      </p:sp>
      <p:sp>
        <p:nvSpPr>
          <p:cNvPr id="103" name="Shape 103"/>
          <p:cNvSpPr txBox="1">
            <a:spLocks noGrp="1"/>
          </p:cNvSpPr>
          <p:nvPr>
            <p:ph type="body" idx="1"/>
          </p:nvPr>
        </p:nvSpPr>
        <p:spPr>
          <a:xfrm>
            <a:off x="311700" y="1009600"/>
            <a:ext cx="8520600" cy="4011000"/>
          </a:xfrm>
          <a:prstGeom prst="rect">
            <a:avLst/>
          </a:prstGeom>
        </p:spPr>
        <p:txBody>
          <a:bodyPr lIns="91425" tIns="91425" rIns="91425" bIns="91425" anchor="t" anchorCtr="0">
            <a:noAutofit/>
          </a:bodyPr>
          <a:lstStyle/>
          <a:p>
            <a:pPr lvl="0" rtl="0">
              <a:spcBef>
                <a:spcPts val="0"/>
              </a:spcBef>
              <a:buNone/>
            </a:pPr>
            <a:r>
              <a:rPr lang="en" i="1">
                <a:solidFill>
                  <a:srgbClr val="000000"/>
                </a:solidFill>
              </a:rPr>
              <a:t>The h2s and lists are already styled.. Let’s skip to the bottom to “Related Articles”.</a:t>
            </a:r>
          </a:p>
          <a:p>
            <a:pPr lvl="0">
              <a:spcBef>
                <a:spcPts val="0"/>
              </a:spcBef>
              <a:buNone/>
            </a:pPr>
            <a:r>
              <a:rPr lang="en">
                <a:solidFill>
                  <a:srgbClr val="000000"/>
                </a:solidFill>
              </a:rPr>
              <a:t>Under “Typography,” first add some general styles for all h3 tags we encounter.</a:t>
            </a:r>
          </a:p>
          <a:p>
            <a:pPr lvl="0" rtl="0">
              <a:spcBef>
                <a:spcPts val="0"/>
              </a:spcBef>
              <a:buNone/>
            </a:pPr>
            <a:r>
              <a:rPr lang="en">
                <a:solidFill>
                  <a:srgbClr val="CC0000"/>
                </a:solidFill>
              </a:rPr>
              <a:t>h3 {</a:t>
            </a:r>
            <a:br>
              <a:rPr lang="en">
                <a:solidFill>
                  <a:srgbClr val="CC0000"/>
                </a:solidFill>
              </a:rPr>
            </a:br>
            <a:r>
              <a:rPr lang="en">
                <a:solidFill>
                  <a:srgbClr val="CC0000"/>
                </a:solidFill>
              </a:rPr>
              <a:t>	font-size: 24px;   </a:t>
            </a:r>
            <a:r>
              <a:rPr lang="en">
                <a:solidFill>
                  <a:schemeClr val="dk1"/>
                </a:solidFill>
              </a:rPr>
              <a:t>← </a:t>
            </a:r>
            <a:r>
              <a:rPr lang="en" sz="1400">
                <a:solidFill>
                  <a:schemeClr val="dk1"/>
                </a:solidFill>
              </a:rPr>
              <a:t>Make the font size more in proportion to our h1 and h2 choices</a:t>
            </a:r>
            <a:r>
              <a:rPr lang="en">
                <a:solidFill>
                  <a:srgbClr val="CC0000"/>
                </a:solidFill>
              </a:rPr>
              <a:t/>
            </a:r>
            <a:br>
              <a:rPr lang="en">
                <a:solidFill>
                  <a:srgbClr val="CC0000"/>
                </a:solidFill>
              </a:rPr>
            </a:br>
            <a:r>
              <a:rPr lang="en">
                <a:solidFill>
                  <a:srgbClr val="CC0000"/>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3B. Style the &lt;h3&gt;</a:t>
            </a:r>
          </a:p>
        </p:txBody>
      </p:sp>
      <p:sp>
        <p:nvSpPr>
          <p:cNvPr id="109" name="Shape 109"/>
          <p:cNvSpPr txBox="1">
            <a:spLocks noGrp="1"/>
          </p:cNvSpPr>
          <p:nvPr>
            <p:ph type="body" idx="1"/>
          </p:nvPr>
        </p:nvSpPr>
        <p:spPr>
          <a:xfrm>
            <a:off x="311700" y="1009600"/>
            <a:ext cx="8520600" cy="4011000"/>
          </a:xfrm>
          <a:prstGeom prst="rect">
            <a:avLst/>
          </a:prstGeom>
        </p:spPr>
        <p:txBody>
          <a:bodyPr lIns="91425" tIns="91425" rIns="91425" bIns="91425" anchor="t" anchorCtr="0">
            <a:noAutofit/>
          </a:bodyPr>
          <a:lstStyle/>
          <a:p>
            <a:pPr lvl="0" rtl="0">
              <a:spcBef>
                <a:spcPts val="0"/>
              </a:spcBef>
              <a:buNone/>
            </a:pPr>
            <a:r>
              <a:rPr lang="en" i="1">
                <a:solidFill>
                  <a:srgbClr val="000000"/>
                </a:solidFill>
              </a:rPr>
              <a:t>This h3 really is sort of a footer for us.. It ends the page. Let’s make it move away from the main content and add a line on top. Make it look like related content!</a:t>
            </a:r>
          </a:p>
          <a:p>
            <a:pPr lvl="0">
              <a:spcBef>
                <a:spcPts val="0"/>
              </a:spcBef>
              <a:buNone/>
            </a:pPr>
            <a:r>
              <a:rPr lang="en" i="1">
                <a:solidFill>
                  <a:srgbClr val="666666"/>
                </a:solidFill>
              </a:rPr>
              <a:t>HTML</a:t>
            </a:r>
            <a:br>
              <a:rPr lang="en" i="1">
                <a:solidFill>
                  <a:srgbClr val="666666"/>
                </a:solidFill>
              </a:rPr>
            </a:br>
            <a:r>
              <a:rPr lang="en">
                <a:solidFill>
                  <a:srgbClr val="CC0000"/>
                </a:solidFill>
              </a:rPr>
              <a:t>&lt;h3 class=”related”&gt;Related Articles&lt;/h3&gt;  </a:t>
            </a:r>
            <a:r>
              <a:rPr lang="en">
                <a:solidFill>
                  <a:schemeClr val="dk1"/>
                </a:solidFill>
              </a:rPr>
              <a:t>← </a:t>
            </a:r>
            <a:r>
              <a:rPr lang="en" sz="1400">
                <a:solidFill>
                  <a:schemeClr val="dk1"/>
                </a:solidFill>
              </a:rPr>
              <a:t>Add a class</a:t>
            </a:r>
          </a:p>
          <a:p>
            <a:pPr lvl="0">
              <a:spcBef>
                <a:spcPts val="0"/>
              </a:spcBef>
              <a:buNone/>
            </a:pPr>
            <a:r>
              <a:rPr lang="en" i="1">
                <a:solidFill>
                  <a:srgbClr val="666666"/>
                </a:solidFill>
              </a:rPr>
              <a:t>CSS</a:t>
            </a:r>
            <a:br>
              <a:rPr lang="en" i="1">
                <a:solidFill>
                  <a:srgbClr val="666666"/>
                </a:solidFill>
              </a:rPr>
            </a:br>
            <a:r>
              <a:rPr lang="en">
                <a:solidFill>
                  <a:srgbClr val="CC0000"/>
                </a:solidFill>
              </a:rPr>
              <a:t>.related { </a:t>
            </a:r>
            <a:br>
              <a:rPr lang="en">
                <a:solidFill>
                  <a:srgbClr val="CC0000"/>
                </a:solidFill>
              </a:rPr>
            </a:br>
            <a:r>
              <a:rPr lang="en">
                <a:solidFill>
                  <a:srgbClr val="CC0000"/>
                </a:solidFill>
              </a:rPr>
              <a:t>	border: 1px solid black;	 </a:t>
            </a:r>
            <a:r>
              <a:rPr lang="en">
                <a:solidFill>
                  <a:schemeClr val="dk1"/>
                </a:solidFill>
              </a:rPr>
              <a:t>← </a:t>
            </a:r>
            <a:r>
              <a:rPr lang="en" sz="1400">
                <a:solidFill>
                  <a:schemeClr val="dk1"/>
                </a:solidFill>
              </a:rPr>
              <a:t>Add a style that matches our special class on the h3</a:t>
            </a:r>
            <a:br>
              <a:rPr lang="en" sz="1400">
                <a:solidFill>
                  <a:schemeClr val="dk1"/>
                </a:solidFill>
              </a:rPr>
            </a:br>
            <a:r>
              <a:rPr lang="en">
                <a:solidFill>
                  <a:srgbClr val="CC0000"/>
                </a:solidFill>
              </a:rPr>
              <a:t>}</a:t>
            </a:r>
          </a:p>
          <a:p>
            <a:pPr lvl="0" rtl="0">
              <a:spcBef>
                <a:spcPts val="0"/>
              </a:spcBef>
              <a:buNone/>
            </a:pPr>
            <a:endParaRPr>
              <a:solidFill>
                <a:srgbClr val="CC0000"/>
              </a:solidFill>
            </a:endParaRPr>
          </a:p>
        </p:txBody>
      </p:sp>
      <p:pic>
        <p:nvPicPr>
          <p:cNvPr id="110" name="Shape 110"/>
          <p:cNvPicPr preferRelativeResize="0"/>
          <p:nvPr/>
        </p:nvPicPr>
        <p:blipFill>
          <a:blip r:embed="rId3">
            <a:alphaModFix/>
          </a:blip>
          <a:stretch>
            <a:fillRect/>
          </a:stretch>
        </p:blipFill>
        <p:spPr>
          <a:xfrm>
            <a:off x="311692" y="4278275"/>
            <a:ext cx="7481632" cy="572699"/>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891</Words>
  <Application>Microsoft Macintosh PowerPoint</Application>
  <PresentationFormat>On-screen Show (16:9)</PresentationFormat>
  <Paragraphs>117</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simple-light-2</vt:lpstr>
      <vt:lpstr>I399 Web Design</vt:lpstr>
      <vt:lpstr>Project 2 Demo - Where we left off!</vt:lpstr>
      <vt:lpstr>Carefully replace special characters</vt:lpstr>
      <vt:lpstr>2A. Style the table</vt:lpstr>
      <vt:lpstr>2B. Style the table</vt:lpstr>
      <vt:lpstr>2C. Style the table</vt:lpstr>
      <vt:lpstr>How did I know what to type?</vt:lpstr>
      <vt:lpstr>3A. Style the &lt;h3&gt;</vt:lpstr>
      <vt:lpstr>3B. Style the &lt;h3&gt;</vt:lpstr>
      <vt:lpstr>3B. Style the &lt;h3&gt;</vt:lpstr>
      <vt:lpstr>3B. Style the &lt;h3&gt;</vt:lpstr>
      <vt:lpstr>3B. Style the &lt;h3&gt;</vt:lpstr>
      <vt:lpstr>4. Adjust your color choices</vt:lpstr>
      <vt:lpstr>5. Add images</vt:lpstr>
      <vt:lpstr>5. Add images</vt:lpstr>
      <vt:lpstr>5. Add images</vt:lpstr>
      <vt:lpstr>Is there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I399 Web Design</dc:title>
  <cp:lastModifiedBy>Erika Lee</cp:lastModifiedBy>
  <cp:revision>1</cp:revision>
  <dcterms:modified xsi:type="dcterms:W3CDTF">2017-01-19T02:34:11Z</dcterms:modified>
</cp:coreProperties>
</file>