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19" d="100"/>
          <a:sy n="119" d="100"/>
        </p:scale>
        <p:origin x="-112" y="-34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4108862823"/>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AIs</a:t>
            </a:r>
          </a:p>
          <a:p>
            <a:pPr marL="457200" lvl="0" indent="-228600" rtl="0">
              <a:spcBef>
                <a:spcPts val="0"/>
              </a:spcBef>
              <a:buChar char="-"/>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AIs</a:t>
            </a:r>
          </a:p>
          <a:p>
            <a:pPr marL="457200" lvl="0" indent="-228600" rtl="0">
              <a:spcBef>
                <a:spcPts val="0"/>
              </a:spcBef>
              <a:buChar char="-"/>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AIs</a:t>
            </a:r>
          </a:p>
          <a:p>
            <a:pPr marL="457200" lvl="0" indent="-228600" rtl="0">
              <a:spcBef>
                <a:spcPts val="0"/>
              </a:spcBef>
              <a:buChar char="-"/>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AIs</a:t>
            </a:r>
          </a:p>
          <a:p>
            <a:pPr marL="457200" lvl="0" indent="-228600" rtl="0">
              <a:spcBef>
                <a:spcPts val="0"/>
              </a:spcBef>
              <a:buChar char="-"/>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AIs</a:t>
            </a:r>
          </a:p>
          <a:p>
            <a:pPr marL="457200" lvl="0" indent="-228600" rtl="0">
              <a:spcBef>
                <a:spcPts val="0"/>
              </a:spcBef>
              <a:buChar char="-"/>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AIs</a:t>
            </a:r>
          </a:p>
          <a:p>
            <a:pPr marL="457200" lvl="0" indent="-228600" rtl="0">
              <a:spcBef>
                <a:spcPts val="0"/>
              </a:spcBef>
              <a:buChar char="-"/>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hyperlink" Target="https://css-tricks.com/snippets/css/drop-caps/" TargetMode="External"/><Relationship Id="rId4" Type="http://schemas.openxmlformats.org/officeDocument/2006/relationships/hyperlink" Target="http://www.hongkiat.com/blog/css-better-paragraph/" TargetMode="External"/><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hyperlink" Target="http://www.cssmatic.com/box-shadow" TargetMode="External"/><Relationship Id="rId4" Type="http://schemas.openxmlformats.org/officeDocument/2006/relationships/hyperlink" Target="https://developer.mozilla.org/en-US/docs/Web/CSS/box-shadow" TargetMode="External"/><Relationship Id="rId5" Type="http://schemas.openxmlformats.org/officeDocument/2006/relationships/hyperlink" Target="https://css-tricks.com/almanac/properties/b/box-shadow/" TargetMode="External"/><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hyperlink" Target="https://developer.mozilla.org/en-US/docs/Web/CSS/white-space" TargetMode="External"/><Relationship Id="rId4" Type="http://schemas.openxmlformats.org/officeDocument/2006/relationships/hyperlink" Target="https://css-tricks.com/almanac/properties/w/whitespace/" TargetMode="External"/><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hyperlink" Target="http://www.webpagefx.com/web-design/html-ipsum/" TargetMode="External"/><Relationship Id="rId4" Type="http://schemas.openxmlformats.org/officeDocument/2006/relationships/hyperlink" Target="http://mentalfloss.com/article/61003/10-funnier-alternatives-lorem-ipsum" TargetMode="External"/><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hyperlink" Target="https://developer.mozilla.org/en-US/docs/Web/CSS/CSS_Background_and_Borders/Using_CSS_multiple_backgrounds" TargetMode="External"/><Relationship Id="rId4" Type="http://schemas.openxmlformats.org/officeDocument/2006/relationships/hyperlink" Target="https://css-tricks.com/stacking-order-of-multiple-backgrounds/" TargetMode="External"/><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hyperlink" Target="http://alistapart.com/article/css-shapes-101" TargetMode="External"/><Relationship Id="rId4" Type="http://schemas.openxmlformats.org/officeDocument/2006/relationships/hyperlink" Target="https://css-tricks.com/almanac/properties/s/shape-outside/" TargetMode="External"/><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B5394"/>
        </a:solidFill>
        <a:effectLst/>
      </p:bgPr>
    </p:bg>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744575"/>
            <a:ext cx="8520600" cy="2052600"/>
          </a:xfrm>
          <a:prstGeom prst="rect">
            <a:avLst/>
          </a:prstGeom>
        </p:spPr>
        <p:txBody>
          <a:bodyPr lIns="91425" tIns="91425" rIns="91425" bIns="91425" anchor="b" anchorCtr="0">
            <a:noAutofit/>
          </a:bodyPr>
          <a:lstStyle/>
          <a:p>
            <a:pPr lvl="0" rtl="0">
              <a:spcBef>
                <a:spcPts val="0"/>
              </a:spcBef>
              <a:buNone/>
            </a:pPr>
            <a:r>
              <a:rPr lang="en" b="1">
                <a:solidFill>
                  <a:srgbClr val="FFFFFF"/>
                </a:solidFill>
              </a:rPr>
              <a:t>I399 Web Design</a:t>
            </a:r>
          </a:p>
        </p:txBody>
      </p:sp>
      <p:sp>
        <p:nvSpPr>
          <p:cNvPr id="55" name="Shape 55"/>
          <p:cNvSpPr txBox="1">
            <a:spLocks noGrp="1"/>
          </p:cNvSpPr>
          <p:nvPr>
            <p:ph type="subTitle" idx="1"/>
          </p:nvPr>
        </p:nvSpPr>
        <p:spPr>
          <a:xfrm>
            <a:off x="311700" y="2834125"/>
            <a:ext cx="8520600" cy="792600"/>
          </a:xfrm>
          <a:prstGeom prst="rect">
            <a:avLst/>
          </a:prstGeom>
        </p:spPr>
        <p:txBody>
          <a:bodyPr lIns="91425" tIns="91425" rIns="91425" bIns="91425" anchor="t" anchorCtr="0">
            <a:noAutofit/>
          </a:bodyPr>
          <a:lstStyle/>
          <a:p>
            <a:pPr lvl="0" rtl="0">
              <a:spcBef>
                <a:spcPts val="0"/>
              </a:spcBef>
              <a:buNone/>
            </a:pPr>
            <a:r>
              <a:rPr lang="en" b="1" dirty="0">
                <a:solidFill>
                  <a:srgbClr val="FFFFFF"/>
                </a:solidFill>
              </a:rPr>
              <a:t>Lab 3 </a:t>
            </a:r>
            <a:r>
              <a:rPr lang="en" b="1" dirty="0" smtClean="0">
                <a:solidFill>
                  <a:srgbClr val="FFFFFF"/>
                </a:solidFill>
              </a:rPr>
              <a:t>Solutions</a:t>
            </a:r>
            <a:endParaRPr lang="en" b="1" dirty="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311700" y="436907"/>
            <a:ext cx="8520600" cy="572700"/>
          </a:xfrm>
          <a:prstGeom prst="rect">
            <a:avLst/>
          </a:prstGeom>
        </p:spPr>
        <p:txBody>
          <a:bodyPr lIns="91425" tIns="91425" rIns="91425" bIns="91425" anchor="t" anchorCtr="0">
            <a:noAutofit/>
          </a:bodyPr>
          <a:lstStyle/>
          <a:p>
            <a:pPr lvl="0" rtl="0">
              <a:spcBef>
                <a:spcPts val="0"/>
              </a:spcBef>
              <a:buNone/>
            </a:pPr>
            <a:r>
              <a:rPr lang="en" b="1">
                <a:solidFill>
                  <a:srgbClr val="0B5394"/>
                </a:solidFill>
              </a:rPr>
              <a:t>Documentation Scavenger Hunt</a:t>
            </a:r>
          </a:p>
        </p:txBody>
      </p:sp>
      <p:sp>
        <p:nvSpPr>
          <p:cNvPr id="126" name="Shape 126"/>
          <p:cNvSpPr txBox="1">
            <a:spLocks noGrp="1"/>
          </p:cNvSpPr>
          <p:nvPr>
            <p:ph type="body" idx="1"/>
          </p:nvPr>
        </p:nvSpPr>
        <p:spPr>
          <a:xfrm>
            <a:off x="311700" y="1009600"/>
            <a:ext cx="8520600" cy="3873600"/>
          </a:xfrm>
          <a:prstGeom prst="rect">
            <a:avLst/>
          </a:prstGeom>
        </p:spPr>
        <p:txBody>
          <a:bodyPr lIns="91425" tIns="91425" rIns="91425" bIns="91425" anchor="t" anchorCtr="0">
            <a:noAutofit/>
          </a:bodyPr>
          <a:lstStyle/>
          <a:p>
            <a:pPr lvl="0" rtl="0">
              <a:spcBef>
                <a:spcPts val="0"/>
              </a:spcBef>
              <a:buNone/>
            </a:pPr>
            <a:r>
              <a:rPr lang="en" sz="3200" b="1">
                <a:solidFill>
                  <a:srgbClr val="CC0000"/>
                </a:solidFill>
              </a:rPr>
              <a:t>#5 </a:t>
            </a:r>
            <a:r>
              <a:rPr lang="en" sz="2200">
                <a:solidFill>
                  <a:srgbClr val="000000"/>
                </a:solidFill>
              </a:rPr>
              <a:t>How do we make our stories online look better? One way is to mimic the layout and graphic details of books. </a:t>
            </a:r>
            <a:r>
              <a:rPr lang="en" sz="2200" b="1">
                <a:solidFill>
                  <a:srgbClr val="000000"/>
                </a:solidFill>
              </a:rPr>
              <a:t>Find a way to make a dropcap for the first letter in the first paragraph.</a:t>
            </a:r>
          </a:p>
          <a:p>
            <a:pPr lvl="0" rtl="0">
              <a:spcBef>
                <a:spcPts val="0"/>
              </a:spcBef>
              <a:buNone/>
            </a:pPr>
            <a:r>
              <a:rPr lang="en" i="1">
                <a:solidFill>
                  <a:srgbClr val="000000"/>
                </a:solidFill>
              </a:rPr>
              <a:t>How might we do this?</a:t>
            </a:r>
          </a:p>
          <a:p>
            <a:pPr lvl="0" rtl="0">
              <a:spcBef>
                <a:spcPts val="0"/>
              </a:spcBef>
              <a:buNone/>
            </a:pPr>
            <a:endParaRPr>
              <a:solidFill>
                <a:srgbClr val="000000"/>
              </a:solidFill>
            </a:endParaRPr>
          </a:p>
        </p:txBody>
      </p:sp>
      <p:pic>
        <p:nvPicPr>
          <p:cNvPr id="127" name="Shape 127"/>
          <p:cNvPicPr preferRelativeResize="0"/>
          <p:nvPr/>
        </p:nvPicPr>
        <p:blipFill>
          <a:blip r:embed="rId3">
            <a:alphaModFix/>
          </a:blip>
          <a:stretch>
            <a:fillRect/>
          </a:stretch>
        </p:blipFill>
        <p:spPr>
          <a:xfrm>
            <a:off x="3714224" y="2614896"/>
            <a:ext cx="5429773" cy="2344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b="1"/>
              <a:t>#5 CSS shape function</a:t>
            </a:r>
          </a:p>
        </p:txBody>
      </p:sp>
      <p:sp>
        <p:nvSpPr>
          <p:cNvPr id="133" name="Shape 133"/>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rtl="0">
              <a:lnSpc>
                <a:spcPct val="150000"/>
              </a:lnSpc>
              <a:spcBef>
                <a:spcPts val="0"/>
              </a:spcBef>
              <a:spcAft>
                <a:spcPts val="1500"/>
              </a:spcAft>
              <a:buNone/>
            </a:pPr>
            <a:r>
              <a:rPr lang="en"/>
              <a:t>There are several ways to do this.. One is a more old-school, but also friendlier to a wider variety of browsers (“cross-browser compatible”). Another, for example, is using only CSS3 (the most current version of CSS3).</a:t>
            </a:r>
          </a:p>
          <a:p>
            <a:pPr lvl="0" rtl="0">
              <a:lnSpc>
                <a:spcPct val="150000"/>
              </a:lnSpc>
              <a:spcBef>
                <a:spcPts val="0"/>
              </a:spcBef>
              <a:spcAft>
                <a:spcPts val="1500"/>
              </a:spcAft>
              <a:buNone/>
            </a:pPr>
            <a:r>
              <a:rPr lang="en" sz="1400">
                <a:solidFill>
                  <a:srgbClr val="666666"/>
                </a:solidFill>
                <a:highlight>
                  <a:srgbClr val="FFFFFF"/>
                </a:highlight>
                <a:latin typeface="Consolas"/>
                <a:ea typeface="Consolas"/>
                <a:cs typeface="Consolas"/>
                <a:sym typeface="Consolas"/>
              </a:rPr>
              <a:t/>
            </a:r>
            <a:br>
              <a:rPr lang="en" sz="1400">
                <a:solidFill>
                  <a:srgbClr val="666666"/>
                </a:solidFill>
                <a:highlight>
                  <a:srgbClr val="FFFFFF"/>
                </a:highlight>
                <a:latin typeface="Consolas"/>
                <a:ea typeface="Consolas"/>
                <a:cs typeface="Consolas"/>
                <a:sym typeface="Consolas"/>
              </a:rPr>
            </a:br>
            <a:r>
              <a:rPr lang="en" sz="1600" u="sng">
                <a:solidFill>
                  <a:schemeClr val="hlink"/>
                </a:solidFill>
                <a:hlinkClick r:id="rId3"/>
              </a:rPr>
              <a:t>https://css-tricks.com/snippets/css/drop-caps/</a:t>
            </a:r>
            <a:r>
              <a:rPr lang="en" sz="1600"/>
              <a:t/>
            </a:r>
            <a:br>
              <a:rPr lang="en" sz="1600"/>
            </a:br>
            <a:r>
              <a:rPr lang="en" sz="1600" u="sng">
                <a:solidFill>
                  <a:schemeClr val="hlink"/>
                </a:solidFill>
                <a:hlinkClick r:id="rId4"/>
              </a:rPr>
              <a:t>http://www.hongkiat.com/blog/css-better-paragraph/</a:t>
            </a:r>
          </a:p>
          <a:p>
            <a:pPr lvl="0" rtl="0">
              <a:spcBef>
                <a:spcPts val="0"/>
              </a:spcBef>
              <a:buNone/>
            </a:pPr>
            <a:endParaRPr/>
          </a:p>
          <a:p>
            <a:pPr lvl="0" rtl="0">
              <a:spcBef>
                <a:spcPts val="0"/>
              </a:spcBef>
              <a:buNone/>
            </a:pPr>
            <a:endParaRPr/>
          </a:p>
          <a:p>
            <a:pPr lvl="0" rtl="0">
              <a:spcBef>
                <a:spcPts val="0"/>
              </a:spcBef>
              <a:buNone/>
            </a:pPr>
            <a:endParaRPr/>
          </a:p>
          <a:p>
            <a:pPr lvl="0" rtl="0">
              <a:spcBef>
                <a:spcPts val="0"/>
              </a:spcBef>
              <a:buNone/>
            </a:pPr>
            <a:endParaRPr/>
          </a:p>
          <a:p>
            <a:pPr lvl="0" rtl="0">
              <a:spcBef>
                <a:spcPts val="0"/>
              </a:spcBef>
              <a:buNone/>
            </a:pPr>
            <a:endParaRPr/>
          </a:p>
        </p:txBody>
      </p:sp>
      <p:sp>
        <p:nvSpPr>
          <p:cNvPr id="134" name="Shape 134"/>
          <p:cNvSpPr txBox="1"/>
          <p:nvPr/>
        </p:nvSpPr>
        <p:spPr>
          <a:xfrm>
            <a:off x="5501700" y="2614600"/>
            <a:ext cx="3642300" cy="2503800"/>
          </a:xfrm>
          <a:prstGeom prst="rect">
            <a:avLst/>
          </a:prstGeom>
          <a:noFill/>
          <a:ln>
            <a:noFill/>
          </a:ln>
        </p:spPr>
        <p:txBody>
          <a:bodyPr lIns="91425" tIns="91425" rIns="91425" bIns="91425" anchor="t" anchorCtr="0">
            <a:noAutofit/>
          </a:bodyPr>
          <a:lstStyle/>
          <a:p>
            <a:pPr lvl="0" rtl="0">
              <a:lnSpc>
                <a:spcPct val="150000"/>
              </a:lnSpc>
              <a:spcBef>
                <a:spcPts val="0"/>
              </a:spcBef>
              <a:spcAft>
                <a:spcPts val="1500"/>
              </a:spcAft>
              <a:buClr>
                <a:schemeClr val="dk1"/>
              </a:buClr>
              <a:buSzPct val="84615"/>
              <a:buFont typeface="Arial"/>
              <a:buNone/>
            </a:pPr>
            <a:r>
              <a:rPr lang="en" sz="1250">
                <a:solidFill>
                  <a:srgbClr val="FF0000"/>
                </a:solidFill>
                <a:highlight>
                  <a:srgbClr val="FFFFFF"/>
                </a:highlight>
                <a:latin typeface="Source Code Pro"/>
                <a:ea typeface="Source Code Pro"/>
                <a:cs typeface="Source Code Pro"/>
                <a:sym typeface="Source Code Pro"/>
              </a:rPr>
              <a:t> p:first-child:first-letter</a:t>
            </a:r>
            <a:r>
              <a:rPr lang="en" sz="1250">
                <a:solidFill>
                  <a:schemeClr val="dk1"/>
                </a:solidFill>
                <a:highlight>
                  <a:srgbClr val="FFFFFF"/>
                </a:highlight>
                <a:latin typeface="Source Code Pro"/>
                <a:ea typeface="Source Code Pro"/>
                <a:cs typeface="Source Code Pro"/>
                <a:sym typeface="Source Code Pro"/>
              </a:rPr>
              <a:t> {</a:t>
            </a:r>
            <a:br>
              <a:rPr lang="en" sz="1250">
                <a:solidFill>
                  <a:schemeClr val="dk1"/>
                </a:solidFill>
                <a:highlight>
                  <a:srgbClr val="FFFFFF"/>
                </a:highlight>
                <a:latin typeface="Source Code Pro"/>
                <a:ea typeface="Source Code Pro"/>
                <a:cs typeface="Source Code Pro"/>
                <a:sym typeface="Source Code Pro"/>
              </a:rPr>
            </a:br>
            <a:r>
              <a:rPr lang="en" sz="1250">
                <a:solidFill>
                  <a:schemeClr val="dk1"/>
                </a:solidFill>
                <a:highlight>
                  <a:srgbClr val="FFFFFF"/>
                </a:highlight>
                <a:latin typeface="Source Code Pro"/>
                <a:ea typeface="Source Code Pro"/>
                <a:cs typeface="Source Code Pro"/>
                <a:sym typeface="Source Code Pro"/>
              </a:rPr>
              <a:t>   color: #903;</a:t>
            </a:r>
            <a:br>
              <a:rPr lang="en" sz="1250">
                <a:solidFill>
                  <a:schemeClr val="dk1"/>
                </a:solidFill>
                <a:highlight>
                  <a:srgbClr val="FFFFFF"/>
                </a:highlight>
                <a:latin typeface="Source Code Pro"/>
                <a:ea typeface="Source Code Pro"/>
                <a:cs typeface="Source Code Pro"/>
                <a:sym typeface="Source Code Pro"/>
              </a:rPr>
            </a:br>
            <a:r>
              <a:rPr lang="en" sz="1250">
                <a:solidFill>
                  <a:schemeClr val="dk1"/>
                </a:solidFill>
                <a:highlight>
                  <a:srgbClr val="FFFFFF"/>
                </a:highlight>
                <a:latin typeface="Source Code Pro"/>
                <a:ea typeface="Source Code Pro"/>
                <a:cs typeface="Source Code Pro"/>
                <a:sym typeface="Source Code Pro"/>
              </a:rPr>
              <a:t>   float: left;</a:t>
            </a:r>
            <a:br>
              <a:rPr lang="en" sz="1250">
                <a:solidFill>
                  <a:schemeClr val="dk1"/>
                </a:solidFill>
                <a:highlight>
                  <a:srgbClr val="FFFFFF"/>
                </a:highlight>
                <a:latin typeface="Source Code Pro"/>
                <a:ea typeface="Source Code Pro"/>
                <a:cs typeface="Source Code Pro"/>
                <a:sym typeface="Source Code Pro"/>
              </a:rPr>
            </a:br>
            <a:r>
              <a:rPr lang="en" sz="1250">
                <a:solidFill>
                  <a:schemeClr val="dk1"/>
                </a:solidFill>
                <a:highlight>
                  <a:srgbClr val="FFFFFF"/>
                </a:highlight>
                <a:latin typeface="Source Code Pro"/>
                <a:ea typeface="Source Code Pro"/>
                <a:cs typeface="Source Code Pro"/>
                <a:sym typeface="Source Code Pro"/>
              </a:rPr>
              <a:t>   font-family: Georgia;</a:t>
            </a:r>
            <a:br>
              <a:rPr lang="en" sz="1250">
                <a:solidFill>
                  <a:schemeClr val="dk1"/>
                </a:solidFill>
                <a:highlight>
                  <a:srgbClr val="FFFFFF"/>
                </a:highlight>
                <a:latin typeface="Source Code Pro"/>
                <a:ea typeface="Source Code Pro"/>
                <a:cs typeface="Source Code Pro"/>
                <a:sym typeface="Source Code Pro"/>
              </a:rPr>
            </a:br>
            <a:r>
              <a:rPr lang="en" sz="1250">
                <a:solidFill>
                  <a:schemeClr val="dk1"/>
                </a:solidFill>
                <a:highlight>
                  <a:srgbClr val="FFFFFF"/>
                </a:highlight>
                <a:latin typeface="Source Code Pro"/>
                <a:ea typeface="Source Code Pro"/>
                <a:cs typeface="Source Code Pro"/>
                <a:sym typeface="Source Code Pro"/>
              </a:rPr>
              <a:t>   font-size: 75px;</a:t>
            </a:r>
            <a:br>
              <a:rPr lang="en" sz="1250">
                <a:solidFill>
                  <a:schemeClr val="dk1"/>
                </a:solidFill>
                <a:highlight>
                  <a:srgbClr val="FFFFFF"/>
                </a:highlight>
                <a:latin typeface="Source Code Pro"/>
                <a:ea typeface="Source Code Pro"/>
                <a:cs typeface="Source Code Pro"/>
                <a:sym typeface="Source Code Pro"/>
              </a:rPr>
            </a:br>
            <a:r>
              <a:rPr lang="en" sz="1250">
                <a:solidFill>
                  <a:schemeClr val="dk1"/>
                </a:solidFill>
                <a:highlight>
                  <a:srgbClr val="FFFFFF"/>
                </a:highlight>
                <a:latin typeface="Source Code Pro"/>
                <a:ea typeface="Source Code Pro"/>
                <a:cs typeface="Source Code Pro"/>
                <a:sym typeface="Source Code Pro"/>
              </a:rPr>
              <a:t>   line-height: 60px;</a:t>
            </a:r>
            <a:br>
              <a:rPr lang="en" sz="1250">
                <a:solidFill>
                  <a:schemeClr val="dk1"/>
                </a:solidFill>
                <a:highlight>
                  <a:srgbClr val="FFFFFF"/>
                </a:highlight>
                <a:latin typeface="Source Code Pro"/>
                <a:ea typeface="Source Code Pro"/>
                <a:cs typeface="Source Code Pro"/>
                <a:sym typeface="Source Code Pro"/>
              </a:rPr>
            </a:br>
            <a:r>
              <a:rPr lang="en" sz="1250">
                <a:solidFill>
                  <a:schemeClr val="dk1"/>
                </a:solidFill>
                <a:highlight>
                  <a:srgbClr val="FFFFFF"/>
                </a:highlight>
                <a:latin typeface="Source Code Pro"/>
                <a:ea typeface="Source Code Pro"/>
                <a:cs typeface="Source Code Pro"/>
                <a:sym typeface="Source Code Pro"/>
              </a:rPr>
              <a:t>   padding-top: 4px 8px 0 3px;</a:t>
            </a:r>
            <a:br>
              <a:rPr lang="en" sz="1250">
                <a:solidFill>
                  <a:schemeClr val="dk1"/>
                </a:solidFill>
                <a:highlight>
                  <a:srgbClr val="FFFFFF"/>
                </a:highlight>
                <a:latin typeface="Source Code Pro"/>
                <a:ea typeface="Source Code Pro"/>
                <a:cs typeface="Source Code Pro"/>
                <a:sym typeface="Source Code Pro"/>
              </a:rPr>
            </a:br>
            <a:r>
              <a:rPr lang="en" sz="1250">
                <a:solidFill>
                  <a:schemeClr val="dk1"/>
                </a:solidFill>
                <a:highlight>
                  <a:srgbClr val="FFFFFF"/>
                </a:highlight>
                <a:latin typeface="Source Code Pro"/>
                <a:ea typeface="Source Code Pro"/>
                <a:cs typeface="Source Code Pro"/>
                <a:sym typeface="Source Code Pro"/>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311700" y="436907"/>
            <a:ext cx="8520600" cy="572700"/>
          </a:xfrm>
          <a:prstGeom prst="rect">
            <a:avLst/>
          </a:prstGeom>
        </p:spPr>
        <p:txBody>
          <a:bodyPr lIns="91425" tIns="91425" rIns="91425" bIns="91425" anchor="t" anchorCtr="0">
            <a:noAutofit/>
          </a:bodyPr>
          <a:lstStyle/>
          <a:p>
            <a:pPr lvl="0" rtl="0">
              <a:spcBef>
                <a:spcPts val="0"/>
              </a:spcBef>
              <a:buNone/>
            </a:pPr>
            <a:r>
              <a:rPr lang="en" b="1">
                <a:solidFill>
                  <a:srgbClr val="0B5394"/>
                </a:solidFill>
              </a:rPr>
              <a:t>Documentation Scavenger Hunt</a:t>
            </a:r>
          </a:p>
        </p:txBody>
      </p:sp>
      <p:sp>
        <p:nvSpPr>
          <p:cNvPr id="140" name="Shape 140"/>
          <p:cNvSpPr txBox="1">
            <a:spLocks noGrp="1"/>
          </p:cNvSpPr>
          <p:nvPr>
            <p:ph type="body" idx="1"/>
          </p:nvPr>
        </p:nvSpPr>
        <p:spPr>
          <a:xfrm>
            <a:off x="311700" y="1009600"/>
            <a:ext cx="8520600" cy="3873600"/>
          </a:xfrm>
          <a:prstGeom prst="rect">
            <a:avLst/>
          </a:prstGeom>
        </p:spPr>
        <p:txBody>
          <a:bodyPr lIns="91425" tIns="91425" rIns="91425" bIns="91425" anchor="t" anchorCtr="0">
            <a:noAutofit/>
          </a:bodyPr>
          <a:lstStyle/>
          <a:p>
            <a:pPr lvl="0">
              <a:spcBef>
                <a:spcPts val="0"/>
              </a:spcBef>
              <a:buNone/>
            </a:pPr>
            <a:r>
              <a:rPr lang="en" sz="3200" b="1">
                <a:solidFill>
                  <a:srgbClr val="CC0000"/>
                </a:solidFill>
              </a:rPr>
              <a:t>#6 </a:t>
            </a:r>
            <a:r>
              <a:rPr lang="en" sz="2200">
                <a:solidFill>
                  <a:srgbClr val="000000"/>
                </a:solidFill>
              </a:rPr>
              <a:t>One of the big design trends is flat design, but sometimes this leads to confusion. We want to mimic the Google Material look (below). </a:t>
            </a:r>
          </a:p>
          <a:p>
            <a:pPr lvl="0" rtl="0">
              <a:spcBef>
                <a:spcPts val="0"/>
              </a:spcBef>
              <a:buNone/>
            </a:pPr>
            <a:r>
              <a:rPr lang="en" sz="2200" b="1">
                <a:solidFill>
                  <a:srgbClr val="000000"/>
                </a:solidFill>
              </a:rPr>
              <a:t>Find a way to add a </a:t>
            </a:r>
            <a:br>
              <a:rPr lang="en" sz="2200" b="1">
                <a:solidFill>
                  <a:srgbClr val="000000"/>
                </a:solidFill>
              </a:rPr>
            </a:br>
            <a:r>
              <a:rPr lang="en" sz="2200" b="1">
                <a:solidFill>
                  <a:srgbClr val="000000"/>
                </a:solidFill>
              </a:rPr>
              <a:t>drop shadow to </a:t>
            </a:r>
            <a:br>
              <a:rPr lang="en" sz="2200" b="1">
                <a:solidFill>
                  <a:srgbClr val="000000"/>
                </a:solidFill>
              </a:rPr>
            </a:br>
            <a:r>
              <a:rPr lang="en" sz="2200" b="1">
                <a:solidFill>
                  <a:srgbClr val="000000"/>
                </a:solidFill>
              </a:rPr>
              <a:t>our &lt;div class=”container&gt;. </a:t>
            </a:r>
          </a:p>
          <a:p>
            <a:pPr lvl="0" rtl="0">
              <a:spcBef>
                <a:spcPts val="0"/>
              </a:spcBef>
              <a:buNone/>
            </a:pPr>
            <a:r>
              <a:rPr lang="en" i="1">
                <a:solidFill>
                  <a:srgbClr val="000000"/>
                </a:solidFill>
              </a:rPr>
              <a:t>How might we do this?</a:t>
            </a:r>
          </a:p>
          <a:p>
            <a:pPr lvl="0" rtl="0">
              <a:spcBef>
                <a:spcPts val="0"/>
              </a:spcBef>
              <a:buNone/>
            </a:pPr>
            <a:endParaRPr>
              <a:solidFill>
                <a:srgbClr val="000000"/>
              </a:solidFill>
            </a:endParaRPr>
          </a:p>
        </p:txBody>
      </p:sp>
      <p:pic>
        <p:nvPicPr>
          <p:cNvPr id="141" name="Shape 141"/>
          <p:cNvPicPr preferRelativeResize="0"/>
          <p:nvPr/>
        </p:nvPicPr>
        <p:blipFill>
          <a:blip r:embed="rId3">
            <a:alphaModFix/>
          </a:blip>
          <a:stretch>
            <a:fillRect/>
          </a:stretch>
        </p:blipFill>
        <p:spPr>
          <a:xfrm>
            <a:off x="4712099" y="2729325"/>
            <a:ext cx="4120199" cy="2414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b="1"/>
              <a:t>#6 Drop shadow on an element</a:t>
            </a:r>
          </a:p>
        </p:txBody>
      </p:sp>
      <p:sp>
        <p:nvSpPr>
          <p:cNvPr id="147" name="Shape 147"/>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rtl="0">
              <a:lnSpc>
                <a:spcPct val="150000"/>
              </a:lnSpc>
              <a:spcBef>
                <a:spcPts val="0"/>
              </a:spcBef>
              <a:spcAft>
                <a:spcPts val="1500"/>
              </a:spcAft>
              <a:buNone/>
            </a:pPr>
            <a:r>
              <a:rPr lang="en">
                <a:solidFill>
                  <a:srgbClr val="A52A2A"/>
                </a:solidFill>
                <a:highlight>
                  <a:srgbClr val="FFFFFF"/>
                </a:highlight>
                <a:latin typeface="Consolas"/>
                <a:ea typeface="Consolas"/>
                <a:cs typeface="Consolas"/>
                <a:sym typeface="Consolas"/>
              </a:rPr>
              <a:t>div </a:t>
            </a:r>
            <a:r>
              <a:rPr lang="en">
                <a:solidFill>
                  <a:schemeClr val="dk1"/>
                </a:solidFill>
                <a:highlight>
                  <a:srgbClr val="FFFFFF"/>
                </a:highlight>
                <a:latin typeface="Consolas"/>
                <a:ea typeface="Consolas"/>
                <a:cs typeface="Consolas"/>
                <a:sym typeface="Consolas"/>
              </a:rPr>
              <a:t>{</a:t>
            </a:r>
            <a:br>
              <a:rPr lang="en">
                <a:solidFill>
                  <a:schemeClr val="dk1"/>
                </a:solidFill>
                <a:highlight>
                  <a:srgbClr val="FFFFFF"/>
                </a:highlight>
                <a:latin typeface="Consolas"/>
                <a:ea typeface="Consolas"/>
                <a:cs typeface="Consolas"/>
                <a:sym typeface="Consolas"/>
              </a:rPr>
            </a:br>
            <a:r>
              <a:rPr lang="en">
                <a:solidFill>
                  <a:srgbClr val="FF0000"/>
                </a:solidFill>
                <a:highlight>
                  <a:srgbClr val="FFFFFF"/>
                </a:highlight>
                <a:latin typeface="Consolas"/>
                <a:ea typeface="Consolas"/>
                <a:cs typeface="Consolas"/>
                <a:sym typeface="Consolas"/>
              </a:rPr>
              <a:t>	box-shadow</a:t>
            </a:r>
            <a:r>
              <a:rPr lang="en">
                <a:solidFill>
                  <a:schemeClr val="dk1"/>
                </a:solidFill>
                <a:highlight>
                  <a:srgbClr val="FFFFFF"/>
                </a:highlight>
                <a:latin typeface="Consolas"/>
                <a:ea typeface="Consolas"/>
                <a:cs typeface="Consolas"/>
                <a:sym typeface="Consolas"/>
              </a:rPr>
              <a:t>:</a:t>
            </a:r>
            <a:r>
              <a:rPr lang="en">
                <a:solidFill>
                  <a:srgbClr val="0000CD"/>
                </a:solidFill>
                <a:highlight>
                  <a:srgbClr val="FFFFFF"/>
                </a:highlight>
                <a:latin typeface="Consolas"/>
                <a:ea typeface="Consolas"/>
                <a:cs typeface="Consolas"/>
                <a:sym typeface="Consolas"/>
              </a:rPr>
              <a:t> 10px 10px 5px #888888</a:t>
            </a:r>
            <a:r>
              <a:rPr lang="en">
                <a:solidFill>
                  <a:schemeClr val="dk1"/>
                </a:solidFill>
                <a:highlight>
                  <a:srgbClr val="FFFFFF"/>
                </a:highlight>
                <a:latin typeface="Consolas"/>
                <a:ea typeface="Consolas"/>
                <a:cs typeface="Consolas"/>
                <a:sym typeface="Consolas"/>
              </a:rPr>
              <a:t>;</a:t>
            </a:r>
            <a:br>
              <a:rPr lang="en">
                <a:solidFill>
                  <a:schemeClr val="dk1"/>
                </a:solidFill>
                <a:highlight>
                  <a:srgbClr val="FFFFFF"/>
                </a:highlight>
                <a:latin typeface="Consolas"/>
                <a:ea typeface="Consolas"/>
                <a:cs typeface="Consolas"/>
                <a:sym typeface="Consolas"/>
              </a:rPr>
            </a:br>
            <a:r>
              <a:rPr lang="en">
                <a:solidFill>
                  <a:schemeClr val="dk1"/>
                </a:solidFill>
                <a:highlight>
                  <a:srgbClr val="FFFFFF"/>
                </a:highlight>
                <a:latin typeface="Consolas"/>
                <a:ea typeface="Consolas"/>
                <a:cs typeface="Consolas"/>
                <a:sym typeface="Consolas"/>
              </a:rPr>
              <a:t>}</a:t>
            </a:r>
          </a:p>
          <a:p>
            <a:pPr lvl="0" rtl="0">
              <a:lnSpc>
                <a:spcPct val="150000"/>
              </a:lnSpc>
              <a:spcBef>
                <a:spcPts val="0"/>
              </a:spcBef>
              <a:spcAft>
                <a:spcPts val="1500"/>
              </a:spcAft>
              <a:buNone/>
            </a:pPr>
            <a:r>
              <a:rPr lang="en"/>
              <a:t>You can also add a shadow to text: </a:t>
            </a:r>
            <a:r>
              <a:rPr lang="en">
                <a:solidFill>
                  <a:srgbClr val="990055"/>
                </a:solidFill>
                <a:highlight>
                  <a:srgbClr val="FAFBFC"/>
                </a:highlight>
                <a:latin typeface="Consolas"/>
                <a:ea typeface="Consolas"/>
                <a:cs typeface="Consolas"/>
                <a:sym typeface="Consolas"/>
              </a:rPr>
              <a:t>text-shadow</a:t>
            </a:r>
            <a:r>
              <a:rPr lang="en">
                <a:solidFill>
                  <a:srgbClr val="999999"/>
                </a:solidFill>
                <a:highlight>
                  <a:srgbClr val="FAFBFC"/>
                </a:highlight>
                <a:latin typeface="Consolas"/>
                <a:ea typeface="Consolas"/>
                <a:cs typeface="Consolas"/>
                <a:sym typeface="Consolas"/>
              </a:rPr>
              <a:t>:</a:t>
            </a:r>
            <a:r>
              <a:rPr lang="en">
                <a:solidFill>
                  <a:srgbClr val="3B3C40"/>
                </a:solidFill>
                <a:highlight>
                  <a:srgbClr val="FAFBFC"/>
                </a:highlight>
                <a:latin typeface="Consolas"/>
                <a:ea typeface="Consolas"/>
                <a:cs typeface="Consolas"/>
                <a:sym typeface="Consolas"/>
              </a:rPr>
              <a:t> </a:t>
            </a:r>
            <a:r>
              <a:rPr lang="en">
                <a:solidFill>
                  <a:srgbClr val="990055"/>
                </a:solidFill>
                <a:highlight>
                  <a:srgbClr val="FAFBFC"/>
                </a:highlight>
                <a:latin typeface="Consolas"/>
                <a:ea typeface="Consolas"/>
                <a:cs typeface="Consolas"/>
                <a:sym typeface="Consolas"/>
              </a:rPr>
              <a:t>1</a:t>
            </a:r>
            <a:r>
              <a:rPr lang="en">
                <a:solidFill>
                  <a:srgbClr val="3B3C40"/>
                </a:solidFill>
                <a:highlight>
                  <a:srgbClr val="FAFBFC"/>
                </a:highlight>
                <a:latin typeface="Consolas"/>
                <a:ea typeface="Consolas"/>
                <a:cs typeface="Consolas"/>
                <a:sym typeface="Consolas"/>
              </a:rPr>
              <a:t>px </a:t>
            </a:r>
            <a:r>
              <a:rPr lang="en">
                <a:solidFill>
                  <a:srgbClr val="990055"/>
                </a:solidFill>
                <a:highlight>
                  <a:srgbClr val="FAFBFC"/>
                </a:highlight>
                <a:latin typeface="Consolas"/>
                <a:ea typeface="Consolas"/>
                <a:cs typeface="Consolas"/>
                <a:sym typeface="Consolas"/>
              </a:rPr>
              <a:t>1</a:t>
            </a:r>
            <a:r>
              <a:rPr lang="en">
                <a:solidFill>
                  <a:srgbClr val="3B3C40"/>
                </a:solidFill>
                <a:highlight>
                  <a:srgbClr val="FAFBFC"/>
                </a:highlight>
                <a:latin typeface="Consolas"/>
                <a:ea typeface="Consolas"/>
                <a:cs typeface="Consolas"/>
                <a:sym typeface="Consolas"/>
              </a:rPr>
              <a:t>px </a:t>
            </a:r>
            <a:r>
              <a:rPr lang="en">
                <a:solidFill>
                  <a:srgbClr val="990055"/>
                </a:solidFill>
                <a:highlight>
                  <a:srgbClr val="FAFBFC"/>
                </a:highlight>
                <a:latin typeface="Consolas"/>
                <a:ea typeface="Consolas"/>
                <a:cs typeface="Consolas"/>
                <a:sym typeface="Consolas"/>
              </a:rPr>
              <a:t>2</a:t>
            </a:r>
            <a:r>
              <a:rPr lang="en">
                <a:solidFill>
                  <a:srgbClr val="3B3C40"/>
                </a:solidFill>
                <a:highlight>
                  <a:srgbClr val="FAFBFC"/>
                </a:highlight>
                <a:latin typeface="Consolas"/>
                <a:ea typeface="Consolas"/>
                <a:cs typeface="Consolas"/>
                <a:sym typeface="Consolas"/>
              </a:rPr>
              <a:t>px black</a:t>
            </a:r>
            <a:r>
              <a:rPr lang="en">
                <a:solidFill>
                  <a:srgbClr val="999999"/>
                </a:solidFill>
                <a:highlight>
                  <a:srgbClr val="FAFBFC"/>
                </a:highlight>
                <a:latin typeface="Consolas"/>
                <a:ea typeface="Consolas"/>
                <a:cs typeface="Consolas"/>
                <a:sym typeface="Consolas"/>
              </a:rPr>
              <a:t>;</a:t>
            </a:r>
          </a:p>
          <a:p>
            <a:pPr lvl="0" rtl="0">
              <a:lnSpc>
                <a:spcPct val="150000"/>
              </a:lnSpc>
              <a:spcBef>
                <a:spcPts val="0"/>
              </a:spcBef>
              <a:spcAft>
                <a:spcPts val="1500"/>
              </a:spcAft>
              <a:buNone/>
            </a:pPr>
            <a:r>
              <a:rPr lang="en" u="sng">
                <a:solidFill>
                  <a:schemeClr val="hlink"/>
                </a:solidFill>
                <a:hlinkClick r:id="rId3"/>
              </a:rPr>
              <a:t>http://www.cssmatic.com/box-shadow</a:t>
            </a:r>
            <a:r>
              <a:rPr lang="en"/>
              <a:t/>
            </a:r>
            <a:br>
              <a:rPr lang="en"/>
            </a:br>
            <a:r>
              <a:rPr lang="en" u="sng">
                <a:solidFill>
                  <a:schemeClr val="hlink"/>
                </a:solidFill>
                <a:hlinkClick r:id="rId4"/>
              </a:rPr>
              <a:t>https://developer.mozilla.org/en-US/docs/Web/CSS/box-shadow</a:t>
            </a:r>
            <a:r>
              <a:rPr lang="en"/>
              <a:t/>
            </a:r>
            <a:br>
              <a:rPr lang="en"/>
            </a:br>
            <a:r>
              <a:rPr lang="en" u="sng">
                <a:solidFill>
                  <a:schemeClr val="hlink"/>
                </a:solidFill>
                <a:hlinkClick r:id="rId5"/>
              </a:rPr>
              <a:t>https://css-tricks.com/almanac/properties/b/box-shadow/</a:t>
            </a:r>
          </a:p>
          <a:p>
            <a:pPr lvl="0" rtl="0">
              <a:lnSpc>
                <a:spcPct val="150000"/>
              </a:lnSpc>
              <a:spcBef>
                <a:spcPts val="0"/>
              </a:spcBef>
              <a:spcAft>
                <a:spcPts val="1500"/>
              </a:spcAft>
              <a:buNone/>
            </a:pPr>
            <a:endParaRPr/>
          </a:p>
          <a:p>
            <a:pPr lvl="0" rtl="0">
              <a:spcBef>
                <a:spcPts val="0"/>
              </a:spcBef>
              <a:buNone/>
            </a:pPr>
            <a:endParaRPr/>
          </a:p>
          <a:p>
            <a:pPr lvl="0" rtl="0">
              <a:spcBef>
                <a:spcPts val="0"/>
              </a:spcBef>
              <a:buNone/>
            </a:pPr>
            <a:endParaRPr/>
          </a:p>
          <a:p>
            <a:pPr lvl="0" rtl="0">
              <a:spcBef>
                <a:spcPts val="0"/>
              </a:spcBef>
              <a:buNone/>
            </a:pPr>
            <a:endParaRPr/>
          </a:p>
          <a:p>
            <a:pPr lvl="0" rtl="0">
              <a:spcBef>
                <a:spcPts val="0"/>
              </a:spcBef>
              <a:buNone/>
            </a:pPr>
            <a:endParaRPr/>
          </a:p>
          <a:p>
            <a:pPr lvl="0" rtl="0">
              <a:spcBef>
                <a:spcPts val="0"/>
              </a:spcBef>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436907"/>
            <a:ext cx="8520600" cy="572700"/>
          </a:xfrm>
          <a:prstGeom prst="rect">
            <a:avLst/>
          </a:prstGeom>
        </p:spPr>
        <p:txBody>
          <a:bodyPr lIns="91425" tIns="91425" rIns="91425" bIns="91425" anchor="t" anchorCtr="0">
            <a:noAutofit/>
          </a:bodyPr>
          <a:lstStyle/>
          <a:p>
            <a:pPr lvl="0" rtl="0">
              <a:spcBef>
                <a:spcPts val="0"/>
              </a:spcBef>
              <a:buNone/>
            </a:pPr>
            <a:r>
              <a:rPr lang="en" b="1">
                <a:solidFill>
                  <a:srgbClr val="0B5394"/>
                </a:solidFill>
              </a:rPr>
              <a:t>Documentation Scavenger Hunt</a:t>
            </a:r>
          </a:p>
        </p:txBody>
      </p:sp>
      <p:sp>
        <p:nvSpPr>
          <p:cNvPr id="73" name="Shape 73"/>
          <p:cNvSpPr txBox="1">
            <a:spLocks noGrp="1"/>
          </p:cNvSpPr>
          <p:nvPr>
            <p:ph type="body" idx="1"/>
          </p:nvPr>
        </p:nvSpPr>
        <p:spPr>
          <a:xfrm>
            <a:off x="311700" y="1009600"/>
            <a:ext cx="8520600" cy="3873600"/>
          </a:xfrm>
          <a:prstGeom prst="rect">
            <a:avLst/>
          </a:prstGeom>
        </p:spPr>
        <p:txBody>
          <a:bodyPr lIns="91425" tIns="91425" rIns="91425" bIns="91425" anchor="t" anchorCtr="0">
            <a:noAutofit/>
          </a:bodyPr>
          <a:lstStyle/>
          <a:p>
            <a:pPr lvl="0" rtl="0">
              <a:spcBef>
                <a:spcPts val="0"/>
              </a:spcBef>
              <a:buNone/>
            </a:pPr>
            <a:r>
              <a:rPr lang="en" sz="3200" b="1" dirty="0">
                <a:solidFill>
                  <a:srgbClr val="CC0000"/>
                </a:solidFill>
              </a:rPr>
              <a:t>#1 </a:t>
            </a:r>
            <a:r>
              <a:rPr lang="en" sz="2200" b="1" dirty="0">
                <a:solidFill>
                  <a:srgbClr val="000000"/>
                </a:solidFill>
              </a:rPr>
              <a:t>You have two words on your web page that need to stay together on the same line no matter what.</a:t>
            </a:r>
            <a:r>
              <a:rPr lang="en" sz="2200" dirty="0">
                <a:solidFill>
                  <a:srgbClr val="000000"/>
                </a:solidFill>
              </a:rPr>
              <a:t> We do want web content to flow within changing container sizes, but in this case, these two words should never be separated by a new line. </a:t>
            </a:r>
          </a:p>
          <a:p>
            <a:pPr lvl="0" rtl="0">
              <a:spcBef>
                <a:spcPts val="0"/>
              </a:spcBef>
              <a:buNone/>
            </a:pPr>
            <a:r>
              <a:rPr lang="en" i="1" dirty="0">
                <a:solidFill>
                  <a:srgbClr val="000000"/>
                </a:solidFill>
              </a:rPr>
              <a:t>Find a way to do this...</a:t>
            </a:r>
          </a:p>
          <a:p>
            <a:pPr lvl="0" rtl="0">
              <a:spcBef>
                <a:spcPts val="0"/>
              </a:spcBef>
              <a:buNone/>
            </a:pPr>
            <a:endParaRPr dirty="0">
              <a:solidFill>
                <a:srgbClr val="000000"/>
              </a:solidFill>
            </a:endParaRPr>
          </a:p>
          <a:p>
            <a:pPr lvl="0" rtl="0">
              <a:spcBef>
                <a:spcPts val="0"/>
              </a:spcBef>
              <a:buNone/>
            </a:pPr>
            <a:endParaRPr dirty="0">
              <a:solidFill>
                <a:srgbClr val="000000"/>
              </a:solidFill>
            </a:endParaRPr>
          </a:p>
        </p:txBody>
      </p:sp>
      <p:sp>
        <p:nvSpPr>
          <p:cNvPr id="74" name="Shape 74"/>
          <p:cNvSpPr txBox="1"/>
          <p:nvPr/>
        </p:nvSpPr>
        <p:spPr>
          <a:xfrm>
            <a:off x="4079325" y="2945241"/>
            <a:ext cx="4752900" cy="2025584"/>
          </a:xfrm>
          <a:prstGeom prst="rect">
            <a:avLst/>
          </a:prstGeom>
          <a:noFill/>
          <a:ln>
            <a:noFill/>
          </a:ln>
        </p:spPr>
        <p:txBody>
          <a:bodyPr lIns="91425" tIns="91425" rIns="91425" bIns="91425" anchor="t" anchorCtr="0">
            <a:noAutofit/>
          </a:bodyPr>
          <a:lstStyle/>
          <a:p>
            <a:pPr lvl="0">
              <a:spcBef>
                <a:spcPts val="0"/>
              </a:spcBef>
              <a:buNone/>
            </a:pPr>
            <a:r>
              <a:rPr lang="en" sz="1600" b="1" dirty="0">
                <a:solidFill>
                  <a:srgbClr val="6AA84F"/>
                </a:solidFill>
              </a:rPr>
              <a:t>OK</a:t>
            </a:r>
            <a:r>
              <a:rPr lang="en" sz="1600" dirty="0"/>
              <a:t>		</a:t>
            </a:r>
            <a:r>
              <a:rPr lang="en" sz="1600" dirty="0" smtClean="0"/>
              <a:t>Welcome </a:t>
            </a:r>
            <a:r>
              <a:rPr lang="en" sz="1600" dirty="0"/>
              <a:t>to </a:t>
            </a:r>
            <a:r>
              <a:rPr lang="en-US" sz="1600" dirty="0" smtClean="0"/>
              <a:t>	</a:t>
            </a:r>
            <a:br>
              <a:rPr lang="en-US" sz="1600" dirty="0" smtClean="0"/>
            </a:br>
            <a:r>
              <a:rPr lang="en-US" sz="1600" dirty="0" smtClean="0"/>
              <a:t>		</a:t>
            </a:r>
            <a:r>
              <a:rPr lang="en" sz="1600" b="1" dirty="0" smtClean="0"/>
              <a:t>Indiana </a:t>
            </a:r>
            <a:r>
              <a:rPr lang="en" sz="1600" b="1" dirty="0"/>
              <a:t>University</a:t>
            </a:r>
          </a:p>
          <a:p>
            <a:pPr lvl="0">
              <a:spcBef>
                <a:spcPts val="0"/>
              </a:spcBef>
              <a:buNone/>
            </a:pPr>
            <a:endParaRPr sz="1600" dirty="0"/>
          </a:p>
          <a:p>
            <a:pPr lvl="0">
              <a:spcBef>
                <a:spcPts val="0"/>
              </a:spcBef>
              <a:buNone/>
            </a:pPr>
            <a:r>
              <a:rPr lang="en" sz="1600" b="1" dirty="0">
                <a:solidFill>
                  <a:srgbClr val="6AA84F"/>
                </a:solidFill>
              </a:rPr>
              <a:t>OK</a:t>
            </a:r>
            <a:r>
              <a:rPr lang="en" sz="1600" dirty="0"/>
              <a:t>		</a:t>
            </a:r>
            <a:r>
              <a:rPr lang="en" sz="1600" dirty="0" smtClean="0"/>
              <a:t>Welcome </a:t>
            </a:r>
            <a:r>
              <a:rPr lang="en" sz="1600" dirty="0"/>
              <a:t>to </a:t>
            </a:r>
          </a:p>
          <a:p>
            <a:pPr marL="914400" lvl="0" indent="457200">
              <a:spcBef>
                <a:spcPts val="0"/>
              </a:spcBef>
              <a:buNone/>
            </a:pPr>
            <a:r>
              <a:rPr lang="en-US" sz="1600" b="1" dirty="0" smtClean="0"/>
              <a:t>	</a:t>
            </a:r>
            <a:r>
              <a:rPr lang="en" sz="1600" b="1" dirty="0" smtClean="0"/>
              <a:t>Indiana </a:t>
            </a:r>
            <a:r>
              <a:rPr lang="en" sz="1600" b="1" dirty="0"/>
              <a:t>University</a:t>
            </a:r>
          </a:p>
          <a:p>
            <a:pPr lvl="0">
              <a:spcBef>
                <a:spcPts val="0"/>
              </a:spcBef>
              <a:buNone/>
            </a:pPr>
            <a:endParaRPr sz="1600" dirty="0"/>
          </a:p>
          <a:p>
            <a:pPr lvl="0">
              <a:spcBef>
                <a:spcPts val="0"/>
              </a:spcBef>
              <a:buNone/>
            </a:pPr>
            <a:r>
              <a:rPr lang="en" sz="1600" b="1" dirty="0">
                <a:solidFill>
                  <a:srgbClr val="CC0000"/>
                </a:solidFill>
              </a:rPr>
              <a:t>NOT OK</a:t>
            </a:r>
            <a:r>
              <a:rPr lang="en" sz="1600" dirty="0"/>
              <a:t>		Welcome to </a:t>
            </a:r>
            <a:r>
              <a:rPr lang="en" sz="1600" b="1" dirty="0"/>
              <a:t>Indiana</a:t>
            </a:r>
          </a:p>
          <a:p>
            <a:pPr marL="914400" lvl="0" indent="457200">
              <a:spcBef>
                <a:spcPts val="0"/>
              </a:spcBef>
              <a:buNone/>
            </a:pPr>
            <a:r>
              <a:rPr lang="en-US" sz="1600" b="1" dirty="0" smtClean="0"/>
              <a:t>	</a:t>
            </a:r>
            <a:r>
              <a:rPr lang="en" sz="1600" b="1" dirty="0" smtClean="0"/>
              <a:t>University</a:t>
            </a:r>
            <a:endParaRPr lang="en" sz="16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b="1"/>
              <a:t>#1 Words that don’t break at the space </a:t>
            </a:r>
          </a:p>
        </p:txBody>
      </p:sp>
      <p:sp>
        <p:nvSpPr>
          <p:cNvPr id="80" name="Shape 80"/>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buAutoNum type="alphaUcPeriod"/>
            </a:pPr>
            <a:r>
              <a:rPr lang="en" dirty="0"/>
              <a:t>In the HTML, use the special character for a non-breaking space between the two words: </a:t>
            </a:r>
            <a:r>
              <a:rPr lang="en" dirty="0">
                <a:highlight>
                  <a:srgbClr val="FFFFFF"/>
                </a:highlight>
              </a:rPr>
              <a:t> </a:t>
            </a:r>
            <a:r>
              <a:rPr lang="en" b="1" dirty="0">
                <a:highlight>
                  <a:srgbClr val="FFFFFF"/>
                </a:highlight>
                <a:latin typeface="Consolas"/>
                <a:ea typeface="Consolas"/>
                <a:cs typeface="Consolas"/>
                <a:sym typeface="Consolas"/>
              </a:rPr>
              <a:t>#nbsp;</a:t>
            </a:r>
            <a:r>
              <a:rPr lang="en" dirty="0"/>
              <a:t/>
            </a:r>
            <a:br>
              <a:rPr lang="en" dirty="0"/>
            </a:br>
            <a:endParaRPr lang="en" dirty="0"/>
          </a:p>
          <a:p>
            <a:pPr marL="457200" lvl="0" indent="-228600" rtl="0">
              <a:spcBef>
                <a:spcPts val="0"/>
              </a:spcBef>
              <a:buAutoNum type="alphaUcPeriod"/>
            </a:pPr>
            <a:r>
              <a:rPr lang="en" dirty="0"/>
              <a:t>In the CSS, wrap this style around the two words:  </a:t>
            </a:r>
            <a:r>
              <a:rPr lang="en" dirty="0">
                <a:highlight>
                  <a:srgbClr val="FFFFFF"/>
                </a:highlight>
              </a:rPr>
              <a:t> </a:t>
            </a:r>
            <a:r>
              <a:rPr lang="en" b="1" dirty="0">
                <a:solidFill>
                  <a:srgbClr val="990055"/>
                </a:solidFill>
                <a:highlight>
                  <a:srgbClr val="FFFFFF"/>
                </a:highlight>
                <a:latin typeface="Consolas"/>
                <a:ea typeface="Consolas"/>
                <a:cs typeface="Consolas"/>
                <a:sym typeface="Consolas"/>
              </a:rPr>
              <a:t>white-space</a:t>
            </a:r>
            <a:r>
              <a:rPr lang="en" b="1" dirty="0">
                <a:solidFill>
                  <a:srgbClr val="999999"/>
                </a:solidFill>
                <a:highlight>
                  <a:srgbClr val="FFFFFF"/>
                </a:highlight>
                <a:latin typeface="Consolas"/>
                <a:ea typeface="Consolas"/>
                <a:cs typeface="Consolas"/>
                <a:sym typeface="Consolas"/>
              </a:rPr>
              <a:t>:</a:t>
            </a:r>
            <a:r>
              <a:rPr lang="en" b="1" dirty="0">
                <a:solidFill>
                  <a:srgbClr val="3B3C40"/>
                </a:solidFill>
                <a:highlight>
                  <a:srgbClr val="FFFFFF"/>
                </a:highlight>
                <a:latin typeface="Consolas"/>
                <a:ea typeface="Consolas"/>
                <a:cs typeface="Consolas"/>
                <a:sym typeface="Consolas"/>
              </a:rPr>
              <a:t> nowrap</a:t>
            </a:r>
            <a:r>
              <a:rPr lang="en" b="1" dirty="0">
                <a:solidFill>
                  <a:srgbClr val="999999"/>
                </a:solidFill>
                <a:highlight>
                  <a:srgbClr val="FFFFFF"/>
                </a:highlight>
                <a:latin typeface="Consolas"/>
                <a:ea typeface="Consolas"/>
                <a:cs typeface="Consolas"/>
                <a:sym typeface="Consolas"/>
              </a:rPr>
              <a:t>;</a:t>
            </a:r>
          </a:p>
          <a:p>
            <a:pPr lvl="0" rtl="0">
              <a:spcBef>
                <a:spcPts val="0"/>
              </a:spcBef>
              <a:buNone/>
            </a:pPr>
            <a:endParaRPr dirty="0"/>
          </a:p>
          <a:p>
            <a:pPr lvl="0" rtl="0">
              <a:spcBef>
                <a:spcPts val="0"/>
              </a:spcBef>
              <a:buNone/>
            </a:pPr>
            <a:endParaRPr dirty="0"/>
          </a:p>
          <a:p>
            <a:pPr lvl="0">
              <a:spcBef>
                <a:spcPts val="0"/>
              </a:spcBef>
              <a:buNone/>
            </a:pPr>
            <a:r>
              <a:rPr lang="en" u="sng" dirty="0">
                <a:solidFill>
                  <a:schemeClr val="hlink"/>
                </a:solidFill>
                <a:hlinkClick r:id="rId3"/>
              </a:rPr>
              <a:t>https://developer.mozilla.org/en-US/docs/Web/CSS/white-space</a:t>
            </a:r>
            <a:r>
              <a:rPr lang="en" dirty="0"/>
              <a:t/>
            </a:r>
            <a:br>
              <a:rPr lang="en" dirty="0"/>
            </a:br>
            <a:r>
              <a:rPr lang="en" u="sng" dirty="0">
                <a:solidFill>
                  <a:schemeClr val="hlink"/>
                </a:solidFill>
                <a:hlinkClick r:id="rId4"/>
              </a:rPr>
              <a:t>https://css-tricks.com/almanac/properties/w/whitespace/</a:t>
            </a:r>
          </a:p>
          <a:p>
            <a:pPr lvl="0" rtl="0">
              <a:spcBef>
                <a:spcPts val="0"/>
              </a:spcBef>
              <a:buNone/>
            </a:pPr>
            <a:endParaRPr dirty="0"/>
          </a:p>
          <a:p>
            <a:pPr lvl="0" rtl="0">
              <a:spcBef>
                <a:spcPts val="0"/>
              </a:spcBef>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311700" y="436907"/>
            <a:ext cx="8520600" cy="572700"/>
          </a:xfrm>
          <a:prstGeom prst="rect">
            <a:avLst/>
          </a:prstGeom>
        </p:spPr>
        <p:txBody>
          <a:bodyPr lIns="91425" tIns="91425" rIns="91425" bIns="91425" anchor="t" anchorCtr="0">
            <a:noAutofit/>
          </a:bodyPr>
          <a:lstStyle/>
          <a:p>
            <a:pPr lvl="0" rtl="0">
              <a:spcBef>
                <a:spcPts val="0"/>
              </a:spcBef>
              <a:buNone/>
            </a:pPr>
            <a:r>
              <a:rPr lang="en" b="1">
                <a:solidFill>
                  <a:srgbClr val="0B5394"/>
                </a:solidFill>
              </a:rPr>
              <a:t>Documentation Scavenger Hunt</a:t>
            </a:r>
          </a:p>
        </p:txBody>
      </p:sp>
      <p:sp>
        <p:nvSpPr>
          <p:cNvPr id="86" name="Shape 86"/>
          <p:cNvSpPr txBox="1">
            <a:spLocks noGrp="1"/>
          </p:cNvSpPr>
          <p:nvPr>
            <p:ph type="body" idx="1"/>
          </p:nvPr>
        </p:nvSpPr>
        <p:spPr>
          <a:xfrm>
            <a:off x="311700" y="1009600"/>
            <a:ext cx="8520600" cy="3873600"/>
          </a:xfrm>
          <a:prstGeom prst="rect">
            <a:avLst/>
          </a:prstGeom>
        </p:spPr>
        <p:txBody>
          <a:bodyPr lIns="91425" tIns="91425" rIns="91425" bIns="91425" anchor="t" anchorCtr="0">
            <a:noAutofit/>
          </a:bodyPr>
          <a:lstStyle/>
          <a:p>
            <a:pPr lvl="0">
              <a:spcBef>
                <a:spcPts val="0"/>
              </a:spcBef>
              <a:buNone/>
            </a:pPr>
            <a:r>
              <a:rPr lang="en" sz="3200" b="1">
                <a:solidFill>
                  <a:srgbClr val="CC0000"/>
                </a:solidFill>
              </a:rPr>
              <a:t>#2 </a:t>
            </a:r>
            <a:r>
              <a:rPr lang="en" sz="2200">
                <a:solidFill>
                  <a:srgbClr val="000000"/>
                </a:solidFill>
              </a:rPr>
              <a:t>You don’t have official content for your site yet, but you know you need several paragraphs worth of text. </a:t>
            </a:r>
          </a:p>
          <a:p>
            <a:pPr lvl="0" rtl="0">
              <a:spcBef>
                <a:spcPts val="0"/>
              </a:spcBef>
              <a:buNone/>
            </a:pPr>
            <a:r>
              <a:rPr lang="en" sz="2200" b="1">
                <a:solidFill>
                  <a:srgbClr val="000000"/>
                </a:solidFill>
              </a:rPr>
              <a:t>How might you </a:t>
            </a:r>
            <a:r>
              <a:rPr lang="en" sz="2200" b="1" u="sng">
                <a:solidFill>
                  <a:srgbClr val="000000"/>
                </a:solidFill>
              </a:rPr>
              <a:t>generate filler text</a:t>
            </a:r>
            <a:r>
              <a:rPr lang="en" sz="2200" b="1">
                <a:solidFill>
                  <a:srgbClr val="000000"/>
                </a:solidFill>
              </a:rPr>
              <a:t> </a:t>
            </a:r>
            <a:br>
              <a:rPr lang="en" sz="2200" b="1">
                <a:solidFill>
                  <a:srgbClr val="000000"/>
                </a:solidFill>
              </a:rPr>
            </a:br>
            <a:r>
              <a:rPr lang="en" sz="2200" b="1">
                <a:solidFill>
                  <a:srgbClr val="000000"/>
                </a:solidFill>
              </a:rPr>
              <a:t>for use during the design and </a:t>
            </a:r>
            <a:br>
              <a:rPr lang="en" sz="2200" b="1">
                <a:solidFill>
                  <a:srgbClr val="000000"/>
                </a:solidFill>
              </a:rPr>
            </a:br>
            <a:r>
              <a:rPr lang="en" sz="2200" b="1">
                <a:solidFill>
                  <a:srgbClr val="000000"/>
                </a:solidFill>
              </a:rPr>
              <a:t>planning stages of development?</a:t>
            </a:r>
          </a:p>
          <a:p>
            <a:pPr lvl="0" rtl="0">
              <a:spcBef>
                <a:spcPts val="0"/>
              </a:spcBef>
              <a:buNone/>
            </a:pPr>
            <a:r>
              <a:rPr lang="en" i="1">
                <a:solidFill>
                  <a:srgbClr val="000000"/>
                </a:solidFill>
              </a:rPr>
              <a:t>Find a way to do this...</a:t>
            </a:r>
          </a:p>
          <a:p>
            <a:pPr lvl="0" rtl="0">
              <a:spcBef>
                <a:spcPts val="0"/>
              </a:spcBef>
              <a:buNone/>
            </a:pPr>
            <a:endParaRPr>
              <a:solidFill>
                <a:srgbClr val="000000"/>
              </a:solidFill>
            </a:endParaRPr>
          </a:p>
          <a:p>
            <a:pPr lvl="0" rtl="0">
              <a:spcBef>
                <a:spcPts val="0"/>
              </a:spcBef>
              <a:buNone/>
            </a:pPr>
            <a:endParaRPr>
              <a:solidFill>
                <a:srgbClr val="000000"/>
              </a:solidFill>
            </a:endParaRPr>
          </a:p>
        </p:txBody>
      </p:sp>
      <p:sp>
        <p:nvSpPr>
          <p:cNvPr id="87" name="Shape 87"/>
          <p:cNvSpPr txBox="1"/>
          <p:nvPr/>
        </p:nvSpPr>
        <p:spPr>
          <a:xfrm>
            <a:off x="5219900" y="2241725"/>
            <a:ext cx="3917100" cy="2520900"/>
          </a:xfrm>
          <a:prstGeom prst="rect">
            <a:avLst/>
          </a:prstGeom>
          <a:noFill/>
          <a:ln>
            <a:noFill/>
          </a:ln>
        </p:spPr>
        <p:txBody>
          <a:bodyPr lIns="91425" tIns="91425" rIns="91425" bIns="91425" anchor="t" anchorCtr="0">
            <a:noAutofit/>
          </a:bodyPr>
          <a:lstStyle/>
          <a:p>
            <a:pPr marL="0" lvl="0" indent="0" rtl="0">
              <a:spcBef>
                <a:spcPts val="0"/>
              </a:spcBef>
              <a:buNone/>
            </a:pPr>
            <a:r>
              <a:rPr lang="en" sz="1650">
                <a:solidFill>
                  <a:schemeClr val="dk1"/>
                </a:solidFill>
                <a:highlight>
                  <a:srgbClr val="FFFFFF"/>
                </a:highlight>
              </a:rPr>
              <a:t>Pellentesque habitant morbi tristique senectus et netus et malesuada fames ac turpis egestas. Vestibulum tortor quam, feugiat vitae, ultricies eget, tempor sit amet, ante. Donec eu libero sit amet quam egestas semper. Aenean ultricies mi vitae est. Mauris placerat eleifend leo. Quisque sit amet est et sapien ullamcorper pharetra.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b="1"/>
              <a:t>#2 Generate filler text</a:t>
            </a:r>
          </a:p>
        </p:txBody>
      </p:sp>
      <p:sp>
        <p:nvSpPr>
          <p:cNvPr id="93" name="Shape 93"/>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rtl="0">
              <a:spcBef>
                <a:spcPts val="0"/>
              </a:spcBef>
              <a:buNone/>
            </a:pPr>
            <a:r>
              <a:rPr lang="en" dirty="0"/>
              <a:t>The original filler text is called </a:t>
            </a:r>
            <a:r>
              <a:rPr lang="en" dirty="0">
                <a:highlight>
                  <a:srgbClr val="FFFFFF"/>
                </a:highlight>
              </a:rPr>
              <a:t> </a:t>
            </a:r>
            <a:r>
              <a:rPr lang="en" b="1" dirty="0">
                <a:solidFill>
                  <a:srgbClr val="FF0000"/>
                </a:solidFill>
                <a:highlight>
                  <a:srgbClr val="FFFFFF"/>
                </a:highlight>
                <a:latin typeface="Consolas"/>
                <a:ea typeface="Consolas"/>
                <a:cs typeface="Consolas"/>
                <a:sym typeface="Consolas"/>
              </a:rPr>
              <a:t>Lorem Ipsum </a:t>
            </a:r>
            <a:r>
              <a:rPr lang="en" dirty="0"/>
              <a:t>and many online generators will give you any amount of the stuff. </a:t>
            </a:r>
          </a:p>
          <a:p>
            <a:pPr marL="457200" lvl="0" indent="-228600" rtl="0">
              <a:spcBef>
                <a:spcPts val="0"/>
              </a:spcBef>
            </a:pPr>
            <a:r>
              <a:rPr lang="en" dirty="0"/>
              <a:t>I often use HTML Ipsum because it comes already surrounded by HTML tags:</a:t>
            </a:r>
            <a:br>
              <a:rPr lang="en" dirty="0"/>
            </a:br>
            <a:r>
              <a:rPr lang="en" u="sng" dirty="0">
                <a:solidFill>
                  <a:schemeClr val="accent5"/>
                </a:solidFill>
                <a:hlinkClick r:id="rId3"/>
              </a:rPr>
              <a:t>http://www.webpagefx.com/web-design/html-ipsum/</a:t>
            </a:r>
            <a:r>
              <a:rPr lang="en" dirty="0"/>
              <a:t/>
            </a:r>
            <a:br>
              <a:rPr lang="en" dirty="0"/>
            </a:br>
            <a:endParaRPr lang="en" dirty="0"/>
          </a:p>
          <a:p>
            <a:pPr marL="457200" lvl="0" indent="-228600" rtl="0">
              <a:spcBef>
                <a:spcPts val="0"/>
              </a:spcBef>
            </a:pPr>
            <a:r>
              <a:rPr lang="en" dirty="0"/>
              <a:t>Or perhaps you want a themed-ipsum. Cupcakes? Cats? Bacon?: </a:t>
            </a:r>
            <a:r>
              <a:rPr lang="en" u="sng" dirty="0">
                <a:solidFill>
                  <a:schemeClr val="hlink"/>
                </a:solidFill>
                <a:hlinkClick r:id="rId4"/>
              </a:rPr>
              <a:t>http://mentalfloss.com/article/61003/10-funnier-alternatives-lorem-ipsum</a:t>
            </a:r>
          </a:p>
          <a:p>
            <a:pPr lvl="0">
              <a:spcBef>
                <a:spcPts val="0"/>
              </a:spcBef>
              <a:buNone/>
            </a:pPr>
            <a:endParaRPr dirty="0"/>
          </a:p>
          <a:p>
            <a:pPr lvl="0" rtl="0">
              <a:spcBef>
                <a:spcPts val="0"/>
              </a:spcBef>
              <a:buNone/>
            </a:pPr>
            <a:endParaRPr dirty="0"/>
          </a:p>
          <a:p>
            <a:pPr lvl="0" rtl="0">
              <a:spcBef>
                <a:spcPts val="0"/>
              </a:spcBef>
              <a:buNone/>
            </a:pPr>
            <a:endParaRPr dirty="0"/>
          </a:p>
          <a:p>
            <a:pPr lvl="0" rtl="0">
              <a:spcBef>
                <a:spcPts val="0"/>
              </a:spcBef>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311700" y="436907"/>
            <a:ext cx="8520600" cy="572700"/>
          </a:xfrm>
          <a:prstGeom prst="rect">
            <a:avLst/>
          </a:prstGeom>
        </p:spPr>
        <p:txBody>
          <a:bodyPr lIns="91425" tIns="91425" rIns="91425" bIns="91425" anchor="t" anchorCtr="0">
            <a:noAutofit/>
          </a:bodyPr>
          <a:lstStyle/>
          <a:p>
            <a:pPr lvl="0" rtl="0">
              <a:spcBef>
                <a:spcPts val="0"/>
              </a:spcBef>
              <a:buNone/>
            </a:pPr>
            <a:r>
              <a:rPr lang="en" b="1">
                <a:solidFill>
                  <a:srgbClr val="0B5394"/>
                </a:solidFill>
              </a:rPr>
              <a:t>Documentation Scavenger Hunt</a:t>
            </a:r>
          </a:p>
        </p:txBody>
      </p:sp>
      <p:sp>
        <p:nvSpPr>
          <p:cNvPr id="99" name="Shape 99"/>
          <p:cNvSpPr txBox="1">
            <a:spLocks noGrp="1"/>
          </p:cNvSpPr>
          <p:nvPr>
            <p:ph type="body" idx="1"/>
          </p:nvPr>
        </p:nvSpPr>
        <p:spPr>
          <a:xfrm>
            <a:off x="311700" y="1009600"/>
            <a:ext cx="8520600" cy="3873600"/>
          </a:xfrm>
          <a:prstGeom prst="rect">
            <a:avLst/>
          </a:prstGeom>
        </p:spPr>
        <p:txBody>
          <a:bodyPr lIns="91425" tIns="91425" rIns="91425" bIns="91425" anchor="t" anchorCtr="0">
            <a:noAutofit/>
          </a:bodyPr>
          <a:lstStyle/>
          <a:p>
            <a:pPr lvl="0">
              <a:spcBef>
                <a:spcPts val="0"/>
              </a:spcBef>
              <a:buNone/>
            </a:pPr>
            <a:r>
              <a:rPr lang="en" sz="3200" b="1">
                <a:solidFill>
                  <a:srgbClr val="CC0000"/>
                </a:solidFill>
              </a:rPr>
              <a:t>#3 </a:t>
            </a:r>
            <a:r>
              <a:rPr lang="en" sz="2200">
                <a:solidFill>
                  <a:srgbClr val="000000"/>
                </a:solidFill>
              </a:rPr>
              <a:t>You want to have two images in the background. We could combine these images with Photoshop, but our background would be huge and would impact loading speeds. </a:t>
            </a:r>
          </a:p>
          <a:p>
            <a:pPr lvl="0" rtl="0">
              <a:spcBef>
                <a:spcPts val="0"/>
              </a:spcBef>
              <a:buNone/>
            </a:pPr>
            <a:r>
              <a:rPr lang="en" sz="2200" b="1">
                <a:solidFill>
                  <a:srgbClr val="000000"/>
                </a:solidFill>
              </a:rPr>
              <a:t>Find a way to display more than </a:t>
            </a:r>
            <a:br>
              <a:rPr lang="en" sz="2200" b="1">
                <a:solidFill>
                  <a:srgbClr val="000000"/>
                </a:solidFill>
              </a:rPr>
            </a:br>
            <a:r>
              <a:rPr lang="en" sz="2200" b="1">
                <a:solidFill>
                  <a:srgbClr val="000000"/>
                </a:solidFill>
              </a:rPr>
              <a:t>one background image.</a:t>
            </a:r>
          </a:p>
          <a:p>
            <a:pPr lvl="0" rtl="0">
              <a:spcBef>
                <a:spcPts val="0"/>
              </a:spcBef>
              <a:buNone/>
            </a:pPr>
            <a:r>
              <a:rPr lang="en" i="1">
                <a:solidFill>
                  <a:srgbClr val="000000"/>
                </a:solidFill>
              </a:rPr>
              <a:t>How might we do this?</a:t>
            </a:r>
          </a:p>
          <a:p>
            <a:pPr lvl="0" rtl="0">
              <a:spcBef>
                <a:spcPts val="0"/>
              </a:spcBef>
              <a:buNone/>
            </a:pPr>
            <a:endParaRPr>
              <a:solidFill>
                <a:srgbClr val="000000"/>
              </a:solidFill>
            </a:endParaRPr>
          </a:p>
          <a:p>
            <a:pPr lvl="0" rtl="0">
              <a:spcBef>
                <a:spcPts val="0"/>
              </a:spcBef>
              <a:buNone/>
            </a:pPr>
            <a:endParaRPr>
              <a:solidFill>
                <a:srgbClr val="000000"/>
              </a:solidFill>
            </a:endParaRPr>
          </a:p>
        </p:txBody>
      </p:sp>
      <p:pic>
        <p:nvPicPr>
          <p:cNvPr id="100" name="Shape 100"/>
          <p:cNvPicPr preferRelativeResize="0"/>
          <p:nvPr/>
        </p:nvPicPr>
        <p:blipFill>
          <a:blip r:embed="rId3">
            <a:alphaModFix/>
          </a:blip>
          <a:stretch>
            <a:fillRect/>
          </a:stretch>
        </p:blipFill>
        <p:spPr>
          <a:xfrm>
            <a:off x="5505450" y="2591700"/>
            <a:ext cx="3333750" cy="3333750"/>
          </a:xfrm>
          <a:prstGeom prst="rect">
            <a:avLst/>
          </a:prstGeom>
          <a:noFill/>
          <a:ln>
            <a:noFill/>
          </a:ln>
        </p:spPr>
      </p:pic>
      <p:pic>
        <p:nvPicPr>
          <p:cNvPr id="101" name="Shape 101"/>
          <p:cNvPicPr preferRelativeResize="0"/>
          <p:nvPr/>
        </p:nvPicPr>
        <p:blipFill>
          <a:blip r:embed="rId4">
            <a:alphaModFix/>
          </a:blip>
          <a:stretch>
            <a:fillRect/>
          </a:stretch>
        </p:blipFill>
        <p:spPr>
          <a:xfrm>
            <a:off x="5505450" y="2591700"/>
            <a:ext cx="3333750" cy="1371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b="1"/>
              <a:t>#3 Multiple background images</a:t>
            </a:r>
          </a:p>
        </p:txBody>
      </p:sp>
      <p:sp>
        <p:nvSpPr>
          <p:cNvPr id="107" name="Shape 107"/>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rtl="0">
              <a:lnSpc>
                <a:spcPct val="150000"/>
              </a:lnSpc>
              <a:spcBef>
                <a:spcPts val="0"/>
              </a:spcBef>
              <a:spcAft>
                <a:spcPts val="1500"/>
              </a:spcAft>
              <a:buNone/>
            </a:pPr>
            <a:r>
              <a:rPr lang="en" sz="1400" dirty="0">
                <a:solidFill>
                  <a:srgbClr val="800000"/>
                </a:solidFill>
                <a:highlight>
                  <a:srgbClr val="FFFFFF"/>
                </a:highlight>
                <a:latin typeface="Source Code Pro"/>
                <a:ea typeface="Source Code Pro"/>
                <a:cs typeface="Source Code Pro"/>
                <a:sym typeface="Source Code Pro"/>
              </a:rPr>
              <a:t>background:: </a:t>
            </a:r>
            <a:br>
              <a:rPr lang="en" sz="1400" dirty="0">
                <a:solidFill>
                  <a:srgbClr val="800000"/>
                </a:solidFill>
                <a:highlight>
                  <a:srgbClr val="FFFFFF"/>
                </a:highlight>
                <a:latin typeface="Source Code Pro"/>
                <a:ea typeface="Source Code Pro"/>
                <a:cs typeface="Source Code Pro"/>
                <a:sym typeface="Source Code Pro"/>
              </a:rPr>
            </a:br>
            <a:r>
              <a:rPr lang="en" sz="1400" dirty="0">
                <a:solidFill>
                  <a:srgbClr val="800000"/>
                </a:solidFill>
                <a:highlight>
                  <a:srgbClr val="FFFFFF"/>
                </a:highlight>
                <a:latin typeface="Source Code Pro"/>
                <a:ea typeface="Source Code Pro"/>
                <a:cs typeface="Source Code Pro"/>
                <a:sym typeface="Source Code Pro"/>
              </a:rPr>
              <a:t>   url(number.png) 600px 10px no-repeat,  </a:t>
            </a:r>
            <a:r>
              <a:rPr lang="en-US" sz="1400" dirty="0" smtClean="0">
                <a:solidFill>
                  <a:srgbClr val="800000"/>
                </a:solidFill>
                <a:highlight>
                  <a:srgbClr val="FFFFFF"/>
                </a:highlight>
                <a:latin typeface="Source Code Pro"/>
                <a:ea typeface="Source Code Pro"/>
                <a:cs typeface="Source Code Pro"/>
                <a:sym typeface="Source Code Pro"/>
              </a:rPr>
              <a:t>	</a:t>
            </a:r>
            <a:r>
              <a:rPr lang="en" sz="1400" dirty="0" smtClean="0">
                <a:solidFill>
                  <a:srgbClr val="800000"/>
                </a:solidFill>
                <a:highlight>
                  <a:srgbClr val="FFFFFF"/>
                </a:highlight>
                <a:latin typeface="Source Code Pro"/>
                <a:ea typeface="Source Code Pro"/>
                <a:cs typeface="Source Code Pro"/>
                <a:sym typeface="Source Code Pro"/>
              </a:rPr>
              <a:t>/* </a:t>
            </a:r>
            <a:r>
              <a:rPr lang="en" sz="1400" dirty="0">
                <a:solidFill>
                  <a:srgbClr val="800000"/>
                </a:solidFill>
                <a:highlight>
                  <a:srgbClr val="FFFFFF"/>
                </a:highlight>
                <a:latin typeface="Source Code Pro"/>
                <a:ea typeface="Source Code Pro"/>
                <a:cs typeface="Source Code Pro"/>
                <a:sym typeface="Source Code Pro"/>
              </a:rPr>
              <a:t>On top</a:t>
            </a:r>
            <a:r>
              <a:rPr lang="en" sz="1400" dirty="0" smtClean="0">
                <a:solidFill>
                  <a:srgbClr val="800000"/>
                </a:solidFill>
                <a:highlight>
                  <a:srgbClr val="FFFFFF"/>
                </a:highlight>
                <a:latin typeface="Source Code Pro"/>
                <a:ea typeface="Source Code Pro"/>
                <a:cs typeface="Source Code Pro"/>
                <a:sym typeface="Source Code Pro"/>
              </a:rPr>
              <a:t>, </a:t>
            </a:r>
            <a:r>
              <a:rPr lang="en" sz="1400" dirty="0">
                <a:solidFill>
                  <a:srgbClr val="800000"/>
                </a:solidFill>
                <a:highlight>
                  <a:srgbClr val="FFFFFF"/>
                </a:highlight>
                <a:latin typeface="Source Code Pro"/>
                <a:ea typeface="Source Code Pro"/>
                <a:cs typeface="Source Code Pro"/>
                <a:sym typeface="Source Code Pro"/>
              </a:rPr>
              <a:t>like z-index: 4; */</a:t>
            </a:r>
            <a:br>
              <a:rPr lang="en" sz="1400" dirty="0">
                <a:solidFill>
                  <a:srgbClr val="800000"/>
                </a:solidFill>
                <a:highlight>
                  <a:srgbClr val="FFFFFF"/>
                </a:highlight>
                <a:latin typeface="Source Code Pro"/>
                <a:ea typeface="Source Code Pro"/>
                <a:cs typeface="Source Code Pro"/>
                <a:sym typeface="Source Code Pro"/>
              </a:rPr>
            </a:br>
            <a:r>
              <a:rPr lang="en" sz="1400" dirty="0">
                <a:solidFill>
                  <a:srgbClr val="800000"/>
                </a:solidFill>
                <a:highlight>
                  <a:srgbClr val="FFFFFF"/>
                </a:highlight>
                <a:latin typeface="Source Code Pro"/>
                <a:ea typeface="Source Code Pro"/>
                <a:cs typeface="Source Code Pro"/>
                <a:sym typeface="Source Code Pro"/>
              </a:rPr>
              <a:t>   url(thingy.png) 10px 10px no-repeat,   </a:t>
            </a:r>
            <a:r>
              <a:rPr lang="en-US" sz="1400" dirty="0" smtClean="0">
                <a:solidFill>
                  <a:srgbClr val="800000"/>
                </a:solidFill>
                <a:highlight>
                  <a:srgbClr val="FFFFFF"/>
                </a:highlight>
                <a:latin typeface="Source Code Pro"/>
                <a:ea typeface="Source Code Pro"/>
                <a:cs typeface="Source Code Pro"/>
                <a:sym typeface="Source Code Pro"/>
              </a:rPr>
              <a:t>	</a:t>
            </a:r>
            <a:r>
              <a:rPr lang="en" sz="1400" dirty="0" smtClean="0">
                <a:solidFill>
                  <a:srgbClr val="800000"/>
                </a:solidFill>
                <a:highlight>
                  <a:srgbClr val="FFFFFF"/>
                </a:highlight>
                <a:latin typeface="Source Code Pro"/>
                <a:ea typeface="Source Code Pro"/>
                <a:cs typeface="Source Code Pro"/>
                <a:sym typeface="Source Code Pro"/>
              </a:rPr>
              <a:t>/* like </a:t>
            </a:r>
            <a:r>
              <a:rPr lang="en" sz="1400" dirty="0">
                <a:solidFill>
                  <a:srgbClr val="800000"/>
                </a:solidFill>
                <a:highlight>
                  <a:srgbClr val="FFFFFF"/>
                </a:highlight>
                <a:latin typeface="Source Code Pro"/>
                <a:ea typeface="Source Code Pro"/>
                <a:cs typeface="Source Code Pro"/>
                <a:sym typeface="Source Code Pro"/>
              </a:rPr>
              <a:t>z-index: 3; */</a:t>
            </a:r>
            <a:br>
              <a:rPr lang="en" sz="1400" dirty="0">
                <a:solidFill>
                  <a:srgbClr val="800000"/>
                </a:solidFill>
                <a:highlight>
                  <a:srgbClr val="FFFFFF"/>
                </a:highlight>
                <a:latin typeface="Source Code Pro"/>
                <a:ea typeface="Source Code Pro"/>
                <a:cs typeface="Source Code Pro"/>
                <a:sym typeface="Source Code Pro"/>
              </a:rPr>
            </a:br>
            <a:r>
              <a:rPr lang="en" sz="1400" dirty="0">
                <a:solidFill>
                  <a:srgbClr val="800000"/>
                </a:solidFill>
                <a:highlight>
                  <a:srgbClr val="FFFFFF"/>
                </a:highlight>
                <a:latin typeface="Source Code Pro"/>
                <a:ea typeface="Source Code Pro"/>
                <a:cs typeface="Source Code Pro"/>
                <a:sym typeface="Source Code Pro"/>
              </a:rPr>
              <a:t>   url(Paper-4.png);                      </a:t>
            </a:r>
            <a:r>
              <a:rPr lang="en-US" sz="1400" dirty="0" smtClean="0">
                <a:solidFill>
                  <a:srgbClr val="800000"/>
                </a:solidFill>
                <a:highlight>
                  <a:srgbClr val="FFFFFF"/>
                </a:highlight>
                <a:latin typeface="Source Code Pro"/>
                <a:ea typeface="Source Code Pro"/>
                <a:cs typeface="Source Code Pro"/>
                <a:sym typeface="Source Code Pro"/>
              </a:rPr>
              <a:t>		</a:t>
            </a:r>
            <a:r>
              <a:rPr lang="en" sz="1400" dirty="0" smtClean="0">
                <a:solidFill>
                  <a:srgbClr val="800000"/>
                </a:solidFill>
                <a:highlight>
                  <a:srgbClr val="FFFFFF"/>
                </a:highlight>
                <a:latin typeface="Source Code Pro"/>
                <a:ea typeface="Source Code Pro"/>
                <a:cs typeface="Source Code Pro"/>
                <a:sym typeface="Source Code Pro"/>
              </a:rPr>
              <a:t>/* </a:t>
            </a:r>
            <a:r>
              <a:rPr lang="en" sz="1400" dirty="0">
                <a:solidFill>
                  <a:srgbClr val="800000"/>
                </a:solidFill>
                <a:highlight>
                  <a:srgbClr val="FFFFFF"/>
                </a:highlight>
                <a:latin typeface="Source Code Pro"/>
                <a:ea typeface="Source Code Pro"/>
                <a:cs typeface="Source Code Pro"/>
                <a:sym typeface="Source Code Pro"/>
              </a:rPr>
              <a:t>On bottom, like z-index: 1; */</a:t>
            </a:r>
            <a:r>
              <a:rPr lang="en" dirty="0">
                <a:solidFill>
                  <a:srgbClr val="800000"/>
                </a:solidFill>
                <a:highlight>
                  <a:srgbClr val="FFFFFF"/>
                </a:highlight>
                <a:latin typeface="Consolas"/>
                <a:ea typeface="Consolas"/>
                <a:cs typeface="Consolas"/>
                <a:sym typeface="Consolas"/>
              </a:rPr>
              <a:t/>
            </a:r>
            <a:br>
              <a:rPr lang="en" dirty="0">
                <a:solidFill>
                  <a:srgbClr val="800000"/>
                </a:solidFill>
                <a:highlight>
                  <a:srgbClr val="FFFFFF"/>
                </a:highlight>
                <a:latin typeface="Consolas"/>
                <a:ea typeface="Consolas"/>
                <a:cs typeface="Consolas"/>
                <a:sym typeface="Consolas"/>
              </a:rPr>
            </a:br>
            <a:r>
              <a:rPr lang="en" dirty="0">
                <a:solidFill>
                  <a:srgbClr val="800000"/>
                </a:solidFill>
                <a:highlight>
                  <a:srgbClr val="FFFFFF"/>
                </a:highlight>
                <a:latin typeface="Consolas"/>
                <a:ea typeface="Consolas"/>
                <a:cs typeface="Consolas"/>
                <a:sym typeface="Consolas"/>
              </a:rPr>
              <a:t/>
            </a:r>
            <a:br>
              <a:rPr lang="en" dirty="0">
                <a:solidFill>
                  <a:srgbClr val="800000"/>
                </a:solidFill>
                <a:highlight>
                  <a:srgbClr val="FFFFFF"/>
                </a:highlight>
                <a:latin typeface="Consolas"/>
                <a:ea typeface="Consolas"/>
                <a:cs typeface="Consolas"/>
                <a:sym typeface="Consolas"/>
              </a:rPr>
            </a:br>
            <a:r>
              <a:rPr lang="en" dirty="0"/>
              <a:t>Using the background shorthand property, list the images, separated by commas. </a:t>
            </a:r>
          </a:p>
          <a:p>
            <a:pPr lvl="0" rtl="0">
              <a:spcBef>
                <a:spcPts val="0"/>
              </a:spcBef>
              <a:buNone/>
            </a:pPr>
            <a:r>
              <a:rPr lang="en" u="sng" dirty="0">
                <a:solidFill>
                  <a:schemeClr val="hlink"/>
                </a:solidFill>
                <a:hlinkClick r:id="rId3"/>
              </a:rPr>
              <a:t>https://developer.mozilla.org/en-US/docs/Web/CSS/CSS_Background_and_Borders/Using_CSS_multiple_backgrounds</a:t>
            </a:r>
          </a:p>
          <a:p>
            <a:pPr lvl="0" rtl="0">
              <a:spcBef>
                <a:spcPts val="0"/>
              </a:spcBef>
              <a:buNone/>
            </a:pPr>
            <a:r>
              <a:rPr lang="en" u="sng" dirty="0">
                <a:solidFill>
                  <a:schemeClr val="hlink"/>
                </a:solidFill>
                <a:hlinkClick r:id="rId4"/>
              </a:rPr>
              <a:t>https://css-tricks.com/stacking-order-of-multiple-backgrounds/</a:t>
            </a:r>
          </a:p>
          <a:p>
            <a:pPr lvl="0" rtl="0">
              <a:spcBef>
                <a:spcPts val="0"/>
              </a:spcBef>
              <a:buNone/>
            </a:pPr>
            <a:endParaRPr dirty="0"/>
          </a:p>
          <a:p>
            <a:pPr lvl="0" rtl="0">
              <a:spcBef>
                <a:spcPts val="0"/>
              </a:spcBef>
              <a:buNone/>
            </a:pPr>
            <a:endParaRPr dirty="0"/>
          </a:p>
          <a:p>
            <a:pPr lvl="0" rtl="0">
              <a:spcBef>
                <a:spcPts val="0"/>
              </a:spcBef>
              <a:buNone/>
            </a:pPr>
            <a:endParaRPr dirty="0"/>
          </a:p>
          <a:p>
            <a:pPr lvl="0" rtl="0">
              <a:spcBef>
                <a:spcPts val="0"/>
              </a:spcBef>
              <a:buNone/>
            </a:pPr>
            <a:endParaRPr dirty="0"/>
          </a:p>
          <a:p>
            <a:pPr lvl="0" rtl="0">
              <a:spcBef>
                <a:spcPts val="0"/>
              </a:spcBef>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311700" y="436907"/>
            <a:ext cx="8520600" cy="572700"/>
          </a:xfrm>
          <a:prstGeom prst="rect">
            <a:avLst/>
          </a:prstGeom>
        </p:spPr>
        <p:txBody>
          <a:bodyPr lIns="91425" tIns="91425" rIns="91425" bIns="91425" anchor="t" anchorCtr="0">
            <a:noAutofit/>
          </a:bodyPr>
          <a:lstStyle/>
          <a:p>
            <a:pPr lvl="0" rtl="0">
              <a:spcBef>
                <a:spcPts val="0"/>
              </a:spcBef>
              <a:buNone/>
            </a:pPr>
            <a:r>
              <a:rPr lang="en" b="1">
                <a:solidFill>
                  <a:srgbClr val="0B5394"/>
                </a:solidFill>
              </a:rPr>
              <a:t>Documentation Scavenger Hunt</a:t>
            </a:r>
          </a:p>
        </p:txBody>
      </p:sp>
      <p:sp>
        <p:nvSpPr>
          <p:cNvPr id="113" name="Shape 113"/>
          <p:cNvSpPr txBox="1">
            <a:spLocks noGrp="1"/>
          </p:cNvSpPr>
          <p:nvPr>
            <p:ph type="body" idx="1"/>
          </p:nvPr>
        </p:nvSpPr>
        <p:spPr>
          <a:xfrm>
            <a:off x="311700" y="1009600"/>
            <a:ext cx="8520600" cy="3873600"/>
          </a:xfrm>
          <a:prstGeom prst="rect">
            <a:avLst/>
          </a:prstGeom>
        </p:spPr>
        <p:txBody>
          <a:bodyPr lIns="91425" tIns="91425" rIns="91425" bIns="91425" anchor="t" anchorCtr="0">
            <a:noAutofit/>
          </a:bodyPr>
          <a:lstStyle/>
          <a:p>
            <a:pPr lvl="0">
              <a:spcBef>
                <a:spcPts val="0"/>
              </a:spcBef>
              <a:buNone/>
            </a:pPr>
            <a:r>
              <a:rPr lang="en" sz="3200" b="1">
                <a:solidFill>
                  <a:srgbClr val="CC0000"/>
                </a:solidFill>
              </a:rPr>
              <a:t>#4 </a:t>
            </a:r>
            <a:r>
              <a:rPr lang="en" sz="2200">
                <a:solidFill>
                  <a:srgbClr val="000000"/>
                </a:solidFill>
              </a:rPr>
              <a:t>We have a circular graphic and a bunch of text. Is there a way to have our text to follow the contour of the shape?</a:t>
            </a:r>
          </a:p>
          <a:p>
            <a:pPr lvl="0">
              <a:spcBef>
                <a:spcPts val="0"/>
              </a:spcBef>
              <a:buNone/>
            </a:pPr>
            <a:r>
              <a:rPr lang="en" i="1">
                <a:solidFill>
                  <a:srgbClr val="000000"/>
                </a:solidFill>
              </a:rPr>
              <a:t>How might we do this?</a:t>
            </a:r>
          </a:p>
          <a:p>
            <a:pPr lvl="0" rtl="0">
              <a:spcBef>
                <a:spcPts val="0"/>
              </a:spcBef>
              <a:buNone/>
            </a:pPr>
            <a:r>
              <a:rPr lang="en" i="1">
                <a:solidFill>
                  <a:srgbClr val="000000"/>
                </a:solidFill>
              </a:rPr>
              <a:t>Note: the current solution only works in </a:t>
            </a:r>
            <a:br>
              <a:rPr lang="en" i="1">
                <a:solidFill>
                  <a:srgbClr val="000000"/>
                </a:solidFill>
              </a:rPr>
            </a:br>
            <a:r>
              <a:rPr lang="en" i="1">
                <a:solidFill>
                  <a:srgbClr val="000000"/>
                </a:solidFill>
              </a:rPr>
              <a:t>webkit browsers like Chrome and Safari.</a:t>
            </a:r>
          </a:p>
          <a:p>
            <a:pPr lvl="0" rtl="0">
              <a:spcBef>
                <a:spcPts val="0"/>
              </a:spcBef>
              <a:buNone/>
            </a:pPr>
            <a:endParaRPr>
              <a:solidFill>
                <a:srgbClr val="000000"/>
              </a:solidFill>
            </a:endParaRPr>
          </a:p>
          <a:p>
            <a:pPr lvl="0" rtl="0">
              <a:spcBef>
                <a:spcPts val="0"/>
              </a:spcBef>
              <a:buNone/>
            </a:pPr>
            <a:endParaRPr>
              <a:solidFill>
                <a:srgbClr val="000000"/>
              </a:solidFill>
            </a:endParaRPr>
          </a:p>
        </p:txBody>
      </p:sp>
      <p:pic>
        <p:nvPicPr>
          <p:cNvPr id="114" name="Shape 114"/>
          <p:cNvPicPr preferRelativeResize="0"/>
          <p:nvPr/>
        </p:nvPicPr>
        <p:blipFill>
          <a:blip r:embed="rId3">
            <a:alphaModFix/>
          </a:blip>
          <a:stretch>
            <a:fillRect/>
          </a:stretch>
        </p:blipFill>
        <p:spPr>
          <a:xfrm>
            <a:off x="4907475" y="2172975"/>
            <a:ext cx="3924824" cy="27102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b="1"/>
              <a:t>#4 CSS shape function</a:t>
            </a:r>
          </a:p>
        </p:txBody>
      </p:sp>
      <p:sp>
        <p:nvSpPr>
          <p:cNvPr id="120" name="Shape 120"/>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rtl="0">
              <a:lnSpc>
                <a:spcPct val="150000"/>
              </a:lnSpc>
              <a:spcBef>
                <a:spcPts val="0"/>
              </a:spcBef>
              <a:spcAft>
                <a:spcPts val="1500"/>
              </a:spcAft>
              <a:buNone/>
            </a:pPr>
            <a:r>
              <a:rPr lang="en"/>
              <a:t>This ONLY works on webkit browsers like Chrome and Safari:</a:t>
            </a:r>
          </a:p>
          <a:p>
            <a:pPr lvl="0" rtl="0">
              <a:lnSpc>
                <a:spcPct val="150000"/>
              </a:lnSpc>
              <a:spcBef>
                <a:spcPts val="0"/>
              </a:spcBef>
              <a:spcAft>
                <a:spcPts val="1500"/>
              </a:spcAft>
              <a:buNone/>
            </a:pPr>
            <a:r>
              <a:rPr lang="en">
                <a:solidFill>
                  <a:srgbClr val="DFC48C"/>
                </a:solidFill>
                <a:highlight>
                  <a:srgbClr val="FFFFFF"/>
                </a:highlight>
                <a:latin typeface="Consolas"/>
                <a:ea typeface="Consolas"/>
                <a:cs typeface="Consolas"/>
                <a:sym typeface="Consolas"/>
              </a:rPr>
              <a:t>.element</a:t>
            </a:r>
            <a:r>
              <a:rPr lang="en">
                <a:solidFill>
                  <a:srgbClr val="666666"/>
                </a:solidFill>
                <a:highlight>
                  <a:srgbClr val="FFFFFF"/>
                </a:highlight>
                <a:latin typeface="Consolas"/>
                <a:ea typeface="Consolas"/>
                <a:cs typeface="Consolas"/>
                <a:sym typeface="Consolas"/>
              </a:rPr>
              <a:t> {</a:t>
            </a:r>
            <a:r>
              <a:rPr lang="en">
                <a:solidFill>
                  <a:srgbClr val="CD6A51"/>
                </a:solidFill>
                <a:highlight>
                  <a:srgbClr val="FFFFFF"/>
                </a:highlight>
                <a:latin typeface="Consolas"/>
                <a:ea typeface="Consolas"/>
                <a:cs typeface="Consolas"/>
                <a:sym typeface="Consolas"/>
              </a:rPr>
              <a:t>  </a:t>
            </a:r>
            <a:r>
              <a:rPr lang="en">
                <a:solidFill>
                  <a:srgbClr val="666666"/>
                </a:solidFill>
                <a:highlight>
                  <a:srgbClr val="FFFFFF"/>
                </a:highlight>
                <a:latin typeface="Consolas"/>
                <a:ea typeface="Consolas"/>
                <a:cs typeface="Consolas"/>
                <a:sym typeface="Consolas"/>
              </a:rPr>
              <a:t/>
            </a:r>
            <a:br>
              <a:rPr lang="en">
                <a:solidFill>
                  <a:srgbClr val="666666"/>
                </a:solidFill>
                <a:highlight>
                  <a:srgbClr val="FFFFFF"/>
                </a:highlight>
                <a:latin typeface="Consolas"/>
                <a:ea typeface="Consolas"/>
                <a:cs typeface="Consolas"/>
                <a:sym typeface="Consolas"/>
              </a:rPr>
            </a:br>
            <a:r>
              <a:rPr lang="en">
                <a:solidFill>
                  <a:srgbClr val="CD6A51"/>
                </a:solidFill>
                <a:highlight>
                  <a:srgbClr val="FFFFFF"/>
                </a:highlight>
                <a:latin typeface="Consolas"/>
                <a:ea typeface="Consolas"/>
                <a:cs typeface="Consolas"/>
                <a:sym typeface="Consolas"/>
              </a:rPr>
              <a:t>  </a:t>
            </a:r>
            <a:r>
              <a:rPr lang="en">
                <a:solidFill>
                  <a:srgbClr val="9B869C"/>
                </a:solidFill>
                <a:highlight>
                  <a:srgbClr val="FFFFFF"/>
                </a:highlight>
                <a:latin typeface="Consolas"/>
                <a:ea typeface="Consolas"/>
                <a:cs typeface="Consolas"/>
                <a:sym typeface="Consolas"/>
              </a:rPr>
              <a:t>shape-outside</a:t>
            </a:r>
            <a:r>
              <a:rPr lang="en">
                <a:solidFill>
                  <a:srgbClr val="666666"/>
                </a:solidFill>
                <a:highlight>
                  <a:srgbClr val="FFFFFF"/>
                </a:highlight>
                <a:latin typeface="Consolas"/>
                <a:ea typeface="Consolas"/>
                <a:cs typeface="Consolas"/>
                <a:sym typeface="Consolas"/>
              </a:rPr>
              <a:t>: </a:t>
            </a:r>
            <a:r>
              <a:rPr lang="en">
                <a:solidFill>
                  <a:srgbClr val="CD6A51"/>
                </a:solidFill>
                <a:highlight>
                  <a:srgbClr val="FFFFFF"/>
                </a:highlight>
                <a:latin typeface="Consolas"/>
                <a:ea typeface="Consolas"/>
                <a:cs typeface="Consolas"/>
                <a:sym typeface="Consolas"/>
              </a:rPr>
              <a:t>circle</a:t>
            </a:r>
            <a:r>
              <a:rPr lang="en">
                <a:solidFill>
                  <a:srgbClr val="666666"/>
                </a:solidFill>
                <a:highlight>
                  <a:srgbClr val="FFFFFF"/>
                </a:highlight>
                <a:latin typeface="Consolas"/>
                <a:ea typeface="Consolas"/>
                <a:cs typeface="Consolas"/>
                <a:sym typeface="Consolas"/>
              </a:rPr>
              <a:t>(</a:t>
            </a:r>
            <a:r>
              <a:rPr lang="en">
                <a:solidFill>
                  <a:srgbClr val="9B869C"/>
                </a:solidFill>
                <a:highlight>
                  <a:srgbClr val="FFFFFF"/>
                </a:highlight>
                <a:latin typeface="Consolas"/>
                <a:ea typeface="Consolas"/>
                <a:cs typeface="Consolas"/>
                <a:sym typeface="Consolas"/>
              </a:rPr>
              <a:t>50%</a:t>
            </a:r>
            <a:r>
              <a:rPr lang="en">
                <a:solidFill>
                  <a:srgbClr val="666666"/>
                </a:solidFill>
                <a:highlight>
                  <a:srgbClr val="FFFFFF"/>
                </a:highlight>
                <a:latin typeface="Consolas"/>
                <a:ea typeface="Consolas"/>
                <a:cs typeface="Consolas"/>
                <a:sym typeface="Consolas"/>
              </a:rPr>
              <a:t>);</a:t>
            </a:r>
            <a:br>
              <a:rPr lang="en">
                <a:solidFill>
                  <a:srgbClr val="666666"/>
                </a:solidFill>
                <a:highlight>
                  <a:srgbClr val="FFFFFF"/>
                </a:highlight>
                <a:latin typeface="Consolas"/>
                <a:ea typeface="Consolas"/>
                <a:cs typeface="Consolas"/>
                <a:sym typeface="Consolas"/>
              </a:rPr>
            </a:br>
            <a:r>
              <a:rPr lang="en">
                <a:solidFill>
                  <a:srgbClr val="666666"/>
                </a:solidFill>
                <a:highlight>
                  <a:srgbClr val="FFFFFF"/>
                </a:highlight>
                <a:latin typeface="Consolas"/>
                <a:ea typeface="Consolas"/>
                <a:cs typeface="Consolas"/>
                <a:sym typeface="Consolas"/>
              </a:rPr>
              <a:t>}</a:t>
            </a:r>
          </a:p>
          <a:p>
            <a:pPr lvl="0" rtl="0">
              <a:lnSpc>
                <a:spcPct val="150000"/>
              </a:lnSpc>
              <a:spcBef>
                <a:spcPts val="0"/>
              </a:spcBef>
              <a:spcAft>
                <a:spcPts val="1500"/>
              </a:spcAft>
              <a:buNone/>
            </a:pPr>
            <a:r>
              <a:rPr lang="en">
                <a:solidFill>
                  <a:srgbClr val="666666"/>
                </a:solidFill>
                <a:highlight>
                  <a:srgbClr val="FFFFFF"/>
                </a:highlight>
                <a:latin typeface="Consolas"/>
                <a:ea typeface="Consolas"/>
                <a:cs typeface="Consolas"/>
                <a:sym typeface="Consolas"/>
              </a:rPr>
              <a:t/>
            </a:r>
            <a:br>
              <a:rPr lang="en">
                <a:solidFill>
                  <a:srgbClr val="666666"/>
                </a:solidFill>
                <a:highlight>
                  <a:srgbClr val="FFFFFF"/>
                </a:highlight>
                <a:latin typeface="Consolas"/>
                <a:ea typeface="Consolas"/>
                <a:cs typeface="Consolas"/>
                <a:sym typeface="Consolas"/>
              </a:rPr>
            </a:br>
            <a:r>
              <a:rPr lang="en" u="sng">
                <a:solidFill>
                  <a:schemeClr val="hlink"/>
                </a:solidFill>
                <a:hlinkClick r:id="rId3"/>
              </a:rPr>
              <a:t>http://alistapart.com/article/css-shapes-101</a:t>
            </a:r>
            <a:r>
              <a:rPr lang="en"/>
              <a:t/>
            </a:r>
            <a:br>
              <a:rPr lang="en"/>
            </a:br>
            <a:r>
              <a:rPr lang="en" u="sng">
                <a:solidFill>
                  <a:schemeClr val="hlink"/>
                </a:solidFill>
                <a:hlinkClick r:id="rId4"/>
              </a:rPr>
              <a:t>https://css-tricks.com/almanac/properties/s/shape-outside/</a:t>
            </a:r>
          </a:p>
          <a:p>
            <a:pPr lvl="0" rtl="0">
              <a:spcBef>
                <a:spcPts val="0"/>
              </a:spcBef>
              <a:buNone/>
            </a:pPr>
            <a:endParaRPr/>
          </a:p>
          <a:p>
            <a:pPr lvl="0" rtl="0">
              <a:spcBef>
                <a:spcPts val="0"/>
              </a:spcBef>
              <a:buNone/>
            </a:pPr>
            <a:endParaRPr/>
          </a:p>
          <a:p>
            <a:pPr lvl="0" rtl="0">
              <a:spcBef>
                <a:spcPts val="0"/>
              </a:spcBef>
              <a:buNone/>
            </a:pPr>
            <a:endParaRPr/>
          </a:p>
          <a:p>
            <a:pPr lvl="0" rtl="0">
              <a:spcBef>
                <a:spcPts val="0"/>
              </a:spcBef>
              <a:buNone/>
            </a:pPr>
            <a:endParaRPr/>
          </a:p>
          <a:p>
            <a:pPr lvl="0" rtl="0">
              <a:spcBef>
                <a:spcPts val="0"/>
              </a:spcBef>
              <a:buNone/>
            </a:pPr>
            <a:endParaRPr/>
          </a:p>
          <a:p>
            <a:pPr lvl="0" rtl="0">
              <a:spcBef>
                <a:spcPts val="0"/>
              </a:spcBef>
              <a:buNone/>
            </a:pPr>
            <a:endParaRPr/>
          </a:p>
        </p:txBody>
      </p:sp>
    </p:spTree>
  </p:cSld>
  <p:clrMapOvr>
    <a:masterClrMapping/>
  </p:clrMapOvr>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499</Words>
  <Application>Microsoft Macintosh PowerPoint</Application>
  <PresentationFormat>On-screen Show (16:9)</PresentationFormat>
  <Paragraphs>80</Paragraphs>
  <Slides>13</Slides>
  <Notes>13</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13</vt:i4>
      </vt:variant>
    </vt:vector>
  </HeadingPairs>
  <TitlesOfParts>
    <vt:vector size="15" baseType="lpstr">
      <vt:lpstr>Source Code Pro</vt:lpstr>
      <vt:lpstr>simple-light-2</vt:lpstr>
      <vt:lpstr>I399 Web Design</vt:lpstr>
      <vt:lpstr>Documentation Scavenger Hunt</vt:lpstr>
      <vt:lpstr>#1 Words that don’t break at the space </vt:lpstr>
      <vt:lpstr>Documentation Scavenger Hunt</vt:lpstr>
      <vt:lpstr>#2 Generate filler text</vt:lpstr>
      <vt:lpstr>Documentation Scavenger Hunt</vt:lpstr>
      <vt:lpstr>#3 Multiple background images</vt:lpstr>
      <vt:lpstr>Documentation Scavenger Hunt</vt:lpstr>
      <vt:lpstr>#4 CSS shape function</vt:lpstr>
      <vt:lpstr>Documentation Scavenger Hunt</vt:lpstr>
      <vt:lpstr>#5 CSS shape function</vt:lpstr>
      <vt:lpstr>Documentation Scavenger Hunt</vt:lpstr>
      <vt:lpstr>#6 Drop shadow on an element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I399 Web Design</dc:title>
  <cp:lastModifiedBy>Erika Lee</cp:lastModifiedBy>
  <cp:revision>1</cp:revision>
  <dcterms:modified xsi:type="dcterms:W3CDTF">2017-01-26T23:24:28Z</dcterms:modified>
</cp:coreProperties>
</file>