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9" d="100"/>
          <a:sy n="119" d="100"/>
        </p:scale>
        <p:origin x="-112" y="-34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74247661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AIs</a:t>
            </a:r>
          </a:p>
          <a:p>
            <a:pPr marL="457200" lvl="0" indent="-228600" rtl="0">
              <a:spcBef>
                <a:spcPts val="0"/>
              </a:spcBef>
              <a:buChar char="-"/>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rtl="0">
              <a:spcBef>
                <a:spcPts val="0"/>
              </a:spcBef>
              <a:buNone/>
            </a:pPr>
            <a:r>
              <a:rPr lang="en" b="1">
                <a:solidFill>
                  <a:srgbClr val="FFFFFF"/>
                </a:solidFill>
              </a:rPr>
              <a:t>I399 Web Design</a:t>
            </a:r>
          </a:p>
        </p:txBody>
      </p:sp>
      <p:sp>
        <p:nvSpPr>
          <p:cNvPr id="55" name="Shape 5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rtl="0">
              <a:spcBef>
                <a:spcPts val="0"/>
              </a:spcBef>
              <a:buNone/>
            </a:pPr>
            <a:r>
              <a:rPr lang="en" b="1">
                <a:solidFill>
                  <a:srgbClr val="FFFFFF"/>
                </a:solidFill>
              </a:rPr>
              <a:t>Lab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81000" rtl="0">
              <a:spcBef>
                <a:spcPts val="0"/>
              </a:spcBef>
              <a:buClr>
                <a:srgbClr val="000000"/>
              </a:buClr>
              <a:buSzPct val="100000"/>
            </a:pPr>
            <a:r>
              <a:rPr lang="en" sz="2400">
                <a:solidFill>
                  <a:srgbClr val="000000"/>
                </a:solidFill>
              </a:rPr>
              <a:t>Make sure you have a </a:t>
            </a:r>
            <a:r>
              <a:rPr lang="en" sz="2400" u="sng">
                <a:solidFill>
                  <a:srgbClr val="000000"/>
                </a:solidFill>
              </a:rPr>
              <a:t>ranked list of URLS</a:t>
            </a:r>
            <a:r>
              <a:rPr lang="en" sz="2400">
                <a:solidFill>
                  <a:srgbClr val="000000"/>
                </a:solidFill>
              </a:rPr>
              <a:t> for each task.</a:t>
            </a:r>
          </a:p>
          <a:p>
            <a:pPr marL="457200" lvl="0" indent="-381000" rtl="0">
              <a:spcBef>
                <a:spcPts val="0"/>
              </a:spcBef>
              <a:buClr>
                <a:srgbClr val="000000"/>
              </a:buClr>
              <a:buSzPct val="100000"/>
            </a:pPr>
            <a:r>
              <a:rPr lang="en" sz="2400">
                <a:solidFill>
                  <a:srgbClr val="000000"/>
                </a:solidFill>
              </a:rPr>
              <a:t>As well as your </a:t>
            </a:r>
            <a:r>
              <a:rPr lang="en" sz="2400" u="sng">
                <a:solidFill>
                  <a:srgbClr val="000000"/>
                </a:solidFill>
              </a:rPr>
              <a:t>statement on why you trust/don’t trust the solution(s)</a:t>
            </a:r>
            <a:r>
              <a:rPr lang="en" sz="2400">
                <a:solidFill>
                  <a:srgbClr val="000000"/>
                </a:solidFill>
              </a:rPr>
              <a:t> that are your top picks.</a:t>
            </a:r>
          </a:p>
          <a:p>
            <a:pPr marL="457200" lvl="0" indent="-381000" rtl="0">
              <a:spcBef>
                <a:spcPts val="0"/>
              </a:spcBef>
              <a:buClr>
                <a:srgbClr val="000000"/>
              </a:buClr>
              <a:buSzPct val="100000"/>
            </a:pPr>
            <a:r>
              <a:rPr lang="en" sz="2400">
                <a:solidFill>
                  <a:srgbClr val="000000"/>
                </a:solidFill>
              </a:rPr>
              <a:t>And the </a:t>
            </a:r>
            <a:r>
              <a:rPr lang="en" sz="2400" u="sng">
                <a:solidFill>
                  <a:srgbClr val="000000"/>
                </a:solidFill>
              </a:rPr>
              <a:t>names</a:t>
            </a:r>
            <a:r>
              <a:rPr lang="en" sz="2400">
                <a:solidFill>
                  <a:srgbClr val="000000"/>
                </a:solidFill>
              </a:rPr>
              <a:t> of the people in your group.</a:t>
            </a:r>
          </a:p>
          <a:p>
            <a:pPr lvl="0" rtl="0">
              <a:spcBef>
                <a:spcPts val="0"/>
              </a:spcBef>
              <a:buNone/>
            </a:pPr>
            <a:endParaRPr sz="2400">
              <a:solidFill>
                <a:srgbClr val="000000"/>
              </a:solidFill>
            </a:endParaRPr>
          </a:p>
          <a:p>
            <a:pPr lvl="0" rtl="0">
              <a:spcBef>
                <a:spcPts val="0"/>
              </a:spcBef>
              <a:buNone/>
            </a:pPr>
            <a:r>
              <a:rPr lang="en" sz="2400">
                <a:solidFill>
                  <a:srgbClr val="000000"/>
                </a:solidFill>
              </a:rPr>
              <a:t>Upload your Scavenger Hunt document to </a:t>
            </a:r>
            <a:r>
              <a:rPr lang="en" sz="2400" b="1">
                <a:solidFill>
                  <a:srgbClr val="000000"/>
                </a:solidFill>
              </a:rPr>
              <a:t>Lab 3</a:t>
            </a:r>
            <a:r>
              <a:rPr lang="en" sz="2400">
                <a:solidFill>
                  <a:srgbClr val="000000"/>
                </a:solidFill>
              </a:rPr>
              <a:t> on Canvas.</a:t>
            </a:r>
          </a:p>
        </p:txBody>
      </p:sp>
      <p:sp>
        <p:nvSpPr>
          <p:cNvPr id="116" name="Shape 11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b="1">
                <a:solidFill>
                  <a:srgbClr val="073763"/>
                </a:solidFill>
              </a:rPr>
              <a:t>Finished?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Documentation Scavenger Hunt</a:t>
            </a:r>
          </a:p>
        </p:txBody>
      </p:sp>
      <p:sp>
        <p:nvSpPr>
          <p:cNvPr id="61" name="Shape 61"/>
          <p:cNvSpPr txBox="1">
            <a:spLocks noGrp="1"/>
          </p:cNvSpPr>
          <p:nvPr>
            <p:ph type="body" idx="1"/>
          </p:nvPr>
        </p:nvSpPr>
        <p:spPr>
          <a:xfrm>
            <a:off x="311700" y="1009600"/>
            <a:ext cx="8520600" cy="3873600"/>
          </a:xfrm>
          <a:prstGeom prst="rect">
            <a:avLst/>
          </a:prstGeom>
        </p:spPr>
        <p:txBody>
          <a:bodyPr lIns="91425" tIns="91425" rIns="91425" bIns="91425" anchor="t" anchorCtr="0">
            <a:noAutofit/>
          </a:bodyPr>
          <a:lstStyle/>
          <a:p>
            <a:r>
              <a:rPr lang="en" sz="2200" dirty="0">
                <a:solidFill>
                  <a:srgbClr val="000000"/>
                </a:solidFill>
              </a:rPr>
              <a:t>Today you will be turning in your finished document on Canvas for credit at the end of class. </a:t>
            </a:r>
            <a:r>
              <a:rPr lang="en" sz="1600" b="1" dirty="0">
                <a:solidFill>
                  <a:schemeClr val="dk1"/>
                </a:solidFill>
              </a:rPr>
              <a:t>We’ll go through the solutions in class next week</a:t>
            </a:r>
            <a:r>
              <a:rPr lang="en" sz="1600" b="1" dirty="0" smtClean="0">
                <a:solidFill>
                  <a:schemeClr val="dk1"/>
                </a:solidFill>
              </a:rPr>
              <a:t>.</a:t>
            </a:r>
            <a:endParaRPr lang="en" sz="1600" dirty="0">
              <a:solidFill>
                <a:srgbClr val="000000"/>
              </a:solidFill>
            </a:endParaRPr>
          </a:p>
          <a:p>
            <a:pPr marL="457200" lvl="0" indent="-228600" rtl="0">
              <a:spcBef>
                <a:spcPts val="0"/>
              </a:spcBef>
              <a:buClr>
                <a:srgbClr val="000000"/>
              </a:buClr>
            </a:pPr>
            <a:r>
              <a:rPr lang="en" dirty="0">
                <a:solidFill>
                  <a:srgbClr val="000000"/>
                </a:solidFill>
              </a:rPr>
              <a:t>Work with a </a:t>
            </a:r>
            <a:r>
              <a:rPr lang="en" u="sng" dirty="0">
                <a:solidFill>
                  <a:srgbClr val="000000"/>
                </a:solidFill>
              </a:rPr>
              <a:t>partner</a:t>
            </a:r>
            <a:r>
              <a:rPr lang="en" dirty="0">
                <a:solidFill>
                  <a:srgbClr val="000000"/>
                </a:solidFill>
              </a:rPr>
              <a:t>, put both of your names on the document, but please EACH turn your document in.</a:t>
            </a:r>
          </a:p>
          <a:p>
            <a:pPr marL="457200" lvl="0" indent="-228600" rtl="0">
              <a:spcBef>
                <a:spcPts val="0"/>
              </a:spcBef>
              <a:buClr>
                <a:srgbClr val="000000"/>
              </a:buClr>
            </a:pPr>
            <a:r>
              <a:rPr lang="en" dirty="0">
                <a:solidFill>
                  <a:srgbClr val="000000"/>
                </a:solidFill>
              </a:rPr>
              <a:t>We want you to find </a:t>
            </a:r>
            <a:r>
              <a:rPr lang="en" u="sng" dirty="0">
                <a:solidFill>
                  <a:srgbClr val="000000"/>
                </a:solidFill>
              </a:rPr>
              <a:t>solutions that use HTML/CSS</a:t>
            </a:r>
            <a:r>
              <a:rPr lang="en" dirty="0">
                <a:solidFill>
                  <a:srgbClr val="000000"/>
                </a:solidFill>
              </a:rPr>
              <a:t>, even then, there may be more than one way to complete the task.</a:t>
            </a:r>
          </a:p>
          <a:p>
            <a:pPr marL="457200" lvl="0" indent="-228600" rtl="0">
              <a:spcBef>
                <a:spcPts val="0"/>
              </a:spcBef>
              <a:buClr>
                <a:srgbClr val="000000"/>
              </a:buClr>
            </a:pPr>
            <a:r>
              <a:rPr lang="en" u="sng" dirty="0">
                <a:solidFill>
                  <a:srgbClr val="000000"/>
                </a:solidFill>
              </a:rPr>
              <a:t>Evaluate the sources you find</a:t>
            </a:r>
            <a:r>
              <a:rPr lang="en" dirty="0">
                <a:solidFill>
                  <a:srgbClr val="000000"/>
                </a:solidFill>
              </a:rPr>
              <a:t>. Don’t assume the first site is correct. Be skeptical. Figure out what the effect is called and you’ll find multiple sources for how to do it in HTML/CSS</a:t>
            </a:r>
            <a:r>
              <a:rPr lang="en" dirty="0" smtClean="0">
                <a:solidFill>
                  <a:srgbClr val="000000"/>
                </a:solidFill>
              </a:rPr>
              <a:t>.</a:t>
            </a:r>
            <a:endParaRPr i="1" dirty="0">
              <a:solidFill>
                <a:srgbClr val="000000"/>
              </a:solidFill>
            </a:endParaRPr>
          </a:p>
          <a:p>
            <a:pPr lvl="0" rtl="0">
              <a:spcBef>
                <a:spcPts val="0"/>
              </a:spcBef>
              <a:buNone/>
            </a:pPr>
            <a:endParaRPr dirty="0">
              <a:solidFill>
                <a:srgbClr val="000000"/>
              </a:solidFill>
            </a:endParaRPr>
          </a:p>
          <a:p>
            <a:pPr lvl="0">
              <a:spcBef>
                <a:spcPts val="0"/>
              </a:spcBef>
              <a:buNone/>
            </a:pPr>
            <a:endParaRPr dirty="0">
              <a:solidFill>
                <a:srgbClr val="000000"/>
              </a:solidFill>
            </a:endParaRPr>
          </a:p>
          <a:p>
            <a:pPr lvl="0" rtl="0">
              <a:spcBef>
                <a:spcPts val="0"/>
              </a:spcBef>
              <a:buNone/>
            </a:pPr>
            <a:endParaRPr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Documentation Scavenger Hunt</a:t>
            </a:r>
          </a:p>
        </p:txBody>
      </p:sp>
      <p:sp>
        <p:nvSpPr>
          <p:cNvPr id="67" name="Shape 67"/>
          <p:cNvSpPr txBox="1">
            <a:spLocks noGrp="1"/>
          </p:cNvSpPr>
          <p:nvPr>
            <p:ph type="body" idx="1"/>
          </p:nvPr>
        </p:nvSpPr>
        <p:spPr>
          <a:xfrm>
            <a:off x="311700" y="1009600"/>
            <a:ext cx="8520600" cy="3873600"/>
          </a:xfrm>
          <a:prstGeom prst="rect">
            <a:avLst/>
          </a:prstGeom>
        </p:spPr>
        <p:txBody>
          <a:bodyPr lIns="91425" tIns="91425" rIns="91425" bIns="91425" anchor="t" anchorCtr="0">
            <a:noAutofit/>
          </a:bodyPr>
          <a:lstStyle/>
          <a:p>
            <a:pPr lvl="0" rtl="0">
              <a:spcBef>
                <a:spcPts val="0"/>
              </a:spcBef>
              <a:buNone/>
            </a:pPr>
            <a:r>
              <a:rPr lang="en" sz="2400" b="1">
                <a:solidFill>
                  <a:srgbClr val="CC0000"/>
                </a:solidFill>
              </a:rPr>
              <a:t>DIRECTIONS</a:t>
            </a:r>
            <a:br>
              <a:rPr lang="en" sz="2400" b="1">
                <a:solidFill>
                  <a:srgbClr val="CC0000"/>
                </a:solidFill>
              </a:rPr>
            </a:br>
            <a:r>
              <a:rPr lang="en">
                <a:solidFill>
                  <a:srgbClr val="000000"/>
                </a:solidFill>
              </a:rPr>
              <a:t>For each Scavenger Hunt item, search for the answers online:</a:t>
            </a:r>
          </a:p>
          <a:p>
            <a:pPr marL="457200" lvl="0" indent="-228600" rtl="0">
              <a:spcBef>
                <a:spcPts val="0"/>
              </a:spcBef>
              <a:buClr>
                <a:srgbClr val="000000"/>
              </a:buClr>
            </a:pPr>
            <a:r>
              <a:rPr lang="en" b="1">
                <a:solidFill>
                  <a:srgbClr val="000000"/>
                </a:solidFill>
              </a:rPr>
              <a:t>Pick</a:t>
            </a:r>
            <a:r>
              <a:rPr lang="en">
                <a:solidFill>
                  <a:srgbClr val="000000"/>
                </a:solidFill>
              </a:rPr>
              <a:t> </a:t>
            </a:r>
            <a:r>
              <a:rPr lang="en" b="1">
                <a:solidFill>
                  <a:srgbClr val="000000"/>
                </a:solidFill>
              </a:rPr>
              <a:t>what you think are the BEST 3 or 4 sources you found</a:t>
            </a:r>
            <a:br>
              <a:rPr lang="en" b="1">
                <a:solidFill>
                  <a:srgbClr val="000000"/>
                </a:solidFill>
              </a:rPr>
            </a:br>
            <a:endParaRPr lang="en" b="1">
              <a:solidFill>
                <a:srgbClr val="000000"/>
              </a:solidFill>
            </a:endParaRPr>
          </a:p>
          <a:p>
            <a:pPr marL="457200" lvl="0" indent="-228600" rtl="0">
              <a:spcBef>
                <a:spcPts val="0"/>
              </a:spcBef>
              <a:buClr>
                <a:srgbClr val="000000"/>
              </a:buClr>
            </a:pPr>
            <a:r>
              <a:rPr lang="en" b="1">
                <a:solidFill>
                  <a:srgbClr val="000000"/>
                </a:solidFill>
              </a:rPr>
              <a:t>List the URLs and rank them</a:t>
            </a:r>
            <a:br>
              <a:rPr lang="en" b="1">
                <a:solidFill>
                  <a:srgbClr val="000000"/>
                </a:solidFill>
              </a:rPr>
            </a:br>
            <a:endParaRPr lang="en" b="1">
              <a:solidFill>
                <a:srgbClr val="000000"/>
              </a:solidFill>
            </a:endParaRPr>
          </a:p>
          <a:p>
            <a:pPr marL="457200" lvl="0" indent="-228600" rtl="0">
              <a:spcBef>
                <a:spcPts val="0"/>
              </a:spcBef>
              <a:buClr>
                <a:srgbClr val="000000"/>
              </a:buClr>
            </a:pPr>
            <a:r>
              <a:rPr lang="en" b="1">
                <a:solidFill>
                  <a:srgbClr val="000000"/>
                </a:solidFill>
              </a:rPr>
              <a:t>Write a paragraph or two about </a:t>
            </a:r>
            <a:r>
              <a:rPr lang="en" b="1" i="1">
                <a:solidFill>
                  <a:srgbClr val="000000"/>
                </a:solidFill>
              </a:rPr>
              <a:t>why you chose those resources</a:t>
            </a:r>
            <a:r>
              <a:rPr lang="en" b="1">
                <a:solidFill>
                  <a:srgbClr val="000000"/>
                </a:solidFill>
              </a:rPr>
              <a:t> and </a:t>
            </a:r>
            <a:r>
              <a:rPr lang="en" b="1" i="1">
                <a:solidFill>
                  <a:srgbClr val="000000"/>
                </a:solidFill>
              </a:rPr>
              <a:t>why you ranked the resources</a:t>
            </a:r>
            <a:r>
              <a:rPr lang="en" b="1">
                <a:solidFill>
                  <a:srgbClr val="000000"/>
                </a:solidFill>
              </a:rPr>
              <a:t> in the order you did.</a:t>
            </a:r>
            <a:r>
              <a:rPr lang="en">
                <a:solidFill>
                  <a:srgbClr val="000000"/>
                </a:solidFill>
              </a:rPr>
              <a:t/>
            </a:r>
            <a:br>
              <a:rPr lang="en">
                <a:solidFill>
                  <a:srgbClr val="000000"/>
                </a:solidFill>
              </a:rPr>
            </a:br>
            <a:r>
              <a:rPr lang="en">
                <a:solidFill>
                  <a:srgbClr val="000000"/>
                </a:solidFill>
              </a:rPr>
              <a:t>-- What exactly were these resources deemed </a:t>
            </a:r>
            <a:r>
              <a:rPr lang="en" u="sng">
                <a:solidFill>
                  <a:srgbClr val="000000"/>
                </a:solidFill>
              </a:rPr>
              <a:t>useful</a:t>
            </a:r>
            <a:r>
              <a:rPr lang="en">
                <a:solidFill>
                  <a:srgbClr val="000000"/>
                </a:solidFill>
              </a:rPr>
              <a:t>?</a:t>
            </a:r>
            <a:br>
              <a:rPr lang="en">
                <a:solidFill>
                  <a:srgbClr val="000000"/>
                </a:solidFill>
              </a:rPr>
            </a:br>
            <a:r>
              <a:rPr lang="en">
                <a:solidFill>
                  <a:srgbClr val="000000"/>
                </a:solidFill>
              </a:rPr>
              <a:t>-- </a:t>
            </a:r>
            <a:r>
              <a:rPr lang="en" u="sng">
                <a:solidFill>
                  <a:srgbClr val="000000"/>
                </a:solidFill>
              </a:rPr>
              <a:t>How confident are you</a:t>
            </a:r>
            <a:r>
              <a:rPr lang="en">
                <a:solidFill>
                  <a:srgbClr val="000000"/>
                </a:solidFill>
              </a:rPr>
              <a:t> that your top solution will work?</a:t>
            </a:r>
            <a:br>
              <a:rPr lang="en">
                <a:solidFill>
                  <a:srgbClr val="000000"/>
                </a:solidFill>
              </a:rPr>
            </a:br>
            <a:r>
              <a:rPr lang="en">
                <a:solidFill>
                  <a:srgbClr val="000000"/>
                </a:solidFill>
              </a:rPr>
              <a:t/>
            </a:r>
            <a:br>
              <a:rPr lang="en">
                <a:solidFill>
                  <a:srgbClr val="000000"/>
                </a:solidFill>
              </a:rPr>
            </a:br>
            <a:endParaRPr lang="en">
              <a:solidFill>
                <a:srgbClr val="000000"/>
              </a:solidFill>
            </a:endParaRPr>
          </a:p>
          <a:p>
            <a:pPr lvl="0" rtl="0">
              <a:spcBef>
                <a:spcPts val="0"/>
              </a:spcBef>
              <a:buNone/>
            </a:pPr>
            <a:endParaRPr>
              <a:solidFill>
                <a:srgbClr val="000000"/>
              </a:solidFill>
            </a:endParaRPr>
          </a:p>
          <a:p>
            <a:pPr lvl="0" rtl="0">
              <a:spcBef>
                <a:spcPts val="0"/>
              </a:spcBef>
              <a:buNone/>
            </a:pPr>
            <a:endParaRPr>
              <a:solidFill>
                <a:srgbClr val="000000"/>
              </a:solidFill>
            </a:endParaRPr>
          </a:p>
          <a:p>
            <a:pPr lvl="0" rtl="0">
              <a:spcBef>
                <a:spcPts val="0"/>
              </a:spcBef>
              <a:buNone/>
            </a:pP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Documentation Scavenger Hunt</a:t>
            </a:r>
          </a:p>
        </p:txBody>
      </p:sp>
      <p:sp>
        <p:nvSpPr>
          <p:cNvPr id="73" name="Shape 73"/>
          <p:cNvSpPr txBox="1">
            <a:spLocks noGrp="1"/>
          </p:cNvSpPr>
          <p:nvPr>
            <p:ph type="body" idx="1"/>
          </p:nvPr>
        </p:nvSpPr>
        <p:spPr>
          <a:xfrm>
            <a:off x="311700" y="1009600"/>
            <a:ext cx="8520600" cy="3873600"/>
          </a:xfrm>
          <a:prstGeom prst="rect">
            <a:avLst/>
          </a:prstGeom>
        </p:spPr>
        <p:txBody>
          <a:bodyPr lIns="91425" tIns="91425" rIns="91425" bIns="91425" anchor="t" anchorCtr="0">
            <a:noAutofit/>
          </a:bodyPr>
          <a:lstStyle/>
          <a:p>
            <a:pPr lvl="0" rtl="0">
              <a:spcBef>
                <a:spcPts val="0"/>
              </a:spcBef>
              <a:buNone/>
            </a:pPr>
            <a:r>
              <a:rPr lang="en" sz="3200" b="1" dirty="0">
                <a:solidFill>
                  <a:srgbClr val="CC0000"/>
                </a:solidFill>
              </a:rPr>
              <a:t>#1 </a:t>
            </a:r>
            <a:r>
              <a:rPr lang="en" sz="2200" b="1" dirty="0">
                <a:solidFill>
                  <a:srgbClr val="000000"/>
                </a:solidFill>
              </a:rPr>
              <a:t>You have two words on your web page that need to stay together on the same line no matter what.</a:t>
            </a:r>
            <a:r>
              <a:rPr lang="en" sz="2200" dirty="0">
                <a:solidFill>
                  <a:srgbClr val="000000"/>
                </a:solidFill>
              </a:rPr>
              <a:t> We do want web content to flow within changing container sizes, but in this case, these two words should never be separated by a new line. </a:t>
            </a:r>
          </a:p>
          <a:p>
            <a:pPr lvl="0" rtl="0">
              <a:spcBef>
                <a:spcPts val="0"/>
              </a:spcBef>
              <a:buNone/>
            </a:pPr>
            <a:r>
              <a:rPr lang="en" i="1" dirty="0">
                <a:solidFill>
                  <a:srgbClr val="000000"/>
                </a:solidFill>
              </a:rPr>
              <a:t>Find a way to do this...</a:t>
            </a:r>
          </a:p>
          <a:p>
            <a:pPr lvl="0" rtl="0">
              <a:spcBef>
                <a:spcPts val="0"/>
              </a:spcBef>
              <a:buNone/>
            </a:pPr>
            <a:endParaRPr dirty="0">
              <a:solidFill>
                <a:srgbClr val="000000"/>
              </a:solidFill>
            </a:endParaRPr>
          </a:p>
          <a:p>
            <a:pPr lvl="0" rtl="0">
              <a:spcBef>
                <a:spcPts val="0"/>
              </a:spcBef>
              <a:buNone/>
            </a:pPr>
            <a:endParaRPr dirty="0">
              <a:solidFill>
                <a:srgbClr val="000000"/>
              </a:solidFill>
            </a:endParaRPr>
          </a:p>
        </p:txBody>
      </p:sp>
      <p:sp>
        <p:nvSpPr>
          <p:cNvPr id="74" name="Shape 74"/>
          <p:cNvSpPr txBox="1"/>
          <p:nvPr/>
        </p:nvSpPr>
        <p:spPr>
          <a:xfrm>
            <a:off x="4079325" y="2945240"/>
            <a:ext cx="4752900" cy="2102219"/>
          </a:xfrm>
          <a:prstGeom prst="rect">
            <a:avLst/>
          </a:prstGeom>
          <a:noFill/>
          <a:ln>
            <a:noFill/>
          </a:ln>
        </p:spPr>
        <p:txBody>
          <a:bodyPr lIns="91425" tIns="91425" rIns="91425" bIns="91425" anchor="t" anchorCtr="0">
            <a:noAutofit/>
          </a:bodyPr>
          <a:lstStyle/>
          <a:p>
            <a:pPr lvl="0">
              <a:spcBef>
                <a:spcPts val="0"/>
              </a:spcBef>
              <a:buNone/>
            </a:pPr>
            <a:r>
              <a:rPr lang="en" sz="1600" b="1" dirty="0">
                <a:solidFill>
                  <a:srgbClr val="6AA84F"/>
                </a:solidFill>
              </a:rPr>
              <a:t>OK</a:t>
            </a:r>
            <a:r>
              <a:rPr lang="en" sz="1600" dirty="0"/>
              <a:t>		</a:t>
            </a:r>
            <a:r>
              <a:rPr lang="en" sz="1600" dirty="0" smtClean="0"/>
              <a:t>Welcome </a:t>
            </a:r>
            <a:r>
              <a:rPr lang="en" sz="1600" dirty="0"/>
              <a:t>to </a:t>
            </a:r>
            <a:r>
              <a:rPr lang="en-US" sz="1600" dirty="0" smtClean="0"/>
              <a:t/>
            </a:r>
            <a:br>
              <a:rPr lang="en-US" sz="1600" dirty="0" smtClean="0"/>
            </a:br>
            <a:r>
              <a:rPr lang="en-US" sz="1600" dirty="0" smtClean="0"/>
              <a:t>		</a:t>
            </a:r>
            <a:r>
              <a:rPr lang="en" sz="1600" b="1" dirty="0" smtClean="0"/>
              <a:t>Indiana </a:t>
            </a:r>
            <a:r>
              <a:rPr lang="en" sz="1600" b="1" dirty="0"/>
              <a:t>University</a:t>
            </a:r>
          </a:p>
          <a:p>
            <a:pPr lvl="0">
              <a:spcBef>
                <a:spcPts val="0"/>
              </a:spcBef>
              <a:buNone/>
            </a:pPr>
            <a:endParaRPr sz="1600" dirty="0"/>
          </a:p>
          <a:p>
            <a:pPr lvl="0">
              <a:spcBef>
                <a:spcPts val="0"/>
              </a:spcBef>
              <a:buNone/>
            </a:pPr>
            <a:r>
              <a:rPr lang="en" sz="1600" b="1" dirty="0">
                <a:solidFill>
                  <a:srgbClr val="6AA84F"/>
                </a:solidFill>
              </a:rPr>
              <a:t>OK</a:t>
            </a:r>
            <a:r>
              <a:rPr lang="en" sz="1600" dirty="0"/>
              <a:t>		</a:t>
            </a:r>
            <a:r>
              <a:rPr lang="en" sz="1600" dirty="0" smtClean="0"/>
              <a:t>Welcome </a:t>
            </a:r>
            <a:r>
              <a:rPr lang="en" sz="1600" dirty="0"/>
              <a:t>to </a:t>
            </a:r>
          </a:p>
          <a:p>
            <a:pPr marL="914400" lvl="0" indent="457200">
              <a:spcBef>
                <a:spcPts val="0"/>
              </a:spcBef>
              <a:buNone/>
            </a:pPr>
            <a:r>
              <a:rPr lang="en-US" sz="1600" b="1" dirty="0" smtClean="0"/>
              <a:t>	</a:t>
            </a:r>
            <a:r>
              <a:rPr lang="en" sz="1600" b="1" dirty="0" smtClean="0"/>
              <a:t>Indiana </a:t>
            </a:r>
            <a:r>
              <a:rPr lang="en" sz="1600" b="1" dirty="0"/>
              <a:t>University</a:t>
            </a:r>
          </a:p>
          <a:p>
            <a:pPr lvl="0">
              <a:spcBef>
                <a:spcPts val="0"/>
              </a:spcBef>
              <a:buNone/>
            </a:pPr>
            <a:endParaRPr sz="1600" dirty="0"/>
          </a:p>
          <a:p>
            <a:pPr lvl="0">
              <a:spcBef>
                <a:spcPts val="0"/>
              </a:spcBef>
              <a:buNone/>
            </a:pPr>
            <a:r>
              <a:rPr lang="en" sz="1600" b="1" dirty="0">
                <a:solidFill>
                  <a:srgbClr val="CC0000"/>
                </a:solidFill>
              </a:rPr>
              <a:t>NOT OK</a:t>
            </a:r>
            <a:r>
              <a:rPr lang="en" sz="1600" dirty="0"/>
              <a:t>		Welcome to </a:t>
            </a:r>
            <a:r>
              <a:rPr lang="en" sz="1600" b="1" dirty="0"/>
              <a:t>Indiana</a:t>
            </a:r>
          </a:p>
          <a:p>
            <a:pPr marL="914400" lvl="0" indent="457200">
              <a:spcBef>
                <a:spcPts val="0"/>
              </a:spcBef>
              <a:buNone/>
            </a:pPr>
            <a:r>
              <a:rPr lang="en-US" sz="1600" b="1" dirty="0" smtClean="0"/>
              <a:t>	</a:t>
            </a:r>
            <a:r>
              <a:rPr lang="en" sz="1600" b="1" dirty="0" smtClean="0"/>
              <a:t>University</a:t>
            </a:r>
            <a:endParaRPr lang="en" sz="1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Documentation Scavenger Hunt</a:t>
            </a:r>
          </a:p>
        </p:txBody>
      </p:sp>
      <p:sp>
        <p:nvSpPr>
          <p:cNvPr id="80" name="Shape 80"/>
          <p:cNvSpPr txBox="1">
            <a:spLocks noGrp="1"/>
          </p:cNvSpPr>
          <p:nvPr>
            <p:ph type="body" idx="1"/>
          </p:nvPr>
        </p:nvSpPr>
        <p:spPr>
          <a:xfrm>
            <a:off x="311700" y="1009600"/>
            <a:ext cx="8520600" cy="3873600"/>
          </a:xfrm>
          <a:prstGeom prst="rect">
            <a:avLst/>
          </a:prstGeom>
        </p:spPr>
        <p:txBody>
          <a:bodyPr lIns="91425" tIns="91425" rIns="91425" bIns="91425" anchor="t" anchorCtr="0">
            <a:noAutofit/>
          </a:bodyPr>
          <a:lstStyle/>
          <a:p>
            <a:pPr lvl="0">
              <a:spcBef>
                <a:spcPts val="0"/>
              </a:spcBef>
              <a:buNone/>
            </a:pPr>
            <a:r>
              <a:rPr lang="en" sz="3200" b="1">
                <a:solidFill>
                  <a:srgbClr val="CC0000"/>
                </a:solidFill>
              </a:rPr>
              <a:t>#2 </a:t>
            </a:r>
            <a:r>
              <a:rPr lang="en" sz="2200">
                <a:solidFill>
                  <a:srgbClr val="000000"/>
                </a:solidFill>
              </a:rPr>
              <a:t>You don’t have official content for your site yet, but you know you need several paragraphs worth of text. </a:t>
            </a:r>
          </a:p>
          <a:p>
            <a:pPr lvl="0" rtl="0">
              <a:spcBef>
                <a:spcPts val="0"/>
              </a:spcBef>
              <a:buNone/>
            </a:pPr>
            <a:r>
              <a:rPr lang="en" sz="2200" b="1">
                <a:solidFill>
                  <a:srgbClr val="000000"/>
                </a:solidFill>
              </a:rPr>
              <a:t>How might you </a:t>
            </a:r>
            <a:r>
              <a:rPr lang="en" sz="2200" b="1" u="sng">
                <a:solidFill>
                  <a:srgbClr val="000000"/>
                </a:solidFill>
              </a:rPr>
              <a:t>generate filler text</a:t>
            </a:r>
            <a:r>
              <a:rPr lang="en" sz="2200" b="1">
                <a:solidFill>
                  <a:srgbClr val="000000"/>
                </a:solidFill>
              </a:rPr>
              <a:t> </a:t>
            </a:r>
            <a:br>
              <a:rPr lang="en" sz="2200" b="1">
                <a:solidFill>
                  <a:srgbClr val="000000"/>
                </a:solidFill>
              </a:rPr>
            </a:br>
            <a:r>
              <a:rPr lang="en" sz="2200" b="1">
                <a:solidFill>
                  <a:srgbClr val="000000"/>
                </a:solidFill>
              </a:rPr>
              <a:t>for use during the design and </a:t>
            </a:r>
            <a:br>
              <a:rPr lang="en" sz="2200" b="1">
                <a:solidFill>
                  <a:srgbClr val="000000"/>
                </a:solidFill>
              </a:rPr>
            </a:br>
            <a:r>
              <a:rPr lang="en" sz="2200" b="1">
                <a:solidFill>
                  <a:srgbClr val="000000"/>
                </a:solidFill>
              </a:rPr>
              <a:t>planning stages of development?</a:t>
            </a:r>
          </a:p>
          <a:p>
            <a:pPr lvl="0" rtl="0">
              <a:spcBef>
                <a:spcPts val="0"/>
              </a:spcBef>
              <a:buNone/>
            </a:pPr>
            <a:r>
              <a:rPr lang="en" i="1">
                <a:solidFill>
                  <a:srgbClr val="000000"/>
                </a:solidFill>
              </a:rPr>
              <a:t>Find a way to do this...</a:t>
            </a:r>
          </a:p>
          <a:p>
            <a:pPr lvl="0" rtl="0">
              <a:spcBef>
                <a:spcPts val="0"/>
              </a:spcBef>
              <a:buNone/>
            </a:pPr>
            <a:endParaRPr>
              <a:solidFill>
                <a:srgbClr val="000000"/>
              </a:solidFill>
            </a:endParaRPr>
          </a:p>
          <a:p>
            <a:pPr lvl="0" rtl="0">
              <a:spcBef>
                <a:spcPts val="0"/>
              </a:spcBef>
              <a:buNone/>
            </a:pPr>
            <a:endParaRPr>
              <a:solidFill>
                <a:srgbClr val="000000"/>
              </a:solidFill>
            </a:endParaRPr>
          </a:p>
        </p:txBody>
      </p:sp>
      <p:sp>
        <p:nvSpPr>
          <p:cNvPr id="81" name="Shape 81"/>
          <p:cNvSpPr txBox="1"/>
          <p:nvPr/>
        </p:nvSpPr>
        <p:spPr>
          <a:xfrm>
            <a:off x="5219900" y="2241725"/>
            <a:ext cx="3917100" cy="2520900"/>
          </a:xfrm>
          <a:prstGeom prst="rect">
            <a:avLst/>
          </a:prstGeom>
          <a:noFill/>
          <a:ln>
            <a:noFill/>
          </a:ln>
        </p:spPr>
        <p:txBody>
          <a:bodyPr lIns="91425" tIns="91425" rIns="91425" bIns="91425" anchor="t" anchorCtr="0">
            <a:noAutofit/>
          </a:bodyPr>
          <a:lstStyle/>
          <a:p>
            <a:pPr marL="0" lvl="0" indent="0" rtl="0">
              <a:spcBef>
                <a:spcPts val="0"/>
              </a:spcBef>
              <a:buNone/>
            </a:pPr>
            <a:r>
              <a:rPr lang="en" sz="1650">
                <a:solidFill>
                  <a:schemeClr val="dk1"/>
                </a:solidFill>
                <a:highlight>
                  <a:srgbClr val="FFFFFF"/>
                </a:highlight>
              </a:rPr>
              <a:t>Pellentesque habitant morbi tristique senectus et netus et malesuada fames ac turpis egestas. Vestibulum tortor quam, feugiat vitae, ultricies eget, tempor sit amet, ante. Donec eu libero sit amet quam egestas semper. Aenean ultricies mi vitae est. Mauris placerat eleifend leo. Quisque sit amet est et sapien ullamcorper pharetra.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Documentation Scavenger Hunt</a:t>
            </a:r>
          </a:p>
        </p:txBody>
      </p:sp>
      <p:sp>
        <p:nvSpPr>
          <p:cNvPr id="87" name="Shape 87"/>
          <p:cNvSpPr txBox="1">
            <a:spLocks noGrp="1"/>
          </p:cNvSpPr>
          <p:nvPr>
            <p:ph type="body" idx="1"/>
          </p:nvPr>
        </p:nvSpPr>
        <p:spPr>
          <a:xfrm>
            <a:off x="311700" y="1009600"/>
            <a:ext cx="8520600" cy="3873600"/>
          </a:xfrm>
          <a:prstGeom prst="rect">
            <a:avLst/>
          </a:prstGeom>
        </p:spPr>
        <p:txBody>
          <a:bodyPr lIns="91425" tIns="91425" rIns="91425" bIns="91425" anchor="t" anchorCtr="0">
            <a:noAutofit/>
          </a:bodyPr>
          <a:lstStyle/>
          <a:p>
            <a:pPr lvl="0">
              <a:spcBef>
                <a:spcPts val="0"/>
              </a:spcBef>
              <a:buNone/>
            </a:pPr>
            <a:r>
              <a:rPr lang="en" sz="3200" b="1">
                <a:solidFill>
                  <a:srgbClr val="CC0000"/>
                </a:solidFill>
              </a:rPr>
              <a:t>#3 </a:t>
            </a:r>
            <a:r>
              <a:rPr lang="en" sz="2200">
                <a:solidFill>
                  <a:srgbClr val="000000"/>
                </a:solidFill>
              </a:rPr>
              <a:t>You want to have two images in the background. We could combine these images with Photoshop, but our background would be huge and would impact loading speeds. </a:t>
            </a:r>
          </a:p>
          <a:p>
            <a:pPr lvl="0" rtl="0">
              <a:spcBef>
                <a:spcPts val="0"/>
              </a:spcBef>
              <a:buNone/>
            </a:pPr>
            <a:r>
              <a:rPr lang="en" sz="2200" b="1">
                <a:solidFill>
                  <a:srgbClr val="000000"/>
                </a:solidFill>
              </a:rPr>
              <a:t>Find a way to display more than </a:t>
            </a:r>
            <a:br>
              <a:rPr lang="en" sz="2200" b="1">
                <a:solidFill>
                  <a:srgbClr val="000000"/>
                </a:solidFill>
              </a:rPr>
            </a:br>
            <a:r>
              <a:rPr lang="en" sz="2200" b="1">
                <a:solidFill>
                  <a:srgbClr val="000000"/>
                </a:solidFill>
              </a:rPr>
              <a:t>one background image.</a:t>
            </a:r>
          </a:p>
          <a:p>
            <a:pPr lvl="0" rtl="0">
              <a:spcBef>
                <a:spcPts val="0"/>
              </a:spcBef>
              <a:buNone/>
            </a:pPr>
            <a:r>
              <a:rPr lang="en" i="1">
                <a:solidFill>
                  <a:srgbClr val="000000"/>
                </a:solidFill>
              </a:rPr>
              <a:t>How might we do this?</a:t>
            </a:r>
          </a:p>
          <a:p>
            <a:pPr lvl="0" rtl="0">
              <a:spcBef>
                <a:spcPts val="0"/>
              </a:spcBef>
              <a:buNone/>
            </a:pPr>
            <a:endParaRPr>
              <a:solidFill>
                <a:srgbClr val="000000"/>
              </a:solidFill>
            </a:endParaRPr>
          </a:p>
          <a:p>
            <a:pPr lvl="0" rtl="0">
              <a:spcBef>
                <a:spcPts val="0"/>
              </a:spcBef>
              <a:buNone/>
            </a:pPr>
            <a:endParaRPr>
              <a:solidFill>
                <a:srgbClr val="000000"/>
              </a:solidFill>
            </a:endParaRPr>
          </a:p>
        </p:txBody>
      </p:sp>
      <p:pic>
        <p:nvPicPr>
          <p:cNvPr id="88" name="Shape 88"/>
          <p:cNvPicPr preferRelativeResize="0"/>
          <p:nvPr/>
        </p:nvPicPr>
        <p:blipFill>
          <a:blip r:embed="rId3">
            <a:alphaModFix/>
          </a:blip>
          <a:stretch>
            <a:fillRect/>
          </a:stretch>
        </p:blipFill>
        <p:spPr>
          <a:xfrm>
            <a:off x="5505450" y="2591700"/>
            <a:ext cx="3333750" cy="3333750"/>
          </a:xfrm>
          <a:prstGeom prst="rect">
            <a:avLst/>
          </a:prstGeom>
          <a:noFill/>
          <a:ln>
            <a:noFill/>
          </a:ln>
        </p:spPr>
      </p:pic>
      <p:pic>
        <p:nvPicPr>
          <p:cNvPr id="89" name="Shape 89"/>
          <p:cNvPicPr preferRelativeResize="0"/>
          <p:nvPr/>
        </p:nvPicPr>
        <p:blipFill>
          <a:blip r:embed="rId4">
            <a:alphaModFix/>
          </a:blip>
          <a:stretch>
            <a:fillRect/>
          </a:stretch>
        </p:blipFill>
        <p:spPr>
          <a:xfrm>
            <a:off x="5505450" y="2591700"/>
            <a:ext cx="3333750" cy="137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Documentation Scavenger Hunt</a:t>
            </a:r>
          </a:p>
        </p:txBody>
      </p:sp>
      <p:sp>
        <p:nvSpPr>
          <p:cNvPr id="95" name="Shape 95"/>
          <p:cNvSpPr txBox="1">
            <a:spLocks noGrp="1"/>
          </p:cNvSpPr>
          <p:nvPr>
            <p:ph type="body" idx="1"/>
          </p:nvPr>
        </p:nvSpPr>
        <p:spPr>
          <a:xfrm>
            <a:off x="311700" y="1009600"/>
            <a:ext cx="8520600" cy="3873600"/>
          </a:xfrm>
          <a:prstGeom prst="rect">
            <a:avLst/>
          </a:prstGeom>
        </p:spPr>
        <p:txBody>
          <a:bodyPr lIns="91425" tIns="91425" rIns="91425" bIns="91425" anchor="t" anchorCtr="0">
            <a:noAutofit/>
          </a:bodyPr>
          <a:lstStyle/>
          <a:p>
            <a:pPr lvl="0">
              <a:spcBef>
                <a:spcPts val="0"/>
              </a:spcBef>
              <a:buNone/>
            </a:pPr>
            <a:r>
              <a:rPr lang="en" sz="3200" b="1">
                <a:solidFill>
                  <a:srgbClr val="CC0000"/>
                </a:solidFill>
              </a:rPr>
              <a:t>#4 </a:t>
            </a:r>
            <a:r>
              <a:rPr lang="en" sz="2200">
                <a:solidFill>
                  <a:srgbClr val="000000"/>
                </a:solidFill>
              </a:rPr>
              <a:t>We have a circular graphic and a bunch of text. Is there a way to have our text to follow the contour of the shape?</a:t>
            </a:r>
          </a:p>
          <a:p>
            <a:pPr lvl="0">
              <a:spcBef>
                <a:spcPts val="0"/>
              </a:spcBef>
              <a:buNone/>
            </a:pPr>
            <a:r>
              <a:rPr lang="en" i="1">
                <a:solidFill>
                  <a:srgbClr val="000000"/>
                </a:solidFill>
              </a:rPr>
              <a:t>How might we do this?</a:t>
            </a:r>
          </a:p>
          <a:p>
            <a:pPr lvl="0" rtl="0">
              <a:spcBef>
                <a:spcPts val="0"/>
              </a:spcBef>
              <a:buNone/>
            </a:pPr>
            <a:r>
              <a:rPr lang="en" i="1">
                <a:solidFill>
                  <a:srgbClr val="000000"/>
                </a:solidFill>
              </a:rPr>
              <a:t>Note: the current solution only works in </a:t>
            </a:r>
            <a:br>
              <a:rPr lang="en" i="1">
                <a:solidFill>
                  <a:srgbClr val="000000"/>
                </a:solidFill>
              </a:rPr>
            </a:br>
            <a:r>
              <a:rPr lang="en" i="1">
                <a:solidFill>
                  <a:srgbClr val="000000"/>
                </a:solidFill>
              </a:rPr>
              <a:t>webkit browsers like Chrome and Safari.</a:t>
            </a:r>
          </a:p>
          <a:p>
            <a:pPr lvl="0" rtl="0">
              <a:spcBef>
                <a:spcPts val="0"/>
              </a:spcBef>
              <a:buNone/>
            </a:pPr>
            <a:endParaRPr>
              <a:solidFill>
                <a:srgbClr val="000000"/>
              </a:solidFill>
            </a:endParaRPr>
          </a:p>
          <a:p>
            <a:pPr lvl="0" rtl="0">
              <a:spcBef>
                <a:spcPts val="0"/>
              </a:spcBef>
              <a:buNone/>
            </a:pPr>
            <a:endParaRPr>
              <a:solidFill>
                <a:srgbClr val="000000"/>
              </a:solidFill>
            </a:endParaRPr>
          </a:p>
        </p:txBody>
      </p:sp>
      <p:pic>
        <p:nvPicPr>
          <p:cNvPr id="96" name="Shape 96"/>
          <p:cNvPicPr preferRelativeResize="0"/>
          <p:nvPr/>
        </p:nvPicPr>
        <p:blipFill>
          <a:blip r:embed="rId3">
            <a:alphaModFix/>
          </a:blip>
          <a:stretch>
            <a:fillRect/>
          </a:stretch>
        </p:blipFill>
        <p:spPr>
          <a:xfrm>
            <a:off x="4907475" y="2172975"/>
            <a:ext cx="3924824" cy="27102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Documentation Scavenger Hunt</a:t>
            </a:r>
          </a:p>
        </p:txBody>
      </p:sp>
      <p:sp>
        <p:nvSpPr>
          <p:cNvPr id="102" name="Shape 102"/>
          <p:cNvSpPr txBox="1">
            <a:spLocks noGrp="1"/>
          </p:cNvSpPr>
          <p:nvPr>
            <p:ph type="body" idx="1"/>
          </p:nvPr>
        </p:nvSpPr>
        <p:spPr>
          <a:xfrm>
            <a:off x="311700" y="1009600"/>
            <a:ext cx="8520600" cy="3873600"/>
          </a:xfrm>
          <a:prstGeom prst="rect">
            <a:avLst/>
          </a:prstGeom>
        </p:spPr>
        <p:txBody>
          <a:bodyPr lIns="91425" tIns="91425" rIns="91425" bIns="91425" anchor="t" anchorCtr="0">
            <a:noAutofit/>
          </a:bodyPr>
          <a:lstStyle/>
          <a:p>
            <a:pPr lvl="0" rtl="0">
              <a:spcBef>
                <a:spcPts val="0"/>
              </a:spcBef>
              <a:buNone/>
            </a:pPr>
            <a:r>
              <a:rPr lang="en" sz="3200" b="1">
                <a:solidFill>
                  <a:srgbClr val="CC0000"/>
                </a:solidFill>
              </a:rPr>
              <a:t>#5 </a:t>
            </a:r>
            <a:r>
              <a:rPr lang="en" sz="2200">
                <a:solidFill>
                  <a:srgbClr val="000000"/>
                </a:solidFill>
              </a:rPr>
              <a:t>How do we make our stories online look better? One way is to mimic the layout and graphic details of books. </a:t>
            </a:r>
            <a:r>
              <a:rPr lang="en" sz="2200" b="1">
                <a:solidFill>
                  <a:srgbClr val="000000"/>
                </a:solidFill>
              </a:rPr>
              <a:t>Find a way to make a dropcap for the first letter in the first paragraph.</a:t>
            </a:r>
          </a:p>
          <a:p>
            <a:pPr lvl="0" rtl="0">
              <a:spcBef>
                <a:spcPts val="0"/>
              </a:spcBef>
              <a:buNone/>
            </a:pPr>
            <a:r>
              <a:rPr lang="en" i="1">
                <a:solidFill>
                  <a:srgbClr val="000000"/>
                </a:solidFill>
              </a:rPr>
              <a:t>How might we do this?</a:t>
            </a:r>
          </a:p>
          <a:p>
            <a:pPr lvl="0" rtl="0">
              <a:spcBef>
                <a:spcPts val="0"/>
              </a:spcBef>
              <a:buNone/>
            </a:pPr>
            <a:endParaRPr>
              <a:solidFill>
                <a:srgbClr val="000000"/>
              </a:solidFill>
            </a:endParaRPr>
          </a:p>
        </p:txBody>
      </p:sp>
      <p:pic>
        <p:nvPicPr>
          <p:cNvPr id="103" name="Shape 103"/>
          <p:cNvPicPr preferRelativeResize="0"/>
          <p:nvPr/>
        </p:nvPicPr>
        <p:blipFill>
          <a:blip r:embed="rId3">
            <a:alphaModFix/>
          </a:blip>
          <a:stretch>
            <a:fillRect/>
          </a:stretch>
        </p:blipFill>
        <p:spPr>
          <a:xfrm>
            <a:off x="3714224" y="2614896"/>
            <a:ext cx="5429773" cy="234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36907"/>
            <a:ext cx="8520600" cy="572700"/>
          </a:xfrm>
          <a:prstGeom prst="rect">
            <a:avLst/>
          </a:prstGeom>
        </p:spPr>
        <p:txBody>
          <a:bodyPr lIns="91425" tIns="91425" rIns="91425" bIns="91425" anchor="t" anchorCtr="0">
            <a:noAutofit/>
          </a:bodyPr>
          <a:lstStyle/>
          <a:p>
            <a:pPr lvl="0" rtl="0">
              <a:spcBef>
                <a:spcPts val="0"/>
              </a:spcBef>
              <a:buNone/>
            </a:pPr>
            <a:r>
              <a:rPr lang="en" b="1">
                <a:solidFill>
                  <a:srgbClr val="0B5394"/>
                </a:solidFill>
              </a:rPr>
              <a:t>Documentation Scavenger Hunt</a:t>
            </a:r>
          </a:p>
        </p:txBody>
      </p:sp>
      <p:sp>
        <p:nvSpPr>
          <p:cNvPr id="109" name="Shape 109"/>
          <p:cNvSpPr txBox="1">
            <a:spLocks noGrp="1"/>
          </p:cNvSpPr>
          <p:nvPr>
            <p:ph type="body" idx="1"/>
          </p:nvPr>
        </p:nvSpPr>
        <p:spPr>
          <a:xfrm>
            <a:off x="311700" y="1009600"/>
            <a:ext cx="8520600" cy="3873600"/>
          </a:xfrm>
          <a:prstGeom prst="rect">
            <a:avLst/>
          </a:prstGeom>
        </p:spPr>
        <p:txBody>
          <a:bodyPr lIns="91425" tIns="91425" rIns="91425" bIns="91425" anchor="t" anchorCtr="0">
            <a:noAutofit/>
          </a:bodyPr>
          <a:lstStyle/>
          <a:p>
            <a:pPr lvl="0">
              <a:spcBef>
                <a:spcPts val="0"/>
              </a:spcBef>
              <a:buNone/>
            </a:pPr>
            <a:r>
              <a:rPr lang="en" sz="3200" b="1">
                <a:solidFill>
                  <a:srgbClr val="CC0000"/>
                </a:solidFill>
              </a:rPr>
              <a:t>#6 </a:t>
            </a:r>
            <a:r>
              <a:rPr lang="en" sz="2200">
                <a:solidFill>
                  <a:srgbClr val="000000"/>
                </a:solidFill>
              </a:rPr>
              <a:t>One of the big design trends is flat design, but sometimes this leads to confusion. We want to mimic the Google Material look (below). </a:t>
            </a:r>
          </a:p>
          <a:p>
            <a:pPr lvl="0" rtl="0">
              <a:spcBef>
                <a:spcPts val="0"/>
              </a:spcBef>
              <a:buNone/>
            </a:pPr>
            <a:r>
              <a:rPr lang="en" sz="2200" b="1">
                <a:solidFill>
                  <a:srgbClr val="000000"/>
                </a:solidFill>
              </a:rPr>
              <a:t>Find a way to add a </a:t>
            </a:r>
            <a:br>
              <a:rPr lang="en" sz="2200" b="1">
                <a:solidFill>
                  <a:srgbClr val="000000"/>
                </a:solidFill>
              </a:rPr>
            </a:br>
            <a:r>
              <a:rPr lang="en" sz="2200" b="1">
                <a:solidFill>
                  <a:srgbClr val="000000"/>
                </a:solidFill>
              </a:rPr>
              <a:t>drop shadow to </a:t>
            </a:r>
            <a:br>
              <a:rPr lang="en" sz="2200" b="1">
                <a:solidFill>
                  <a:srgbClr val="000000"/>
                </a:solidFill>
              </a:rPr>
            </a:br>
            <a:r>
              <a:rPr lang="en" sz="2200" b="1">
                <a:solidFill>
                  <a:srgbClr val="000000"/>
                </a:solidFill>
              </a:rPr>
              <a:t>our &lt;div class=”container&gt;. </a:t>
            </a:r>
          </a:p>
          <a:p>
            <a:pPr lvl="0" rtl="0">
              <a:spcBef>
                <a:spcPts val="0"/>
              </a:spcBef>
              <a:buNone/>
            </a:pPr>
            <a:r>
              <a:rPr lang="en" i="1">
                <a:solidFill>
                  <a:srgbClr val="000000"/>
                </a:solidFill>
              </a:rPr>
              <a:t>How might we do this?</a:t>
            </a:r>
          </a:p>
          <a:p>
            <a:pPr lvl="0" rtl="0">
              <a:spcBef>
                <a:spcPts val="0"/>
              </a:spcBef>
              <a:buNone/>
            </a:pPr>
            <a:endParaRPr>
              <a:solidFill>
                <a:srgbClr val="000000"/>
              </a:solidFill>
            </a:endParaRPr>
          </a:p>
        </p:txBody>
      </p:sp>
      <p:pic>
        <p:nvPicPr>
          <p:cNvPr id="110" name="Shape 110"/>
          <p:cNvPicPr preferRelativeResize="0"/>
          <p:nvPr/>
        </p:nvPicPr>
        <p:blipFill>
          <a:blip r:embed="rId3">
            <a:alphaModFix/>
          </a:blip>
          <a:stretch>
            <a:fillRect/>
          </a:stretch>
        </p:blipFill>
        <p:spPr>
          <a:xfrm>
            <a:off x="4712099" y="2729325"/>
            <a:ext cx="4120199" cy="2414175"/>
          </a:xfrm>
          <a:prstGeom prst="rect">
            <a:avLst/>
          </a:prstGeom>
          <a:noFill/>
          <a:ln>
            <a:noFill/>
          </a:ln>
        </p:spPr>
      </p:pic>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519</Words>
  <Application>Microsoft Macintosh PowerPoint</Application>
  <PresentationFormat>On-screen Show (16:9)</PresentationFormat>
  <Paragraphs>58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simple-light-2</vt:lpstr>
      <vt:lpstr>I399 Web Design</vt:lpstr>
      <vt:lpstr>Documentation Scavenger Hunt</vt:lpstr>
      <vt:lpstr>Documentation Scavenger Hunt</vt:lpstr>
      <vt:lpstr>Documentation Scavenger Hunt</vt:lpstr>
      <vt:lpstr>Documentation Scavenger Hunt</vt:lpstr>
      <vt:lpstr>Documentation Scavenger Hunt</vt:lpstr>
      <vt:lpstr>Documentation Scavenger Hunt</vt:lpstr>
      <vt:lpstr>Documentation Scavenger Hunt</vt:lpstr>
      <vt:lpstr>Documentation Scavenger Hunt</vt:lpstr>
      <vt:lpstr>Finished?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I399 Web Design</dc:title>
  <cp:lastModifiedBy>Erika Lee</cp:lastModifiedBy>
  <cp:revision>1</cp:revision>
  <dcterms:modified xsi:type="dcterms:W3CDTF">2017-01-26T16:56:50Z</dcterms:modified>
</cp:coreProperties>
</file>