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04" y="-5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49179168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Shape 1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VUoXtddNPA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mozilla.org/en-US/docs/Web/CSS/position" TargetMode="External"/><Relationship Id="rId4" Type="http://schemas.openxmlformats.org/officeDocument/2006/relationships/hyperlink" Target="http://caniuse.com/%23search=position:%20sticky" TargetMode="Externa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eveloper.mozilla.org/en-US/docs/Learn/CSS/CSS_layout/Positioni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odepen.io/" TargetMode="Externa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odepen.io/ebigalee/pen/jyegz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rtl="0">
              <a:spcBef>
                <a:spcPts val="0"/>
              </a:spcBef>
              <a:buNone/>
            </a:pPr>
            <a:r>
              <a:rPr lang="en" b="1">
                <a:solidFill>
                  <a:srgbClr val="FFFFFF"/>
                </a:solidFill>
              </a:rPr>
              <a:t>I399 Web Design</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b="1">
                <a:solidFill>
                  <a:srgbClr val="FFFFFF"/>
                </a:solidFill>
              </a:rPr>
              <a:t>Lab 5</a:t>
            </a:r>
          </a:p>
          <a:p>
            <a:pPr lvl="0">
              <a:spcBef>
                <a:spcPts val="0"/>
              </a:spcBef>
              <a:buNone/>
            </a:pPr>
            <a:endParaRPr b="1">
              <a:solidFill>
                <a:srgbClr val="FFFFFF"/>
              </a:solidFill>
            </a:endParaRPr>
          </a:p>
          <a:p>
            <a:pPr lvl="0">
              <a:spcBef>
                <a:spcPts val="0"/>
              </a:spcBef>
              <a:buNone/>
            </a:pPr>
            <a:r>
              <a:rPr lang="en" b="1">
                <a:solidFill>
                  <a:srgbClr val="FFFFFF"/>
                </a:solidFill>
              </a:rPr>
              <a:t>Today’s song: </a:t>
            </a:r>
            <a:r>
              <a:rPr lang="en" b="1" u="sng">
                <a:solidFill>
                  <a:schemeClr val="hlink"/>
                </a:solidFill>
                <a:hlinkClick r:id="rId3"/>
              </a:rPr>
              <a:t>https://youtu.be/VUoXtddNPAM</a:t>
            </a:r>
          </a:p>
          <a:p>
            <a:pPr lvl="0" rtl="0">
              <a:spcBef>
                <a:spcPts val="0"/>
              </a:spcBef>
              <a:buNone/>
            </a:pP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position: relative; </a:t>
            </a:r>
            <a:r>
              <a:rPr lang="en"/>
              <a:t>&amp;</a:t>
            </a:r>
            <a:r>
              <a:rPr lang="en" b="1"/>
              <a:t> position: absolute;</a:t>
            </a:r>
          </a:p>
          <a:p>
            <a:pPr lvl="0" rtl="0">
              <a:lnSpc>
                <a:spcPct val="115000"/>
              </a:lnSpc>
              <a:spcBef>
                <a:spcPts val="0"/>
              </a:spcBef>
              <a:spcAft>
                <a:spcPts val="1600"/>
              </a:spcAft>
              <a:buNone/>
            </a:pPr>
            <a:endParaRPr/>
          </a:p>
          <a:p>
            <a:pPr lvl="0" rtl="0">
              <a:spcBef>
                <a:spcPts val="0"/>
              </a:spcBef>
              <a:buNone/>
            </a:pPr>
            <a:endParaRPr/>
          </a:p>
        </p:txBody>
      </p:sp>
      <p:sp>
        <p:nvSpPr>
          <p:cNvPr id="117" name="Shape 117"/>
          <p:cNvSpPr txBox="1">
            <a:spLocks noGrp="1"/>
          </p:cNvSpPr>
          <p:nvPr>
            <p:ph type="body" idx="1"/>
          </p:nvPr>
        </p:nvSpPr>
        <p:spPr>
          <a:xfrm>
            <a:off x="311700" y="1152475"/>
            <a:ext cx="7741500" cy="3682800"/>
          </a:xfrm>
          <a:prstGeom prst="rect">
            <a:avLst/>
          </a:prstGeom>
        </p:spPr>
        <p:txBody>
          <a:bodyPr lIns="91425" tIns="91425" rIns="91425" bIns="91425" anchor="t" anchorCtr="0">
            <a:noAutofit/>
          </a:bodyPr>
          <a:lstStyle/>
          <a:p>
            <a:pPr lvl="0" rtl="0">
              <a:spcBef>
                <a:spcPts val="0"/>
              </a:spcBef>
              <a:buNone/>
            </a:pPr>
            <a:r>
              <a:rPr lang="en">
                <a:solidFill>
                  <a:srgbClr val="434343"/>
                </a:solidFill>
              </a:rPr>
              <a:t>If you make the parent box (</a:t>
            </a:r>
            <a:r>
              <a:rPr lang="en" i="1">
                <a:solidFill>
                  <a:srgbClr val="434343"/>
                </a:solidFill>
              </a:rPr>
              <a:t>boxes</a:t>
            </a:r>
            <a:r>
              <a:rPr lang="en">
                <a:solidFill>
                  <a:srgbClr val="434343"/>
                </a:solidFill>
              </a:rPr>
              <a:t>) relative, it won’t move unless you set top/right/bottom/left. BUT it will force it to </a:t>
            </a:r>
            <a:r>
              <a:rPr lang="en" u="sng">
                <a:solidFill>
                  <a:srgbClr val="434343"/>
                </a:solidFill>
              </a:rPr>
              <a:t>behave as the parent container</a:t>
            </a:r>
            <a:r>
              <a:rPr lang="en">
                <a:solidFill>
                  <a:srgbClr val="434343"/>
                </a:solidFill>
              </a:rPr>
              <a:t> for any absolutely positioned children such as </a:t>
            </a:r>
            <a:r>
              <a:rPr lang="en" i="1">
                <a:solidFill>
                  <a:srgbClr val="434343"/>
                </a:solidFill>
              </a:rPr>
              <a:t>box-1</a:t>
            </a:r>
            <a:r>
              <a:rPr lang="en">
                <a:solidFill>
                  <a:srgbClr val="434343"/>
                </a:solidFill>
              </a:rPr>
              <a:t>.</a:t>
            </a:r>
          </a:p>
          <a:p>
            <a:pPr lvl="0">
              <a:spcBef>
                <a:spcPts val="0"/>
              </a:spcBef>
              <a:buNone/>
            </a:pPr>
            <a:r>
              <a:rPr lang="en" b="1">
                <a:solidFill>
                  <a:srgbClr val="CC0000"/>
                </a:solidFill>
              </a:rPr>
              <a:t>Use relative and absolute positioning to create this pattern.</a:t>
            </a:r>
          </a:p>
          <a:p>
            <a:pPr lvl="0">
              <a:spcBef>
                <a:spcPts val="0"/>
              </a:spcBef>
              <a:buNone/>
            </a:pPr>
            <a:endParaRPr sz="2000" i="1">
              <a:solidFill>
                <a:srgbClr val="434343"/>
              </a:solidFill>
            </a:endParaRPr>
          </a:p>
          <a:p>
            <a:pPr lvl="0" rtl="0">
              <a:spcBef>
                <a:spcPts val="0"/>
              </a:spcBef>
              <a:buClr>
                <a:schemeClr val="dk1"/>
              </a:buClr>
              <a:buSzPct val="55000"/>
              <a:buFont typeface="Arial"/>
              <a:buNone/>
            </a:pPr>
            <a:r>
              <a:rPr lang="en" sz="2000" i="1">
                <a:solidFill>
                  <a:srgbClr val="434343"/>
                </a:solidFill>
              </a:rPr>
              <a:t>Q: Why is our text now </a:t>
            </a:r>
            <a:br>
              <a:rPr lang="en" sz="2000" i="1">
                <a:solidFill>
                  <a:srgbClr val="434343"/>
                </a:solidFill>
              </a:rPr>
            </a:br>
            <a:r>
              <a:rPr lang="en" sz="2000" i="1">
                <a:solidFill>
                  <a:srgbClr val="434343"/>
                </a:solidFill>
              </a:rPr>
              <a:t>underneath Box 2?</a:t>
            </a:r>
          </a:p>
        </p:txBody>
      </p:sp>
      <p:pic>
        <p:nvPicPr>
          <p:cNvPr id="118" name="Shape 118"/>
          <p:cNvPicPr preferRelativeResize="0"/>
          <p:nvPr/>
        </p:nvPicPr>
        <p:blipFill>
          <a:blip r:embed="rId3">
            <a:alphaModFix/>
          </a:blip>
          <a:stretch>
            <a:fillRect/>
          </a:stretch>
        </p:blipFill>
        <p:spPr>
          <a:xfrm>
            <a:off x="3320599" y="3034749"/>
            <a:ext cx="5823400" cy="210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position: fixed;</a:t>
            </a:r>
          </a:p>
          <a:p>
            <a:pPr lvl="0" rtl="0">
              <a:lnSpc>
                <a:spcPct val="115000"/>
              </a:lnSpc>
              <a:spcBef>
                <a:spcPts val="0"/>
              </a:spcBef>
              <a:spcAft>
                <a:spcPts val="1600"/>
              </a:spcAft>
              <a:buNone/>
            </a:pPr>
            <a:endParaRPr/>
          </a:p>
          <a:p>
            <a:pPr lvl="0" rtl="0">
              <a:spcBef>
                <a:spcPts val="0"/>
              </a:spcBef>
              <a:buNone/>
            </a:pPr>
            <a:endParaRPr/>
          </a:p>
        </p:txBody>
      </p:sp>
      <p:sp>
        <p:nvSpPr>
          <p:cNvPr id="124" name="Shape 124"/>
          <p:cNvSpPr txBox="1">
            <a:spLocks noGrp="1"/>
          </p:cNvSpPr>
          <p:nvPr>
            <p:ph type="body" idx="1"/>
          </p:nvPr>
        </p:nvSpPr>
        <p:spPr>
          <a:xfrm>
            <a:off x="311700" y="1152475"/>
            <a:ext cx="4241400" cy="3682800"/>
          </a:xfrm>
          <a:prstGeom prst="rect">
            <a:avLst/>
          </a:prstGeom>
        </p:spPr>
        <p:txBody>
          <a:bodyPr lIns="91425" tIns="91425" rIns="91425" bIns="91425" anchor="t" anchorCtr="0">
            <a:noAutofit/>
          </a:bodyPr>
          <a:lstStyle/>
          <a:p>
            <a:pPr lvl="0" rtl="0">
              <a:spcBef>
                <a:spcPts val="0"/>
              </a:spcBef>
              <a:buNone/>
            </a:pPr>
            <a:r>
              <a:rPr lang="en">
                <a:solidFill>
                  <a:srgbClr val="434343"/>
                </a:solidFill>
              </a:rPr>
              <a:t>Fixed elements are REMOVED from the normal stacking flow. They DO NOT SCROLL, nor take up </a:t>
            </a:r>
            <a:r>
              <a:rPr lang="en" u="sng">
                <a:solidFill>
                  <a:srgbClr val="434343"/>
                </a:solidFill>
              </a:rPr>
              <a:t>space</a:t>
            </a:r>
            <a:r>
              <a:rPr lang="en">
                <a:solidFill>
                  <a:srgbClr val="434343"/>
                </a:solidFill>
              </a:rPr>
              <a:t> like other block level items. They float above the page and will be positioned </a:t>
            </a:r>
            <a:r>
              <a:rPr lang="en" u="sng">
                <a:solidFill>
                  <a:srgbClr val="434343"/>
                </a:solidFill>
              </a:rPr>
              <a:t>relative to the browser window</a:t>
            </a:r>
            <a:r>
              <a:rPr lang="en">
                <a:solidFill>
                  <a:srgbClr val="434343"/>
                </a:solidFill>
              </a:rPr>
              <a:t>.</a:t>
            </a:r>
          </a:p>
          <a:p>
            <a:pPr lvl="0" rtl="0">
              <a:spcBef>
                <a:spcPts val="0"/>
              </a:spcBef>
              <a:buNone/>
            </a:pPr>
            <a:r>
              <a:rPr lang="en" b="1">
                <a:solidFill>
                  <a:srgbClr val="CC0000"/>
                </a:solidFill>
              </a:rPr>
              <a:t>Fix position Box 1 to the upper-left corner of the display window.</a:t>
            </a:r>
          </a:p>
          <a:p>
            <a:pPr lvl="0" rtl="0">
              <a:spcBef>
                <a:spcPts val="0"/>
              </a:spcBef>
              <a:buNone/>
            </a:pPr>
            <a:r>
              <a:rPr lang="en">
                <a:solidFill>
                  <a:srgbClr val="CC0000"/>
                </a:solidFill>
              </a:rPr>
              <a:t>Notice your other three boxes will move closer to the top of </a:t>
            </a:r>
            <a:r>
              <a:rPr lang="en" i="1">
                <a:solidFill>
                  <a:srgbClr val="CC0000"/>
                </a:solidFill>
              </a:rPr>
              <a:t>div</a:t>
            </a:r>
            <a:r>
              <a:rPr lang="en">
                <a:solidFill>
                  <a:srgbClr val="CC0000"/>
                </a:solidFill>
              </a:rPr>
              <a:t> </a:t>
            </a:r>
            <a:r>
              <a:rPr lang="en" i="1">
                <a:solidFill>
                  <a:srgbClr val="CC0000"/>
                </a:solidFill>
              </a:rPr>
              <a:t>boxes</a:t>
            </a:r>
            <a:r>
              <a:rPr lang="en">
                <a:solidFill>
                  <a:srgbClr val="CC0000"/>
                </a:solidFill>
              </a:rPr>
              <a:t>.</a:t>
            </a:r>
          </a:p>
        </p:txBody>
      </p:sp>
      <p:pic>
        <p:nvPicPr>
          <p:cNvPr id="125" name="Shape 125"/>
          <p:cNvPicPr preferRelativeResize="0"/>
          <p:nvPr/>
        </p:nvPicPr>
        <p:blipFill>
          <a:blip r:embed="rId3">
            <a:alphaModFix/>
          </a:blip>
          <a:stretch>
            <a:fillRect/>
          </a:stretch>
        </p:blipFill>
        <p:spPr>
          <a:xfrm>
            <a:off x="4720342" y="1017725"/>
            <a:ext cx="4423656" cy="412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2150850"/>
            <a:ext cx="8520600" cy="841800"/>
          </a:xfrm>
          <a:prstGeom prst="rect">
            <a:avLst/>
          </a:prstGeom>
        </p:spPr>
        <p:txBody>
          <a:bodyPr lIns="91425" tIns="91425" rIns="91425" bIns="91425" anchor="ctr" anchorCtr="0">
            <a:noAutofit/>
          </a:bodyPr>
          <a:lstStyle/>
          <a:p>
            <a:pPr lvl="0" rtl="0">
              <a:spcBef>
                <a:spcPts val="0"/>
              </a:spcBef>
              <a:buNone/>
            </a:pPr>
            <a:endParaRPr/>
          </a:p>
        </p:txBody>
      </p:sp>
      <p:pic>
        <p:nvPicPr>
          <p:cNvPr id="131" name="Shape 131"/>
          <p:cNvPicPr preferRelativeResize="0"/>
          <p:nvPr/>
        </p:nvPicPr>
        <p:blipFill>
          <a:blip r:embed="rId3">
            <a:alphaModFix/>
          </a:blip>
          <a:stretch>
            <a:fillRect/>
          </a:stretch>
        </p:blipFill>
        <p:spPr>
          <a:xfrm>
            <a:off x="0" y="0"/>
            <a:ext cx="9823672" cy="5143498"/>
          </a:xfrm>
          <a:prstGeom prst="rect">
            <a:avLst/>
          </a:prstGeom>
          <a:noFill/>
          <a:ln>
            <a:noFill/>
          </a:ln>
        </p:spPr>
      </p:pic>
      <p:sp>
        <p:nvSpPr>
          <p:cNvPr id="132" name="Shape 132"/>
          <p:cNvSpPr txBox="1"/>
          <p:nvPr/>
        </p:nvSpPr>
        <p:spPr>
          <a:xfrm>
            <a:off x="156950" y="32200"/>
            <a:ext cx="5478600" cy="4959000"/>
          </a:xfrm>
          <a:prstGeom prst="rect">
            <a:avLst/>
          </a:prstGeom>
          <a:noFill/>
          <a:ln>
            <a:noFill/>
          </a:ln>
        </p:spPr>
        <p:txBody>
          <a:bodyPr lIns="91425" tIns="91425" rIns="91425" bIns="91425" anchor="t" anchorCtr="0">
            <a:noAutofit/>
          </a:bodyPr>
          <a:lstStyle/>
          <a:p>
            <a:pPr lvl="0" rtl="0">
              <a:spcBef>
                <a:spcPts val="0"/>
              </a:spcBef>
              <a:buNone/>
            </a:pPr>
            <a:r>
              <a:rPr lang="en" sz="3600" b="1">
                <a:solidFill>
                  <a:srgbClr val="FFFFFF"/>
                </a:solidFill>
              </a:rPr>
              <a:t>Need more practice?</a:t>
            </a:r>
          </a:p>
          <a:p>
            <a:pPr lvl="0" rtl="0">
              <a:spcBef>
                <a:spcPts val="0"/>
              </a:spcBef>
              <a:buNone/>
            </a:pPr>
            <a:r>
              <a:rPr lang="en" sz="2000" b="1">
                <a:solidFill>
                  <a:schemeClr val="dk1"/>
                </a:solidFill>
              </a:rPr>
              <a:t>On your own, style a quote</a:t>
            </a:r>
            <a:r>
              <a:rPr lang="en" sz="2000" b="1"/>
              <a:t> from quotes.txt</a:t>
            </a:r>
          </a:p>
          <a:p>
            <a:pPr lvl="0" rtl="0">
              <a:spcBef>
                <a:spcPts val="0"/>
              </a:spcBef>
              <a:buNone/>
            </a:pPr>
            <a:endParaRPr sz="2200">
              <a:solidFill>
                <a:srgbClr val="F3F3F3"/>
              </a:solidFill>
            </a:endParaRPr>
          </a:p>
          <a:p>
            <a:pPr marL="457200" lvl="0" indent="-368300" rtl="0">
              <a:spcBef>
                <a:spcPts val="0"/>
              </a:spcBef>
              <a:buClr>
                <a:srgbClr val="F3F3F3"/>
              </a:buClr>
              <a:buSzPct val="100000"/>
              <a:buChar char="●"/>
            </a:pPr>
            <a:r>
              <a:rPr lang="en" sz="2200">
                <a:solidFill>
                  <a:srgbClr val="F3F3F3"/>
                </a:solidFill>
              </a:rPr>
              <a:t>Adjust the colors, background, typography and layout to match the emotion and meaning of your quote.</a:t>
            </a:r>
            <a:br>
              <a:rPr lang="en" sz="2200">
                <a:solidFill>
                  <a:srgbClr val="F3F3F3"/>
                </a:solidFill>
              </a:rPr>
            </a:br>
            <a:endParaRPr lang="en" sz="2200">
              <a:solidFill>
                <a:srgbClr val="F3F3F3"/>
              </a:solidFill>
            </a:endParaRPr>
          </a:p>
          <a:p>
            <a:pPr marL="457200" lvl="0" indent="-368300" rtl="0">
              <a:spcBef>
                <a:spcPts val="0"/>
              </a:spcBef>
              <a:buClr>
                <a:srgbClr val="F3F3F3"/>
              </a:buClr>
              <a:buSzPct val="100000"/>
              <a:buChar char="●"/>
            </a:pPr>
            <a:r>
              <a:rPr lang="en" sz="2200">
                <a:solidFill>
                  <a:srgbClr val="F3F3F3"/>
                </a:solidFill>
              </a:rPr>
              <a:t>This doesn’t mean </a:t>
            </a:r>
            <a:br>
              <a:rPr lang="en" sz="2200">
                <a:solidFill>
                  <a:srgbClr val="F3F3F3"/>
                </a:solidFill>
              </a:rPr>
            </a:br>
            <a:r>
              <a:rPr lang="en" sz="2200">
                <a:solidFill>
                  <a:srgbClr val="F3F3F3"/>
                </a:solidFill>
              </a:rPr>
              <a:t>be literal.</a:t>
            </a:r>
            <a:br>
              <a:rPr lang="en" sz="2200">
                <a:solidFill>
                  <a:srgbClr val="F3F3F3"/>
                </a:solidFill>
              </a:rPr>
            </a:br>
            <a:endParaRPr lang="en" sz="2200">
              <a:solidFill>
                <a:srgbClr val="F3F3F3"/>
              </a:solidFill>
            </a:endParaRPr>
          </a:p>
          <a:p>
            <a:pPr marL="457200" lvl="0" indent="-368300" rtl="0">
              <a:spcBef>
                <a:spcPts val="0"/>
              </a:spcBef>
              <a:buClr>
                <a:srgbClr val="F3F3F3"/>
              </a:buClr>
              <a:buSzPct val="100000"/>
              <a:buChar char="●"/>
            </a:pPr>
            <a:r>
              <a:rPr lang="en" sz="2200">
                <a:solidFill>
                  <a:srgbClr val="F3F3F3"/>
                </a:solidFill>
              </a:rPr>
              <a:t>It means find inspiration </a:t>
            </a:r>
            <a:br>
              <a:rPr lang="en" sz="2200">
                <a:solidFill>
                  <a:srgbClr val="F3F3F3"/>
                </a:solidFill>
              </a:rPr>
            </a:br>
            <a:r>
              <a:rPr lang="en" sz="2200">
                <a:solidFill>
                  <a:srgbClr val="F3F3F3"/>
                </a:solidFill>
              </a:rPr>
              <a:t>and make </a:t>
            </a:r>
            <a:r>
              <a:rPr lang="en" sz="2200" b="1" i="1">
                <a:solidFill>
                  <a:srgbClr val="F3F3F3"/>
                </a:solidFill>
              </a:rPr>
              <a:t>meaningful</a:t>
            </a:r>
            <a:r>
              <a:rPr lang="en" sz="2200">
                <a:solidFill>
                  <a:srgbClr val="F3F3F3"/>
                </a:solidFill>
              </a:rPr>
              <a:t> and </a:t>
            </a:r>
            <a:r>
              <a:rPr lang="en" sz="2200" b="1" i="1">
                <a:solidFill>
                  <a:srgbClr val="F3F3F3"/>
                </a:solidFill>
              </a:rPr>
              <a:t>purposeful</a:t>
            </a:r>
            <a:r>
              <a:rPr lang="en" sz="2200">
                <a:solidFill>
                  <a:srgbClr val="F3F3F3"/>
                </a:solidFill>
              </a:rPr>
              <a:t> design choices.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b="1">
                <a:solidFill>
                  <a:schemeClr val="dk1"/>
                </a:solidFill>
              </a:rPr>
              <a:t>Scan the following documentation and answer two questions in Canvas:</a:t>
            </a:r>
          </a:p>
          <a:p>
            <a:pPr marL="457200" lvl="0" indent="-228600" rtl="0">
              <a:spcBef>
                <a:spcPts val="0"/>
              </a:spcBef>
            </a:pPr>
            <a:r>
              <a:rPr lang="en" u="sng">
                <a:solidFill>
                  <a:schemeClr val="hlink"/>
                </a:solidFill>
                <a:hlinkClick r:id="rId3"/>
              </a:rPr>
              <a:t>https://developer.mozilla.org/en-US/docs/Web/CSS/position</a:t>
            </a:r>
          </a:p>
          <a:p>
            <a:pPr marL="457200" lvl="0" indent="-228600" rtl="0">
              <a:spcBef>
                <a:spcPts val="0"/>
              </a:spcBef>
            </a:pPr>
            <a:r>
              <a:rPr lang="en" u="sng">
                <a:solidFill>
                  <a:schemeClr val="hlink"/>
                </a:solidFill>
                <a:hlinkClick r:id="rId4"/>
              </a:rPr>
              <a:t>http://caniuse.com/#search=position%3A%20sticky</a:t>
            </a:r>
          </a:p>
          <a:p>
            <a:pPr lvl="0" rtl="0">
              <a:spcBef>
                <a:spcPts val="0"/>
              </a:spcBef>
              <a:buNone/>
            </a:pPr>
            <a:endParaRPr>
              <a:solidFill>
                <a:schemeClr val="dk1"/>
              </a:solidFill>
            </a:endParaRPr>
          </a:p>
          <a:p>
            <a:pPr marL="457200" lvl="0" indent="-228600" rtl="0">
              <a:spcBef>
                <a:spcPts val="0"/>
              </a:spcBef>
              <a:buClr>
                <a:schemeClr val="dk1"/>
              </a:buClr>
              <a:buAutoNum type="arabicPeriod"/>
            </a:pPr>
            <a:r>
              <a:rPr lang="en">
                <a:solidFill>
                  <a:schemeClr val="dk1"/>
                </a:solidFill>
              </a:rPr>
              <a:t>We learned that the accepted values for position are </a:t>
            </a:r>
            <a:r>
              <a:rPr lang="en" i="1">
                <a:solidFill>
                  <a:schemeClr val="dk1"/>
                </a:solidFill>
              </a:rPr>
              <a:t>static</a:t>
            </a:r>
            <a:r>
              <a:rPr lang="en">
                <a:solidFill>
                  <a:schemeClr val="dk1"/>
                </a:solidFill>
              </a:rPr>
              <a:t>, </a:t>
            </a:r>
            <a:r>
              <a:rPr lang="en" i="1">
                <a:solidFill>
                  <a:schemeClr val="dk1"/>
                </a:solidFill>
              </a:rPr>
              <a:t>relative</a:t>
            </a:r>
            <a:r>
              <a:rPr lang="en">
                <a:solidFill>
                  <a:schemeClr val="dk1"/>
                </a:solidFill>
              </a:rPr>
              <a:t>, </a:t>
            </a:r>
            <a:r>
              <a:rPr lang="en" i="1">
                <a:solidFill>
                  <a:schemeClr val="dk1"/>
                </a:solidFill>
              </a:rPr>
              <a:t>absolute</a:t>
            </a:r>
            <a:r>
              <a:rPr lang="en">
                <a:solidFill>
                  <a:schemeClr val="dk1"/>
                </a:solidFill>
              </a:rPr>
              <a:t> and </a:t>
            </a:r>
            <a:r>
              <a:rPr lang="en" i="1">
                <a:solidFill>
                  <a:schemeClr val="dk1"/>
                </a:solidFill>
              </a:rPr>
              <a:t>fixed</a:t>
            </a:r>
            <a:r>
              <a:rPr lang="en">
                <a:solidFill>
                  <a:schemeClr val="dk1"/>
                </a:solidFill>
              </a:rPr>
              <a:t>. So what is </a:t>
            </a:r>
            <a:r>
              <a:rPr lang="en" i="1">
                <a:solidFill>
                  <a:schemeClr val="dk1"/>
                </a:solidFill>
              </a:rPr>
              <a:t>sticky</a:t>
            </a:r>
            <a:r>
              <a:rPr lang="en">
                <a:solidFill>
                  <a:schemeClr val="dk1"/>
                </a:solidFill>
              </a:rPr>
              <a:t> supposed to do?</a:t>
            </a:r>
          </a:p>
          <a:p>
            <a:pPr marL="457200" lvl="0" indent="-228600" rtl="0">
              <a:spcBef>
                <a:spcPts val="0"/>
              </a:spcBef>
              <a:buClr>
                <a:schemeClr val="dk1"/>
              </a:buClr>
              <a:buAutoNum type="arabicPeriod"/>
            </a:pPr>
            <a:r>
              <a:rPr lang="en">
                <a:solidFill>
                  <a:schemeClr val="dk1"/>
                </a:solidFill>
              </a:rPr>
              <a:t>Which browsers allow us to use this new value when positioning elements in CSS? Do you think </a:t>
            </a:r>
            <a:r>
              <a:rPr lang="en" i="1">
                <a:solidFill>
                  <a:schemeClr val="dk1"/>
                </a:solidFill>
              </a:rPr>
              <a:t>sticky </a:t>
            </a:r>
            <a:r>
              <a:rPr lang="en">
                <a:solidFill>
                  <a:schemeClr val="dk1"/>
                </a:solidFill>
              </a:rPr>
              <a:t>is ready for prime time usage?</a:t>
            </a:r>
          </a:p>
          <a:p>
            <a:pPr lvl="0">
              <a:spcBef>
                <a:spcPts val="0"/>
              </a:spcBef>
              <a:buClr>
                <a:schemeClr val="dk1"/>
              </a:buClr>
              <a:buSzPct val="45833"/>
              <a:buFont typeface="Arial"/>
              <a:buNone/>
            </a:pPr>
            <a:endParaRPr sz="2400">
              <a:solidFill>
                <a:schemeClr val="dk1"/>
              </a:solidFill>
            </a:endParaRPr>
          </a:p>
          <a:p>
            <a:pPr lvl="0">
              <a:spcBef>
                <a:spcPts val="0"/>
              </a:spcBef>
              <a:buNone/>
            </a:pPr>
            <a:endParaRPr sz="2400">
              <a:solidFill>
                <a:srgbClr val="000000"/>
              </a:solidFill>
            </a:endParaRPr>
          </a:p>
          <a:p>
            <a:pPr lvl="0" rtl="0">
              <a:spcBef>
                <a:spcPts val="0"/>
              </a:spcBef>
              <a:buNone/>
            </a:pPr>
            <a:endParaRPr sz="2400">
              <a:solidFill>
                <a:srgbClr val="000000"/>
              </a:solidFill>
            </a:endParaRPr>
          </a:p>
        </p:txBody>
      </p:sp>
      <p:sp>
        <p:nvSpPr>
          <p:cNvPr id="138" name="Shape 13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b="1">
                <a:solidFill>
                  <a:srgbClr val="073763"/>
                </a:solidFill>
              </a:rPr>
              <a:t>Finished?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608675"/>
            <a:ext cx="8520600" cy="4235400"/>
          </a:xfrm>
          <a:prstGeom prst="rect">
            <a:avLst/>
          </a:prstGeom>
        </p:spPr>
        <p:txBody>
          <a:bodyPr lIns="91425" tIns="91425" rIns="91425" bIns="91425" anchor="ctr" anchorCtr="0">
            <a:noAutofit/>
          </a:bodyPr>
          <a:lstStyle/>
          <a:p>
            <a:pPr lvl="0" rtl="0">
              <a:lnSpc>
                <a:spcPct val="115000"/>
              </a:lnSpc>
              <a:spcBef>
                <a:spcPts val="0"/>
              </a:spcBef>
              <a:spcAft>
                <a:spcPts val="1600"/>
              </a:spcAft>
              <a:buNone/>
            </a:pPr>
            <a:r>
              <a:rPr lang="en" sz="3000">
                <a:solidFill>
                  <a:srgbClr val="FFD966"/>
                </a:solidFill>
              </a:rPr>
              <a:t>Today, we’re going to (1) practice with the CSS style “position”, and (2) learn about tools to make practicing with web coding easier. </a:t>
            </a:r>
          </a:p>
          <a:p>
            <a:pPr lvl="0" rtl="0">
              <a:lnSpc>
                <a:spcPct val="115000"/>
              </a:lnSpc>
              <a:spcBef>
                <a:spcPts val="0"/>
              </a:spcBef>
              <a:spcAft>
                <a:spcPts val="1600"/>
              </a:spcAft>
              <a:buNone/>
            </a:pPr>
            <a:r>
              <a:rPr lang="en" sz="2400">
                <a:solidFill>
                  <a:srgbClr val="FFFFFF"/>
                </a:solidFill>
              </a:rPr>
              <a:t>We’ll still want you to use templates in class, but it’s not always necessary to do so just to try a technique out.</a:t>
            </a:r>
          </a:p>
          <a:p>
            <a:pPr lvl="0" rtl="0">
              <a:lnSpc>
                <a:spcPct val="115000"/>
              </a:lnSpc>
              <a:spcBef>
                <a:spcPts val="0"/>
              </a:spcBef>
              <a:spcAft>
                <a:spcPts val="1600"/>
              </a:spcAft>
              <a:buNone/>
            </a:pPr>
            <a:endParaRPr sz="2400">
              <a:solidFill>
                <a:srgbClr val="FFFFFF"/>
              </a:solidFill>
            </a:endParaRPr>
          </a:p>
          <a:p>
            <a:pPr lvl="0" rtl="0">
              <a:lnSpc>
                <a:spcPct val="115000"/>
              </a:lnSpc>
              <a:spcBef>
                <a:spcPts val="0"/>
              </a:spcBef>
              <a:spcAft>
                <a:spcPts val="1600"/>
              </a:spcAft>
              <a:buNone/>
            </a:pPr>
            <a:r>
              <a:rPr lang="en" sz="1400" i="1">
                <a:solidFill>
                  <a:srgbClr val="FFFFFF"/>
                </a:solidFill>
              </a:rPr>
              <a:t>Review: </a:t>
            </a:r>
            <a:r>
              <a:rPr lang="en" sz="1400" u="sng">
                <a:solidFill>
                  <a:schemeClr val="accent4"/>
                </a:solidFill>
                <a:hlinkClick r:id="rId3"/>
              </a:rPr>
              <a:t>https://developer.mozilla.org/en-US/docs/Learn/CSS/CSS_layout/Positioning</a:t>
            </a:r>
          </a:p>
          <a:p>
            <a:pPr lvl="0" rtl="0">
              <a:lnSpc>
                <a:spcPct val="115000"/>
              </a:lnSpc>
              <a:spcBef>
                <a:spcPts val="0"/>
              </a:spcBef>
              <a:spcAft>
                <a:spcPts val="1600"/>
              </a:spcAft>
              <a:buNone/>
            </a:pP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Shape 65"/>
          <p:cNvSpPr/>
          <p:nvPr/>
        </p:nvSpPr>
        <p:spPr>
          <a:xfrm>
            <a:off x="4561500" y="0"/>
            <a:ext cx="45825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66" name="Shape 66"/>
          <p:cNvSpPr txBox="1">
            <a:spLocks noGrp="1"/>
          </p:cNvSpPr>
          <p:nvPr>
            <p:ph type="body" idx="1"/>
          </p:nvPr>
        </p:nvSpPr>
        <p:spPr>
          <a:xfrm>
            <a:off x="464100" y="1304875"/>
            <a:ext cx="3660900" cy="3641700"/>
          </a:xfrm>
          <a:prstGeom prst="rect">
            <a:avLst/>
          </a:prstGeom>
        </p:spPr>
        <p:txBody>
          <a:bodyPr lIns="91425" tIns="91425" rIns="91425" bIns="91425" anchor="t" anchorCtr="0">
            <a:noAutofit/>
          </a:bodyPr>
          <a:lstStyle/>
          <a:p>
            <a:pPr lvl="0">
              <a:spcBef>
                <a:spcPts val="0"/>
              </a:spcBef>
              <a:buNone/>
            </a:pPr>
            <a:r>
              <a:rPr lang="en" sz="2400" u="sng">
                <a:solidFill>
                  <a:schemeClr val="hlink"/>
                </a:solidFill>
                <a:hlinkClick r:id="rId3"/>
              </a:rPr>
              <a:t>http://codepen.io/</a:t>
            </a:r>
          </a:p>
          <a:p>
            <a:pPr lvl="0">
              <a:spcBef>
                <a:spcPts val="0"/>
              </a:spcBef>
              <a:buNone/>
            </a:pPr>
            <a:r>
              <a:rPr lang="en" b="1">
                <a:solidFill>
                  <a:srgbClr val="000000"/>
                </a:solidFill>
              </a:rPr>
              <a:t>Set up a CodePen account</a:t>
            </a:r>
            <a:r>
              <a:rPr lang="en">
                <a:solidFill>
                  <a:srgbClr val="000000"/>
                </a:solidFill>
              </a:rPr>
              <a:t>.</a:t>
            </a:r>
            <a:br>
              <a:rPr lang="en">
                <a:solidFill>
                  <a:srgbClr val="000000"/>
                </a:solidFill>
              </a:rPr>
            </a:br>
            <a:r>
              <a:rPr lang="en" sz="1400">
                <a:solidFill>
                  <a:srgbClr val="000000"/>
                </a:solidFill>
              </a:rPr>
              <a:t>This way you can save your work from class this semester for future reference.</a:t>
            </a:r>
          </a:p>
          <a:p>
            <a:pPr lvl="0" rtl="0">
              <a:spcBef>
                <a:spcPts val="0"/>
              </a:spcBef>
              <a:buNone/>
            </a:pPr>
            <a:r>
              <a:rPr lang="en" sz="1400" i="1">
                <a:solidFill>
                  <a:srgbClr val="000000"/>
                </a:solidFill>
              </a:rPr>
              <a:t>Today click on:</a:t>
            </a:r>
            <a:r>
              <a:rPr lang="en" sz="1400" b="1">
                <a:solidFill>
                  <a:srgbClr val="000000"/>
                </a:solidFill>
              </a:rPr>
              <a:t> Change View</a:t>
            </a:r>
          </a:p>
          <a:p>
            <a:pPr lvl="0" rtl="0">
              <a:spcBef>
                <a:spcPts val="0"/>
              </a:spcBef>
              <a:buNone/>
            </a:pPr>
            <a:endParaRPr sz="1400" b="1">
              <a:solidFill>
                <a:srgbClr val="000000"/>
              </a:solidFill>
            </a:endParaRPr>
          </a:p>
          <a:p>
            <a:pPr lvl="0" rtl="0">
              <a:spcBef>
                <a:spcPts val="0"/>
              </a:spcBef>
              <a:buNone/>
            </a:pPr>
            <a:endParaRPr sz="1400" b="1">
              <a:solidFill>
                <a:srgbClr val="000000"/>
              </a:solidFill>
            </a:endParaRPr>
          </a:p>
          <a:p>
            <a:pPr lvl="0" rtl="0">
              <a:spcBef>
                <a:spcPts val="0"/>
              </a:spcBef>
              <a:buNone/>
            </a:pPr>
            <a:r>
              <a:rPr lang="en" sz="1400" b="1">
                <a:solidFill>
                  <a:srgbClr val="000000"/>
                </a:solidFill>
              </a:rPr>
              <a:t>Then drag the JS bar to the bottom b/c we won’t need it for this exercise.</a:t>
            </a:r>
          </a:p>
          <a:p>
            <a:pPr lvl="0">
              <a:spcBef>
                <a:spcPts val="0"/>
              </a:spcBef>
              <a:buClr>
                <a:srgbClr val="000000"/>
              </a:buClr>
              <a:buSzPct val="45833"/>
              <a:buFont typeface="Arial"/>
              <a:buNone/>
            </a:pPr>
            <a:endParaRPr sz="2400">
              <a:solidFill>
                <a:srgbClr val="000000"/>
              </a:solidFill>
            </a:endParaRPr>
          </a:p>
          <a:p>
            <a:pPr lvl="0" rtl="0">
              <a:spcBef>
                <a:spcPts val="0"/>
              </a:spcBef>
              <a:buNone/>
            </a:pPr>
            <a:endParaRPr sz="2400">
              <a:solidFill>
                <a:srgbClr val="000000"/>
              </a:solidFill>
            </a:endParaRPr>
          </a:p>
        </p:txBody>
      </p:sp>
      <p:sp>
        <p:nvSpPr>
          <p:cNvPr id="67" name="Shape 67"/>
          <p:cNvSpPr txBox="1"/>
          <p:nvPr/>
        </p:nvSpPr>
        <p:spPr>
          <a:xfrm>
            <a:off x="4799525" y="308275"/>
            <a:ext cx="4150800" cy="23106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45833"/>
              <a:buFont typeface="Arial"/>
              <a:buNone/>
            </a:pPr>
            <a:r>
              <a:rPr lang="en" sz="2400" b="1">
                <a:solidFill>
                  <a:srgbClr val="6AA84F"/>
                </a:solidFill>
              </a:rPr>
              <a:t>POSITIVES +</a:t>
            </a:r>
          </a:p>
          <a:p>
            <a:pPr marL="457200" lvl="0" indent="-228600" rtl="0">
              <a:lnSpc>
                <a:spcPct val="115000"/>
              </a:lnSpc>
              <a:spcBef>
                <a:spcPts val="0"/>
              </a:spcBef>
              <a:spcAft>
                <a:spcPts val="1600"/>
              </a:spcAft>
              <a:buClr>
                <a:schemeClr val="dk1"/>
              </a:buClr>
              <a:buChar char="●"/>
            </a:pPr>
            <a:r>
              <a:rPr lang="en">
                <a:solidFill>
                  <a:schemeClr val="dk1"/>
                </a:solidFill>
              </a:rPr>
              <a:t>CodePen hides the required pieces of a website.</a:t>
            </a:r>
          </a:p>
          <a:p>
            <a:pPr marL="457200" lvl="0" indent="-228600" rtl="0">
              <a:lnSpc>
                <a:spcPct val="115000"/>
              </a:lnSpc>
              <a:spcBef>
                <a:spcPts val="0"/>
              </a:spcBef>
              <a:spcAft>
                <a:spcPts val="1600"/>
              </a:spcAft>
              <a:buClr>
                <a:schemeClr val="dk1"/>
              </a:buClr>
              <a:buChar char="●"/>
            </a:pPr>
            <a:r>
              <a:rPr lang="en">
                <a:solidFill>
                  <a:schemeClr val="dk1"/>
                </a:solidFill>
              </a:rPr>
              <a:t>No need to deal with pesky folders.</a:t>
            </a:r>
          </a:p>
          <a:p>
            <a:pPr marL="457200" lvl="0" indent="-228600" rtl="0">
              <a:lnSpc>
                <a:spcPct val="115000"/>
              </a:lnSpc>
              <a:spcBef>
                <a:spcPts val="0"/>
              </a:spcBef>
              <a:spcAft>
                <a:spcPts val="1600"/>
              </a:spcAft>
              <a:buClr>
                <a:schemeClr val="dk1"/>
              </a:buClr>
              <a:buChar char="●"/>
            </a:pPr>
            <a:r>
              <a:rPr lang="en">
                <a:solidFill>
                  <a:schemeClr val="dk1"/>
                </a:solidFill>
              </a:rPr>
              <a:t>Immediately see your changes in a live preview. </a:t>
            </a:r>
          </a:p>
          <a:p>
            <a:pPr lvl="0" rtl="0">
              <a:lnSpc>
                <a:spcPct val="115000"/>
              </a:lnSpc>
              <a:spcBef>
                <a:spcPts val="0"/>
              </a:spcBef>
              <a:spcAft>
                <a:spcPts val="1600"/>
              </a:spcAft>
              <a:buClr>
                <a:schemeClr val="dk1"/>
              </a:buClr>
              <a:buFont typeface="Arial"/>
              <a:buNone/>
            </a:pPr>
            <a:endParaRPr>
              <a:solidFill>
                <a:schemeClr val="dk1"/>
              </a:solidFill>
            </a:endParaRPr>
          </a:p>
        </p:txBody>
      </p:sp>
      <p:sp>
        <p:nvSpPr>
          <p:cNvPr id="68" name="Shape 68"/>
          <p:cNvSpPr txBox="1"/>
          <p:nvPr/>
        </p:nvSpPr>
        <p:spPr>
          <a:xfrm>
            <a:off x="4799525" y="2618875"/>
            <a:ext cx="4150800" cy="24048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 sz="2400" b="1">
                <a:solidFill>
                  <a:srgbClr val="CC0000"/>
                </a:solidFill>
              </a:rPr>
              <a:t>NEGATIVES -</a:t>
            </a:r>
          </a:p>
          <a:p>
            <a:pPr marL="457200" lvl="0" indent="-228600" rtl="0">
              <a:lnSpc>
                <a:spcPct val="115000"/>
              </a:lnSpc>
              <a:spcBef>
                <a:spcPts val="0"/>
              </a:spcBef>
              <a:spcAft>
                <a:spcPts val="1600"/>
              </a:spcAft>
              <a:buClr>
                <a:schemeClr val="dk1"/>
              </a:buClr>
              <a:buChar char="●"/>
            </a:pPr>
            <a:r>
              <a:rPr lang="en">
                <a:solidFill>
                  <a:schemeClr val="dk1"/>
                </a:solidFill>
              </a:rPr>
              <a:t>CodePen hides the required pieces of a website - so you’d better make sure you know them for when CodePen isn’t there.</a:t>
            </a:r>
          </a:p>
          <a:p>
            <a:pPr marL="457200" lvl="0" indent="-228600" rtl="0">
              <a:lnSpc>
                <a:spcPct val="115000"/>
              </a:lnSpc>
              <a:spcBef>
                <a:spcPts val="0"/>
              </a:spcBef>
              <a:spcAft>
                <a:spcPts val="1600"/>
              </a:spcAft>
              <a:buClr>
                <a:schemeClr val="dk1"/>
              </a:buClr>
              <a:buChar char="●"/>
            </a:pPr>
            <a:r>
              <a:rPr lang="en">
                <a:solidFill>
                  <a:schemeClr val="dk1"/>
                </a:solidFill>
              </a:rPr>
              <a:t>No need to deal with pesky folders - which means you aren’t understanding how your website is being put together.</a:t>
            </a:r>
          </a:p>
        </p:txBody>
      </p:sp>
      <p:pic>
        <p:nvPicPr>
          <p:cNvPr id="69" name="Shape 69"/>
          <p:cNvPicPr preferRelativeResize="0"/>
          <p:nvPr/>
        </p:nvPicPr>
        <p:blipFill>
          <a:blip r:embed="rId4">
            <a:alphaModFix/>
          </a:blip>
          <a:stretch>
            <a:fillRect/>
          </a:stretch>
        </p:blipFill>
        <p:spPr>
          <a:xfrm>
            <a:off x="311700" y="445018"/>
            <a:ext cx="3614716" cy="872050"/>
          </a:xfrm>
          <a:prstGeom prst="rect">
            <a:avLst/>
          </a:prstGeom>
          <a:noFill/>
          <a:ln>
            <a:noFill/>
          </a:ln>
        </p:spPr>
      </p:pic>
      <p:pic>
        <p:nvPicPr>
          <p:cNvPr id="70" name="Shape 70"/>
          <p:cNvPicPr preferRelativeResize="0"/>
          <p:nvPr/>
        </p:nvPicPr>
        <p:blipFill>
          <a:blip r:embed="rId5">
            <a:alphaModFix/>
          </a:blip>
          <a:stretch>
            <a:fillRect/>
          </a:stretch>
        </p:blipFill>
        <p:spPr>
          <a:xfrm>
            <a:off x="616500" y="3383886"/>
            <a:ext cx="2961300" cy="776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a:t>Go to:  </a:t>
            </a:r>
            <a:r>
              <a:rPr lang="en" u="sng">
                <a:solidFill>
                  <a:schemeClr val="hlink"/>
                </a:solidFill>
                <a:hlinkClick r:id="rId3"/>
              </a:rPr>
              <a:t>http://codepen.io/ebigalee/pen/jyegzp</a:t>
            </a:r>
          </a:p>
          <a:p>
            <a:pPr lvl="0" rtl="0">
              <a:lnSpc>
                <a:spcPct val="115000"/>
              </a:lnSpc>
              <a:spcBef>
                <a:spcPts val="0"/>
              </a:spcBef>
              <a:spcAft>
                <a:spcPts val="1600"/>
              </a:spcAft>
              <a:buClr>
                <a:schemeClr val="dk1"/>
              </a:buClr>
              <a:buSzPct val="39285"/>
              <a:buFont typeface="Arial"/>
              <a:buNone/>
            </a:pPr>
            <a:endParaRPr/>
          </a:p>
          <a:p>
            <a:pPr lvl="0">
              <a:spcBef>
                <a:spcPts val="0"/>
              </a:spcBef>
              <a:buNone/>
            </a:pPr>
            <a:endParaRPr/>
          </a:p>
        </p:txBody>
      </p:sp>
      <p:sp>
        <p:nvSpPr>
          <p:cNvPr id="76" name="Shape 76"/>
          <p:cNvSpPr txBox="1">
            <a:spLocks noGrp="1"/>
          </p:cNvSpPr>
          <p:nvPr>
            <p:ph type="body" idx="1"/>
          </p:nvPr>
        </p:nvSpPr>
        <p:spPr>
          <a:xfrm>
            <a:off x="311700" y="1152475"/>
            <a:ext cx="8520600" cy="3682800"/>
          </a:xfrm>
          <a:prstGeom prst="rect">
            <a:avLst/>
          </a:prstGeom>
        </p:spPr>
        <p:txBody>
          <a:bodyPr lIns="91425" tIns="91425" rIns="91425" bIns="91425" anchor="t" anchorCtr="0">
            <a:noAutofit/>
          </a:bodyPr>
          <a:lstStyle/>
          <a:p>
            <a:pPr lvl="0">
              <a:spcBef>
                <a:spcPts val="0"/>
              </a:spcBef>
              <a:buNone/>
            </a:pPr>
            <a:r>
              <a:rPr lang="en" sz="2400" b="1" dirty="0"/>
              <a:t>NOTICE:</a:t>
            </a:r>
          </a:p>
          <a:p>
            <a:pPr marL="457200" lvl="0" indent="-381000" rtl="0">
              <a:spcBef>
                <a:spcPts val="0"/>
              </a:spcBef>
              <a:buSzPct val="100000"/>
            </a:pPr>
            <a:r>
              <a:rPr lang="en" sz="2000" dirty="0"/>
              <a:t>We have four green boxes created using the &lt;figure&gt; tag. </a:t>
            </a:r>
          </a:p>
          <a:p>
            <a:pPr marL="457200" lvl="0" indent="-381000" rtl="0">
              <a:spcBef>
                <a:spcPts val="0"/>
              </a:spcBef>
              <a:buSzPct val="100000"/>
            </a:pPr>
            <a:r>
              <a:rPr lang="en" sz="2000" dirty="0"/>
              <a:t>The boxes are children of a &lt;div&gt; called </a:t>
            </a:r>
            <a:r>
              <a:rPr lang="en" sz="2000" i="1" dirty="0"/>
              <a:t>boxes</a:t>
            </a:r>
            <a:r>
              <a:rPr lang="en" sz="2000" dirty="0"/>
              <a:t>.</a:t>
            </a:r>
          </a:p>
          <a:p>
            <a:pPr marL="457200" lvl="0" indent="-381000" rtl="0">
              <a:spcBef>
                <a:spcPts val="0"/>
              </a:spcBef>
              <a:buSzPct val="100000"/>
            </a:pPr>
            <a:r>
              <a:rPr lang="en" sz="2000" dirty="0"/>
              <a:t>The &lt;div&gt; is a parent with four children.</a:t>
            </a:r>
          </a:p>
          <a:p>
            <a:pPr marL="457200" lvl="0" indent="-381000" rtl="0">
              <a:spcBef>
                <a:spcPts val="0"/>
              </a:spcBef>
              <a:buSzPct val="100000"/>
            </a:pPr>
            <a:r>
              <a:rPr lang="en" sz="2000" dirty="0"/>
              <a:t>Each green box has two styles applied to it -- a </a:t>
            </a:r>
            <a:r>
              <a:rPr lang="en" sz="2000" u="sng" dirty="0"/>
              <a:t>general</a:t>
            </a:r>
            <a:r>
              <a:rPr lang="en" sz="2000" dirty="0"/>
              <a:t> style </a:t>
            </a:r>
            <a:r>
              <a:rPr lang="en" sz="2000" i="1" dirty="0"/>
              <a:t>box</a:t>
            </a:r>
            <a:r>
              <a:rPr lang="en" sz="2000" dirty="0"/>
              <a:t> and a </a:t>
            </a:r>
            <a:r>
              <a:rPr lang="en" sz="2000" u="sng" dirty="0"/>
              <a:t>specific</a:t>
            </a:r>
            <a:r>
              <a:rPr lang="en" sz="2000" dirty="0"/>
              <a:t> style, for example, </a:t>
            </a:r>
            <a:r>
              <a:rPr lang="en" sz="2000" i="1" dirty="0"/>
              <a:t>box-1</a:t>
            </a:r>
            <a:r>
              <a:rPr lang="en" sz="2000" dirty="0"/>
              <a:t>.</a:t>
            </a:r>
          </a:p>
          <a:p>
            <a:pPr lvl="0" rtl="0">
              <a:spcBef>
                <a:spcPts val="0"/>
              </a:spcBef>
              <a:buNone/>
            </a:pPr>
            <a:r>
              <a:rPr lang="en" sz="2400" b="1" dirty="0">
                <a:solidFill>
                  <a:srgbClr val="CC0000"/>
                </a:solidFill>
              </a:rPr>
              <a:t>Change the boxes so each one is a different color.</a:t>
            </a:r>
          </a:p>
          <a:p>
            <a:pPr lvl="0">
              <a:spcBef>
                <a:spcPts val="0"/>
              </a:spcBef>
              <a:buNone/>
            </a:pPr>
            <a:endParaRPr dirty="0"/>
          </a:p>
          <a:p>
            <a:pPr lvl="0">
              <a:spcBef>
                <a:spcPts val="0"/>
              </a:spcBef>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position: relative;</a:t>
            </a:r>
          </a:p>
          <a:p>
            <a:pPr lvl="0" rtl="0">
              <a:lnSpc>
                <a:spcPct val="115000"/>
              </a:lnSpc>
              <a:spcBef>
                <a:spcPts val="0"/>
              </a:spcBef>
              <a:spcAft>
                <a:spcPts val="1600"/>
              </a:spcAft>
              <a:buNone/>
            </a:pPr>
            <a:endParaRPr/>
          </a:p>
          <a:p>
            <a:pPr lvl="0" rtl="0">
              <a:spcBef>
                <a:spcPts val="0"/>
              </a:spcBef>
              <a:buNone/>
            </a:pPr>
            <a:endParaRPr/>
          </a:p>
        </p:txBody>
      </p:sp>
      <p:sp>
        <p:nvSpPr>
          <p:cNvPr id="82" name="Shape 82"/>
          <p:cNvSpPr txBox="1">
            <a:spLocks noGrp="1"/>
          </p:cNvSpPr>
          <p:nvPr>
            <p:ph type="body" idx="1"/>
          </p:nvPr>
        </p:nvSpPr>
        <p:spPr>
          <a:xfrm>
            <a:off x="311700" y="1152475"/>
            <a:ext cx="4241400" cy="3682800"/>
          </a:xfrm>
          <a:prstGeom prst="rect">
            <a:avLst/>
          </a:prstGeom>
        </p:spPr>
        <p:txBody>
          <a:bodyPr lIns="91425" tIns="91425" rIns="91425" bIns="91425" anchor="t" anchorCtr="0">
            <a:noAutofit/>
          </a:bodyPr>
          <a:lstStyle/>
          <a:p>
            <a:pPr lvl="0">
              <a:spcBef>
                <a:spcPts val="0"/>
              </a:spcBef>
              <a:buNone/>
            </a:pPr>
            <a:r>
              <a:rPr lang="en" sz="2400" b="1">
                <a:solidFill>
                  <a:srgbClr val="CC0000"/>
                </a:solidFill>
              </a:rPr>
              <a:t>Create this pattern</a:t>
            </a:r>
          </a:p>
          <a:p>
            <a:pPr lvl="0" rtl="0">
              <a:spcBef>
                <a:spcPts val="0"/>
              </a:spcBef>
              <a:buNone/>
            </a:pPr>
            <a:r>
              <a:rPr lang="en">
                <a:solidFill>
                  <a:srgbClr val="434343"/>
                </a:solidFill>
              </a:rPr>
              <a:t>Use </a:t>
            </a:r>
            <a:r>
              <a:rPr lang="en" i="1">
                <a:solidFill>
                  <a:srgbClr val="434343"/>
                </a:solidFill>
              </a:rPr>
              <a:t>position: relative;</a:t>
            </a:r>
            <a:r>
              <a:rPr lang="en">
                <a:solidFill>
                  <a:srgbClr val="434343"/>
                </a:solidFill>
              </a:rPr>
              <a:t> paired with setting </a:t>
            </a:r>
            <a:r>
              <a:rPr lang="en" i="1">
                <a:solidFill>
                  <a:srgbClr val="434343"/>
                </a:solidFill>
              </a:rPr>
              <a:t>top</a:t>
            </a:r>
            <a:r>
              <a:rPr lang="en">
                <a:solidFill>
                  <a:srgbClr val="434343"/>
                </a:solidFill>
              </a:rPr>
              <a:t>, </a:t>
            </a:r>
            <a:r>
              <a:rPr lang="en" i="1">
                <a:solidFill>
                  <a:srgbClr val="434343"/>
                </a:solidFill>
              </a:rPr>
              <a:t>right</a:t>
            </a:r>
            <a:r>
              <a:rPr lang="en">
                <a:solidFill>
                  <a:srgbClr val="434343"/>
                </a:solidFill>
              </a:rPr>
              <a:t>, </a:t>
            </a:r>
            <a:r>
              <a:rPr lang="en" i="1">
                <a:solidFill>
                  <a:srgbClr val="434343"/>
                </a:solidFill>
              </a:rPr>
              <a:t>bottom</a:t>
            </a:r>
            <a:r>
              <a:rPr lang="en">
                <a:solidFill>
                  <a:srgbClr val="434343"/>
                </a:solidFill>
              </a:rPr>
              <a:t>, </a:t>
            </a:r>
            <a:r>
              <a:rPr lang="en" i="1">
                <a:solidFill>
                  <a:srgbClr val="434343"/>
                </a:solidFill>
              </a:rPr>
              <a:t>left</a:t>
            </a:r>
            <a:r>
              <a:rPr lang="en">
                <a:solidFill>
                  <a:srgbClr val="434343"/>
                </a:solidFill>
              </a:rPr>
              <a:t> (choose whichever two make the most sense, one or both can be set to “0”).</a:t>
            </a:r>
          </a:p>
          <a:p>
            <a:pPr marL="0" lvl="0" indent="0" rtl="0">
              <a:spcBef>
                <a:spcPts val="0"/>
              </a:spcBef>
              <a:buNone/>
            </a:pPr>
            <a:r>
              <a:rPr lang="en" u="sng"/>
              <a:t>Example</a:t>
            </a:r>
            <a:r>
              <a:rPr lang="en"/>
              <a:t>:</a:t>
            </a:r>
          </a:p>
          <a:p>
            <a:pPr marL="457200" lvl="0" indent="0" rtl="0">
              <a:spcBef>
                <a:spcPts val="0"/>
              </a:spcBef>
              <a:buNone/>
            </a:pPr>
            <a:r>
              <a:rPr lang="en" b="1"/>
              <a:t>position: relative;</a:t>
            </a:r>
            <a:br>
              <a:rPr lang="en" b="1"/>
            </a:br>
            <a:r>
              <a:rPr lang="en" b="1"/>
              <a:t>top: 0;</a:t>
            </a:r>
            <a:br>
              <a:rPr lang="en" b="1"/>
            </a:br>
            <a:r>
              <a:rPr lang="en" b="1"/>
              <a:t>left: 0;</a:t>
            </a:r>
          </a:p>
          <a:p>
            <a:pPr lvl="0" rtl="0">
              <a:spcBef>
                <a:spcPts val="0"/>
              </a:spcBef>
              <a:buNone/>
            </a:pPr>
            <a:endParaRPr/>
          </a:p>
        </p:txBody>
      </p:sp>
      <p:pic>
        <p:nvPicPr>
          <p:cNvPr id="83" name="Shape 83"/>
          <p:cNvPicPr preferRelativeResize="0"/>
          <p:nvPr/>
        </p:nvPicPr>
        <p:blipFill>
          <a:blip r:embed="rId3">
            <a:alphaModFix/>
          </a:blip>
          <a:stretch>
            <a:fillRect/>
          </a:stretch>
        </p:blipFill>
        <p:spPr>
          <a:xfrm>
            <a:off x="5288188" y="227875"/>
            <a:ext cx="3855814" cy="4683600"/>
          </a:xfrm>
          <a:prstGeom prst="rect">
            <a:avLst/>
          </a:prstGeom>
          <a:noFill/>
          <a:ln>
            <a:noFill/>
          </a:ln>
        </p:spPr>
      </p:pic>
      <p:cxnSp>
        <p:nvCxnSpPr>
          <p:cNvPr id="84" name="Shape 84"/>
          <p:cNvCxnSpPr/>
          <p:nvPr/>
        </p:nvCxnSpPr>
        <p:spPr>
          <a:xfrm>
            <a:off x="3201600" y="1429225"/>
            <a:ext cx="1557600" cy="0"/>
          </a:xfrm>
          <a:prstGeom prst="straightConnector1">
            <a:avLst/>
          </a:prstGeom>
          <a:noFill/>
          <a:ln w="38100" cap="flat" cmpd="sng">
            <a:solidFill>
              <a:srgbClr val="CC0000"/>
            </a:solidFill>
            <a:prstDash val="solid"/>
            <a:round/>
            <a:headEnd type="none" w="lg" len="lg"/>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311700" y="231075"/>
            <a:ext cx="5644800" cy="4732500"/>
          </a:xfrm>
          <a:prstGeom prst="rect">
            <a:avLst/>
          </a:prstGeom>
        </p:spPr>
        <p:txBody>
          <a:bodyPr lIns="91425" tIns="91425" rIns="91425" bIns="91425" anchor="t" anchorCtr="0">
            <a:noAutofit/>
          </a:bodyPr>
          <a:lstStyle/>
          <a:p>
            <a:pPr lvl="0">
              <a:spcBef>
                <a:spcPts val="0"/>
              </a:spcBef>
              <a:buNone/>
            </a:pPr>
            <a:r>
              <a:rPr lang="en" sz="2400">
                <a:solidFill>
                  <a:srgbClr val="434343"/>
                </a:solidFill>
              </a:rPr>
              <a:t>Notice that </a:t>
            </a:r>
            <a:r>
              <a:rPr lang="en" sz="2400" b="1">
                <a:solidFill>
                  <a:srgbClr val="434343"/>
                </a:solidFill>
              </a:rPr>
              <a:t>Box 2</a:t>
            </a:r>
            <a:r>
              <a:rPr lang="en" sz="2400">
                <a:solidFill>
                  <a:srgbClr val="434343"/>
                </a:solidFill>
              </a:rPr>
              <a:t> and </a:t>
            </a:r>
            <a:r>
              <a:rPr lang="en" sz="2400" b="1">
                <a:solidFill>
                  <a:srgbClr val="434343"/>
                </a:solidFill>
              </a:rPr>
              <a:t>Box 4</a:t>
            </a:r>
            <a:r>
              <a:rPr lang="en" sz="2400">
                <a:solidFill>
                  <a:srgbClr val="434343"/>
                </a:solidFill>
              </a:rPr>
              <a:t> </a:t>
            </a:r>
            <a:r>
              <a:rPr lang="en" sz="2400" i="1">
                <a:solidFill>
                  <a:srgbClr val="434343"/>
                </a:solidFill>
              </a:rPr>
              <a:t>appear</a:t>
            </a:r>
            <a:r>
              <a:rPr lang="en" sz="2400">
                <a:solidFill>
                  <a:srgbClr val="434343"/>
                </a:solidFill>
              </a:rPr>
              <a:t> to have moved on the screen. </a:t>
            </a:r>
          </a:p>
          <a:p>
            <a:pPr lvl="0">
              <a:spcBef>
                <a:spcPts val="0"/>
              </a:spcBef>
              <a:buNone/>
            </a:pPr>
            <a:r>
              <a:rPr lang="en">
                <a:solidFill>
                  <a:srgbClr val="434343"/>
                </a:solidFill>
              </a:rPr>
              <a:t>But they are actually still </a:t>
            </a:r>
            <a:r>
              <a:rPr lang="en" u="sng">
                <a:solidFill>
                  <a:srgbClr val="434343"/>
                </a:solidFill>
              </a:rPr>
              <a:t>physically taking up the original space</a:t>
            </a:r>
            <a:r>
              <a:rPr lang="en">
                <a:solidFill>
                  <a:srgbClr val="434343"/>
                </a:solidFill>
              </a:rPr>
              <a:t> within the normal stacking layout (see slide 4). Our song lyric continues to be pushed down the page by the colorful boxes.</a:t>
            </a:r>
          </a:p>
          <a:p>
            <a:pPr lvl="0">
              <a:spcBef>
                <a:spcPts val="0"/>
              </a:spcBef>
              <a:buNone/>
            </a:pPr>
            <a:r>
              <a:rPr lang="en">
                <a:solidFill>
                  <a:srgbClr val="434343"/>
                </a:solidFill>
              </a:rPr>
              <a:t>We can adjust and even OVERLAP the boxes, but if we try to structure our entire website this way it becomes a huge mess. Use this technique sparingly.</a:t>
            </a:r>
          </a:p>
          <a:p>
            <a:pPr lvl="0" rtl="0">
              <a:spcBef>
                <a:spcPts val="0"/>
              </a:spcBef>
              <a:buNone/>
            </a:pPr>
            <a:r>
              <a:rPr lang="en" b="1">
                <a:solidFill>
                  <a:srgbClr val="CC0000"/>
                </a:solidFill>
              </a:rPr>
              <a:t>Adjust the boxes so that at least three overlap. You will likely need to use negative numbers for some of your positions.</a:t>
            </a:r>
          </a:p>
        </p:txBody>
      </p:sp>
      <p:pic>
        <p:nvPicPr>
          <p:cNvPr id="90" name="Shape 90"/>
          <p:cNvPicPr preferRelativeResize="0"/>
          <p:nvPr/>
        </p:nvPicPr>
        <p:blipFill>
          <a:blip r:embed="rId3">
            <a:alphaModFix/>
          </a:blip>
          <a:stretch>
            <a:fillRect/>
          </a:stretch>
        </p:blipFill>
        <p:spPr>
          <a:xfrm>
            <a:off x="5956524" y="656925"/>
            <a:ext cx="3187474" cy="4486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z-index: 0;</a:t>
            </a:r>
          </a:p>
          <a:p>
            <a:pPr lvl="0" rtl="0">
              <a:lnSpc>
                <a:spcPct val="115000"/>
              </a:lnSpc>
              <a:spcBef>
                <a:spcPts val="0"/>
              </a:spcBef>
              <a:spcAft>
                <a:spcPts val="1600"/>
              </a:spcAft>
              <a:buNone/>
            </a:pPr>
            <a:endParaRPr/>
          </a:p>
          <a:p>
            <a:pPr lvl="0" rtl="0">
              <a:spcBef>
                <a:spcPts val="0"/>
              </a:spcBef>
              <a:buNone/>
            </a:pPr>
            <a:endParaRPr/>
          </a:p>
        </p:txBody>
      </p:sp>
      <p:sp>
        <p:nvSpPr>
          <p:cNvPr id="96" name="Shape 96"/>
          <p:cNvSpPr txBox="1">
            <a:spLocks noGrp="1"/>
          </p:cNvSpPr>
          <p:nvPr>
            <p:ph type="body" idx="1"/>
          </p:nvPr>
        </p:nvSpPr>
        <p:spPr>
          <a:xfrm>
            <a:off x="311700" y="1152475"/>
            <a:ext cx="4241400" cy="3682800"/>
          </a:xfrm>
          <a:prstGeom prst="rect">
            <a:avLst/>
          </a:prstGeom>
        </p:spPr>
        <p:txBody>
          <a:bodyPr lIns="91425" tIns="91425" rIns="91425" bIns="91425" anchor="t" anchorCtr="0">
            <a:noAutofit/>
          </a:bodyPr>
          <a:lstStyle/>
          <a:p>
            <a:pPr lvl="0">
              <a:spcBef>
                <a:spcPts val="0"/>
              </a:spcBef>
              <a:buNone/>
            </a:pPr>
            <a:r>
              <a:rPr lang="en">
                <a:solidFill>
                  <a:srgbClr val="434343"/>
                </a:solidFill>
              </a:rPr>
              <a:t>When relative positioned items are placed in your HTML, whichever appears first will be layered towards the bottom, and those that come after will be placed on top. </a:t>
            </a:r>
          </a:p>
          <a:p>
            <a:pPr lvl="0">
              <a:spcBef>
                <a:spcPts val="0"/>
              </a:spcBef>
              <a:buNone/>
            </a:pPr>
            <a:r>
              <a:rPr lang="en" b="1">
                <a:solidFill>
                  <a:srgbClr val="CC0000"/>
                </a:solidFill>
              </a:rPr>
              <a:t>Use </a:t>
            </a:r>
            <a:r>
              <a:rPr lang="en" b="1" i="1">
                <a:solidFill>
                  <a:srgbClr val="CC0000"/>
                </a:solidFill>
              </a:rPr>
              <a:t>z-index</a:t>
            </a:r>
            <a:r>
              <a:rPr lang="en" b="1">
                <a:solidFill>
                  <a:srgbClr val="CC0000"/>
                </a:solidFill>
              </a:rPr>
              <a:t> to move a box layered on top to the bottom -- and a box on the bottom to the top.</a:t>
            </a:r>
          </a:p>
          <a:p>
            <a:pPr lvl="0" rtl="0">
              <a:spcBef>
                <a:spcPts val="0"/>
              </a:spcBef>
              <a:buNone/>
            </a:pPr>
            <a:r>
              <a:rPr lang="en">
                <a:solidFill>
                  <a:srgbClr val="CC0000"/>
                </a:solidFill>
              </a:rPr>
              <a:t>The </a:t>
            </a:r>
            <a:r>
              <a:rPr lang="en" i="1">
                <a:solidFill>
                  <a:srgbClr val="CC0000"/>
                </a:solidFill>
              </a:rPr>
              <a:t>z-index </a:t>
            </a:r>
            <a:r>
              <a:rPr lang="en">
                <a:solidFill>
                  <a:srgbClr val="CC0000"/>
                </a:solidFill>
              </a:rPr>
              <a:t>can take positive or negative whole numbers.</a:t>
            </a:r>
          </a:p>
        </p:txBody>
      </p:sp>
      <p:pic>
        <p:nvPicPr>
          <p:cNvPr id="97" name="Shape 97"/>
          <p:cNvPicPr preferRelativeResize="0"/>
          <p:nvPr/>
        </p:nvPicPr>
        <p:blipFill>
          <a:blip r:embed="rId3">
            <a:alphaModFix/>
          </a:blip>
          <a:stretch>
            <a:fillRect/>
          </a:stretch>
        </p:blipFill>
        <p:spPr>
          <a:xfrm>
            <a:off x="5231151" y="0"/>
            <a:ext cx="3912846"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position: fixed;</a:t>
            </a:r>
          </a:p>
          <a:p>
            <a:pPr lvl="0" rtl="0">
              <a:lnSpc>
                <a:spcPct val="115000"/>
              </a:lnSpc>
              <a:spcBef>
                <a:spcPts val="0"/>
              </a:spcBef>
              <a:spcAft>
                <a:spcPts val="1600"/>
              </a:spcAft>
              <a:buNone/>
            </a:pPr>
            <a:endParaRPr/>
          </a:p>
          <a:p>
            <a:pPr lvl="0" rtl="0">
              <a:spcBef>
                <a:spcPts val="0"/>
              </a:spcBef>
              <a:buNone/>
            </a:pPr>
            <a:endParaRPr/>
          </a:p>
        </p:txBody>
      </p:sp>
      <p:sp>
        <p:nvSpPr>
          <p:cNvPr id="103" name="Shape 103"/>
          <p:cNvSpPr txBox="1">
            <a:spLocks noGrp="1"/>
          </p:cNvSpPr>
          <p:nvPr>
            <p:ph type="body" idx="1"/>
          </p:nvPr>
        </p:nvSpPr>
        <p:spPr>
          <a:xfrm>
            <a:off x="311700" y="1152475"/>
            <a:ext cx="4241400" cy="3682800"/>
          </a:xfrm>
          <a:prstGeom prst="rect">
            <a:avLst/>
          </a:prstGeom>
        </p:spPr>
        <p:txBody>
          <a:bodyPr lIns="91425" tIns="91425" rIns="91425" bIns="91425" anchor="t" anchorCtr="0">
            <a:noAutofit/>
          </a:bodyPr>
          <a:lstStyle/>
          <a:p>
            <a:pPr lvl="0" rtl="0">
              <a:spcBef>
                <a:spcPts val="0"/>
              </a:spcBef>
              <a:buNone/>
            </a:pPr>
            <a:r>
              <a:rPr lang="en">
                <a:solidFill>
                  <a:srgbClr val="434343"/>
                </a:solidFill>
              </a:rPr>
              <a:t>Fixed elements are REMOVED from the normal stacking flow. They DO NOT SCROLL, nor take up </a:t>
            </a:r>
            <a:r>
              <a:rPr lang="en" u="sng">
                <a:solidFill>
                  <a:srgbClr val="434343"/>
                </a:solidFill>
              </a:rPr>
              <a:t>space</a:t>
            </a:r>
            <a:r>
              <a:rPr lang="en">
                <a:solidFill>
                  <a:srgbClr val="434343"/>
                </a:solidFill>
              </a:rPr>
              <a:t> like other block level items. They float above the page and will be positioned </a:t>
            </a:r>
            <a:r>
              <a:rPr lang="en" u="sng">
                <a:solidFill>
                  <a:srgbClr val="434343"/>
                </a:solidFill>
              </a:rPr>
              <a:t>relative to the browser window</a:t>
            </a:r>
            <a:r>
              <a:rPr lang="en">
                <a:solidFill>
                  <a:srgbClr val="434343"/>
                </a:solidFill>
              </a:rPr>
              <a:t>.</a:t>
            </a:r>
          </a:p>
          <a:p>
            <a:pPr lvl="0">
              <a:spcBef>
                <a:spcPts val="0"/>
              </a:spcBef>
              <a:buNone/>
            </a:pPr>
            <a:r>
              <a:rPr lang="en" b="1">
                <a:solidFill>
                  <a:srgbClr val="CC0000"/>
                </a:solidFill>
              </a:rPr>
              <a:t>Fix position Box 1 to the upper-left corner of the display window.</a:t>
            </a:r>
          </a:p>
          <a:p>
            <a:pPr lvl="0" rtl="0">
              <a:spcBef>
                <a:spcPts val="0"/>
              </a:spcBef>
              <a:buNone/>
            </a:pPr>
            <a:r>
              <a:rPr lang="en">
                <a:solidFill>
                  <a:srgbClr val="CC0000"/>
                </a:solidFill>
              </a:rPr>
              <a:t>Notice your other three boxes will move closer to the top of </a:t>
            </a:r>
            <a:r>
              <a:rPr lang="en" i="1">
                <a:solidFill>
                  <a:srgbClr val="CC0000"/>
                </a:solidFill>
              </a:rPr>
              <a:t>div</a:t>
            </a:r>
            <a:r>
              <a:rPr lang="en">
                <a:solidFill>
                  <a:srgbClr val="CC0000"/>
                </a:solidFill>
              </a:rPr>
              <a:t>.</a:t>
            </a:r>
            <a:r>
              <a:rPr lang="en" i="1">
                <a:solidFill>
                  <a:srgbClr val="CC0000"/>
                </a:solidFill>
              </a:rPr>
              <a:t>boxes</a:t>
            </a:r>
            <a:r>
              <a:rPr lang="en">
                <a:solidFill>
                  <a:srgbClr val="CC0000"/>
                </a:solidFill>
              </a:rPr>
              <a:t>.</a:t>
            </a:r>
          </a:p>
        </p:txBody>
      </p:sp>
      <p:pic>
        <p:nvPicPr>
          <p:cNvPr id="104" name="Shape 104"/>
          <p:cNvPicPr preferRelativeResize="0"/>
          <p:nvPr/>
        </p:nvPicPr>
        <p:blipFill>
          <a:blip r:embed="rId3">
            <a:alphaModFix/>
          </a:blip>
          <a:stretch>
            <a:fillRect/>
          </a:stretch>
        </p:blipFill>
        <p:spPr>
          <a:xfrm>
            <a:off x="4720342" y="1017725"/>
            <a:ext cx="4423656"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545325" y="464625"/>
            <a:ext cx="4284000" cy="572700"/>
          </a:xfrm>
          <a:prstGeom prst="rect">
            <a:avLst/>
          </a:prstGeom>
        </p:spPr>
        <p:txBody>
          <a:bodyPr lIns="91425" tIns="91425" rIns="91425" bIns="91425" anchor="t" anchorCtr="0">
            <a:noAutofit/>
          </a:bodyPr>
          <a:lstStyle/>
          <a:p>
            <a:pPr lvl="0" rtl="0">
              <a:lnSpc>
                <a:spcPct val="115000"/>
              </a:lnSpc>
              <a:spcBef>
                <a:spcPts val="0"/>
              </a:spcBef>
              <a:spcAft>
                <a:spcPts val="1600"/>
              </a:spcAft>
              <a:buNone/>
            </a:pPr>
            <a:r>
              <a:rPr lang="en" b="1"/>
              <a:t>position: absolute;</a:t>
            </a:r>
          </a:p>
          <a:p>
            <a:pPr lvl="0" rtl="0">
              <a:lnSpc>
                <a:spcPct val="115000"/>
              </a:lnSpc>
              <a:spcBef>
                <a:spcPts val="0"/>
              </a:spcBef>
              <a:spcAft>
                <a:spcPts val="1600"/>
              </a:spcAft>
              <a:buNone/>
            </a:pPr>
            <a:endParaRPr/>
          </a:p>
          <a:p>
            <a:pPr lvl="0" rtl="0">
              <a:spcBef>
                <a:spcPts val="0"/>
              </a:spcBef>
              <a:buNone/>
            </a:pPr>
            <a:endParaRPr/>
          </a:p>
        </p:txBody>
      </p:sp>
      <p:sp>
        <p:nvSpPr>
          <p:cNvPr id="110" name="Shape 110"/>
          <p:cNvSpPr txBox="1">
            <a:spLocks noGrp="1"/>
          </p:cNvSpPr>
          <p:nvPr>
            <p:ph type="body" idx="1"/>
          </p:nvPr>
        </p:nvSpPr>
        <p:spPr>
          <a:xfrm>
            <a:off x="3545325" y="1172075"/>
            <a:ext cx="4679100" cy="3682800"/>
          </a:xfrm>
          <a:prstGeom prst="rect">
            <a:avLst/>
          </a:prstGeom>
        </p:spPr>
        <p:txBody>
          <a:bodyPr lIns="91425" tIns="91425" rIns="91425" bIns="91425" anchor="t" anchorCtr="0">
            <a:noAutofit/>
          </a:bodyPr>
          <a:lstStyle/>
          <a:p>
            <a:pPr lvl="0">
              <a:spcBef>
                <a:spcPts val="0"/>
              </a:spcBef>
              <a:buNone/>
            </a:pPr>
            <a:r>
              <a:rPr lang="en" b="1">
                <a:solidFill>
                  <a:srgbClr val="CC0000"/>
                </a:solidFill>
              </a:rPr>
              <a:t>Change Box 1 to be position: absolute; </a:t>
            </a:r>
            <a:r>
              <a:rPr lang="en">
                <a:solidFill>
                  <a:srgbClr val="CC0000"/>
                </a:solidFill>
              </a:rPr>
              <a:t>then scroll the page.</a:t>
            </a:r>
          </a:p>
          <a:p>
            <a:pPr lvl="0">
              <a:spcBef>
                <a:spcPts val="0"/>
              </a:spcBef>
              <a:buNone/>
            </a:pPr>
            <a:r>
              <a:rPr lang="en" b="1">
                <a:solidFill>
                  <a:srgbClr val="434343"/>
                </a:solidFill>
              </a:rPr>
              <a:t>Box 1</a:t>
            </a:r>
            <a:r>
              <a:rPr lang="en">
                <a:solidFill>
                  <a:srgbClr val="434343"/>
                </a:solidFill>
              </a:rPr>
              <a:t> is floating above the page and is positioned relative to the browser window, but it </a:t>
            </a:r>
            <a:r>
              <a:rPr lang="en" u="sng">
                <a:solidFill>
                  <a:srgbClr val="434343"/>
                </a:solidFill>
              </a:rPr>
              <a:t>should</a:t>
            </a:r>
            <a:r>
              <a:rPr lang="en">
                <a:solidFill>
                  <a:srgbClr val="434343"/>
                </a:solidFill>
              </a:rPr>
              <a:t> now </a:t>
            </a:r>
            <a:r>
              <a:rPr lang="en" b="1">
                <a:solidFill>
                  <a:srgbClr val="434343"/>
                </a:solidFill>
              </a:rPr>
              <a:t>scroll with the page. </a:t>
            </a:r>
          </a:p>
          <a:p>
            <a:pPr lvl="0">
              <a:spcBef>
                <a:spcPts val="0"/>
              </a:spcBef>
              <a:buNone/>
            </a:pPr>
            <a:r>
              <a:rPr lang="en" b="1">
                <a:solidFill>
                  <a:srgbClr val="CC0000"/>
                </a:solidFill>
              </a:rPr>
              <a:t>Now attempt to get Box 1 to stick to the upper right corner of </a:t>
            </a:r>
            <a:r>
              <a:rPr lang="en" b="1" i="1">
                <a:solidFill>
                  <a:srgbClr val="CC0000"/>
                </a:solidFill>
              </a:rPr>
              <a:t>div.boxes</a:t>
            </a:r>
            <a:r>
              <a:rPr lang="en" b="1">
                <a:solidFill>
                  <a:srgbClr val="CC0000"/>
                </a:solidFill>
              </a:rPr>
              <a:t>. </a:t>
            </a:r>
          </a:p>
          <a:p>
            <a:pPr lvl="0" rtl="0">
              <a:spcBef>
                <a:spcPts val="0"/>
              </a:spcBef>
              <a:buClr>
                <a:schemeClr val="dk1"/>
              </a:buClr>
              <a:buSzPct val="61111"/>
              <a:buFont typeface="Arial"/>
              <a:buNone/>
            </a:pPr>
            <a:r>
              <a:rPr lang="en" i="1">
                <a:solidFill>
                  <a:srgbClr val="CC0000"/>
                </a:solidFill>
              </a:rPr>
              <a:t>Hint:</a:t>
            </a:r>
            <a:r>
              <a:rPr lang="en">
                <a:solidFill>
                  <a:srgbClr val="CC0000"/>
                </a:solidFill>
              </a:rPr>
              <a:t> force the parent (boxes) to pay attention to the child (box-1).</a:t>
            </a:r>
          </a:p>
        </p:txBody>
      </p:sp>
      <p:pic>
        <p:nvPicPr>
          <p:cNvPr id="111" name="Shape 111"/>
          <p:cNvPicPr preferRelativeResize="0"/>
          <p:nvPr/>
        </p:nvPicPr>
        <p:blipFill>
          <a:blip r:embed="rId3">
            <a:alphaModFix/>
          </a:blip>
          <a:stretch>
            <a:fillRect/>
          </a:stretch>
        </p:blipFill>
        <p:spPr>
          <a:xfrm>
            <a:off x="0" y="830149"/>
            <a:ext cx="3198525" cy="431334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844</Words>
  <Application>Microsoft Macintosh PowerPoint</Application>
  <PresentationFormat>On-screen Show (16:9)</PresentationFormat>
  <Paragraphs>73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simple-light-2</vt:lpstr>
      <vt:lpstr>I399 Web Design</vt:lpstr>
      <vt:lpstr>Today, we’re going to (1) practice with the CSS style “position”, and (2) learn about tools to make practicing with web coding easier.  We’ll still want you to use templates in class, but it’s not always necessary to do so just to try a technique out.  Review: https://developer.mozilla.org/en-US/docs/Learn/CSS/CSS_layout/Positioning </vt:lpstr>
      <vt:lpstr>PowerPoint Presentation</vt:lpstr>
      <vt:lpstr>Go to:  http://codepen.io/ebigalee/pen/jyegzp  </vt:lpstr>
      <vt:lpstr>position: relative;  </vt:lpstr>
      <vt:lpstr>PowerPoint Presentation</vt:lpstr>
      <vt:lpstr>z-index: 0;  </vt:lpstr>
      <vt:lpstr>position: fixed;  </vt:lpstr>
      <vt:lpstr>position: absolute;  </vt:lpstr>
      <vt:lpstr>position: relative; &amp; position: absolute;  </vt:lpstr>
      <vt:lpstr>position: fixed;  </vt:lpstr>
      <vt:lpstr>PowerPoint Presentation</vt:lpstr>
      <vt:lpstr>Finished?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I399 Web Design</dc:title>
  <cp:lastModifiedBy>Erika Lee</cp:lastModifiedBy>
  <cp:revision>1</cp:revision>
  <dcterms:modified xsi:type="dcterms:W3CDTF">2017-02-10T04:06:30Z</dcterms:modified>
</cp:coreProperties>
</file>