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rchitects Daughter"/>
      <p:regular r:id="rId24"/>
    </p:embeddedFont>
    <p:embeddedFont>
      <p:font typeface="Indie Flow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chitectsDaughter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IndieFlow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hyperlink" Target="https://www.w3.org/TR/html/dom.html#kinds-of-content-flow-conten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validator.w3.org/nu/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Webserver" TargetMode="External"/><Relationship Id="rId10" Type="http://schemas.openxmlformats.org/officeDocument/2006/relationships/hyperlink" Target="https://en.wikipedia.org/wiki/Web_browser" TargetMode="External"/><Relationship Id="rId13" Type="http://schemas.openxmlformats.org/officeDocument/2006/relationships/hyperlink" Target="https://en.wikipedia.org/wiki/HTML" TargetMode="External"/><Relationship Id="rId12" Type="http://schemas.openxmlformats.org/officeDocument/2006/relationships/hyperlink" Target="https://en.wikipedia.org/wiki/Semanti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arkup_language" TargetMode="External"/><Relationship Id="rId4" Type="http://schemas.openxmlformats.org/officeDocument/2006/relationships/hyperlink" Target="https://en.wikipedia.org/wiki/Web_page" TargetMode="External"/><Relationship Id="rId9" Type="http://schemas.openxmlformats.org/officeDocument/2006/relationships/hyperlink" Target="https://en.wikipedia.org/wiki/HTML#cite_note-1" TargetMode="External"/><Relationship Id="rId5" Type="http://schemas.openxmlformats.org/officeDocument/2006/relationships/hyperlink" Target="https://en.wikipedia.org/wiki/Web_application" TargetMode="External"/><Relationship Id="rId6" Type="http://schemas.openxmlformats.org/officeDocument/2006/relationships/hyperlink" Target="https://en.wikipedia.org/wiki/Cascading_Style_Sheets" TargetMode="External"/><Relationship Id="rId7" Type="http://schemas.openxmlformats.org/officeDocument/2006/relationships/hyperlink" Target="https://en.wikipedia.org/wiki/JavaScript" TargetMode="External"/><Relationship Id="rId8" Type="http://schemas.openxmlformats.org/officeDocument/2006/relationships/hyperlink" Target="https://en.wikipedia.org/wiki/World_Wide_Web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Phrase" TargetMode="External"/><Relationship Id="rId10" Type="http://schemas.openxmlformats.org/officeDocument/2006/relationships/hyperlink" Target="https://en.wikipedia.org/wiki/Word" TargetMode="External"/><Relationship Id="rId13" Type="http://schemas.openxmlformats.org/officeDocument/2006/relationships/hyperlink" Target="https://en.wikipedia.org/wiki/Symbol" TargetMode="External"/><Relationship Id="rId12" Type="http://schemas.openxmlformats.org/officeDocument/2006/relationships/hyperlink" Target="https://en.wikipedia.org/wiki/Sig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Ancient_Greek" TargetMode="External"/><Relationship Id="rId4" Type="http://schemas.openxmlformats.org/officeDocument/2006/relationships/hyperlink" Target="https://en.wiktionary.org/wiki/%CF%83%CE%B7%CE%BC%CE%B1%CE%BD%CF%84%CE%B9%CE%BA%CF%8C%CF%82" TargetMode="External"/><Relationship Id="rId9" Type="http://schemas.openxmlformats.org/officeDocument/2006/relationships/hyperlink" Target="https://en.wikipedia.org/wiki/Semiotics" TargetMode="External"/><Relationship Id="rId15" Type="http://schemas.openxmlformats.org/officeDocument/2006/relationships/hyperlink" Target="https://en.wikipedia.org/wiki/Semantics" TargetMode="External"/><Relationship Id="rId14" Type="http://schemas.openxmlformats.org/officeDocument/2006/relationships/hyperlink" Target="https://en.wikipedia.org/wiki/Denotation" TargetMode="External"/><Relationship Id="rId5" Type="http://schemas.openxmlformats.org/officeDocument/2006/relationships/hyperlink" Target="https://en.wikipedia.org/wiki/Semantics#cite_note-1" TargetMode="External"/><Relationship Id="rId6" Type="http://schemas.openxmlformats.org/officeDocument/2006/relationships/hyperlink" Target="https://en.wikipedia.org/wiki/Semantics#cite_note-2" TargetMode="External"/><Relationship Id="rId7" Type="http://schemas.openxmlformats.org/officeDocument/2006/relationships/hyperlink" Target="https://en.wikipedia.org/wiki/Meaning_(linguistics)" TargetMode="External"/><Relationship Id="rId8" Type="http://schemas.openxmlformats.org/officeDocument/2006/relationships/hyperlink" Target="https://en.wikipedia.org/wiki/Langu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.org/TR/html4/strict.dtd" TargetMode="External"/><Relationship Id="rId4" Type="http://schemas.openxmlformats.org/officeDocument/2006/relationships/hyperlink" Target="http://www.w3.org/TR/xhtml1/DTD/xhtml1-frameset.dt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haracter-code.com/" TargetMode="External"/><Relationship Id="rId4" Type="http://schemas.openxmlformats.org/officeDocument/2006/relationships/image" Target="../media/image0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533400" y="120187"/>
            <a:ext cx="6918000" cy="4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0">
                <a:solidFill>
                  <a:srgbClr val="434343"/>
                </a:solidFill>
              </a:rPr>
              <a:t>02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I399 Web Development</a:t>
            </a:r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Essential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10 at 5.43.56 PM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86640"/>
            <a:ext cx="6858001" cy="39226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457200" y="3459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"/>
              <a:t>HTML tags surround expected content: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4668131"/>
            <a:ext cx="8229600" cy="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https://www.w3.org/TR/html/dom.html#kinds-of-content-flow-content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"/>
              <a:t>Metadata Content  </a:t>
            </a:r>
            <a:r>
              <a:rPr b="0" i="1" lang="en" sz="3000">
                <a:solidFill>
                  <a:srgbClr val="434343"/>
                </a:solidFill>
              </a:rPr>
              <a:t>(The stuff you don’t see)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Found in the </a:t>
            </a:r>
            <a:r>
              <a:rPr b="1" lang="en" sz="2400">
                <a:solidFill>
                  <a:srgbClr val="1E7F95"/>
                </a:solidFill>
              </a:rPr>
              <a:t>&lt;head&gt;</a:t>
            </a:r>
            <a:r>
              <a:rPr lang="en" sz="2400">
                <a:solidFill>
                  <a:srgbClr val="434343"/>
                </a:solidFill>
              </a:rPr>
              <a:t>. Sets up the presentation or behavior of the rest of the content, or links in additional resources.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</a:rPr>
              <a:t>&lt;link&gt;&lt;/link&gt;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</a:rPr>
              <a:t>&lt;meta&gt;&lt;/meta&gt;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</a:rPr>
              <a:t>&lt;script&gt;&lt;/script&gt;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</a:rPr>
              <a:t>&lt;style&gt;&lt;/style&gt;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57E"/>
                </a:solidFill>
              </a:rPr>
              <a:t>	</a:t>
            </a:r>
            <a:r>
              <a:rPr b="1" lang="en" sz="2400">
                <a:solidFill>
                  <a:srgbClr val="FF057E"/>
                </a:solidFill>
              </a:rPr>
              <a:t>&lt;title&gt;&lt;/title&gt;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"/>
              <a:t>Grouping Content </a:t>
            </a:r>
            <a:r>
              <a:rPr b="0" lang="en">
                <a:solidFill>
                  <a:srgbClr val="FF057E"/>
                </a:solidFill>
              </a:rPr>
              <a:t>*</a:t>
            </a:r>
            <a:r>
              <a:rPr b="0" lang="en"/>
              <a:t> (Flow Content)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047750"/>
            <a:ext cx="8229600" cy="388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Found in the </a:t>
            </a:r>
            <a:r>
              <a:rPr b="1" lang="en" sz="2400">
                <a:solidFill>
                  <a:srgbClr val="1E7F95"/>
                </a:solidFill>
              </a:rPr>
              <a:t>&lt;body&gt;</a:t>
            </a:r>
            <a:r>
              <a:rPr lang="en" sz="2400">
                <a:solidFill>
                  <a:srgbClr val="434343"/>
                </a:solidFill>
              </a:rPr>
              <a:t>. High-level elements represents structure &amp; hierarchy of the content.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9900FF"/>
                </a:solidFill>
              </a:rPr>
              <a:t>&lt;h1&gt;&lt;/h1&gt;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&lt;p&gt;&lt;/p&gt;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&lt;ul&gt;&lt;li&gt;&lt;/li&gt;&lt;/ul&gt;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	</a:t>
            </a:r>
            <a:r>
              <a:rPr b="1" lang="en" sz="2400">
                <a:solidFill>
                  <a:srgbClr val="0000FF"/>
                </a:solidFill>
              </a:rPr>
              <a:t>&lt;div&gt;&lt;/div&gt;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1400">
                <a:solidFill>
                  <a:srgbClr val="FF057E"/>
                </a:solidFill>
              </a:rPr>
              <a:t>* </a:t>
            </a:r>
            <a:r>
              <a:rPr i="1" lang="en" sz="1400">
                <a:solidFill>
                  <a:srgbClr val="9900FF"/>
                </a:solidFill>
              </a:rPr>
              <a:t>Heading content</a:t>
            </a:r>
            <a:r>
              <a:rPr lang="en" sz="1400">
                <a:solidFill>
                  <a:srgbClr val="434343"/>
                </a:solidFill>
              </a:rPr>
              <a:t> and </a:t>
            </a:r>
            <a:r>
              <a:rPr i="1" lang="en" sz="1400">
                <a:solidFill>
                  <a:srgbClr val="0000FF"/>
                </a:solidFill>
              </a:rPr>
              <a:t>sectioning content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lang="en" sz="1400">
                <a:solidFill>
                  <a:srgbClr val="434343"/>
                </a:solidFill>
              </a:rPr>
              <a:t>are part of this group.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IMPORTANT: these elements force content</a:t>
            </a:r>
            <a:r>
              <a:rPr i="1" lang="en" sz="1800">
                <a:solidFill>
                  <a:srgbClr val="434343"/>
                </a:solidFill>
              </a:rPr>
              <a:t> to start on a new line.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191225" y="2510006"/>
            <a:ext cx="31683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NOTE: I will also refer to grouping content tags in class as “</a:t>
            </a:r>
            <a:r>
              <a:rPr b="1"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block</a:t>
            </a:r>
            <a:r>
              <a:rPr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” or “</a:t>
            </a:r>
            <a:r>
              <a:rPr b="1"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block-level</a:t>
            </a:r>
            <a:r>
              <a:rPr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” elements.</a:t>
            </a:r>
          </a:p>
        </p:txBody>
      </p:sp>
      <p:sp>
        <p:nvSpPr>
          <p:cNvPr id="103" name="Shape 103"/>
          <p:cNvSpPr/>
          <p:nvPr/>
        </p:nvSpPr>
        <p:spPr>
          <a:xfrm>
            <a:off x="4465975" y="2337956"/>
            <a:ext cx="610800" cy="167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5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Phrasing Content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These text-level semantics are </a:t>
            </a:r>
            <a:r>
              <a:rPr b="1" lang="en" sz="2400">
                <a:solidFill>
                  <a:srgbClr val="434343"/>
                </a:solidFill>
              </a:rPr>
              <a:t>contained within structural HTML elements and surround only small parts of a document’s content,</a:t>
            </a:r>
            <a:r>
              <a:rPr lang="en" sz="2400">
                <a:solidFill>
                  <a:srgbClr val="434343"/>
                </a:solidFill>
              </a:rPr>
              <a:t> and thus NOT a structural unit like a paragraph or list.</a:t>
            </a:r>
            <a:br>
              <a:rPr lang="en" sz="2400">
                <a:solidFill>
                  <a:srgbClr val="434343"/>
                </a:solidFill>
              </a:rPr>
            </a:b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</a:rPr>
              <a:t>&lt;a&gt; &lt;b&gt; &lt;i&gt; &lt;em&gt; &lt;strong&gt;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These elements appear </a:t>
            </a:r>
            <a:r>
              <a:rPr i="1" lang="en" sz="2400">
                <a:solidFill>
                  <a:srgbClr val="434343"/>
                </a:solidFill>
              </a:rPr>
              <a:t>within</a:t>
            </a:r>
            <a:r>
              <a:rPr lang="en" sz="2400">
                <a:solidFill>
                  <a:srgbClr val="434343"/>
                </a:solidFill>
              </a:rPr>
              <a:t> structural elements. </a:t>
            </a:r>
            <a:br>
              <a:rPr lang="en" sz="2400">
                <a:solidFill>
                  <a:srgbClr val="434343"/>
                </a:solidFill>
              </a:rPr>
            </a:br>
            <a:r>
              <a:rPr lang="en" sz="2400">
                <a:solidFill>
                  <a:srgbClr val="434343"/>
                </a:solidFill>
              </a:rPr>
              <a:t>For example: links, emphasized words or images.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814825" y="3072600"/>
            <a:ext cx="316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And</a:t>
            </a:r>
            <a:r>
              <a:rPr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I will sometimes refer to these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as “</a:t>
            </a:r>
            <a:r>
              <a:rPr b="1"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inline</a:t>
            </a:r>
            <a:r>
              <a:rPr lang="en" sz="1800">
                <a:solidFill>
                  <a:srgbClr val="FF057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” elements.</a:t>
            </a:r>
          </a:p>
        </p:txBody>
      </p:sp>
      <p:sp>
        <p:nvSpPr>
          <p:cNvPr id="111" name="Shape 111"/>
          <p:cNvSpPr/>
          <p:nvPr/>
        </p:nvSpPr>
        <p:spPr>
          <a:xfrm>
            <a:off x="5331325" y="3207581"/>
            <a:ext cx="369000" cy="477000"/>
          </a:xfrm>
          <a:prstGeom prst="rightBrace">
            <a:avLst>
              <a:gd fmla="val 8333" name="adj1"/>
              <a:gd fmla="val 47810" name="adj2"/>
            </a:avLst>
          </a:prstGeom>
          <a:noFill/>
          <a:ln cap="flat" cmpd="sng" w="19050">
            <a:solidFill>
              <a:srgbClr val="FF05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Embedded Content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Considered part of </a:t>
            </a:r>
            <a:r>
              <a:rPr i="1" lang="en" sz="2400">
                <a:solidFill>
                  <a:srgbClr val="434343"/>
                </a:solidFill>
              </a:rPr>
              <a:t>phrasing content,</a:t>
            </a:r>
            <a:r>
              <a:rPr lang="en" sz="2400">
                <a:solidFill>
                  <a:srgbClr val="434343"/>
                </a:solidFill>
              </a:rPr>
              <a:t> these elements import or insert other resources or media types into a document.</a:t>
            </a:r>
            <a:br>
              <a:rPr lang="en" sz="2400">
                <a:solidFill>
                  <a:srgbClr val="434343"/>
                </a:solidFill>
              </a:rPr>
            </a:b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</a:rPr>
              <a:t>&lt;audio&gt;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</a:rPr>
              <a:t>&lt;video&gt;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</a:rPr>
              <a:t>&lt;picture&gt;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</a:rPr>
              <a:t>&lt;svg&gt;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IMPORTANT: These elements take up space, but do not by default create a new line in the document.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Comments in HTML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&lt;!--</a:t>
            </a:r>
            <a:r>
              <a:rPr lang="en" sz="2400">
                <a:solidFill>
                  <a:srgbClr val="434343"/>
                </a:solidFill>
              </a:rPr>
              <a:t> This is a comment. </a:t>
            </a:r>
            <a:r>
              <a:rPr b="1" lang="en" sz="2400">
                <a:solidFill>
                  <a:srgbClr val="FF0000"/>
                </a:solidFill>
              </a:rPr>
              <a:t>--&gt;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&lt;!--</a:t>
            </a:r>
            <a:r>
              <a:rPr lang="en" sz="2400">
                <a:solidFill>
                  <a:srgbClr val="434343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	Anything between the comment characters will not     </a:t>
            </a:r>
            <a:br>
              <a:rPr lang="en" sz="2400">
                <a:solidFill>
                  <a:srgbClr val="434343"/>
                </a:solidFill>
              </a:rPr>
            </a:br>
            <a:r>
              <a:rPr lang="en" sz="2400">
                <a:solidFill>
                  <a:srgbClr val="434343"/>
                </a:solidFill>
              </a:rPr>
              <a:t>     appear in the body of your site, but will appear in the </a:t>
            </a:r>
            <a:br>
              <a:rPr lang="en" sz="2400">
                <a:solidFill>
                  <a:srgbClr val="434343"/>
                </a:solidFill>
              </a:rPr>
            </a:br>
            <a:r>
              <a:rPr lang="en" sz="2400">
                <a:solidFill>
                  <a:srgbClr val="434343"/>
                </a:solidFill>
              </a:rPr>
              <a:t>     source code.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--&gt;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&lt;!-- </a:t>
            </a:r>
            <a:r>
              <a:rPr lang="en" sz="2400">
                <a:solidFill>
                  <a:srgbClr val="434343"/>
                </a:solidFill>
              </a:rPr>
              <a:t>A comment providing information related to the page is a </a:t>
            </a:r>
            <a:r>
              <a:rPr b="1" i="1" lang="en" sz="2400">
                <a:solidFill>
                  <a:srgbClr val="434343"/>
                </a:solidFill>
              </a:rPr>
              <a:t>documentation comment</a:t>
            </a:r>
            <a:r>
              <a:rPr lang="en" sz="2400">
                <a:solidFill>
                  <a:srgbClr val="434343"/>
                </a:solidFill>
              </a:rPr>
              <a:t> </a:t>
            </a:r>
            <a:r>
              <a:rPr i="1" lang="en" sz="2400">
                <a:solidFill>
                  <a:srgbClr val="434343"/>
                </a:solidFill>
              </a:rPr>
              <a:t>*hint* *hint*</a:t>
            </a:r>
            <a:r>
              <a:rPr lang="en" sz="2400">
                <a:solidFill>
                  <a:srgbClr val="434343"/>
                </a:solidFill>
              </a:rPr>
              <a:t> </a:t>
            </a:r>
            <a:r>
              <a:rPr b="1" lang="en" sz="2400">
                <a:solidFill>
                  <a:srgbClr val="FF0000"/>
                </a:solidFill>
              </a:rPr>
              <a:t>--&gt;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Writing Valid HTML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11200" y="2984503"/>
            <a:ext cx="7875600" cy="19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434343"/>
                </a:solidFill>
              </a:rPr>
              <a:t>#TODO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2400">
                <a:solidFill>
                  <a:srgbClr val="9900FF"/>
                </a:solidFill>
              </a:rPr>
              <a:t> In groups, identify a few of the deprecated / obsolete HTML tags and attributes that YOU SHOULD NOT USE THIS SEMESTER.</a:t>
            </a:r>
          </a:p>
        </p:txBody>
      </p:sp>
      <p:sp>
        <p:nvSpPr>
          <p:cNvPr id="130" name="Shape 130"/>
          <p:cNvSpPr/>
          <p:nvPr/>
        </p:nvSpPr>
        <p:spPr>
          <a:xfrm>
            <a:off x="351525" y="912100"/>
            <a:ext cx="8436900" cy="2091600"/>
          </a:xfrm>
          <a:prstGeom prst="horizontalScroll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When the code used in a website is standard, DOES NOT use obsolete or deprecated tags or attributes, and is well-structured, we say it is </a:t>
            </a:r>
            <a:r>
              <a:rPr b="1" lang="en" sz="2400">
                <a:solidFill>
                  <a:srgbClr val="FFFFFF"/>
                </a:solidFill>
              </a:rPr>
              <a:t>VALID</a:t>
            </a:r>
            <a:r>
              <a:rPr lang="en" sz="24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Quick Guide: HTML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971550"/>
            <a:ext cx="8229600" cy="41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CC0000"/>
                </a:solidFill>
              </a:rPr>
              <a:t>Required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&lt;!doctype html&gt;         		</a:t>
            </a:r>
            <a:r>
              <a:rPr lang="en" sz="1600">
                <a:solidFill>
                  <a:srgbClr val="434343"/>
                </a:solidFill>
              </a:rPr>
              <a:t>identifies page as 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&lt;html&gt;	        	        			</a:t>
            </a:r>
            <a:r>
              <a:rPr lang="en" sz="1600">
                <a:solidFill>
                  <a:srgbClr val="434343"/>
                </a:solidFill>
              </a:rPr>
              <a:t>wraps around your entire web page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&lt;head&gt;	        	        			</a:t>
            </a:r>
            <a:r>
              <a:rPr lang="en" sz="1600">
                <a:solidFill>
                  <a:srgbClr val="434343"/>
                </a:solidFill>
              </a:rPr>
              <a:t>contains the stuff you DON’T see, but need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&lt;body&gt;                  	       		</a:t>
            </a:r>
            <a:r>
              <a:rPr lang="en" sz="1600">
                <a:solidFill>
                  <a:srgbClr val="434343"/>
                </a:solidFill>
              </a:rPr>
              <a:t>contains the stuff you DO see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&lt;meta charset=”utf-8”&gt;		</a:t>
            </a:r>
            <a:r>
              <a:rPr lang="en" sz="1600">
                <a:solidFill>
                  <a:srgbClr val="434343"/>
                </a:solidFill>
              </a:rPr>
              <a:t>makes sure all your characters are correct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&lt;title&gt;This title appears in browser tab&lt;/title&gt;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           	 				</a:t>
            </a:r>
            <a:r>
              <a:rPr lang="en" sz="1600">
                <a:solidFill>
                  <a:srgbClr val="434343"/>
                </a:solidFill>
              </a:rPr>
              <a:t>title for your website/webpage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&lt;link rel="stylesheet" type="text/css" href="css/styles.css"&gt;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434343"/>
                </a:solidFill>
              </a:rPr>
              <a:t>                                	        		</a:t>
            </a:r>
            <a:r>
              <a:rPr lang="en" sz="1600">
                <a:solidFill>
                  <a:srgbClr val="434343"/>
                </a:solidFill>
              </a:rPr>
              <a:t>links your HTML to your CSS (stylesheet)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Quick Guide: HTML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933450"/>
            <a:ext cx="8229600" cy="399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CC0000"/>
                </a:solidFill>
              </a:rPr>
              <a:t>Content Structure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&lt;p&gt;</a:t>
            </a:r>
            <a:r>
              <a:rPr lang="en" sz="1600">
                <a:solidFill>
                  <a:srgbClr val="434343"/>
                </a:solidFill>
              </a:rPr>
              <a:t>                         	        	paragraph – default text container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&lt;h1&gt;, &lt;h2&gt;...&lt;h6&gt;</a:t>
            </a:r>
            <a:r>
              <a:rPr lang="en" sz="1600">
                <a:solidFill>
                  <a:srgbClr val="434343"/>
                </a:solidFill>
              </a:rPr>
              <a:t>     	headlines in order of importance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&lt;ul&gt;</a:t>
            </a:r>
            <a:r>
              <a:rPr lang="en" sz="1600">
                <a:solidFill>
                  <a:srgbClr val="434343"/>
                </a:solidFill>
              </a:rPr>
              <a:t>                       	        	bulleted list / unordered 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&lt;ol&gt;</a:t>
            </a:r>
            <a:r>
              <a:rPr lang="en" sz="1600">
                <a:solidFill>
                  <a:srgbClr val="434343"/>
                </a:solidFill>
              </a:rPr>
              <a:t>                       	        	numbered list / ordered 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&lt;li&gt;</a:t>
            </a:r>
            <a:r>
              <a:rPr lang="en" sz="1600">
                <a:solidFill>
                  <a:srgbClr val="434343"/>
                </a:solidFill>
              </a:rPr>
              <a:t>                       	        	list item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&lt;table&gt;</a:t>
            </a:r>
            <a:r>
              <a:rPr lang="en" sz="1600">
                <a:solidFill>
                  <a:srgbClr val="434343"/>
                </a:solidFill>
              </a:rPr>
              <a:t>                	        	define table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&lt;tr&gt;</a:t>
            </a:r>
            <a:r>
              <a:rPr lang="en" sz="1600">
                <a:solidFill>
                  <a:srgbClr val="434343"/>
                </a:solidFill>
              </a:rPr>
              <a:t> </a:t>
            </a:r>
            <a:r>
              <a:rPr b="1" lang="en" sz="1600">
                <a:solidFill>
                  <a:srgbClr val="434343"/>
                </a:solidFill>
              </a:rPr>
              <a:t>&lt;td&gt;</a:t>
            </a:r>
            <a:r>
              <a:rPr lang="en" sz="1600">
                <a:solidFill>
                  <a:srgbClr val="434343"/>
                </a:solidFill>
              </a:rPr>
              <a:t> </a:t>
            </a:r>
            <a:r>
              <a:rPr b="1" lang="en" sz="1600">
                <a:solidFill>
                  <a:srgbClr val="434343"/>
                </a:solidFill>
              </a:rPr>
              <a:t>&lt;th&gt;</a:t>
            </a:r>
            <a:r>
              <a:rPr lang="en" sz="1600">
                <a:solidFill>
                  <a:srgbClr val="434343"/>
                </a:solidFill>
              </a:rPr>
              <a:t>        		create a table: row / cell (column) / header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&lt;a href=”http://www.iub.edu”&gt;</a:t>
            </a:r>
            <a:r>
              <a:rPr i="1" lang="en" sz="1600">
                <a:solidFill>
                  <a:srgbClr val="434343"/>
                </a:solidFill>
              </a:rPr>
              <a:t>Link Name</a:t>
            </a:r>
            <a:r>
              <a:rPr b="1" lang="en" sz="1600">
                <a:solidFill>
                  <a:srgbClr val="434343"/>
                </a:solidFill>
              </a:rPr>
              <a:t>&lt;/a&gt; </a:t>
            </a:r>
            <a:r>
              <a:rPr lang="en" sz="1600">
                <a:solidFill>
                  <a:srgbClr val="434343"/>
                </a:solidFill>
              </a:rPr>
              <a:t>				link to other web pages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&lt;img src=”images/iu-logo.jpg” alt=”Short description.”&gt;		</a:t>
            </a:r>
            <a:r>
              <a:rPr lang="en" sz="1600">
                <a:solidFill>
                  <a:srgbClr val="434343"/>
                </a:solidFill>
              </a:rPr>
              <a:t>place an image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i="1" lang="en" sz="1600">
                <a:solidFill>
                  <a:srgbClr val="CC0000"/>
                </a:solidFill>
              </a:rPr>
              <a:t>Page structure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&lt;div&gt;</a:t>
            </a:r>
            <a:r>
              <a:rPr lang="en" sz="1600">
                <a:solidFill>
                  <a:srgbClr val="434343"/>
                </a:solidFill>
              </a:rPr>
              <a:t>                                box, division – </a:t>
            </a:r>
            <a:r>
              <a:rPr i="1" lang="en" sz="1600">
                <a:solidFill>
                  <a:srgbClr val="434343"/>
                </a:solidFill>
              </a:rPr>
              <a:t>for structure and/or design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4800"/>
              <a:t>References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2400">
                <a:solidFill>
                  <a:srgbClr val="434343"/>
                </a:solidFill>
              </a:rPr>
              <a:t>HTML Validator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https://validator.w3.org/nu/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 sz="2400">
                <a:solidFill>
                  <a:srgbClr val="434343"/>
                </a:solidFill>
              </a:rPr>
              <a:t>HTML Reference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rgbClr val="434343"/>
                </a:solidFill>
                <a:hlinkClick r:id="rId4"/>
              </a:rPr>
              <a:t>https://developer.mozilla.org/en-US/docs/Web/HTML/Element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" sz="2400" u="sng">
                <a:solidFill>
                  <a:srgbClr val="000000"/>
                </a:solidFill>
              </a:rPr>
              <a:t>TIP</a:t>
            </a:r>
            <a:r>
              <a:rPr b="1" i="1" lang="en" sz="240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The </a:t>
            </a:r>
            <a:r>
              <a:rPr b="1" i="1" lang="en" sz="1800">
                <a:solidFill>
                  <a:srgbClr val="000000"/>
                </a:solidFill>
              </a:rPr>
              <a:t>Online Resources</a:t>
            </a:r>
            <a:r>
              <a:rPr lang="en" sz="1800">
                <a:solidFill>
                  <a:srgbClr val="000000"/>
                </a:solidFill>
              </a:rPr>
              <a:t> page in Canvas is a good place to check if you can’t remember which lecture I mentioned which resource.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n" sz="4150">
                <a:latin typeface="Georgia"/>
                <a:ea typeface="Georgia"/>
                <a:cs typeface="Georgia"/>
                <a:sym typeface="Georgia"/>
              </a:rPr>
              <a:t>HTML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n" sz="1200">
                <a:solidFill>
                  <a:srgbClr val="252525"/>
                </a:solidFill>
              </a:rPr>
              <a:t>From Wikipedia, the free encyclopedia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252525"/>
                </a:solidFill>
                <a:highlight>
                  <a:srgbClr val="FFFFFF"/>
                </a:highlight>
              </a:rPr>
              <a:t>HyperText Markup Language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 (</a:t>
            </a:r>
            <a:r>
              <a:rPr b="1" lang="en" sz="2200">
                <a:solidFill>
                  <a:srgbClr val="252525"/>
                </a:solidFill>
                <a:highlight>
                  <a:srgbClr val="FFFFFF"/>
                </a:highlight>
              </a:rPr>
              <a:t>HTML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) is the standard </a:t>
            </a:r>
            <a:r>
              <a:rPr lang="en" sz="220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markup language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 for creating </a:t>
            </a:r>
            <a:r>
              <a:rPr lang="en" sz="2200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web pages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 and </a:t>
            </a:r>
            <a:r>
              <a:rPr lang="en" sz="2200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web applications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. With </a:t>
            </a:r>
            <a:r>
              <a:rPr lang="en" sz="2200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Cascading Style Sheets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 (CSS), and </a:t>
            </a:r>
            <a:r>
              <a:rPr lang="en" sz="2200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JavaScript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, it forms a triad of cornerstone technologies for the </a:t>
            </a:r>
            <a:r>
              <a:rPr lang="en" sz="2200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World Wide Web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r>
              <a:rPr baseline="30000" lang="en" sz="2200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[1]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" sz="2200">
                <a:solidFill>
                  <a:srgbClr val="0B0080"/>
                </a:solidFill>
                <a:highlight>
                  <a:srgbClr val="FFFFFF"/>
                </a:highlight>
                <a:hlinkClick r:id="rId10"/>
              </a:rPr>
              <a:t>Web browsers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 receive HTML documents from a </a:t>
            </a:r>
            <a:r>
              <a:rPr lang="en" sz="2200">
                <a:solidFill>
                  <a:srgbClr val="0B0080"/>
                </a:solidFill>
                <a:highlight>
                  <a:srgbClr val="FFFFFF"/>
                </a:highlight>
                <a:hlinkClick r:id="rId11"/>
              </a:rPr>
              <a:t>webserver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 or from local storage and render them into multimedia web pages. HTML describes the structure of a web page </a:t>
            </a:r>
            <a:r>
              <a:rPr lang="en" sz="2200">
                <a:solidFill>
                  <a:srgbClr val="0B0080"/>
                </a:solidFill>
                <a:highlight>
                  <a:srgbClr val="FFFFFF"/>
                </a:highlight>
                <a:hlinkClick r:id="rId12"/>
              </a:rPr>
              <a:t>semantically</a:t>
            </a: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 and originally included cues for the appearance of the document.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13"/>
              </a:rPr>
              <a:t>https://en.wikipedia.org/wiki/HTML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n" sz="4150">
                <a:latin typeface="Georgia"/>
                <a:ea typeface="Georgia"/>
                <a:cs typeface="Georgia"/>
                <a:sym typeface="Georgia"/>
              </a:rPr>
              <a:t>Semantics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n" sz="1200">
                <a:solidFill>
                  <a:srgbClr val="252525"/>
                </a:solidFill>
              </a:rPr>
              <a:t>From Wikipedia, the free encyclopedia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Semantics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 (from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Ancient Greek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: </a:t>
            </a:r>
            <a:r>
              <a:rPr lang="en" sz="2400">
                <a:solidFill>
                  <a:srgbClr val="663366"/>
                </a:solidFill>
                <a:highlight>
                  <a:srgbClr val="FFFFFF"/>
                </a:highlight>
                <a:hlinkClick r:id="rId4"/>
              </a:rPr>
              <a:t>σημαντικός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i="1" lang="en" sz="2400">
                <a:solidFill>
                  <a:srgbClr val="252525"/>
                </a:solidFill>
                <a:highlight>
                  <a:srgbClr val="FFFFFF"/>
                </a:highlight>
              </a:rPr>
              <a:t>sēmantikos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, "significant")</a:t>
            </a:r>
            <a:r>
              <a:rPr baseline="30000" lang="en" sz="2400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[1]</a:t>
            </a:r>
            <a:r>
              <a:rPr baseline="30000" lang="en" sz="2400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[2]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 is the philosophical and scientific study of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meaning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—in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language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, programming languages, formal logics, and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semiotics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. It focuses on the relationship between </a:t>
            </a:r>
            <a:r>
              <a:rPr i="1" lang="en" sz="2400">
                <a:solidFill>
                  <a:srgbClr val="252525"/>
                </a:solidFill>
                <a:highlight>
                  <a:srgbClr val="FFFFFF"/>
                </a:highlight>
              </a:rPr>
              <a:t>signifiers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—like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10"/>
              </a:rPr>
              <a:t>words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11"/>
              </a:rPr>
              <a:t>phrases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12"/>
              </a:rPr>
              <a:t>signs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, and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13"/>
              </a:rPr>
              <a:t>symbols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—and what they stand for, their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14"/>
              </a:rPr>
              <a:t>denotation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15"/>
              </a:rPr>
              <a:t>https://en.wikipedia.org/wiki/Semantics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57E"/>
                </a:solidFill>
                <a:highlight>
                  <a:srgbClr val="FFFFFF"/>
                </a:highlight>
              </a:rPr>
              <a:t>“Semantic HTML” = HTML tag with implied meaning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Basic/Required HTML Structure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57E"/>
                </a:solidFill>
              </a:rPr>
              <a:t>&lt;!doctype html&gt;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57E"/>
                </a:solidFill>
              </a:rPr>
              <a:t>&lt;html&gt;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57E"/>
                </a:solidFill>
              </a:rPr>
              <a:t>&lt;head&gt;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1400">
                <a:solidFill>
                  <a:srgbClr val="FF057E"/>
                </a:solidFill>
              </a:rPr>
              <a:t>&lt;meta charset="utf-8"&gt;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1400">
                <a:solidFill>
                  <a:srgbClr val="FF057E"/>
                </a:solidFill>
              </a:rPr>
              <a:t>&lt;title&gt;My Page&lt;/title&gt;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i="1" lang="en" sz="1400">
                <a:solidFill>
                  <a:srgbClr val="1E7F95"/>
                </a:solidFill>
              </a:rPr>
              <a:t>OUR CONTENT HERE *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57E"/>
                </a:solidFill>
              </a:rPr>
              <a:t>&lt;/head&gt;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57E"/>
                </a:solidFill>
              </a:rPr>
              <a:t>&lt;body&gt;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1E7F95"/>
                </a:solidFill>
              </a:rPr>
              <a:t>	</a:t>
            </a:r>
            <a:r>
              <a:rPr b="1" i="1" lang="en" sz="1400">
                <a:solidFill>
                  <a:srgbClr val="1E7F95"/>
                </a:solidFill>
              </a:rPr>
              <a:t>OUR CONTENT HERE *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57E"/>
                </a:solidFill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57E"/>
                </a:solidFill>
              </a:rPr>
              <a:t>&lt;/html&gt;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>
                <a:solidFill>
                  <a:srgbClr val="1E7F95"/>
                </a:solidFill>
              </a:rPr>
              <a:t>* HTML tags and content shall only reside within &lt;head&gt; or &lt;body&gt;</a:t>
            </a:r>
          </a:p>
        </p:txBody>
      </p:sp>
      <p:sp>
        <p:nvSpPr>
          <p:cNvPr id="48" name="Shape 48"/>
          <p:cNvSpPr/>
          <p:nvPr/>
        </p:nvSpPr>
        <p:spPr>
          <a:xfrm>
            <a:off x="4637750" y="1622250"/>
            <a:ext cx="4020300" cy="2137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When the code used in a website is standard, DOES NOT use obsolete or deprecated tags or attributes, and is well- structured, we say it is </a:t>
            </a:r>
            <a:r>
              <a:rPr b="1" lang="en" sz="1800"/>
              <a:t>VALID</a:t>
            </a:r>
            <a:r>
              <a:rPr lang="en" sz="180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The DOCTYPE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52125" y="1200150"/>
            <a:ext cx="88938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HTML4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3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HTML PUBLIC "-//W3C//DTD HTML 4.01//EN" "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http://www.w3.org/TR/html4/strict.dtd</a:t>
            </a: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3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134F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 code:  </a:t>
            </a:r>
            <a:r>
              <a:rPr b="1" lang="en" sz="1400">
                <a:solidFill>
                  <a:srgbClr val="134F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&lt;BODY&gt;&lt;H1&gt;Hello.&lt;BR&gt;Goodbye!&lt;/H1&gt;&lt;/BODY&gt;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XHTML 1.0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html PUBLIC "-//W3C//DTD XHTML 1.0 Frameset//EN" "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http://www.w3.org/TR/xhtml1/DTD/xhtml1-frameset.dtd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134F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 code:  </a:t>
            </a:r>
            <a:r>
              <a:rPr b="1" lang="en" sz="1400">
                <a:solidFill>
                  <a:srgbClr val="134F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&lt;body&gt;&lt;h1&gt;Hello.&lt;br /&gt;Goodbye!&lt;/h1&gt;&lt;/body&gt;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HTML5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134F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 code:  </a:t>
            </a:r>
            <a:r>
              <a:rPr b="1" lang="en" sz="1400">
                <a:solidFill>
                  <a:srgbClr val="134F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&lt;body&gt;&lt;h1&gt;Hello.&lt;br&gt;Goodbye!&lt;/h1&gt;&lt;/body&gt;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Web Standards Mode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By putting a DOCTYPE at the top of each of your HTML pages, the browser knows to trust the content within the page (that it’s a web page specifically) and read in the content using modern web standards.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 sz="2400">
                <a:solidFill>
                  <a:srgbClr val="666666"/>
                </a:solidFill>
              </a:rPr>
              <a:t>Why do we need it really?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If no doctype, browsers think that the document is old or is using non-consistent practices, and sometimes will revert to </a:t>
            </a:r>
            <a:r>
              <a:rPr b="1" lang="en" sz="2400">
                <a:solidFill>
                  <a:srgbClr val="666666"/>
                </a:solidFill>
              </a:rPr>
              <a:t>quirks mode.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HTML Syntax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</a:rPr>
              <a:t>Most HTML tags come in </a:t>
            </a:r>
            <a:r>
              <a:rPr b="1" lang="en" sz="2400">
                <a:solidFill>
                  <a:srgbClr val="434343"/>
                </a:solidFill>
              </a:rPr>
              <a:t>pairs</a:t>
            </a:r>
            <a:r>
              <a:rPr lang="en" sz="2400">
                <a:solidFill>
                  <a:srgbClr val="434343"/>
                </a:solidFill>
              </a:rPr>
              <a:t>; </a:t>
            </a:r>
            <a:br>
              <a:rPr lang="en" sz="2400">
                <a:solidFill>
                  <a:srgbClr val="434343"/>
                </a:solidFill>
              </a:rPr>
            </a:br>
            <a:r>
              <a:rPr lang="en" sz="2400">
                <a:solidFill>
                  <a:srgbClr val="434343"/>
                </a:solidFill>
              </a:rPr>
              <a:t>an </a:t>
            </a:r>
            <a:r>
              <a:rPr i="1" lang="en" sz="2400">
                <a:solidFill>
                  <a:srgbClr val="434343"/>
                </a:solidFill>
              </a:rPr>
              <a:t>opening</a:t>
            </a:r>
            <a:r>
              <a:rPr lang="en" sz="2400">
                <a:solidFill>
                  <a:srgbClr val="434343"/>
                </a:solidFill>
              </a:rPr>
              <a:t> tag and a </a:t>
            </a:r>
            <a:r>
              <a:rPr i="1" lang="en" sz="2400">
                <a:solidFill>
                  <a:srgbClr val="434343"/>
                </a:solidFill>
              </a:rPr>
              <a:t>closing</a:t>
            </a:r>
            <a:r>
              <a:rPr lang="en" sz="2400">
                <a:solidFill>
                  <a:srgbClr val="434343"/>
                </a:solidFill>
              </a:rPr>
              <a:t> tag.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 sz="2400">
                <a:solidFill>
                  <a:srgbClr val="434343"/>
                </a:solidFill>
              </a:rPr>
              <a:t>&lt;</a:t>
            </a:r>
            <a:r>
              <a:rPr lang="en" sz="2400">
                <a:solidFill>
                  <a:srgbClr val="434343"/>
                </a:solidFill>
              </a:rPr>
              <a:t>, </a:t>
            </a:r>
            <a:r>
              <a:rPr b="1" lang="en" sz="2400">
                <a:solidFill>
                  <a:srgbClr val="434343"/>
                </a:solidFill>
              </a:rPr>
              <a:t>&gt;</a:t>
            </a:r>
            <a:r>
              <a:rPr lang="en" sz="2400">
                <a:solidFill>
                  <a:srgbClr val="434343"/>
                </a:solidFill>
              </a:rPr>
              <a:t>, and </a:t>
            </a:r>
            <a:r>
              <a:rPr b="1" lang="en" sz="2400">
                <a:solidFill>
                  <a:srgbClr val="434343"/>
                </a:solidFill>
              </a:rPr>
              <a:t>&amp;</a:t>
            </a:r>
            <a:r>
              <a:rPr lang="en" sz="2400">
                <a:solidFill>
                  <a:srgbClr val="434343"/>
                </a:solidFill>
              </a:rPr>
              <a:t> are special.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http://character-code.com/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875" y="2643774"/>
            <a:ext cx="6985225" cy="22236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242525" y="4437450"/>
            <a:ext cx="3672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57E"/>
                </a:solidFill>
                <a:latin typeface="Indie Flower"/>
                <a:ea typeface="Indie Flower"/>
                <a:cs typeface="Indie Flower"/>
                <a:sym typeface="Indie Flower"/>
              </a:rPr>
              <a:t>Content goes in between!</a:t>
            </a:r>
          </a:p>
        </p:txBody>
      </p:sp>
      <p:cxnSp>
        <p:nvCxnSpPr>
          <p:cNvPr id="69" name="Shape 69"/>
          <p:cNvCxnSpPr/>
          <p:nvPr/>
        </p:nvCxnSpPr>
        <p:spPr>
          <a:xfrm flipH="1" rot="10800000">
            <a:off x="5840125" y="3864725"/>
            <a:ext cx="9300" cy="658500"/>
          </a:xfrm>
          <a:prstGeom prst="straightConnector1">
            <a:avLst/>
          </a:prstGeom>
          <a:noFill/>
          <a:ln cap="flat" cmpd="sng" w="28575">
            <a:solidFill>
              <a:srgbClr val="FF057E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Special Characters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In assignments, I expect you to replace a few basic characters for typographical reasons: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57E"/>
                </a:solidFill>
              </a:rPr>
              <a:t>“”</a:t>
            </a:r>
            <a:r>
              <a:rPr lang="en">
                <a:solidFill>
                  <a:srgbClr val="434343"/>
                </a:solidFill>
              </a:rPr>
              <a:t>		curly quote		</a:t>
            </a:r>
            <a:r>
              <a:rPr b="1" lang="en">
                <a:solidFill>
                  <a:srgbClr val="434343"/>
                </a:solidFill>
              </a:rPr>
              <a:t>&amp;ldquo;		&amp;rdquo;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	</a:t>
            </a:r>
            <a:r>
              <a:rPr lang="en">
                <a:solidFill>
                  <a:srgbClr val="434343"/>
                </a:solidFill>
              </a:rPr>
              <a:t>	Em dash			</a:t>
            </a:r>
            <a:r>
              <a:rPr b="1" lang="en">
                <a:solidFill>
                  <a:srgbClr val="434343"/>
                </a:solidFill>
              </a:rPr>
              <a:t>&amp;mdash;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57E"/>
                </a:solidFill>
              </a:rPr>
              <a:t>’</a:t>
            </a:r>
            <a:r>
              <a:rPr b="1" lang="en">
                <a:solidFill>
                  <a:srgbClr val="FF0000"/>
                </a:solidFill>
              </a:rPr>
              <a:t>	</a:t>
            </a:r>
            <a:r>
              <a:rPr lang="en">
                <a:solidFill>
                  <a:srgbClr val="434343"/>
                </a:solidFill>
              </a:rPr>
              <a:t>	apostrophe		</a:t>
            </a:r>
            <a:r>
              <a:rPr b="1" lang="en">
                <a:solidFill>
                  <a:srgbClr val="434343"/>
                </a:solidFill>
              </a:rPr>
              <a:t>&amp;rsquo;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57E"/>
                </a:solidFill>
              </a:rPr>
              <a:t>&amp;</a:t>
            </a:r>
            <a:r>
              <a:rPr b="1" lang="en">
                <a:solidFill>
                  <a:srgbClr val="434343"/>
                </a:solidFill>
              </a:rPr>
              <a:t>		</a:t>
            </a:r>
            <a:r>
              <a:rPr lang="en">
                <a:solidFill>
                  <a:srgbClr val="434343"/>
                </a:solidFill>
              </a:rPr>
              <a:t>ampersand</a:t>
            </a:r>
            <a:r>
              <a:rPr b="1" lang="en">
                <a:solidFill>
                  <a:srgbClr val="434343"/>
                </a:solidFill>
              </a:rPr>
              <a:t>		&amp;amp;</a:t>
            </a:r>
          </a:p>
        </p:txBody>
      </p:sp>
      <p:cxnSp>
        <p:nvCxnSpPr>
          <p:cNvPr id="76" name="Shape 76"/>
          <p:cNvCxnSpPr/>
          <p:nvPr/>
        </p:nvCxnSpPr>
        <p:spPr>
          <a:xfrm flipH="1" rot="10800000">
            <a:off x="521925" y="3437531"/>
            <a:ext cx="461100" cy="9000"/>
          </a:xfrm>
          <a:prstGeom prst="straightConnector1">
            <a:avLst/>
          </a:prstGeom>
          <a:noFill/>
          <a:ln cap="flat" cmpd="sng" w="38100">
            <a:solidFill>
              <a:srgbClr val="FF057E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Some exceptions to the pair rule: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rgbClr val="FF057E"/>
                </a:solidFill>
              </a:rPr>
              <a:t>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&lt;</a:t>
            </a:r>
            <a:r>
              <a:rPr b="1" lang="en" sz="2400">
                <a:solidFill>
                  <a:srgbClr val="434343"/>
                </a:solidFill>
              </a:rPr>
              <a:t>img</a:t>
            </a:r>
            <a:r>
              <a:rPr lang="en" sz="2400">
                <a:solidFill>
                  <a:srgbClr val="434343"/>
                </a:solidFill>
              </a:rPr>
              <a:t> src="images/kittens.jpg" alt="kittens"&gt;</a:t>
            </a:r>
          </a:p>
          <a:p>
            <a:pPr lvl="0" rtl="0">
              <a:spcBef>
                <a:spcPts val="0"/>
              </a:spcBef>
              <a:buNone/>
            </a:pPr>
            <a:br>
              <a:rPr i="1" lang="en" sz="2400">
                <a:solidFill>
                  <a:srgbClr val="FF057E"/>
                </a:solidFill>
              </a:rPr>
            </a:br>
            <a:r>
              <a:rPr i="1" lang="en" sz="2400">
                <a:solidFill>
                  <a:srgbClr val="FF057E"/>
                </a:solidFill>
              </a:rPr>
              <a:t>horizontal rule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&lt;</a:t>
            </a:r>
            <a:r>
              <a:rPr b="1" lang="en" sz="2400">
                <a:solidFill>
                  <a:srgbClr val="434343"/>
                </a:solidFill>
              </a:rPr>
              <a:t>hr</a:t>
            </a:r>
            <a:r>
              <a:rPr lang="en" sz="2400">
                <a:solidFill>
                  <a:srgbClr val="434343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br>
              <a:rPr i="1" lang="en" sz="2400">
                <a:solidFill>
                  <a:srgbClr val="FF057E"/>
                </a:solidFill>
              </a:rPr>
            </a:br>
            <a:r>
              <a:rPr i="1" lang="en" sz="2400">
                <a:solidFill>
                  <a:srgbClr val="FF057E"/>
                </a:solidFill>
              </a:rPr>
              <a:t>break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&lt;p&gt;611 N Woodlawn Ave&lt;</a:t>
            </a:r>
            <a:r>
              <a:rPr b="1" lang="en" sz="2400">
                <a:solidFill>
                  <a:srgbClr val="434343"/>
                </a:solidFill>
              </a:rPr>
              <a:t>br</a:t>
            </a:r>
            <a:r>
              <a:rPr lang="en" sz="2400">
                <a:solidFill>
                  <a:srgbClr val="434343"/>
                </a:solidFill>
              </a:rPr>
              <a:t>&gt;School of Informatics</a:t>
            </a:r>
            <a:r>
              <a:rPr b="1" lang="en" sz="2400">
                <a:solidFill>
                  <a:srgbClr val="434343"/>
                </a:solidFill>
              </a:rPr>
              <a:t>&lt;br&gt;</a:t>
            </a:r>
            <a:r>
              <a:rPr lang="en" sz="2400">
                <a:solidFill>
                  <a:srgbClr val="434343"/>
                </a:solidFill>
              </a:rPr>
              <a:t>Bloomington, IN 47408&lt;/p&gt;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