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Ubuntu"/>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Ubuntu-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Ubuntu-italic.fntdata"/><Relationship Id="rId10" Type="http://schemas.openxmlformats.org/officeDocument/2006/relationships/slide" Target="slides/slide5.xml"/><Relationship Id="rId32" Type="http://schemas.openxmlformats.org/officeDocument/2006/relationships/font" Target="fonts/Ubuntu-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Ubuntu-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 name="Shape 41"/>
        <p:cNvGrpSpPr/>
        <p:nvPr/>
      </p:nvGrpSpPr>
      <p:grpSpPr>
        <a:xfrm>
          <a:off x="0" y="0"/>
          <a:ext cx="0" cy="0"/>
          <a:chOff x="0" y="0"/>
          <a:chExt cx="0" cy="0"/>
        </a:xfrm>
      </p:grpSpPr>
      <p:sp>
        <p:nvSpPr>
          <p:cNvPr id="42" name="Shape 4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3" name="Shape 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50" name="Shape 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idx="1" type="subTitle"/>
          </p:nvPr>
        </p:nvSpPr>
        <p:spPr>
          <a:xfrm>
            <a:off x="685800" y="2840053"/>
            <a:ext cx="7772400" cy="784800"/>
          </a:xfrm>
          <a:prstGeom prst="rect">
            <a:avLst/>
          </a:prstGeom>
        </p:spPr>
        <p:txBody>
          <a:bodyPr anchorCtr="0" anchor="t" bIns="91425" lIns="91425" rIns="91425" tIns="91425"/>
          <a:lstStyle>
            <a:lvl1pPr lvl="0" algn="ctr">
              <a:spcBef>
                <a:spcPts val="0"/>
              </a:spcBef>
              <a:buClr>
                <a:schemeClr val="lt2"/>
              </a:buClr>
              <a:buNone/>
              <a:defRPr>
                <a:solidFill>
                  <a:schemeClr val="lt2"/>
                </a:solidFill>
              </a:defRPr>
            </a:lvl1pPr>
            <a:lvl2pPr lvl="1" algn="ctr">
              <a:spcBef>
                <a:spcPts val="0"/>
              </a:spcBef>
              <a:buClr>
                <a:schemeClr val="lt2"/>
              </a:buClr>
              <a:buSzPct val="100000"/>
              <a:buNone/>
              <a:defRPr sz="3000">
                <a:solidFill>
                  <a:schemeClr val="lt2"/>
                </a:solidFill>
              </a:defRPr>
            </a:lvl2pPr>
            <a:lvl3pPr lvl="2" algn="ctr">
              <a:spcBef>
                <a:spcPts val="0"/>
              </a:spcBef>
              <a:buClr>
                <a:schemeClr val="lt2"/>
              </a:buClr>
              <a:buSzPct val="100000"/>
              <a:buNone/>
              <a:defRPr sz="3000">
                <a:solidFill>
                  <a:schemeClr val="lt2"/>
                </a:solidFill>
              </a:defRPr>
            </a:lvl3pPr>
            <a:lvl4pPr lvl="3" algn="ctr">
              <a:spcBef>
                <a:spcPts val="0"/>
              </a:spcBef>
              <a:buClr>
                <a:schemeClr val="lt2"/>
              </a:buClr>
              <a:buSzPct val="100000"/>
              <a:buNone/>
              <a:defRPr sz="3000">
                <a:solidFill>
                  <a:schemeClr val="lt2"/>
                </a:solidFill>
              </a:defRPr>
            </a:lvl4pPr>
            <a:lvl5pPr lvl="4" algn="ctr">
              <a:spcBef>
                <a:spcPts val="0"/>
              </a:spcBef>
              <a:buClr>
                <a:schemeClr val="lt2"/>
              </a:buClr>
              <a:buSzPct val="100000"/>
              <a:buNone/>
              <a:defRPr sz="3000">
                <a:solidFill>
                  <a:schemeClr val="lt2"/>
                </a:solidFill>
              </a:defRPr>
            </a:lvl5pPr>
            <a:lvl6pPr lvl="5" algn="ctr">
              <a:spcBef>
                <a:spcPts val="0"/>
              </a:spcBef>
              <a:buClr>
                <a:schemeClr val="lt2"/>
              </a:buClr>
              <a:buSzPct val="100000"/>
              <a:buNone/>
              <a:defRPr sz="3000">
                <a:solidFill>
                  <a:schemeClr val="lt2"/>
                </a:solidFill>
              </a:defRPr>
            </a:lvl6pPr>
            <a:lvl7pPr lvl="6" algn="ctr">
              <a:spcBef>
                <a:spcPts val="0"/>
              </a:spcBef>
              <a:buClr>
                <a:schemeClr val="lt2"/>
              </a:buClr>
              <a:buSzPct val="100000"/>
              <a:buNone/>
              <a:defRPr sz="3000">
                <a:solidFill>
                  <a:schemeClr val="lt2"/>
                </a:solidFill>
              </a:defRPr>
            </a:lvl7pPr>
            <a:lvl8pPr lvl="7" algn="ctr">
              <a:spcBef>
                <a:spcPts val="0"/>
              </a:spcBef>
              <a:buClr>
                <a:schemeClr val="lt2"/>
              </a:buClr>
              <a:buSzPct val="100000"/>
              <a:buNone/>
              <a:defRPr sz="3000">
                <a:solidFill>
                  <a:schemeClr val="lt2"/>
                </a:solidFill>
              </a:defRPr>
            </a:lvl8pPr>
            <a:lvl9pPr lvl="8" algn="ctr">
              <a:spcBef>
                <a:spcPts val="0"/>
              </a:spcBef>
              <a:buClr>
                <a:schemeClr val="lt2"/>
              </a:buClr>
              <a:buSzPct val="100000"/>
              <a:buNone/>
              <a:defRPr sz="3000">
                <a:solidFill>
                  <a:schemeClr val="lt2"/>
                </a:solidFill>
              </a:defRPr>
            </a:lvl9pPr>
          </a:lstStyle>
          <a:p/>
        </p:txBody>
      </p:sp>
      <p:sp>
        <p:nvSpPr>
          <p:cNvPr id="10" name="Shape 10"/>
          <p:cNvSpPr txBox="1"/>
          <p:nvPr>
            <p:ph type="ctrTitle"/>
          </p:nvPr>
        </p:nvSpPr>
        <p:spPr>
          <a:xfrm>
            <a:off x="685800" y="1583342"/>
            <a:ext cx="7772400" cy="11598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6" name="Shape 36"/>
        <p:cNvGrpSpPr/>
        <p:nvPr/>
      </p:nvGrpSpPr>
      <p:grpSpPr>
        <a:xfrm>
          <a:off x="0" y="0"/>
          <a:ext cx="0" cy="0"/>
          <a:chOff x="0" y="0"/>
          <a:chExt cx="0" cy="0"/>
        </a:xfrm>
      </p:grpSpPr>
      <p:sp>
        <p:nvSpPr>
          <p:cNvPr id="37" name="Shape 37"/>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8" name="Shape 38"/>
        <p:cNvGrpSpPr/>
        <p:nvPr/>
      </p:nvGrpSpPr>
      <p:grpSpPr>
        <a:xfrm>
          <a:off x="0" y="0"/>
          <a:ext cx="0" cy="0"/>
          <a:chOff x="0" y="0"/>
          <a:chExt cx="0" cy="0"/>
        </a:xfrm>
      </p:grpSpPr>
      <p:sp>
        <p:nvSpPr>
          <p:cNvPr id="39" name="Shape 39"/>
          <p:cNvSpPr txBox="1"/>
          <p:nvPr>
            <p:ph idx="1" type="body"/>
          </p:nvPr>
        </p:nvSpPr>
        <p:spPr>
          <a:xfrm>
            <a:off x="457200" y="4406309"/>
            <a:ext cx="8229600" cy="519600"/>
          </a:xfrm>
          <a:prstGeom prst="rect">
            <a:avLst/>
          </a:prstGeom>
        </p:spPr>
        <p:txBody>
          <a:bodyPr anchorCtr="0" anchor="t" bIns="91425" lIns="91425" rIns="91425" tIns="91425"/>
          <a:lstStyle>
            <a:lvl1pPr lvl="0" rtl="0" algn="ctr">
              <a:spcBef>
                <a:spcPts val="0"/>
              </a:spcBef>
              <a:buSzPct val="100000"/>
              <a:buNone/>
              <a:defRPr sz="1800"/>
            </a:lvl1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0" name="Shape 4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1" name="Shape 11"/>
        <p:cNvGrpSpPr/>
        <p:nvPr/>
      </p:nvGrpSpPr>
      <p:grpSpPr>
        <a:xfrm>
          <a:off x="0" y="0"/>
          <a:ext cx="0" cy="0"/>
          <a:chOff x="0" y="0"/>
          <a:chExt cx="0" cy="0"/>
        </a:xfrm>
      </p:grpSpPr>
      <p:sp>
        <p:nvSpPr>
          <p:cNvPr id="12" name="Shape 12"/>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3" name="Shape 13"/>
          <p:cNvSpPr txBox="1"/>
          <p:nvPr>
            <p:ph idx="1" type="body"/>
          </p:nvPr>
        </p:nvSpPr>
        <p:spPr>
          <a:xfrm>
            <a:off x="457200" y="1200150"/>
            <a:ext cx="8229600" cy="3725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4" name="Shape 14"/>
        <p:cNvGrpSpPr/>
        <p:nvPr/>
      </p:nvGrpSpPr>
      <p:grpSpPr>
        <a:xfrm>
          <a:off x="0" y="0"/>
          <a:ext cx="0" cy="0"/>
          <a:chOff x="0" y="0"/>
          <a:chExt cx="0" cy="0"/>
        </a:xfrm>
      </p:grpSpPr>
      <p:sp>
        <p:nvSpPr>
          <p:cNvPr id="15" name="Shape 15"/>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6" name="Shape 16"/>
          <p:cNvSpPr txBox="1"/>
          <p:nvPr>
            <p:ph idx="1" type="body"/>
          </p:nvPr>
        </p:nvSpPr>
        <p:spPr>
          <a:xfrm>
            <a:off x="457200" y="1200150"/>
            <a:ext cx="3994500" cy="3725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7" name="Shape 17"/>
          <p:cNvSpPr txBox="1"/>
          <p:nvPr>
            <p:ph idx="2" type="body"/>
          </p:nvPr>
        </p:nvSpPr>
        <p:spPr>
          <a:xfrm>
            <a:off x="4692273" y="1200150"/>
            <a:ext cx="3994500" cy="3725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8" name="Shape 18"/>
        <p:cNvGrpSpPr/>
        <p:nvPr/>
      </p:nvGrpSpPr>
      <p:grpSpPr>
        <a:xfrm>
          <a:off x="0" y="0"/>
          <a:ext cx="0" cy="0"/>
          <a:chOff x="0" y="0"/>
          <a:chExt cx="0" cy="0"/>
        </a:xfrm>
      </p:grpSpPr>
      <p:sp>
        <p:nvSpPr>
          <p:cNvPr id="19" name="Shape 19"/>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0" name="Shape 20"/>
        <p:cNvGrpSpPr/>
        <p:nvPr/>
      </p:nvGrpSpPr>
      <p:grpSpPr>
        <a:xfrm>
          <a:off x="0" y="0"/>
          <a:ext cx="0" cy="0"/>
          <a:chOff x="0" y="0"/>
          <a:chExt cx="0" cy="0"/>
        </a:xfrm>
      </p:grpSpPr>
      <p:sp>
        <p:nvSpPr>
          <p:cNvPr id="21" name="Shape 21"/>
          <p:cNvSpPr txBox="1"/>
          <p:nvPr>
            <p:ph idx="1" type="body"/>
          </p:nvPr>
        </p:nvSpPr>
        <p:spPr>
          <a:xfrm>
            <a:off x="457200" y="4406309"/>
            <a:ext cx="8229600" cy="519600"/>
          </a:xfrm>
          <a:prstGeom prst="rect">
            <a:avLst/>
          </a:prstGeom>
        </p:spPr>
        <p:txBody>
          <a:bodyPr anchorCtr="0" anchor="t" bIns="91425" lIns="91425" rIns="91425" tIns="91425"/>
          <a:lstStyle>
            <a:lvl1pPr lvl="0" algn="ctr">
              <a:spcBef>
                <a:spcPts val="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6" name="Shape 26"/>
        <p:cNvGrpSpPr/>
        <p:nvPr/>
      </p:nvGrpSpPr>
      <p:grpSpPr>
        <a:xfrm>
          <a:off x="0" y="0"/>
          <a:ext cx="0" cy="0"/>
          <a:chOff x="0" y="0"/>
          <a:chExt cx="0" cy="0"/>
        </a:xfrm>
      </p:grpSpPr>
      <p:sp>
        <p:nvSpPr>
          <p:cNvPr id="27" name="Shape 27"/>
          <p:cNvSpPr txBox="1"/>
          <p:nvPr>
            <p:ph idx="1" type="subTitle"/>
          </p:nvPr>
        </p:nvSpPr>
        <p:spPr>
          <a:xfrm>
            <a:off x="685800" y="2840053"/>
            <a:ext cx="7772400" cy="784800"/>
          </a:xfrm>
          <a:prstGeom prst="rect">
            <a:avLst/>
          </a:prstGeom>
        </p:spPr>
        <p:txBody>
          <a:bodyPr anchorCtr="0" anchor="t" bIns="91425" lIns="91425" rIns="91425" tIns="91425"/>
          <a:lstStyle>
            <a:lvl1pPr lvl="0" rtl="0" algn="ctr">
              <a:spcBef>
                <a:spcPts val="0"/>
              </a:spcBef>
              <a:buClr>
                <a:schemeClr val="lt2"/>
              </a:buClr>
              <a:buNone/>
              <a:defRPr>
                <a:solidFill>
                  <a:schemeClr val="lt2"/>
                </a:solidFill>
              </a:defRPr>
            </a:lvl1pPr>
            <a:lvl2pPr lvl="1" rtl="0" algn="ctr">
              <a:spcBef>
                <a:spcPts val="0"/>
              </a:spcBef>
              <a:buClr>
                <a:schemeClr val="lt2"/>
              </a:buClr>
              <a:buSzPct val="100000"/>
              <a:buNone/>
              <a:defRPr sz="3000">
                <a:solidFill>
                  <a:schemeClr val="lt2"/>
                </a:solidFill>
              </a:defRPr>
            </a:lvl2pPr>
            <a:lvl3pPr lvl="2" rtl="0" algn="ctr">
              <a:spcBef>
                <a:spcPts val="0"/>
              </a:spcBef>
              <a:buClr>
                <a:schemeClr val="lt2"/>
              </a:buClr>
              <a:buSzPct val="100000"/>
              <a:buNone/>
              <a:defRPr sz="3000">
                <a:solidFill>
                  <a:schemeClr val="lt2"/>
                </a:solidFill>
              </a:defRPr>
            </a:lvl3pPr>
            <a:lvl4pPr lvl="3" rtl="0" algn="ctr">
              <a:spcBef>
                <a:spcPts val="0"/>
              </a:spcBef>
              <a:buClr>
                <a:schemeClr val="lt2"/>
              </a:buClr>
              <a:buSzPct val="100000"/>
              <a:buNone/>
              <a:defRPr sz="3000">
                <a:solidFill>
                  <a:schemeClr val="lt2"/>
                </a:solidFill>
              </a:defRPr>
            </a:lvl4pPr>
            <a:lvl5pPr lvl="4" rtl="0" algn="ctr">
              <a:spcBef>
                <a:spcPts val="0"/>
              </a:spcBef>
              <a:buClr>
                <a:schemeClr val="lt2"/>
              </a:buClr>
              <a:buSzPct val="100000"/>
              <a:buNone/>
              <a:defRPr sz="3000">
                <a:solidFill>
                  <a:schemeClr val="lt2"/>
                </a:solidFill>
              </a:defRPr>
            </a:lvl5pPr>
            <a:lvl6pPr lvl="5" rtl="0" algn="ctr">
              <a:spcBef>
                <a:spcPts val="0"/>
              </a:spcBef>
              <a:buClr>
                <a:schemeClr val="lt2"/>
              </a:buClr>
              <a:buSzPct val="100000"/>
              <a:buNone/>
              <a:defRPr sz="3000">
                <a:solidFill>
                  <a:schemeClr val="lt2"/>
                </a:solidFill>
              </a:defRPr>
            </a:lvl6pPr>
            <a:lvl7pPr lvl="6" rtl="0" algn="ctr">
              <a:spcBef>
                <a:spcPts val="0"/>
              </a:spcBef>
              <a:buClr>
                <a:schemeClr val="lt2"/>
              </a:buClr>
              <a:buSzPct val="100000"/>
              <a:buNone/>
              <a:defRPr sz="3000">
                <a:solidFill>
                  <a:schemeClr val="lt2"/>
                </a:solidFill>
              </a:defRPr>
            </a:lvl7pPr>
            <a:lvl8pPr lvl="7" rtl="0" algn="ctr">
              <a:spcBef>
                <a:spcPts val="0"/>
              </a:spcBef>
              <a:buClr>
                <a:schemeClr val="lt2"/>
              </a:buClr>
              <a:buSzPct val="100000"/>
              <a:buNone/>
              <a:defRPr sz="3000">
                <a:solidFill>
                  <a:schemeClr val="lt2"/>
                </a:solidFill>
              </a:defRPr>
            </a:lvl8pPr>
            <a:lvl9pPr lvl="8" rtl="0" algn="ctr">
              <a:spcBef>
                <a:spcPts val="0"/>
              </a:spcBef>
              <a:buClr>
                <a:schemeClr val="lt2"/>
              </a:buClr>
              <a:buSzPct val="100000"/>
              <a:buNone/>
              <a:defRPr sz="3000">
                <a:solidFill>
                  <a:schemeClr val="lt2"/>
                </a:solidFill>
              </a:defRPr>
            </a:lvl9pPr>
          </a:lstStyle>
          <a:p/>
        </p:txBody>
      </p:sp>
      <p:sp>
        <p:nvSpPr>
          <p:cNvPr id="28" name="Shape 28"/>
          <p:cNvSpPr txBox="1"/>
          <p:nvPr>
            <p:ph type="ctrTitle"/>
          </p:nvPr>
        </p:nvSpPr>
        <p:spPr>
          <a:xfrm>
            <a:off x="685800" y="1583342"/>
            <a:ext cx="7772400" cy="1159800"/>
          </a:xfrm>
          <a:prstGeom prst="rect">
            <a:avLst/>
          </a:prstGeom>
        </p:spPr>
        <p:txBody>
          <a:bodyPr anchorCtr="0" anchor="b" bIns="91425" lIns="91425" rIns="91425" tIns="91425"/>
          <a:lstStyle>
            <a:lvl1pPr lvl="0" rtl="0" algn="ctr">
              <a:spcBef>
                <a:spcPts val="0"/>
              </a:spcBef>
              <a:buSzPct val="100000"/>
              <a:defRPr sz="4800">
                <a:solidFill>
                  <a:srgbClr val="FFFFFF"/>
                </a:solidFill>
              </a:defRPr>
            </a:lvl1pPr>
            <a:lvl2pPr lvl="1" rtl="0" algn="ctr">
              <a:spcBef>
                <a:spcPts val="0"/>
              </a:spcBef>
              <a:buSzPct val="100000"/>
              <a:defRPr sz="4800"/>
            </a:lvl2pPr>
            <a:lvl3pPr lvl="2" rtl="0" algn="ctr">
              <a:spcBef>
                <a:spcPts val="0"/>
              </a:spcBef>
              <a:buSzPct val="100000"/>
              <a:defRPr sz="4800"/>
            </a:lvl3pPr>
            <a:lvl4pPr lvl="3" rtl="0" algn="ctr">
              <a:spcBef>
                <a:spcPts val="0"/>
              </a:spcBef>
              <a:buSzPct val="100000"/>
              <a:defRPr sz="4800"/>
            </a:lvl4pPr>
            <a:lvl5pPr lvl="4" rtl="0" algn="ctr">
              <a:spcBef>
                <a:spcPts val="0"/>
              </a:spcBef>
              <a:buSzPct val="100000"/>
              <a:defRPr sz="4800"/>
            </a:lvl5pPr>
            <a:lvl6pPr lvl="5" rtl="0" algn="ctr">
              <a:spcBef>
                <a:spcPts val="0"/>
              </a:spcBef>
              <a:buSzPct val="100000"/>
              <a:defRPr sz="4800"/>
            </a:lvl6pPr>
            <a:lvl7pPr lvl="6" rtl="0" algn="ctr">
              <a:spcBef>
                <a:spcPts val="0"/>
              </a:spcBef>
              <a:buSzPct val="100000"/>
              <a:defRPr sz="4800"/>
            </a:lvl7pPr>
            <a:lvl8pPr lvl="7" rtl="0" algn="ctr">
              <a:spcBef>
                <a:spcPts val="0"/>
              </a:spcBef>
              <a:buSzPct val="100000"/>
              <a:defRPr sz="4800"/>
            </a:lvl8pPr>
            <a:lvl9pPr lvl="8" rtl="0" algn="ctr">
              <a:spcBef>
                <a:spcPts val="0"/>
              </a:spcBef>
              <a:buSzPct val="100000"/>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9" name="Shape 29"/>
        <p:cNvGrpSpPr/>
        <p:nvPr/>
      </p:nvGrpSpPr>
      <p:grpSpPr>
        <a:xfrm>
          <a:off x="0" y="0"/>
          <a:ext cx="0" cy="0"/>
          <a:chOff x="0" y="0"/>
          <a:chExt cx="0" cy="0"/>
        </a:xfrm>
      </p:grpSpPr>
      <p:sp>
        <p:nvSpPr>
          <p:cNvPr id="30" name="Shape 30"/>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1" name="Shape 31"/>
          <p:cNvSpPr txBox="1"/>
          <p:nvPr>
            <p:ph idx="1" type="body"/>
          </p:nvPr>
        </p:nvSpPr>
        <p:spPr>
          <a:xfrm>
            <a:off x="457200" y="1200150"/>
            <a:ext cx="8229600" cy="3725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2" name="Shape 32"/>
        <p:cNvGrpSpPr/>
        <p:nvPr/>
      </p:nvGrpSpPr>
      <p:grpSpPr>
        <a:xfrm>
          <a:off x="0" y="0"/>
          <a:ext cx="0" cy="0"/>
          <a:chOff x="0" y="0"/>
          <a:chExt cx="0" cy="0"/>
        </a:xfrm>
      </p:grpSpPr>
      <p:sp>
        <p:nvSpPr>
          <p:cNvPr id="33" name="Shape 33"/>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4" name="Shape 34"/>
          <p:cNvSpPr txBox="1"/>
          <p:nvPr>
            <p:ph idx="1" type="body"/>
          </p:nvPr>
        </p:nvSpPr>
        <p:spPr>
          <a:xfrm>
            <a:off x="457200" y="1200150"/>
            <a:ext cx="3994500" cy="3725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5" name="Shape 35"/>
          <p:cNvSpPr txBox="1"/>
          <p:nvPr>
            <p:ph idx="2" type="body"/>
          </p:nvPr>
        </p:nvSpPr>
        <p:spPr>
          <a:xfrm>
            <a:off x="4692273" y="1200150"/>
            <a:ext cx="3994500" cy="3725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4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200150"/>
            <a:ext cx="8229600" cy="3725700"/>
          </a:xfrm>
          <a:prstGeom prst="rect">
            <a:avLst/>
          </a:prstGeom>
          <a:noFill/>
          <a:ln>
            <a:noFill/>
          </a:ln>
        </p:spPr>
        <p:txBody>
          <a:bodyPr anchorCtr="0" anchor="t" bIns="91425" lIns="91425" rIns="91425" tIns="91425"/>
          <a:lstStyle>
            <a:lvl1pPr lvl="0">
              <a:spcBef>
                <a:spcPts val="600"/>
              </a:spcBef>
              <a:buClr>
                <a:schemeClr val="lt1"/>
              </a:buClr>
              <a:buSzPct val="100000"/>
              <a:defRPr sz="3000">
                <a:solidFill>
                  <a:schemeClr val="lt1"/>
                </a:solidFill>
              </a:defRPr>
            </a:lvl1pPr>
            <a:lvl2pPr lvl="1">
              <a:spcBef>
                <a:spcPts val="480"/>
              </a:spcBef>
              <a:buClr>
                <a:schemeClr val="lt1"/>
              </a:buClr>
              <a:buSzPct val="100000"/>
              <a:defRPr sz="2400">
                <a:solidFill>
                  <a:schemeClr val="lt1"/>
                </a:solidFill>
              </a:defRPr>
            </a:lvl2pPr>
            <a:lvl3pPr lvl="2">
              <a:spcBef>
                <a:spcPts val="480"/>
              </a:spcBef>
              <a:buClr>
                <a:schemeClr val="lt1"/>
              </a:buClr>
              <a:buSzPct val="100000"/>
              <a:defRPr sz="2400">
                <a:solidFill>
                  <a:schemeClr val="lt1"/>
                </a:solidFill>
              </a:defRPr>
            </a:lvl3pPr>
            <a:lvl4pPr lvl="3">
              <a:spcBef>
                <a:spcPts val="360"/>
              </a:spcBef>
              <a:buClr>
                <a:schemeClr val="lt1"/>
              </a:buClr>
              <a:buSzPct val="100000"/>
              <a:defRPr sz="1800">
                <a:solidFill>
                  <a:schemeClr val="lt1"/>
                </a:solidFill>
              </a:defRPr>
            </a:lvl4pPr>
            <a:lvl5pPr lvl="4">
              <a:spcBef>
                <a:spcPts val="360"/>
              </a:spcBef>
              <a:buClr>
                <a:schemeClr val="lt1"/>
              </a:buClr>
              <a:buSzPct val="100000"/>
              <a:defRPr sz="1800">
                <a:solidFill>
                  <a:schemeClr val="lt1"/>
                </a:solidFill>
              </a:defRPr>
            </a:lvl5pPr>
            <a:lvl6pPr lvl="5">
              <a:spcBef>
                <a:spcPts val="360"/>
              </a:spcBef>
              <a:buClr>
                <a:schemeClr val="lt1"/>
              </a:buClr>
              <a:buSzPct val="100000"/>
              <a:defRPr sz="1800">
                <a:solidFill>
                  <a:schemeClr val="lt1"/>
                </a:solidFill>
              </a:defRPr>
            </a:lvl6pPr>
            <a:lvl7pPr lvl="6">
              <a:spcBef>
                <a:spcPts val="360"/>
              </a:spcBef>
              <a:buClr>
                <a:schemeClr val="lt1"/>
              </a:buClr>
              <a:buSzPct val="100000"/>
              <a:defRPr sz="1800">
                <a:solidFill>
                  <a:schemeClr val="lt1"/>
                </a:solidFill>
              </a:defRPr>
            </a:lvl7pPr>
            <a:lvl8pPr lvl="7">
              <a:spcBef>
                <a:spcPts val="360"/>
              </a:spcBef>
              <a:buClr>
                <a:schemeClr val="lt1"/>
              </a:buClr>
              <a:buSzPct val="100000"/>
              <a:defRPr sz="1800">
                <a:solidFill>
                  <a:schemeClr val="lt1"/>
                </a:solidFill>
              </a:defRPr>
            </a:lvl8pPr>
            <a:lvl9pPr lvl="8">
              <a:spcBef>
                <a:spcPts val="360"/>
              </a:spcBef>
              <a:buClr>
                <a:schemeClr val="lt1"/>
              </a:buClr>
              <a:buSzPct val="100000"/>
              <a:defRPr sz="1800">
                <a:solidFill>
                  <a:schemeClr val="lt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3F3F3"/>
        </a:solidFill>
      </p:bgPr>
    </p:bg>
    <p:spTree>
      <p:nvGrpSpPr>
        <p:cNvPr id="23" name="Shape 23"/>
        <p:cNvGrpSpPr/>
        <p:nvPr/>
      </p:nvGrpSpPr>
      <p:grpSpPr>
        <a:xfrm>
          <a:off x="0" y="0"/>
          <a:ext cx="0" cy="0"/>
          <a:chOff x="0" y="0"/>
          <a:chExt cx="0" cy="0"/>
        </a:xfrm>
      </p:grpSpPr>
      <p:sp>
        <p:nvSpPr>
          <p:cNvPr id="24" name="Shape 24"/>
          <p:cNvSpPr txBox="1"/>
          <p:nvPr>
            <p:ph type="title"/>
          </p:nvPr>
        </p:nvSpPr>
        <p:spPr>
          <a:xfrm>
            <a:off x="457200" y="205978"/>
            <a:ext cx="8229600" cy="857400"/>
          </a:xfrm>
          <a:prstGeom prst="rect">
            <a:avLst/>
          </a:prstGeom>
          <a:noFill/>
          <a:ln>
            <a:noFill/>
          </a:ln>
        </p:spPr>
        <p:txBody>
          <a:bodyPr anchorCtr="0" anchor="b" bIns="91425" lIns="91425" rIns="91425" tIns="91425"/>
          <a:lstStyle>
            <a:lvl1pPr lvl="0" rtl="0">
              <a:spcBef>
                <a:spcPts val="0"/>
              </a:spcBef>
              <a:buClr>
                <a:schemeClr val="lt1"/>
              </a:buClr>
              <a:buSzPct val="100000"/>
              <a:buNone/>
              <a:defRPr b="1" sz="3600">
                <a:solidFill>
                  <a:schemeClr val="lt1"/>
                </a:solidFill>
              </a:defRPr>
            </a:lvl1pPr>
            <a:lvl2pPr lvl="1" rtl="0">
              <a:spcBef>
                <a:spcPts val="0"/>
              </a:spcBef>
              <a:buClr>
                <a:schemeClr val="lt1"/>
              </a:buClr>
              <a:buSzPct val="100000"/>
              <a:buNone/>
              <a:defRPr b="1" sz="3600">
                <a:solidFill>
                  <a:schemeClr val="lt1"/>
                </a:solidFill>
              </a:defRPr>
            </a:lvl2pPr>
            <a:lvl3pPr lvl="2" rtl="0">
              <a:spcBef>
                <a:spcPts val="0"/>
              </a:spcBef>
              <a:buClr>
                <a:schemeClr val="lt1"/>
              </a:buClr>
              <a:buSzPct val="100000"/>
              <a:buNone/>
              <a:defRPr b="1" sz="3600">
                <a:solidFill>
                  <a:schemeClr val="lt1"/>
                </a:solidFill>
              </a:defRPr>
            </a:lvl3pPr>
            <a:lvl4pPr lvl="3" rtl="0">
              <a:spcBef>
                <a:spcPts val="0"/>
              </a:spcBef>
              <a:buClr>
                <a:schemeClr val="lt1"/>
              </a:buClr>
              <a:buSzPct val="100000"/>
              <a:buNone/>
              <a:defRPr b="1" sz="3600">
                <a:solidFill>
                  <a:schemeClr val="lt1"/>
                </a:solidFill>
              </a:defRPr>
            </a:lvl4pPr>
            <a:lvl5pPr lvl="4" rtl="0">
              <a:spcBef>
                <a:spcPts val="0"/>
              </a:spcBef>
              <a:buClr>
                <a:schemeClr val="lt1"/>
              </a:buClr>
              <a:buSzPct val="100000"/>
              <a:buNone/>
              <a:defRPr b="1" sz="3600">
                <a:solidFill>
                  <a:schemeClr val="lt1"/>
                </a:solidFill>
              </a:defRPr>
            </a:lvl5pPr>
            <a:lvl6pPr lvl="5" rtl="0">
              <a:spcBef>
                <a:spcPts val="0"/>
              </a:spcBef>
              <a:buClr>
                <a:schemeClr val="lt1"/>
              </a:buClr>
              <a:buSzPct val="100000"/>
              <a:buNone/>
              <a:defRPr b="1" sz="3600">
                <a:solidFill>
                  <a:schemeClr val="lt1"/>
                </a:solidFill>
              </a:defRPr>
            </a:lvl6pPr>
            <a:lvl7pPr lvl="6" rtl="0">
              <a:spcBef>
                <a:spcPts val="0"/>
              </a:spcBef>
              <a:buClr>
                <a:schemeClr val="lt1"/>
              </a:buClr>
              <a:buSzPct val="100000"/>
              <a:buNone/>
              <a:defRPr b="1" sz="3600">
                <a:solidFill>
                  <a:schemeClr val="lt1"/>
                </a:solidFill>
              </a:defRPr>
            </a:lvl7pPr>
            <a:lvl8pPr lvl="7" rtl="0">
              <a:spcBef>
                <a:spcPts val="0"/>
              </a:spcBef>
              <a:buClr>
                <a:schemeClr val="lt1"/>
              </a:buClr>
              <a:buSzPct val="100000"/>
              <a:buNone/>
              <a:defRPr b="1" sz="3600">
                <a:solidFill>
                  <a:schemeClr val="lt1"/>
                </a:solidFill>
              </a:defRPr>
            </a:lvl8pPr>
            <a:lvl9pPr lvl="8" rtl="0">
              <a:spcBef>
                <a:spcPts val="0"/>
              </a:spcBef>
              <a:buClr>
                <a:schemeClr val="lt1"/>
              </a:buClr>
              <a:buSzPct val="100000"/>
              <a:buNone/>
              <a:defRPr b="1" sz="3600">
                <a:solidFill>
                  <a:schemeClr val="lt1"/>
                </a:solidFill>
              </a:defRPr>
            </a:lvl9pPr>
          </a:lstStyle>
          <a:p/>
        </p:txBody>
      </p:sp>
      <p:sp>
        <p:nvSpPr>
          <p:cNvPr id="25" name="Shape 25"/>
          <p:cNvSpPr txBox="1"/>
          <p:nvPr>
            <p:ph idx="1" type="body"/>
          </p:nvPr>
        </p:nvSpPr>
        <p:spPr>
          <a:xfrm>
            <a:off x="457200" y="1200150"/>
            <a:ext cx="8229600" cy="3725700"/>
          </a:xfrm>
          <a:prstGeom prst="rect">
            <a:avLst/>
          </a:prstGeom>
          <a:noFill/>
          <a:ln>
            <a:noFill/>
          </a:ln>
        </p:spPr>
        <p:txBody>
          <a:bodyPr anchorCtr="0" anchor="t" bIns="91425" lIns="91425" rIns="91425" tIns="91425"/>
          <a:lstStyle>
            <a:lvl1pPr lvl="0" rtl="0">
              <a:spcBef>
                <a:spcPts val="600"/>
              </a:spcBef>
              <a:buClr>
                <a:schemeClr val="lt1"/>
              </a:buClr>
              <a:buSzPct val="100000"/>
              <a:defRPr sz="3000">
                <a:solidFill>
                  <a:schemeClr val="lt1"/>
                </a:solidFill>
              </a:defRPr>
            </a:lvl1pPr>
            <a:lvl2pPr lvl="1" rtl="0">
              <a:spcBef>
                <a:spcPts val="480"/>
              </a:spcBef>
              <a:buClr>
                <a:schemeClr val="lt1"/>
              </a:buClr>
              <a:buSzPct val="100000"/>
              <a:defRPr sz="2400">
                <a:solidFill>
                  <a:schemeClr val="lt1"/>
                </a:solidFill>
              </a:defRPr>
            </a:lvl2pPr>
            <a:lvl3pPr lvl="2" rtl="0">
              <a:spcBef>
                <a:spcPts val="480"/>
              </a:spcBef>
              <a:buClr>
                <a:schemeClr val="lt1"/>
              </a:buClr>
              <a:buSzPct val="100000"/>
              <a:defRPr sz="2400">
                <a:solidFill>
                  <a:schemeClr val="lt1"/>
                </a:solidFill>
              </a:defRPr>
            </a:lvl3pPr>
            <a:lvl4pPr lvl="3" rtl="0">
              <a:spcBef>
                <a:spcPts val="360"/>
              </a:spcBef>
              <a:buClr>
                <a:schemeClr val="lt1"/>
              </a:buClr>
              <a:buSzPct val="100000"/>
              <a:defRPr sz="1800">
                <a:solidFill>
                  <a:schemeClr val="lt1"/>
                </a:solidFill>
              </a:defRPr>
            </a:lvl4pPr>
            <a:lvl5pPr lvl="4" rtl="0">
              <a:spcBef>
                <a:spcPts val="360"/>
              </a:spcBef>
              <a:buClr>
                <a:schemeClr val="lt1"/>
              </a:buClr>
              <a:buSzPct val="100000"/>
              <a:defRPr sz="1800">
                <a:solidFill>
                  <a:schemeClr val="lt1"/>
                </a:solidFill>
              </a:defRPr>
            </a:lvl5pPr>
            <a:lvl6pPr lvl="5" rtl="0">
              <a:spcBef>
                <a:spcPts val="360"/>
              </a:spcBef>
              <a:buClr>
                <a:schemeClr val="lt1"/>
              </a:buClr>
              <a:buSzPct val="100000"/>
              <a:defRPr sz="1800">
                <a:solidFill>
                  <a:schemeClr val="lt1"/>
                </a:solidFill>
              </a:defRPr>
            </a:lvl6pPr>
            <a:lvl7pPr lvl="6" rtl="0">
              <a:spcBef>
                <a:spcPts val="360"/>
              </a:spcBef>
              <a:buClr>
                <a:schemeClr val="lt1"/>
              </a:buClr>
              <a:buSzPct val="100000"/>
              <a:defRPr sz="1800">
                <a:solidFill>
                  <a:schemeClr val="lt1"/>
                </a:solidFill>
              </a:defRPr>
            </a:lvl7pPr>
            <a:lvl8pPr lvl="7" rtl="0">
              <a:spcBef>
                <a:spcPts val="360"/>
              </a:spcBef>
              <a:buClr>
                <a:schemeClr val="lt1"/>
              </a:buClr>
              <a:buSzPct val="100000"/>
              <a:defRPr sz="1800">
                <a:solidFill>
                  <a:schemeClr val="lt1"/>
                </a:solidFill>
              </a:defRPr>
            </a:lvl8pPr>
            <a:lvl9pPr lvl="8" rtl="0">
              <a:spcBef>
                <a:spcPts val="360"/>
              </a:spcBef>
              <a:buClr>
                <a:schemeClr val="lt1"/>
              </a:buClr>
              <a:buSzPct val="100000"/>
              <a:defRPr sz="1800">
                <a:solidFill>
                  <a:schemeClr val="lt1"/>
                </a:solidFill>
              </a:defRPr>
            </a:lvl9pPr>
          </a:lstStyle>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0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0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0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1.png"/><Relationship Id="rId4"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0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44" name="Shape 44"/>
        <p:cNvGrpSpPr/>
        <p:nvPr/>
      </p:nvGrpSpPr>
      <p:grpSpPr>
        <a:xfrm>
          <a:off x="0" y="0"/>
          <a:ext cx="0" cy="0"/>
          <a:chOff x="0" y="0"/>
          <a:chExt cx="0" cy="0"/>
        </a:xfrm>
      </p:grpSpPr>
      <p:sp>
        <p:nvSpPr>
          <p:cNvPr id="45" name="Shape 45"/>
          <p:cNvSpPr txBox="1"/>
          <p:nvPr/>
        </p:nvSpPr>
        <p:spPr>
          <a:xfrm>
            <a:off x="533400" y="120187"/>
            <a:ext cx="6918000" cy="4332900"/>
          </a:xfrm>
          <a:prstGeom prst="rect">
            <a:avLst/>
          </a:prstGeom>
          <a:noFill/>
          <a:ln>
            <a:noFill/>
          </a:ln>
        </p:spPr>
        <p:txBody>
          <a:bodyPr anchorCtr="0" anchor="t" bIns="91425" lIns="91425" rIns="91425" tIns="91425">
            <a:noAutofit/>
          </a:bodyPr>
          <a:lstStyle/>
          <a:p>
            <a:pPr lvl="0" rtl="0">
              <a:spcBef>
                <a:spcPts val="0"/>
              </a:spcBef>
              <a:buNone/>
            </a:pPr>
            <a:r>
              <a:rPr b="1" lang="en" sz="40000">
                <a:solidFill>
                  <a:srgbClr val="434343"/>
                </a:solidFill>
              </a:rPr>
              <a:t>03</a:t>
            </a:r>
          </a:p>
        </p:txBody>
      </p:sp>
      <p:sp>
        <p:nvSpPr>
          <p:cNvPr id="46" name="Shape 46"/>
          <p:cNvSpPr txBox="1"/>
          <p:nvPr>
            <p:ph type="ctrTitle"/>
          </p:nvPr>
        </p:nvSpPr>
        <p:spPr>
          <a:xfrm>
            <a:off x="685800" y="1583342"/>
            <a:ext cx="7772400" cy="1159800"/>
          </a:xfrm>
          <a:prstGeom prst="rect">
            <a:avLst/>
          </a:prstGeom>
        </p:spPr>
        <p:txBody>
          <a:bodyPr anchorCtr="0" anchor="b" bIns="91425" lIns="91425" rIns="91425" tIns="91425">
            <a:noAutofit/>
          </a:bodyPr>
          <a:lstStyle/>
          <a:p>
            <a:pPr lvl="0">
              <a:spcBef>
                <a:spcPts val="0"/>
              </a:spcBef>
              <a:buNone/>
            </a:pPr>
            <a:r>
              <a:rPr lang="en">
                <a:solidFill>
                  <a:srgbClr val="FFFFFF"/>
                </a:solidFill>
              </a:rPr>
              <a:t>Images &amp; Links</a:t>
            </a:r>
          </a:p>
          <a:p>
            <a:pPr lvl="0">
              <a:spcBef>
                <a:spcPts val="0"/>
              </a:spcBef>
              <a:buNone/>
            </a:pPr>
            <a:r>
              <a:rPr lang="en" sz="2400">
                <a:solidFill>
                  <a:srgbClr val="FFFFFF"/>
                </a:solidFill>
              </a:rPr>
              <a:t>(and display settings)</a:t>
            </a:r>
          </a:p>
        </p:txBody>
      </p:sp>
      <p:sp>
        <p:nvSpPr>
          <p:cNvPr id="47" name="Shape 47"/>
          <p:cNvSpPr txBox="1"/>
          <p:nvPr>
            <p:ph idx="1" type="subTitle"/>
          </p:nvPr>
        </p:nvSpPr>
        <p:spPr>
          <a:xfrm>
            <a:off x="685800" y="2840053"/>
            <a:ext cx="7772400" cy="784800"/>
          </a:xfrm>
          <a:prstGeom prst="rect">
            <a:avLst/>
          </a:prstGeom>
        </p:spPr>
        <p:txBody>
          <a:bodyPr anchorCtr="0" anchor="t" bIns="91425" lIns="91425" rIns="91425" tIns="91425">
            <a:noAutofit/>
          </a:bodyPr>
          <a:lstStyle/>
          <a:p>
            <a:pPr lvl="0">
              <a:spcBef>
                <a:spcPts val="0"/>
              </a:spcBef>
              <a:buNone/>
            </a:pPr>
            <a:r>
              <a:rPr lang="en">
                <a:solidFill>
                  <a:schemeClr val="accent4"/>
                </a:solidFill>
              </a:rPr>
              <a:t>I399 Web Development</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2"/>
        </a:solidFill>
      </p:bgPr>
    </p:bg>
    <p:spTree>
      <p:nvGrpSpPr>
        <p:cNvPr id="103" name="Shape 103"/>
        <p:cNvGrpSpPr/>
        <p:nvPr/>
      </p:nvGrpSpPr>
      <p:grpSpPr>
        <a:xfrm>
          <a:off x="0" y="0"/>
          <a:ext cx="0" cy="0"/>
          <a:chOff x="0" y="0"/>
          <a:chExt cx="0" cy="0"/>
        </a:xfrm>
      </p:grpSpPr>
      <p:sp>
        <p:nvSpPr>
          <p:cNvPr id="104" name="Shape 104"/>
          <p:cNvSpPr txBox="1"/>
          <p:nvPr>
            <p:ph type="title"/>
          </p:nvPr>
        </p:nvSpPr>
        <p:spPr>
          <a:xfrm>
            <a:off x="457200" y="320278"/>
            <a:ext cx="8229600" cy="857400"/>
          </a:xfrm>
          <a:prstGeom prst="rect">
            <a:avLst/>
          </a:prstGeom>
        </p:spPr>
        <p:txBody>
          <a:bodyPr anchorCtr="0" anchor="b" bIns="91425" lIns="91425" rIns="91425" tIns="91425">
            <a:noAutofit/>
          </a:bodyPr>
          <a:lstStyle/>
          <a:p>
            <a:pPr lvl="0">
              <a:spcBef>
                <a:spcPts val="0"/>
              </a:spcBef>
              <a:buNone/>
            </a:pPr>
            <a:r>
              <a:rPr lang="en" sz="4200">
                <a:solidFill>
                  <a:srgbClr val="0077AA"/>
                </a:solidFill>
                <a:latin typeface="Ubuntu"/>
                <a:ea typeface="Ubuntu"/>
                <a:cs typeface="Ubuntu"/>
                <a:sym typeface="Ubuntu"/>
              </a:rPr>
              <a:t>Rule: Don't be a dolt, add an alt</a:t>
            </a:r>
          </a:p>
        </p:txBody>
      </p:sp>
      <p:sp>
        <p:nvSpPr>
          <p:cNvPr id="105" name="Shape 105"/>
          <p:cNvSpPr txBox="1"/>
          <p:nvPr>
            <p:ph idx="1" type="body"/>
          </p:nvPr>
        </p:nvSpPr>
        <p:spPr>
          <a:xfrm>
            <a:off x="457200" y="1200150"/>
            <a:ext cx="8229600" cy="3725700"/>
          </a:xfrm>
          <a:prstGeom prst="rect">
            <a:avLst/>
          </a:prstGeom>
        </p:spPr>
        <p:txBody>
          <a:bodyPr anchorCtr="0" anchor="t" bIns="91425" lIns="91425" rIns="91425" tIns="91425">
            <a:noAutofit/>
          </a:bodyPr>
          <a:lstStyle/>
          <a:p>
            <a:pPr lvl="0" rtl="0">
              <a:spcBef>
                <a:spcPts val="0"/>
              </a:spcBef>
              <a:buNone/>
            </a:pPr>
            <a:r>
              <a:rPr lang="en">
                <a:solidFill>
                  <a:srgbClr val="000000"/>
                </a:solidFill>
              </a:rPr>
              <a:t>&lt;img src="images/IU-logo.png" </a:t>
            </a:r>
            <a:r>
              <a:rPr b="1" lang="en">
                <a:solidFill>
                  <a:srgbClr val="0077AA"/>
                </a:solidFill>
              </a:rPr>
              <a:t>alt="</a:t>
            </a:r>
            <a:r>
              <a:rPr i="1" lang="en">
                <a:solidFill>
                  <a:srgbClr val="0077AA"/>
                </a:solidFill>
              </a:rPr>
              <a:t>IU logo</a:t>
            </a:r>
            <a:r>
              <a:rPr b="1" lang="en">
                <a:solidFill>
                  <a:srgbClr val="0077AA"/>
                </a:solidFill>
              </a:rPr>
              <a:t>"</a:t>
            </a:r>
            <a:r>
              <a:rPr lang="en">
                <a:solidFill>
                  <a:srgbClr val="000000"/>
                </a:solidFill>
              </a:rPr>
              <a:t>&gt;</a:t>
            </a:r>
          </a:p>
          <a:p>
            <a:pPr lvl="0" rtl="0">
              <a:spcBef>
                <a:spcPts val="0"/>
              </a:spcBef>
              <a:buNone/>
            </a:pPr>
            <a:r>
              <a:t/>
            </a:r>
            <a:endParaRPr/>
          </a:p>
          <a:p>
            <a:pPr lvl="0">
              <a:spcBef>
                <a:spcPts val="0"/>
              </a:spcBef>
              <a:buNone/>
            </a:pPr>
            <a:r>
              <a:rPr lang="en" sz="2400">
                <a:solidFill>
                  <a:srgbClr val="434343"/>
                </a:solidFill>
              </a:rPr>
              <a:t>The </a:t>
            </a:r>
            <a:r>
              <a:rPr b="1" lang="en" sz="2400">
                <a:solidFill>
                  <a:srgbClr val="434343"/>
                </a:solidFill>
              </a:rPr>
              <a:t>alt</a:t>
            </a:r>
            <a:r>
              <a:rPr lang="en" sz="2400">
                <a:solidFill>
                  <a:srgbClr val="434343"/>
                </a:solidFill>
              </a:rPr>
              <a:t> attribute provides extra content about an image that is useful to search engines and also in case (1) it doesn't load, (2) for people using screen readers, and (3) for people who have limited data plans and have downloading images turned off (for example).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CCCCC"/>
        </a:solidFill>
      </p:bgPr>
    </p:bg>
    <p:spTree>
      <p:nvGrpSpPr>
        <p:cNvPr id="109" name="Shape 109"/>
        <p:cNvGrpSpPr/>
        <p:nvPr/>
      </p:nvGrpSpPr>
      <p:grpSpPr>
        <a:xfrm>
          <a:off x="0" y="0"/>
          <a:ext cx="0" cy="0"/>
          <a:chOff x="0" y="0"/>
          <a:chExt cx="0" cy="0"/>
        </a:xfrm>
      </p:grpSpPr>
      <p:sp>
        <p:nvSpPr>
          <p:cNvPr id="110" name="Shape 110"/>
          <p:cNvSpPr txBox="1"/>
          <p:nvPr>
            <p:ph type="title"/>
          </p:nvPr>
        </p:nvSpPr>
        <p:spPr>
          <a:xfrm>
            <a:off x="457200" y="320278"/>
            <a:ext cx="8229600" cy="857400"/>
          </a:xfrm>
          <a:prstGeom prst="rect">
            <a:avLst/>
          </a:prstGeom>
        </p:spPr>
        <p:txBody>
          <a:bodyPr anchorCtr="0" anchor="b" bIns="91425" lIns="91425" rIns="91425" tIns="91425">
            <a:noAutofit/>
          </a:bodyPr>
          <a:lstStyle/>
          <a:p>
            <a:pPr lvl="0" rtl="0">
              <a:spcBef>
                <a:spcPts val="0"/>
              </a:spcBef>
              <a:buNone/>
            </a:pPr>
            <a:r>
              <a:rPr lang="en" sz="4400">
                <a:solidFill>
                  <a:srgbClr val="669900"/>
                </a:solidFill>
                <a:latin typeface="Ubuntu"/>
                <a:ea typeface="Ubuntu"/>
                <a:cs typeface="Ubuntu"/>
                <a:sym typeface="Ubuntu"/>
              </a:rPr>
              <a:t>Rule: Add a title, add a tip...</a:t>
            </a:r>
          </a:p>
        </p:txBody>
      </p:sp>
      <p:sp>
        <p:nvSpPr>
          <p:cNvPr id="111" name="Shape 111"/>
          <p:cNvSpPr txBox="1"/>
          <p:nvPr>
            <p:ph idx="1" type="body"/>
          </p:nvPr>
        </p:nvSpPr>
        <p:spPr>
          <a:xfrm>
            <a:off x="457200" y="1200150"/>
            <a:ext cx="8229600" cy="3725700"/>
          </a:xfrm>
          <a:prstGeom prst="rect">
            <a:avLst/>
          </a:prstGeom>
        </p:spPr>
        <p:txBody>
          <a:bodyPr anchorCtr="0" anchor="t" bIns="91425" lIns="91425" rIns="91425" tIns="91425">
            <a:noAutofit/>
          </a:bodyPr>
          <a:lstStyle/>
          <a:p>
            <a:pPr lvl="0" rtl="0">
              <a:spcBef>
                <a:spcPts val="0"/>
              </a:spcBef>
              <a:buNone/>
            </a:pPr>
            <a:r>
              <a:rPr lang="en">
                <a:solidFill>
                  <a:srgbClr val="000000"/>
                </a:solidFill>
              </a:rPr>
              <a:t>&lt;img src="images/IU-logo.png" alt="IU Logo" </a:t>
            </a:r>
            <a:r>
              <a:rPr b="1" lang="en">
                <a:solidFill>
                  <a:srgbClr val="669900"/>
                </a:solidFill>
              </a:rPr>
              <a:t>title="</a:t>
            </a:r>
            <a:r>
              <a:rPr i="1" lang="en">
                <a:solidFill>
                  <a:srgbClr val="669900"/>
                </a:solidFill>
              </a:rPr>
              <a:t>Logo for Indiana University</a:t>
            </a:r>
            <a:r>
              <a:rPr b="1" lang="en">
                <a:solidFill>
                  <a:srgbClr val="669900"/>
                </a:solidFill>
              </a:rPr>
              <a:t>"</a:t>
            </a:r>
            <a:r>
              <a:rPr lang="en">
                <a:solidFill>
                  <a:srgbClr val="000000"/>
                </a:solidFill>
              </a:rPr>
              <a:t>&gt;</a:t>
            </a:r>
          </a:p>
          <a:p>
            <a:pPr lvl="0" rtl="0">
              <a:spcBef>
                <a:spcPts val="0"/>
              </a:spcBef>
              <a:buNone/>
            </a:pPr>
            <a:r>
              <a:t/>
            </a:r>
            <a:endParaRPr sz="1800">
              <a:solidFill>
                <a:srgbClr val="434343"/>
              </a:solidFill>
            </a:endParaRPr>
          </a:p>
          <a:p>
            <a:pPr lvl="0" rtl="0">
              <a:spcBef>
                <a:spcPts val="0"/>
              </a:spcBef>
              <a:buNone/>
            </a:pPr>
            <a:r>
              <a:rPr lang="en" sz="2400">
                <a:solidFill>
                  <a:srgbClr val="434343"/>
                </a:solidFill>
              </a:rPr>
              <a:t>The </a:t>
            </a:r>
            <a:r>
              <a:rPr b="1" lang="en" sz="2400">
                <a:solidFill>
                  <a:srgbClr val="434343"/>
                </a:solidFill>
              </a:rPr>
              <a:t>title</a:t>
            </a:r>
            <a:r>
              <a:rPr lang="en" sz="2400">
                <a:solidFill>
                  <a:srgbClr val="434343"/>
                </a:solidFill>
              </a:rPr>
              <a:t> attribute provides a </a:t>
            </a:r>
            <a:r>
              <a:rPr i="1" lang="en" sz="2400">
                <a:solidFill>
                  <a:srgbClr val="434343"/>
                </a:solidFill>
              </a:rPr>
              <a:t>tooltip</a:t>
            </a:r>
            <a:r>
              <a:rPr lang="en" sz="2400">
                <a:solidFill>
                  <a:srgbClr val="434343"/>
                </a:solidFill>
              </a:rPr>
              <a:t> (and more space for a description).</a:t>
            </a:r>
          </a:p>
          <a:p>
            <a:pPr lvl="0" rtl="0">
              <a:spcBef>
                <a:spcPts val="0"/>
              </a:spcBef>
              <a:buNone/>
            </a:pPr>
            <a:r>
              <a:t/>
            </a:r>
            <a:endParaRPr sz="1000">
              <a:solidFill>
                <a:srgbClr val="434343"/>
              </a:solidFill>
            </a:endParaRPr>
          </a:p>
          <a:p>
            <a:pPr lvl="0" rtl="0">
              <a:spcBef>
                <a:spcPts val="0"/>
              </a:spcBef>
              <a:buNone/>
            </a:pPr>
            <a:r>
              <a:rPr lang="en" sz="4800">
                <a:solidFill>
                  <a:srgbClr val="999999"/>
                </a:solidFill>
                <a:latin typeface="Georgia"/>
                <a:ea typeface="Georgia"/>
                <a:cs typeface="Georgia"/>
                <a:sym typeface="Georgia"/>
              </a:rPr>
              <a:t>Lorem ipsum dolor sit </a:t>
            </a:r>
            <a:r>
              <a:rPr lang="en" sz="4800" u="sng">
                <a:solidFill>
                  <a:srgbClr val="666666"/>
                </a:solidFill>
                <a:latin typeface="Georgia"/>
                <a:ea typeface="Georgia"/>
                <a:cs typeface="Georgia"/>
                <a:sym typeface="Georgia"/>
              </a:rPr>
              <a:t>amet</a:t>
            </a:r>
            <a:r>
              <a:rPr lang="en" sz="4800">
                <a:solidFill>
                  <a:srgbClr val="999999"/>
                </a:solidFill>
                <a:latin typeface="Georgia"/>
                <a:ea typeface="Georgia"/>
                <a:cs typeface="Georgia"/>
                <a:sym typeface="Georgia"/>
              </a:rPr>
              <a:t>, consectetur adipiscing elit.</a:t>
            </a:r>
          </a:p>
        </p:txBody>
      </p:sp>
      <p:sp>
        <p:nvSpPr>
          <p:cNvPr id="112" name="Shape 112"/>
          <p:cNvSpPr/>
          <p:nvPr/>
        </p:nvSpPr>
        <p:spPr>
          <a:xfrm>
            <a:off x="5401450" y="3426993"/>
            <a:ext cx="3216900" cy="472200"/>
          </a:xfrm>
          <a:prstGeom prst="rect">
            <a:avLst/>
          </a:prstGeom>
          <a:solidFill>
            <a:srgbClr val="FFF2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1600">
                <a:solidFill>
                  <a:schemeClr val="dk1"/>
                </a:solidFill>
              </a:rPr>
              <a:t>Pellentesque ut eleifend risus.</a:t>
            </a:r>
          </a:p>
        </p:txBody>
      </p:sp>
      <p:pic>
        <p:nvPicPr>
          <p:cNvPr id="113" name="Shape 113"/>
          <p:cNvPicPr preferRelativeResize="0"/>
          <p:nvPr/>
        </p:nvPicPr>
        <p:blipFill>
          <a:blip r:embed="rId3">
            <a:alphaModFix/>
          </a:blip>
          <a:stretch>
            <a:fillRect/>
          </a:stretch>
        </p:blipFill>
        <p:spPr>
          <a:xfrm rot="-1238841">
            <a:off x="7084077" y="4168406"/>
            <a:ext cx="303411" cy="403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CCCCC"/>
        </a:solidFill>
      </p:bgPr>
    </p:bg>
    <p:spTree>
      <p:nvGrpSpPr>
        <p:cNvPr id="117" name="Shape 117"/>
        <p:cNvGrpSpPr/>
        <p:nvPr/>
      </p:nvGrpSpPr>
      <p:grpSpPr>
        <a:xfrm>
          <a:off x="0" y="0"/>
          <a:ext cx="0" cy="0"/>
          <a:chOff x="0" y="0"/>
          <a:chExt cx="0" cy="0"/>
        </a:xfrm>
      </p:grpSpPr>
      <p:sp>
        <p:nvSpPr>
          <p:cNvPr id="118" name="Shape 118"/>
          <p:cNvSpPr txBox="1"/>
          <p:nvPr>
            <p:ph type="title"/>
          </p:nvPr>
        </p:nvSpPr>
        <p:spPr>
          <a:xfrm>
            <a:off x="457200" y="320278"/>
            <a:ext cx="8229600" cy="857400"/>
          </a:xfrm>
          <a:prstGeom prst="rect">
            <a:avLst/>
          </a:prstGeom>
        </p:spPr>
        <p:txBody>
          <a:bodyPr anchorCtr="0" anchor="b" bIns="91425" lIns="91425" rIns="91425" tIns="91425">
            <a:noAutofit/>
          </a:bodyPr>
          <a:lstStyle/>
          <a:p>
            <a:pPr lvl="0">
              <a:spcBef>
                <a:spcPts val="0"/>
              </a:spcBef>
              <a:buNone/>
            </a:pPr>
            <a:r>
              <a:rPr lang="en" sz="4000">
                <a:solidFill>
                  <a:srgbClr val="990055"/>
                </a:solidFill>
                <a:latin typeface="Ubuntu"/>
                <a:ea typeface="Ubuntu"/>
                <a:cs typeface="Ubuntu"/>
                <a:sym typeface="Ubuntu"/>
              </a:rPr>
              <a:t>Rule: More to tell? Use longdesc.</a:t>
            </a:r>
          </a:p>
        </p:txBody>
      </p:sp>
      <p:sp>
        <p:nvSpPr>
          <p:cNvPr id="119" name="Shape 119"/>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0" lvl="0" marL="0" rtl="0">
              <a:spcBef>
                <a:spcPts val="0"/>
              </a:spcBef>
              <a:buNone/>
            </a:pPr>
            <a:r>
              <a:rPr lang="en">
                <a:solidFill>
                  <a:srgbClr val="000000"/>
                </a:solidFill>
              </a:rPr>
              <a:t>&lt;img src="images/IU-exam-schedule.jpg" </a:t>
            </a:r>
            <a:br>
              <a:rPr lang="en">
                <a:solidFill>
                  <a:srgbClr val="000000"/>
                </a:solidFill>
              </a:rPr>
            </a:br>
            <a:r>
              <a:rPr lang="en">
                <a:solidFill>
                  <a:srgbClr val="000000"/>
                </a:solidFill>
              </a:rPr>
              <a:t>	alt="List of IU final exam sessions." </a:t>
            </a:r>
            <a:br>
              <a:rPr lang="en">
                <a:solidFill>
                  <a:srgbClr val="000000"/>
                </a:solidFill>
              </a:rPr>
            </a:br>
            <a:r>
              <a:rPr lang="en">
                <a:solidFill>
                  <a:srgbClr val="000000"/>
                </a:solidFill>
              </a:rPr>
              <a:t>	title="Final exam schedule Fall 2016"</a:t>
            </a:r>
            <a:br>
              <a:rPr lang="en">
                <a:solidFill>
                  <a:srgbClr val="000000"/>
                </a:solidFill>
              </a:rPr>
            </a:br>
            <a:r>
              <a:rPr lang="en">
                <a:solidFill>
                  <a:srgbClr val="000000"/>
                </a:solidFill>
              </a:rPr>
              <a:t>	</a:t>
            </a:r>
            <a:r>
              <a:rPr b="1" lang="en">
                <a:solidFill>
                  <a:srgbClr val="990055"/>
                </a:solidFill>
              </a:rPr>
              <a:t>longdesc="</a:t>
            </a:r>
            <a:r>
              <a:rPr lang="en">
                <a:solidFill>
                  <a:srgbClr val="990055"/>
                </a:solidFill>
              </a:rPr>
              <a:t>IU-exams-F16.html</a:t>
            </a:r>
            <a:r>
              <a:rPr b="1" lang="en">
                <a:solidFill>
                  <a:srgbClr val="990055"/>
                </a:solidFill>
              </a:rPr>
              <a:t>"</a:t>
            </a:r>
            <a:r>
              <a:rPr lang="en">
                <a:solidFill>
                  <a:srgbClr val="000000"/>
                </a:solidFill>
              </a:rPr>
              <a:t>&gt;</a:t>
            </a:r>
          </a:p>
          <a:p>
            <a:pPr lvl="0" rtl="0">
              <a:spcBef>
                <a:spcPts val="0"/>
              </a:spcBef>
              <a:buNone/>
            </a:pPr>
            <a:r>
              <a:t/>
            </a:r>
            <a:endParaRPr sz="1000">
              <a:solidFill>
                <a:srgbClr val="434343"/>
              </a:solidFill>
            </a:endParaRPr>
          </a:p>
          <a:p>
            <a:pPr lvl="0">
              <a:spcBef>
                <a:spcPts val="0"/>
              </a:spcBef>
              <a:buNone/>
            </a:pPr>
            <a:r>
              <a:rPr lang="en" sz="2400">
                <a:solidFill>
                  <a:srgbClr val="434343"/>
                </a:solidFill>
              </a:rPr>
              <a:t>The </a:t>
            </a:r>
            <a:r>
              <a:rPr b="1" lang="en" sz="2400">
                <a:solidFill>
                  <a:srgbClr val="434343"/>
                </a:solidFill>
              </a:rPr>
              <a:t>longdesc</a:t>
            </a:r>
            <a:r>
              <a:rPr lang="en" sz="2400">
                <a:solidFill>
                  <a:srgbClr val="434343"/>
                </a:solidFill>
              </a:rPr>
              <a:t> attribute allows you to link to further content for people using readers. In this case a data table (text rather than an image) would be preferable. Sighted users won't know the content is there.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66666"/>
        </a:solidFill>
      </p:bgPr>
    </p:bg>
    <p:spTree>
      <p:nvGrpSpPr>
        <p:cNvPr id="123" name="Shape 123"/>
        <p:cNvGrpSpPr/>
        <p:nvPr/>
      </p:nvGrpSpPr>
      <p:grpSpPr>
        <a:xfrm>
          <a:off x="0" y="0"/>
          <a:ext cx="0" cy="0"/>
          <a:chOff x="0" y="0"/>
          <a:chExt cx="0" cy="0"/>
        </a:xfrm>
      </p:grpSpPr>
      <p:sp>
        <p:nvSpPr>
          <p:cNvPr id="124" name="Shape 124"/>
          <p:cNvSpPr txBox="1"/>
          <p:nvPr>
            <p:ph type="title"/>
          </p:nvPr>
        </p:nvSpPr>
        <p:spPr>
          <a:xfrm>
            <a:off x="457200" y="1113775"/>
            <a:ext cx="8185500" cy="1263899"/>
          </a:xfrm>
          <a:prstGeom prst="rect">
            <a:avLst/>
          </a:prstGeom>
        </p:spPr>
        <p:txBody>
          <a:bodyPr anchorCtr="0" anchor="b" bIns="91425" lIns="91425" rIns="91425" tIns="91425">
            <a:noAutofit/>
          </a:bodyPr>
          <a:lstStyle/>
          <a:p>
            <a:pPr lvl="0" rtl="0">
              <a:spcBef>
                <a:spcPts val="0"/>
              </a:spcBef>
              <a:buNone/>
            </a:pPr>
            <a:r>
              <a:t/>
            </a:r>
            <a:endParaRPr/>
          </a:p>
          <a:p>
            <a:pPr lvl="0" rtl="0">
              <a:spcBef>
                <a:spcPts val="0"/>
              </a:spcBef>
              <a:buNone/>
            </a:pPr>
            <a:r>
              <a:t/>
            </a:r>
            <a:endParaRPr/>
          </a:p>
          <a:p>
            <a:pPr lvl="0" rtl="0" algn="ctr">
              <a:spcBef>
                <a:spcPts val="0"/>
              </a:spcBef>
              <a:buNone/>
            </a:pPr>
            <a:r>
              <a:rPr b="0" lang="en">
                <a:solidFill>
                  <a:schemeClr val="accent4"/>
                </a:solidFill>
              </a:rPr>
              <a:t>What if we want </a:t>
            </a:r>
            <a:r>
              <a:rPr b="0" i="1" lang="en">
                <a:solidFill>
                  <a:schemeClr val="accent4"/>
                </a:solidFill>
              </a:rPr>
              <a:t>images</a:t>
            </a:r>
            <a:r>
              <a:rPr b="0" lang="en">
                <a:solidFill>
                  <a:schemeClr val="accent4"/>
                </a:solidFill>
              </a:rPr>
              <a:t> to act like ‘</a:t>
            </a:r>
            <a:r>
              <a:rPr b="0" i="1" lang="en">
                <a:solidFill>
                  <a:schemeClr val="accent4"/>
                </a:solidFill>
              </a:rPr>
              <a:t>block level’</a:t>
            </a:r>
            <a:r>
              <a:rPr b="0" lang="en">
                <a:solidFill>
                  <a:schemeClr val="accent4"/>
                </a:solidFill>
              </a:rPr>
              <a:t> HTML elements?</a:t>
            </a:r>
          </a:p>
        </p:txBody>
      </p:sp>
      <p:sp>
        <p:nvSpPr>
          <p:cNvPr id="125" name="Shape 125"/>
          <p:cNvSpPr txBox="1"/>
          <p:nvPr>
            <p:ph idx="1" type="body"/>
          </p:nvPr>
        </p:nvSpPr>
        <p:spPr>
          <a:xfrm>
            <a:off x="457200" y="2330662"/>
            <a:ext cx="8229600" cy="2595300"/>
          </a:xfrm>
          <a:prstGeom prst="rect">
            <a:avLst/>
          </a:prstGeom>
        </p:spPr>
        <p:txBody>
          <a:bodyPr anchorCtr="0" anchor="t" bIns="91425" lIns="91425" rIns="91425" tIns="91425">
            <a:noAutofit/>
          </a:bodyPr>
          <a:lstStyle/>
          <a:p>
            <a:pPr lvl="0">
              <a:spcBef>
                <a:spcPts val="0"/>
              </a:spcBef>
              <a:buNone/>
            </a:pPr>
            <a:r>
              <a:rPr b="1" lang="en" sz="2400">
                <a:solidFill>
                  <a:srgbClr val="FFFFFF"/>
                </a:solidFill>
              </a:rPr>
              <a:t>&lt;figure&gt;</a:t>
            </a:r>
            <a:br>
              <a:rPr lang="en" sz="2400">
                <a:solidFill>
                  <a:srgbClr val="FFFFFF"/>
                </a:solidFill>
              </a:rPr>
            </a:br>
            <a:r>
              <a:rPr lang="en" sz="2400">
                <a:solidFill>
                  <a:srgbClr val="FFFFFF"/>
                </a:solidFill>
              </a:rPr>
              <a:t>    </a:t>
            </a:r>
            <a:r>
              <a:rPr b="1" lang="en" sz="2400">
                <a:solidFill>
                  <a:srgbClr val="FFFFFF"/>
                </a:solidFill>
              </a:rPr>
              <a:t>&lt;img src="</a:t>
            </a:r>
            <a:r>
              <a:rPr lang="en" sz="2400">
                <a:solidFill>
                  <a:srgbClr val="D9D9D9"/>
                </a:solidFill>
              </a:rPr>
              <a:t>images/rainbow.jpg</a:t>
            </a:r>
            <a:r>
              <a:rPr b="1" lang="en" sz="2400">
                <a:solidFill>
                  <a:srgbClr val="FFFFFF"/>
                </a:solidFill>
              </a:rPr>
              <a:t>" alt="</a:t>
            </a:r>
            <a:r>
              <a:rPr lang="en" sz="2400">
                <a:solidFill>
                  <a:srgbClr val="D9D9D9"/>
                </a:solidFill>
              </a:rPr>
              <a:t>The Rainbow Bakery in Bloomington, Indiana</a:t>
            </a:r>
            <a:r>
              <a:rPr b="1" lang="en" sz="2400">
                <a:solidFill>
                  <a:srgbClr val="FFFFFF"/>
                </a:solidFill>
              </a:rPr>
              <a:t>"&gt;</a:t>
            </a:r>
            <a:br>
              <a:rPr lang="en" sz="2400">
                <a:solidFill>
                  <a:srgbClr val="FFFFFF"/>
                </a:solidFill>
              </a:rPr>
            </a:br>
            <a:r>
              <a:rPr lang="en" sz="2400">
                <a:solidFill>
                  <a:srgbClr val="FFFFFF"/>
                </a:solidFill>
              </a:rPr>
              <a:t>   </a:t>
            </a:r>
            <a:r>
              <a:rPr b="1" lang="en" sz="2400">
                <a:solidFill>
                  <a:srgbClr val="FFFFFF"/>
                </a:solidFill>
              </a:rPr>
              <a:t> &lt;figcaption&gt;</a:t>
            </a:r>
            <a:r>
              <a:rPr lang="en" sz="2400">
                <a:solidFill>
                  <a:srgbClr val="D9D9D9"/>
                </a:solidFill>
              </a:rPr>
              <a:t>Delicious gluten free, vegan donuts. </a:t>
            </a:r>
            <a:br>
              <a:rPr lang="en" sz="2400">
                <a:solidFill>
                  <a:srgbClr val="D9D9D9"/>
                </a:solidFill>
              </a:rPr>
            </a:br>
            <a:r>
              <a:rPr lang="en" sz="2400">
                <a:solidFill>
                  <a:srgbClr val="D9D9D9"/>
                </a:solidFill>
              </a:rPr>
              <a:t>Try our “maple bacon”!</a:t>
            </a:r>
            <a:r>
              <a:rPr b="1" lang="en" sz="2400">
                <a:solidFill>
                  <a:srgbClr val="FFFFFF"/>
                </a:solidFill>
              </a:rPr>
              <a:t>&lt;/figcaption&gt;</a:t>
            </a:r>
            <a:br>
              <a:rPr lang="en" sz="2400">
                <a:solidFill>
                  <a:srgbClr val="FFFFFF"/>
                </a:solidFill>
              </a:rPr>
            </a:br>
            <a:r>
              <a:rPr b="1" lang="en" sz="2400">
                <a:solidFill>
                  <a:srgbClr val="FFFFFF"/>
                </a:solidFill>
              </a:rPr>
              <a:t>&lt;/figure&gt;</a:t>
            </a:r>
          </a:p>
        </p:txBody>
      </p:sp>
      <p:sp>
        <p:nvSpPr>
          <p:cNvPr id="126" name="Shape 126"/>
          <p:cNvSpPr/>
          <p:nvPr/>
        </p:nvSpPr>
        <p:spPr>
          <a:xfrm>
            <a:off x="2789975" y="313668"/>
            <a:ext cx="3282300" cy="835200"/>
          </a:xfrm>
          <a:prstGeom prst="ellipseRibbon">
            <a:avLst>
              <a:gd fmla="val 25000" name="adj1"/>
              <a:gd fmla="val 50000" name="adj2"/>
              <a:gd fmla="val 12500" name="adj3"/>
            </a:avLst>
          </a:prstGeom>
          <a:solidFill>
            <a:srgbClr val="F1C232"/>
          </a:solidFill>
          <a:ln cap="flat" cmpd="sng" w="19050">
            <a:solidFill>
              <a:srgbClr val="BF9000"/>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sz="2400"/>
              <a:t>HTML5</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30" name="Shape 130"/>
        <p:cNvGrpSpPr/>
        <p:nvPr/>
      </p:nvGrpSpPr>
      <p:grpSpPr>
        <a:xfrm>
          <a:off x="0" y="0"/>
          <a:ext cx="0" cy="0"/>
          <a:chOff x="0" y="0"/>
          <a:chExt cx="0" cy="0"/>
        </a:xfrm>
      </p:grpSpPr>
      <p:pic>
        <p:nvPicPr>
          <p:cNvPr id="131" name="Shape 131"/>
          <p:cNvPicPr preferRelativeResize="0"/>
          <p:nvPr/>
        </p:nvPicPr>
        <p:blipFill>
          <a:blip r:embed="rId3">
            <a:alphaModFix/>
          </a:blip>
          <a:stretch>
            <a:fillRect/>
          </a:stretch>
        </p:blipFill>
        <p:spPr>
          <a:xfrm>
            <a:off x="0" y="19360"/>
            <a:ext cx="9144000" cy="5140966"/>
          </a:xfrm>
          <a:prstGeom prst="rect">
            <a:avLst/>
          </a:prstGeom>
          <a:noFill/>
          <a:ln>
            <a:noFill/>
          </a:ln>
        </p:spPr>
      </p:pic>
      <p:sp>
        <p:nvSpPr>
          <p:cNvPr id="132" name="Shape 132"/>
          <p:cNvSpPr txBox="1"/>
          <p:nvPr>
            <p:ph type="ctrTitle"/>
          </p:nvPr>
        </p:nvSpPr>
        <p:spPr>
          <a:xfrm>
            <a:off x="1975325" y="3635750"/>
            <a:ext cx="5353500" cy="839400"/>
          </a:xfrm>
          <a:prstGeom prst="rect">
            <a:avLst/>
          </a:prstGeom>
          <a:solidFill>
            <a:srgbClr val="000000"/>
          </a:solidFill>
        </p:spPr>
        <p:txBody>
          <a:bodyPr anchorCtr="0" anchor="b" bIns="91425" lIns="91425" rIns="91425" tIns="91425">
            <a:noAutofit/>
          </a:bodyPr>
          <a:lstStyle/>
          <a:p>
            <a:pPr lvl="0" rtl="0">
              <a:spcBef>
                <a:spcPts val="0"/>
              </a:spcBef>
              <a:buNone/>
            </a:pPr>
            <a:r>
              <a:rPr lang="en">
                <a:solidFill>
                  <a:srgbClr val="FFFFFF"/>
                </a:solidFill>
              </a:rPr>
              <a:t>Part Two: Links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b="0" i="1" lang="en">
                <a:solidFill>
                  <a:srgbClr val="000000"/>
                </a:solidFill>
              </a:rPr>
              <a:t>It's not the web without links.</a:t>
            </a:r>
          </a:p>
        </p:txBody>
      </p:sp>
      <p:sp>
        <p:nvSpPr>
          <p:cNvPr id="138" name="Shape 138"/>
          <p:cNvSpPr txBox="1"/>
          <p:nvPr>
            <p:ph idx="1" type="body"/>
          </p:nvPr>
        </p:nvSpPr>
        <p:spPr>
          <a:xfrm>
            <a:off x="457200" y="1200150"/>
            <a:ext cx="8229600" cy="3725700"/>
          </a:xfrm>
          <a:prstGeom prst="rect">
            <a:avLst/>
          </a:prstGeom>
        </p:spPr>
        <p:txBody>
          <a:bodyPr anchorCtr="0" anchor="t" bIns="91425" lIns="91425" rIns="91425" tIns="91425">
            <a:noAutofit/>
          </a:bodyPr>
          <a:lstStyle/>
          <a:p>
            <a:pPr lvl="0" rtl="0">
              <a:spcBef>
                <a:spcPts val="0"/>
              </a:spcBef>
              <a:buNone/>
            </a:pPr>
            <a:r>
              <a:rPr b="1" lang="en" sz="1800">
                <a:solidFill>
                  <a:srgbClr val="434343"/>
                </a:solidFill>
              </a:rPr>
              <a:t>#1 - File linking with </a:t>
            </a:r>
            <a:r>
              <a:rPr b="1" lang="en" sz="1800">
                <a:solidFill>
                  <a:srgbClr val="CC0000"/>
                </a:solidFill>
              </a:rPr>
              <a:t>&lt;link&gt;</a:t>
            </a:r>
          </a:p>
          <a:p>
            <a:pPr lvl="0" rtl="0">
              <a:spcBef>
                <a:spcPts val="0"/>
              </a:spcBef>
              <a:buNone/>
            </a:pPr>
            <a:r>
              <a:rPr lang="en" sz="1800">
                <a:solidFill>
                  <a:srgbClr val="434343"/>
                </a:solidFill>
              </a:rPr>
              <a:t>Found in the </a:t>
            </a:r>
            <a:r>
              <a:rPr b="1" lang="en" sz="1800">
                <a:solidFill>
                  <a:srgbClr val="434343"/>
                </a:solidFill>
              </a:rPr>
              <a:t>&lt;head&gt;</a:t>
            </a:r>
            <a:r>
              <a:rPr lang="en" sz="1800">
                <a:solidFill>
                  <a:srgbClr val="434343"/>
                </a:solidFill>
              </a:rPr>
              <a:t>, this is used to add in stylesheets and other files (resources) to your web page.</a:t>
            </a:r>
          </a:p>
          <a:p>
            <a:pPr lvl="0" rtl="0">
              <a:spcBef>
                <a:spcPts val="0"/>
              </a:spcBef>
              <a:buNone/>
            </a:pPr>
            <a:r>
              <a:t/>
            </a:r>
            <a:endParaRPr sz="1000">
              <a:solidFill>
                <a:srgbClr val="434343"/>
              </a:solidFill>
            </a:endParaRPr>
          </a:p>
          <a:p>
            <a:pPr lvl="0" rtl="0">
              <a:spcBef>
                <a:spcPts val="0"/>
              </a:spcBef>
              <a:buNone/>
            </a:pPr>
            <a:r>
              <a:rPr b="1" lang="en" sz="1800">
                <a:solidFill>
                  <a:srgbClr val="434343"/>
                </a:solidFill>
              </a:rPr>
              <a:t>#2 - Anchor linking with </a:t>
            </a:r>
            <a:r>
              <a:rPr b="1" lang="en" sz="1800">
                <a:solidFill>
                  <a:srgbClr val="CC0000"/>
                </a:solidFill>
              </a:rPr>
              <a:t>&lt;a&gt;</a:t>
            </a:r>
          </a:p>
          <a:p>
            <a:pPr lvl="0">
              <a:spcBef>
                <a:spcPts val="0"/>
              </a:spcBef>
              <a:buNone/>
            </a:pPr>
            <a:r>
              <a:rPr lang="en" sz="1800">
                <a:solidFill>
                  <a:srgbClr val="434343"/>
                </a:solidFill>
              </a:rPr>
              <a:t>Found in the </a:t>
            </a:r>
            <a:r>
              <a:rPr b="1" lang="en" sz="1800">
                <a:solidFill>
                  <a:srgbClr val="434343"/>
                </a:solidFill>
              </a:rPr>
              <a:t>&lt;body&gt;</a:t>
            </a:r>
            <a:r>
              <a:rPr lang="en" sz="1800">
                <a:solidFill>
                  <a:srgbClr val="434343"/>
                </a:solidFill>
              </a:rPr>
              <a:t>, </a:t>
            </a:r>
            <a:r>
              <a:rPr i="1" lang="en" sz="1800">
                <a:solidFill>
                  <a:srgbClr val="434343"/>
                </a:solidFill>
              </a:rPr>
              <a:t>these are what you are most likely to think of as links.</a:t>
            </a:r>
            <a:r>
              <a:rPr lang="en" sz="1800">
                <a:solidFill>
                  <a:srgbClr val="434343"/>
                </a:solidFill>
              </a:rPr>
              <a:t> </a:t>
            </a:r>
          </a:p>
          <a:p>
            <a:pPr lvl="0" rtl="0">
              <a:spcBef>
                <a:spcPts val="0"/>
              </a:spcBef>
              <a:buNone/>
            </a:pPr>
            <a:r>
              <a:rPr lang="en" sz="1800">
                <a:solidFill>
                  <a:srgbClr val="434343"/>
                </a:solidFill>
              </a:rPr>
              <a:t>By default they are blue and underlined and will take you to the web page referenced in the </a:t>
            </a:r>
            <a:r>
              <a:rPr b="1" lang="en" sz="1800">
                <a:solidFill>
                  <a:srgbClr val="434343"/>
                </a:solidFill>
              </a:rPr>
              <a:t>href</a:t>
            </a:r>
            <a:r>
              <a:rPr lang="en" sz="1800">
                <a:solidFill>
                  <a:srgbClr val="434343"/>
                </a:solidFill>
              </a:rPr>
              <a:t> attribute.</a:t>
            </a:r>
          </a:p>
        </p:txBody>
      </p:sp>
      <p:sp>
        <p:nvSpPr>
          <p:cNvPr id="139" name="Shape 139"/>
          <p:cNvSpPr txBox="1"/>
          <p:nvPr/>
        </p:nvSpPr>
        <p:spPr>
          <a:xfrm>
            <a:off x="457200" y="3959887"/>
            <a:ext cx="9144000" cy="1354800"/>
          </a:xfrm>
          <a:prstGeom prst="rect">
            <a:avLst/>
          </a:prstGeom>
          <a:noFill/>
          <a:ln>
            <a:noFill/>
          </a:ln>
        </p:spPr>
        <p:txBody>
          <a:bodyPr anchorCtr="0" anchor="ctr" bIns="91425" lIns="91425" rIns="91425" tIns="91425">
            <a:noAutofit/>
          </a:bodyPr>
          <a:lstStyle/>
          <a:p>
            <a:pPr lvl="0" rtl="0">
              <a:spcBef>
                <a:spcPts val="600"/>
              </a:spcBef>
              <a:buNone/>
            </a:pPr>
            <a:r>
              <a:rPr lang="en" sz="4800">
                <a:solidFill>
                  <a:srgbClr val="999999"/>
                </a:solidFill>
                <a:latin typeface="Georgia"/>
                <a:ea typeface="Georgia"/>
                <a:cs typeface="Georgia"/>
                <a:sym typeface="Georgia"/>
              </a:rPr>
              <a:t>Lorem ipsum dolor sit </a:t>
            </a:r>
            <a:r>
              <a:rPr lang="en" sz="4800" u="sng">
                <a:solidFill>
                  <a:srgbClr val="0000FF"/>
                </a:solidFill>
                <a:latin typeface="Georgia"/>
                <a:ea typeface="Georgia"/>
                <a:cs typeface="Georgia"/>
                <a:sym typeface="Georgia"/>
              </a:rPr>
              <a:t>amet</a:t>
            </a:r>
            <a:r>
              <a:rPr lang="en" sz="4800">
                <a:solidFill>
                  <a:srgbClr val="999999"/>
                </a:solidFill>
                <a:latin typeface="Georgia"/>
                <a:ea typeface="Georgia"/>
                <a:cs typeface="Georgia"/>
                <a:sym typeface="Georgia"/>
              </a:rPr>
              <a:t>, consectetur adipiscing elit.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b="0" lang="en">
                <a:solidFill>
                  <a:srgbClr val="000000"/>
                </a:solidFill>
              </a:rPr>
              <a:t>Make a link with the anchor tag </a:t>
            </a:r>
            <a:r>
              <a:rPr b="0" lang="en">
                <a:solidFill>
                  <a:srgbClr val="CC0000"/>
                </a:solidFill>
              </a:rPr>
              <a:t>&lt;a&gt;</a:t>
            </a:r>
          </a:p>
        </p:txBody>
      </p:sp>
      <p:sp>
        <p:nvSpPr>
          <p:cNvPr id="145" name="Shape 145"/>
          <p:cNvSpPr txBox="1"/>
          <p:nvPr>
            <p:ph idx="1" type="body"/>
          </p:nvPr>
        </p:nvSpPr>
        <p:spPr>
          <a:xfrm>
            <a:off x="457200" y="1200150"/>
            <a:ext cx="8229600" cy="3725700"/>
          </a:xfrm>
          <a:prstGeom prst="rect">
            <a:avLst/>
          </a:prstGeom>
        </p:spPr>
        <p:txBody>
          <a:bodyPr anchorCtr="0" anchor="t" bIns="91425" lIns="91425" rIns="91425" tIns="91425">
            <a:noAutofit/>
          </a:bodyPr>
          <a:lstStyle/>
          <a:p>
            <a:pPr lvl="0" rtl="0">
              <a:spcBef>
                <a:spcPts val="0"/>
              </a:spcBef>
              <a:buNone/>
            </a:pPr>
            <a:r>
              <a:rPr lang="en" sz="2400">
                <a:solidFill>
                  <a:srgbClr val="000000"/>
                </a:solidFill>
              </a:rPr>
              <a:t>&lt;p&gt;Any html element or portion of your content can be </a:t>
            </a:r>
            <a:r>
              <a:rPr b="1" lang="en" sz="2400">
                <a:solidFill>
                  <a:srgbClr val="CC0000"/>
                </a:solidFill>
              </a:rPr>
              <a:t>&lt;a href="about-links.html"&gt;</a:t>
            </a:r>
            <a:r>
              <a:rPr lang="en" sz="2400">
                <a:solidFill>
                  <a:srgbClr val="000000"/>
                </a:solidFill>
              </a:rPr>
              <a:t>turned into a link</a:t>
            </a:r>
            <a:r>
              <a:rPr b="1" lang="en" sz="2400">
                <a:solidFill>
                  <a:srgbClr val="CC0000"/>
                </a:solidFill>
              </a:rPr>
              <a:t>&lt;/a&gt;</a:t>
            </a:r>
            <a:r>
              <a:rPr lang="en" sz="2400">
                <a:solidFill>
                  <a:srgbClr val="000000"/>
                </a:solidFill>
              </a:rPr>
              <a:t> by wrapping the anchor link around it.&lt;/p&gt;</a:t>
            </a:r>
          </a:p>
          <a:p>
            <a:pPr lvl="0" rtl="0">
              <a:spcBef>
                <a:spcPts val="0"/>
              </a:spcBef>
              <a:buNone/>
            </a:pPr>
            <a:r>
              <a:t/>
            </a:r>
            <a:endParaRPr>
              <a:solidFill>
                <a:srgbClr val="434343"/>
              </a:solidFill>
            </a:endParaRPr>
          </a:p>
          <a:p>
            <a:pPr lvl="0" rtl="0">
              <a:spcBef>
                <a:spcPts val="0"/>
              </a:spcBef>
              <a:buNone/>
            </a:pPr>
            <a:r>
              <a:rPr i="1" lang="en" sz="2400" u="sng">
                <a:solidFill>
                  <a:srgbClr val="434343"/>
                </a:solidFill>
              </a:rPr>
              <a:t>HTML5:</a:t>
            </a:r>
            <a:r>
              <a:rPr i="1" lang="en" sz="2400">
                <a:solidFill>
                  <a:srgbClr val="434343"/>
                </a:solidFill>
              </a:rPr>
              <a:t> the anchor tag can wrap around inline content, </a:t>
            </a:r>
            <a:br>
              <a:rPr i="1" lang="en" sz="2400">
                <a:solidFill>
                  <a:srgbClr val="434343"/>
                </a:solidFill>
              </a:rPr>
            </a:br>
            <a:r>
              <a:rPr i="1" lang="en" sz="2400">
                <a:solidFill>
                  <a:srgbClr val="434343"/>
                </a:solidFill>
              </a:rPr>
              <a:t>and it can also wrap around </a:t>
            </a:r>
            <a:r>
              <a:rPr i="1" lang="en" sz="2400">
                <a:solidFill>
                  <a:srgbClr val="CC0000"/>
                </a:solidFill>
              </a:rPr>
              <a:t>ANY CONTENT.</a:t>
            </a:r>
          </a:p>
          <a:p>
            <a:pPr lvl="0" rtl="0">
              <a:spcBef>
                <a:spcPts val="0"/>
              </a:spcBef>
              <a:buNone/>
            </a:pPr>
            <a:r>
              <a:t/>
            </a:r>
            <a:endParaRPr sz="2400">
              <a:solidFill>
                <a:srgbClr val="FFFFFF"/>
              </a:solidFill>
            </a:endParaRPr>
          </a:p>
        </p:txBody>
      </p:sp>
      <p:sp>
        <p:nvSpPr>
          <p:cNvPr id="146" name="Shape 146"/>
          <p:cNvSpPr/>
          <p:nvPr/>
        </p:nvSpPr>
        <p:spPr>
          <a:xfrm>
            <a:off x="3213750" y="3947543"/>
            <a:ext cx="2716500" cy="978300"/>
          </a:xfrm>
          <a:prstGeom prst="ellipseRibbon">
            <a:avLst>
              <a:gd fmla="val 25000" name="adj1"/>
              <a:gd fmla="val 50000" name="adj2"/>
              <a:gd fmla="val 12500" name="adj3"/>
            </a:avLst>
          </a:prstGeom>
          <a:solidFill>
            <a:srgbClr val="F1C232"/>
          </a:solidFill>
          <a:ln cap="flat" cmpd="sng" w="19050">
            <a:solidFill>
              <a:srgbClr val="E69138"/>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t>HTML5</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b="0" lang="en">
                <a:solidFill>
                  <a:srgbClr val="000000"/>
                </a:solidFill>
              </a:rPr>
              <a:t>Use a link to make a bookmark</a:t>
            </a:r>
          </a:p>
        </p:txBody>
      </p:sp>
      <p:sp>
        <p:nvSpPr>
          <p:cNvPr id="152" name="Shape 152"/>
          <p:cNvSpPr txBox="1"/>
          <p:nvPr>
            <p:ph idx="1" type="body"/>
          </p:nvPr>
        </p:nvSpPr>
        <p:spPr>
          <a:xfrm>
            <a:off x="457200" y="1200150"/>
            <a:ext cx="8229600" cy="3725700"/>
          </a:xfrm>
          <a:prstGeom prst="rect">
            <a:avLst/>
          </a:prstGeom>
        </p:spPr>
        <p:txBody>
          <a:bodyPr anchorCtr="0" anchor="t" bIns="91425" lIns="91425" rIns="91425" tIns="91425">
            <a:noAutofit/>
          </a:bodyPr>
          <a:lstStyle/>
          <a:p>
            <a:pPr lvl="0" rtl="0">
              <a:spcBef>
                <a:spcPts val="0"/>
              </a:spcBef>
              <a:buNone/>
            </a:pPr>
            <a:r>
              <a:rPr lang="en" sz="2800">
                <a:solidFill>
                  <a:srgbClr val="000000"/>
                </a:solidFill>
              </a:rPr>
              <a:t>&lt;p&gt;We can jump to another </a:t>
            </a:r>
            <a:r>
              <a:rPr b="1" lang="en" sz="2800">
                <a:solidFill>
                  <a:srgbClr val="CC0000"/>
                </a:solidFill>
              </a:rPr>
              <a:t>&lt;a href="#about"&gt;</a:t>
            </a:r>
            <a:r>
              <a:rPr i="1" lang="en" sz="2800">
                <a:solidFill>
                  <a:srgbClr val="000000"/>
                </a:solidFill>
              </a:rPr>
              <a:t>link</a:t>
            </a:r>
            <a:r>
              <a:rPr b="1" lang="en" sz="2800">
                <a:solidFill>
                  <a:srgbClr val="CC0000"/>
                </a:solidFill>
              </a:rPr>
              <a:t>&lt;/a&gt;</a:t>
            </a:r>
            <a:r>
              <a:rPr lang="en" sz="2800">
                <a:solidFill>
                  <a:srgbClr val="CC0000"/>
                </a:solidFill>
              </a:rPr>
              <a:t> </a:t>
            </a:r>
            <a:r>
              <a:rPr lang="en" sz="2800">
                <a:solidFill>
                  <a:srgbClr val="000000"/>
                </a:solidFill>
              </a:rPr>
              <a:t>in the same page with a hashtag and then the name of the id.&lt;/p&gt;</a:t>
            </a:r>
          </a:p>
          <a:p>
            <a:pPr lvl="0" rtl="0">
              <a:spcBef>
                <a:spcPts val="0"/>
              </a:spcBef>
              <a:buNone/>
            </a:pPr>
            <a:r>
              <a:rPr lang="en" sz="2800">
                <a:solidFill>
                  <a:srgbClr val="434343"/>
                </a:solidFill>
              </a:rPr>
              <a:t>…</a:t>
            </a:r>
          </a:p>
          <a:p>
            <a:pPr lvl="0" rtl="0">
              <a:spcBef>
                <a:spcPts val="0"/>
              </a:spcBef>
              <a:buNone/>
            </a:pPr>
            <a:r>
              <a:rPr lang="en" sz="2800">
                <a:solidFill>
                  <a:schemeClr val="dk1"/>
                </a:solidFill>
              </a:rPr>
              <a:t>&lt;h2 </a:t>
            </a:r>
            <a:r>
              <a:rPr b="1" lang="en" sz="2800">
                <a:solidFill>
                  <a:srgbClr val="CC0000"/>
                </a:solidFill>
              </a:rPr>
              <a:t>id="about"</a:t>
            </a:r>
            <a:r>
              <a:rPr lang="en" sz="2800">
                <a:solidFill>
                  <a:schemeClr val="dk1"/>
                </a:solidFill>
              </a:rPr>
              <a:t>&gt;About&lt;/h2&gt;</a:t>
            </a:r>
          </a:p>
          <a:p>
            <a:pPr lvl="0" rtl="0">
              <a:spcBef>
                <a:spcPts val="0"/>
              </a:spcBef>
              <a:buNone/>
            </a:pPr>
            <a:r>
              <a:rPr lang="en" sz="2800">
                <a:solidFill>
                  <a:schemeClr val="dk1"/>
                </a:solidFill>
              </a:rPr>
              <a:t>&lt;p&gt;This works best if you have a long page with lots of content broken into sections.&lt;/p&gt;</a:t>
            </a:r>
          </a:p>
          <a:p>
            <a:pPr lvl="0" rtl="0">
              <a:spcBef>
                <a:spcPts val="0"/>
              </a:spcBef>
              <a:buNone/>
            </a:pPr>
            <a:r>
              <a:t/>
            </a:r>
            <a:endParaRPr>
              <a:solidFill>
                <a:schemeClr val="dk1"/>
              </a:solidFill>
            </a:endParaRPr>
          </a:p>
          <a:p>
            <a:pPr lvl="0" rtl="0">
              <a:spcBef>
                <a:spcPts val="0"/>
              </a:spcBef>
              <a:buClr>
                <a:schemeClr val="dk1"/>
              </a:buClr>
              <a:buSzPct val="36666"/>
              <a:buFont typeface="Arial"/>
              <a:buNone/>
            </a:pPr>
            <a:r>
              <a:rPr lang="en">
                <a:solidFill>
                  <a:srgbClr val="0077AA"/>
                </a:solidFill>
              </a:rPr>
              <a:t>* </a:t>
            </a:r>
            <a:r>
              <a:rPr lang="en">
                <a:solidFill>
                  <a:srgbClr val="0077AA"/>
                </a:solidFill>
              </a:rPr>
              <a:t>An </a:t>
            </a:r>
            <a:r>
              <a:rPr b="1" lang="en">
                <a:solidFill>
                  <a:srgbClr val="0077AA"/>
                </a:solidFill>
              </a:rPr>
              <a:t>id</a:t>
            </a:r>
            <a:r>
              <a:rPr lang="en">
                <a:solidFill>
                  <a:srgbClr val="0077AA"/>
                </a:solidFill>
              </a:rPr>
              <a:t> must start with a letter. No spaces. No weird characters, just like with file names.</a:t>
            </a:r>
          </a:p>
          <a:p>
            <a:pPr lvl="0" rtl="0">
              <a:spcBef>
                <a:spcPts val="0"/>
              </a:spcBef>
              <a:buNone/>
            </a:pPr>
            <a:r>
              <a:t/>
            </a:r>
            <a:endParaRPr i="1" sz="2400">
              <a:solidFill>
                <a:srgbClr val="434343"/>
              </a:solidFill>
            </a:endParaRPr>
          </a:p>
          <a:p>
            <a:pPr lvl="0" rtl="0">
              <a:spcBef>
                <a:spcPts val="0"/>
              </a:spcBef>
              <a:buNone/>
            </a:pPr>
            <a:r>
              <a:t/>
            </a:r>
            <a:endParaRPr sz="24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b="0" lang="en">
                <a:solidFill>
                  <a:srgbClr val="000000"/>
                </a:solidFill>
              </a:rPr>
              <a:t>Common attributes for </a:t>
            </a:r>
            <a:r>
              <a:rPr b="0" lang="en">
                <a:solidFill>
                  <a:srgbClr val="CC0000"/>
                </a:solidFill>
              </a:rPr>
              <a:t>&lt;a&gt;</a:t>
            </a:r>
          </a:p>
        </p:txBody>
      </p:sp>
      <p:sp>
        <p:nvSpPr>
          <p:cNvPr id="158" name="Shape 158"/>
          <p:cNvSpPr txBox="1"/>
          <p:nvPr>
            <p:ph idx="1" type="body"/>
          </p:nvPr>
        </p:nvSpPr>
        <p:spPr>
          <a:xfrm>
            <a:off x="457200" y="1085850"/>
            <a:ext cx="8229600" cy="3986700"/>
          </a:xfrm>
          <a:prstGeom prst="rect">
            <a:avLst/>
          </a:prstGeom>
        </p:spPr>
        <p:txBody>
          <a:bodyPr anchorCtr="0" anchor="t" bIns="91425" lIns="91425" rIns="91425" tIns="91425">
            <a:noAutofit/>
          </a:bodyPr>
          <a:lstStyle/>
          <a:p>
            <a:pPr lvl="0" rtl="0">
              <a:lnSpc>
                <a:spcPct val="115000"/>
              </a:lnSpc>
              <a:spcBef>
                <a:spcPts val="0"/>
              </a:spcBef>
              <a:buNone/>
            </a:pPr>
            <a:r>
              <a:rPr b="1" lang="en" sz="1800">
                <a:solidFill>
                  <a:srgbClr val="BF9000"/>
                </a:solidFill>
              </a:rPr>
              <a:t>href</a:t>
            </a:r>
            <a:r>
              <a:rPr lang="en" sz="1800"/>
              <a:t> </a:t>
            </a:r>
            <a:r>
              <a:rPr i="1" lang="en" sz="1800">
                <a:solidFill>
                  <a:srgbClr val="000000"/>
                </a:solidFill>
              </a:rPr>
              <a:t>(required) </a:t>
            </a:r>
            <a:r>
              <a:rPr lang="en" sz="1800">
                <a:solidFill>
                  <a:srgbClr val="000000"/>
                </a:solidFill>
              </a:rPr>
              <a:t>— the resource your link points to (either an external file or website, or an anchor ID)</a:t>
            </a:r>
          </a:p>
          <a:p>
            <a:pPr lvl="0" rtl="0">
              <a:lnSpc>
                <a:spcPct val="115000"/>
              </a:lnSpc>
              <a:spcBef>
                <a:spcPts val="0"/>
              </a:spcBef>
              <a:buNone/>
            </a:pPr>
            <a:r>
              <a:t/>
            </a:r>
            <a:endParaRPr sz="1800"/>
          </a:p>
          <a:p>
            <a:pPr lvl="0" rtl="0">
              <a:lnSpc>
                <a:spcPct val="115000"/>
              </a:lnSpc>
              <a:spcBef>
                <a:spcPts val="0"/>
              </a:spcBef>
              <a:buNone/>
            </a:pPr>
            <a:r>
              <a:rPr b="1" lang="en" sz="1800">
                <a:solidFill>
                  <a:srgbClr val="BF9000"/>
                </a:solidFill>
              </a:rPr>
              <a:t>id</a:t>
            </a:r>
            <a:r>
              <a:rPr lang="en" sz="1800"/>
              <a:t> </a:t>
            </a:r>
            <a:r>
              <a:rPr lang="en" sz="1800">
                <a:solidFill>
                  <a:srgbClr val="000000"/>
                </a:solidFill>
              </a:rPr>
              <a:t>— an ID to uniquely identify the link, for example if you want to style just that link differently to all the others. You can also use an id to create an “anchor” then link to it from other &lt;a&gt; elements</a:t>
            </a:r>
          </a:p>
          <a:p>
            <a:pPr lvl="0" rtl="0">
              <a:lnSpc>
                <a:spcPct val="115000"/>
              </a:lnSpc>
              <a:spcBef>
                <a:spcPts val="0"/>
              </a:spcBef>
              <a:buNone/>
            </a:pPr>
            <a:r>
              <a:t/>
            </a:r>
            <a:endParaRPr b="1" sz="1800"/>
          </a:p>
          <a:p>
            <a:pPr lvl="0" rtl="0">
              <a:lnSpc>
                <a:spcPct val="115000"/>
              </a:lnSpc>
              <a:spcBef>
                <a:spcPts val="0"/>
              </a:spcBef>
              <a:buNone/>
            </a:pPr>
            <a:r>
              <a:rPr b="1" lang="en" sz="1800">
                <a:solidFill>
                  <a:srgbClr val="BF9000"/>
                </a:solidFill>
              </a:rPr>
              <a:t>class</a:t>
            </a:r>
            <a:r>
              <a:rPr lang="en" sz="1800"/>
              <a:t> </a:t>
            </a:r>
            <a:r>
              <a:rPr lang="en" sz="1800">
                <a:solidFill>
                  <a:srgbClr val="000000"/>
                </a:solidFill>
              </a:rPr>
              <a:t>— a class to identify a specific link or set of links, for example if you want to style navigation links on the page with a style, but not other content</a:t>
            </a:r>
          </a:p>
          <a:p>
            <a:pPr lvl="0" rtl="0">
              <a:lnSpc>
                <a:spcPct val="115000"/>
              </a:lnSpc>
              <a:spcBef>
                <a:spcPts val="0"/>
              </a:spcBef>
              <a:buNone/>
            </a:pPr>
            <a:r>
              <a:t/>
            </a:r>
            <a:endParaRPr b="1" sz="1800"/>
          </a:p>
          <a:p>
            <a:pPr lvl="0" rtl="0">
              <a:lnSpc>
                <a:spcPct val="115000"/>
              </a:lnSpc>
              <a:spcBef>
                <a:spcPts val="0"/>
              </a:spcBef>
              <a:buNone/>
            </a:pPr>
            <a:r>
              <a:rPr b="1" lang="en" sz="1800">
                <a:solidFill>
                  <a:srgbClr val="BF9000"/>
                </a:solidFill>
              </a:rPr>
              <a:t>title</a:t>
            </a:r>
            <a:r>
              <a:rPr lang="en" sz="1800"/>
              <a:t> </a:t>
            </a:r>
            <a:r>
              <a:rPr lang="en" sz="1800">
                <a:solidFill>
                  <a:srgbClr val="000000"/>
                </a:solidFill>
              </a:rPr>
              <a:t>— a "tooltip" or extra information</a:t>
            </a:r>
          </a:p>
          <a:p>
            <a:pPr lvl="0" rtl="0">
              <a:lnSpc>
                <a:spcPct val="115000"/>
              </a:lnSpc>
              <a:spcBef>
                <a:spcPts val="0"/>
              </a:spcBef>
              <a:buClr>
                <a:schemeClr val="dk1"/>
              </a:buClr>
              <a:buSzPct val="61111"/>
              <a:buFont typeface="Arial"/>
              <a:buNone/>
            </a:pPr>
            <a:r>
              <a:rPr b="1" lang="en" sz="1800">
                <a:solidFill>
                  <a:srgbClr val="BF9000"/>
                </a:solidFill>
              </a:rPr>
              <a:t>alt</a:t>
            </a:r>
            <a:r>
              <a:rPr lang="en" sz="1800"/>
              <a:t> </a:t>
            </a:r>
            <a:r>
              <a:rPr lang="en" sz="1800">
                <a:solidFill>
                  <a:schemeClr val="dk1"/>
                </a:solidFill>
              </a:rPr>
              <a:t>— </a:t>
            </a:r>
            <a:r>
              <a:rPr i="1" lang="en" sz="1800">
                <a:solidFill>
                  <a:schemeClr val="dk1"/>
                </a:solidFill>
              </a:rPr>
              <a:t>(required)</a:t>
            </a:r>
            <a:r>
              <a:rPr lang="en" sz="1800">
                <a:solidFill>
                  <a:schemeClr val="dk1"/>
                </a:solidFill>
              </a:rPr>
              <a:t> - description not usually visible to users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b="0" lang="en">
                <a:solidFill>
                  <a:srgbClr val="000000"/>
                </a:solidFill>
              </a:rPr>
              <a:t>Where can the href attribute point?</a:t>
            </a:r>
          </a:p>
        </p:txBody>
      </p:sp>
      <p:sp>
        <p:nvSpPr>
          <p:cNvPr id="164" name="Shape 164"/>
          <p:cNvSpPr txBox="1"/>
          <p:nvPr>
            <p:ph idx="1" type="body"/>
          </p:nvPr>
        </p:nvSpPr>
        <p:spPr>
          <a:xfrm>
            <a:off x="457200" y="1028700"/>
            <a:ext cx="8229600" cy="3933300"/>
          </a:xfrm>
          <a:prstGeom prst="rect">
            <a:avLst/>
          </a:prstGeom>
        </p:spPr>
        <p:txBody>
          <a:bodyPr anchorCtr="0" anchor="t" bIns="91425" lIns="91425" rIns="91425" tIns="91425">
            <a:noAutofit/>
          </a:bodyPr>
          <a:lstStyle/>
          <a:p>
            <a:pPr indent="-342900" lvl="0" marL="457200" rtl="0">
              <a:spcBef>
                <a:spcPts val="0"/>
              </a:spcBef>
              <a:buClr>
                <a:srgbClr val="000000"/>
              </a:buClr>
              <a:buSzPct val="100000"/>
              <a:buAutoNum type="arabicPeriod"/>
            </a:pPr>
            <a:r>
              <a:rPr b="1" lang="en" sz="1800">
                <a:solidFill>
                  <a:srgbClr val="000000"/>
                </a:solidFill>
              </a:rPr>
              <a:t>To an external web page or web resource.</a:t>
            </a:r>
          </a:p>
          <a:p>
            <a:pPr indent="457200" lvl="0" marL="457200" rtl="0">
              <a:spcBef>
                <a:spcPts val="0"/>
              </a:spcBef>
              <a:buNone/>
            </a:pPr>
            <a:r>
              <a:rPr lang="en" sz="1800">
                <a:solidFill>
                  <a:srgbClr val="0000FF"/>
                </a:solidFill>
              </a:rPr>
              <a:t>http://www.iub.edu/i399.html</a:t>
            </a:r>
          </a:p>
          <a:p>
            <a:pPr lvl="0" rtl="0">
              <a:spcBef>
                <a:spcPts val="0"/>
              </a:spcBef>
              <a:buNone/>
            </a:pPr>
            <a:r>
              <a:t/>
            </a:r>
            <a:endParaRPr b="1" sz="1000"/>
          </a:p>
          <a:p>
            <a:pPr indent="-342900" lvl="0" marL="457200" rtl="0">
              <a:spcBef>
                <a:spcPts val="0"/>
              </a:spcBef>
              <a:buClr>
                <a:srgbClr val="000000"/>
              </a:buClr>
              <a:buSzPct val="100000"/>
              <a:buAutoNum type="arabicPeriod"/>
            </a:pPr>
            <a:r>
              <a:rPr b="1" lang="en" sz="1800">
                <a:solidFill>
                  <a:srgbClr val="000000"/>
                </a:solidFill>
              </a:rPr>
              <a:t>To an internal page in your site</a:t>
            </a:r>
            <a:r>
              <a:rPr lang="en" sz="1800">
                <a:solidFill>
                  <a:srgbClr val="000000"/>
                </a:solidFill>
              </a:rPr>
              <a:t> (in the same folder as the page you're linking from).</a:t>
            </a:r>
          </a:p>
          <a:p>
            <a:pPr indent="457200" lvl="0" marL="457200" rtl="0">
              <a:spcBef>
                <a:spcPts val="0"/>
              </a:spcBef>
              <a:buNone/>
            </a:pPr>
            <a:r>
              <a:rPr lang="en" sz="1800">
                <a:solidFill>
                  <a:srgbClr val="0000FF"/>
                </a:solidFill>
              </a:rPr>
              <a:t>i399.html</a:t>
            </a:r>
          </a:p>
          <a:p>
            <a:pPr lvl="0" rtl="0">
              <a:spcBef>
                <a:spcPts val="0"/>
              </a:spcBef>
              <a:buNone/>
            </a:pPr>
            <a:r>
              <a:t/>
            </a:r>
            <a:endParaRPr sz="1000">
              <a:solidFill>
                <a:srgbClr val="000000"/>
              </a:solidFill>
            </a:endParaRPr>
          </a:p>
          <a:p>
            <a:pPr indent="-342900" lvl="0" marL="457200" rtl="0">
              <a:spcBef>
                <a:spcPts val="0"/>
              </a:spcBef>
              <a:buClr>
                <a:srgbClr val="000000"/>
              </a:buClr>
              <a:buSzPct val="100000"/>
              <a:buAutoNum type="arabicPeriod"/>
            </a:pPr>
            <a:r>
              <a:rPr b="1" lang="en" sz="1800">
                <a:solidFill>
                  <a:srgbClr val="000000"/>
                </a:solidFill>
              </a:rPr>
              <a:t>To an </a:t>
            </a:r>
            <a:r>
              <a:rPr b="1" i="1" lang="en" sz="1800">
                <a:solidFill>
                  <a:srgbClr val="000000"/>
                </a:solidFill>
              </a:rPr>
              <a:t>id</a:t>
            </a:r>
            <a:r>
              <a:rPr b="1" lang="en" sz="1800">
                <a:solidFill>
                  <a:srgbClr val="000000"/>
                </a:solidFill>
              </a:rPr>
              <a:t> within the same page.</a:t>
            </a:r>
            <a:r>
              <a:rPr lang="en" sz="1800">
                <a:solidFill>
                  <a:srgbClr val="000000"/>
                </a:solidFill>
              </a:rPr>
              <a:t> (“bookmark”)</a:t>
            </a:r>
          </a:p>
          <a:p>
            <a:pPr indent="457200" lvl="0" marL="457200" rtl="0">
              <a:spcBef>
                <a:spcPts val="0"/>
              </a:spcBef>
              <a:buNone/>
            </a:pPr>
            <a:r>
              <a:rPr lang="en" sz="1800">
                <a:solidFill>
                  <a:srgbClr val="0000FF"/>
                </a:solidFill>
              </a:rPr>
              <a:t>#about</a:t>
            </a:r>
          </a:p>
          <a:p>
            <a:pPr lvl="0" rtl="0">
              <a:spcBef>
                <a:spcPts val="0"/>
              </a:spcBef>
              <a:buNone/>
            </a:pPr>
            <a:r>
              <a:t/>
            </a:r>
            <a:endParaRPr sz="1000"/>
          </a:p>
          <a:p>
            <a:pPr indent="-342900" lvl="0" marL="457200" rtl="0">
              <a:spcBef>
                <a:spcPts val="0"/>
              </a:spcBef>
              <a:buClr>
                <a:srgbClr val="000000"/>
              </a:buClr>
              <a:buSzPct val="100000"/>
              <a:buAutoNum type="arabicPeriod"/>
            </a:pPr>
            <a:r>
              <a:rPr b="1" lang="en" sz="1800">
                <a:solidFill>
                  <a:srgbClr val="000000"/>
                </a:solidFill>
              </a:rPr>
              <a:t>To an </a:t>
            </a:r>
            <a:r>
              <a:rPr b="1" i="1" lang="en" sz="1800">
                <a:solidFill>
                  <a:srgbClr val="000000"/>
                </a:solidFill>
              </a:rPr>
              <a:t>id</a:t>
            </a:r>
            <a:r>
              <a:rPr b="1" lang="en" sz="1800">
                <a:solidFill>
                  <a:srgbClr val="000000"/>
                </a:solidFill>
              </a:rPr>
              <a:t> in another (or external) page.</a:t>
            </a:r>
          </a:p>
          <a:p>
            <a:pPr indent="457200" lvl="0" marL="457200" rtl="0">
              <a:spcBef>
                <a:spcPts val="0"/>
              </a:spcBef>
              <a:buNone/>
            </a:pPr>
            <a:r>
              <a:rPr lang="en" sz="1800">
                <a:solidFill>
                  <a:srgbClr val="0000FF"/>
                </a:solidFill>
              </a:rPr>
              <a:t>http://www.iub.edu/i399.html#about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3F3F3"/>
        </a:solidFill>
      </p:bgPr>
    </p:bg>
    <p:spTree>
      <p:nvGrpSpPr>
        <p:cNvPr id="51" name="Shape 51"/>
        <p:cNvGrpSpPr/>
        <p:nvPr/>
      </p:nvGrpSpPr>
      <p:grpSpPr>
        <a:xfrm>
          <a:off x="0" y="0"/>
          <a:ext cx="0" cy="0"/>
          <a:chOff x="0" y="0"/>
          <a:chExt cx="0" cy="0"/>
        </a:xfrm>
      </p:grpSpPr>
      <p:sp>
        <p:nvSpPr>
          <p:cNvPr id="52" name="Shape 5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b="0" lang="en">
                <a:solidFill>
                  <a:srgbClr val="000000"/>
                </a:solidFill>
              </a:rPr>
              <a:t>Basic options for displaying content:</a:t>
            </a:r>
          </a:p>
        </p:txBody>
      </p:sp>
      <p:sp>
        <p:nvSpPr>
          <p:cNvPr id="53" name="Shape 53"/>
          <p:cNvSpPr txBox="1"/>
          <p:nvPr>
            <p:ph idx="1" type="body"/>
          </p:nvPr>
        </p:nvSpPr>
        <p:spPr>
          <a:xfrm>
            <a:off x="457200" y="1200150"/>
            <a:ext cx="8229600" cy="3725700"/>
          </a:xfrm>
          <a:prstGeom prst="rect">
            <a:avLst/>
          </a:prstGeom>
        </p:spPr>
        <p:txBody>
          <a:bodyPr anchorCtr="0" anchor="t" bIns="91425" lIns="91425" rIns="91425" tIns="91425">
            <a:noAutofit/>
          </a:bodyPr>
          <a:lstStyle/>
          <a:p>
            <a:pPr lvl="0">
              <a:spcBef>
                <a:spcPts val="0"/>
              </a:spcBef>
              <a:buNone/>
            </a:pPr>
            <a:r>
              <a:rPr lang="en" sz="2400">
                <a:solidFill>
                  <a:srgbClr val="000000"/>
                </a:solidFill>
              </a:rPr>
              <a:t>Content might need to go along with the flow of the rest of the content (</a:t>
            </a:r>
            <a:r>
              <a:rPr b="1" i="1" lang="en" sz="2400">
                <a:solidFill>
                  <a:srgbClr val="000000"/>
                </a:solidFill>
              </a:rPr>
              <a:t>inline</a:t>
            </a:r>
            <a:r>
              <a:rPr lang="en" sz="2400">
                <a:solidFill>
                  <a:srgbClr val="000000"/>
                </a:solidFill>
              </a:rPr>
              <a:t>), </a:t>
            </a:r>
          </a:p>
          <a:p>
            <a:pPr lvl="0">
              <a:spcBef>
                <a:spcPts val="0"/>
              </a:spcBef>
              <a:buNone/>
            </a:pPr>
            <a:r>
              <a:t/>
            </a:r>
            <a:endParaRPr sz="2400">
              <a:solidFill>
                <a:srgbClr val="000000"/>
              </a:solidFill>
            </a:endParaRPr>
          </a:p>
          <a:p>
            <a:pPr indent="457200" lvl="0">
              <a:spcBef>
                <a:spcPts val="0"/>
              </a:spcBef>
              <a:buNone/>
            </a:pPr>
            <a:r>
              <a:rPr lang="en" sz="2400">
                <a:solidFill>
                  <a:srgbClr val="000000"/>
                </a:solidFill>
              </a:rPr>
              <a:t>...or go with the flow, but still take up more than a line height worth of space (</a:t>
            </a:r>
            <a:r>
              <a:rPr b="1" i="1" lang="en" sz="2400">
                <a:solidFill>
                  <a:srgbClr val="000000"/>
                </a:solidFill>
              </a:rPr>
              <a:t>inline-block</a:t>
            </a:r>
            <a:r>
              <a:rPr lang="en" sz="2400">
                <a:solidFill>
                  <a:srgbClr val="000000"/>
                </a:solidFill>
              </a:rPr>
              <a:t>), </a:t>
            </a:r>
          </a:p>
          <a:p>
            <a:pPr lvl="0">
              <a:spcBef>
                <a:spcPts val="0"/>
              </a:spcBef>
              <a:buNone/>
            </a:pPr>
            <a:r>
              <a:t/>
            </a:r>
            <a:endParaRPr sz="2400">
              <a:solidFill>
                <a:srgbClr val="000000"/>
              </a:solidFill>
            </a:endParaRPr>
          </a:p>
          <a:p>
            <a:pPr indent="457200" lvl="0" rtl="0">
              <a:spcBef>
                <a:spcPts val="0"/>
              </a:spcBef>
              <a:buNone/>
            </a:pPr>
            <a:r>
              <a:rPr lang="en" sz="2400">
                <a:solidFill>
                  <a:srgbClr val="000000"/>
                </a:solidFill>
              </a:rPr>
              <a:t>...or it might need to push other content out of the way completely (</a:t>
            </a:r>
            <a:r>
              <a:rPr b="1" i="1" lang="en" sz="2400">
                <a:solidFill>
                  <a:srgbClr val="000000"/>
                </a:solidFill>
              </a:rPr>
              <a:t>block</a:t>
            </a:r>
            <a:r>
              <a:rPr lang="en" sz="2400">
                <a:solidFill>
                  <a:srgbClr val="000000"/>
                </a:solidFill>
              </a:rPr>
              <a:t>).</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b="0" lang="en">
                <a:solidFill>
                  <a:srgbClr val="000000"/>
                </a:solidFill>
              </a:rPr>
              <a:t>External links</a:t>
            </a:r>
            <a:r>
              <a:rPr lang="en">
                <a:solidFill>
                  <a:srgbClr val="000000"/>
                </a:solidFill>
              </a:rPr>
              <a:t> </a:t>
            </a:r>
            <a:r>
              <a:rPr b="0" lang="en">
                <a:solidFill>
                  <a:srgbClr val="000000"/>
                </a:solidFill>
              </a:rPr>
              <a:t>(NOT in your site)</a:t>
            </a:r>
          </a:p>
        </p:txBody>
      </p:sp>
      <p:sp>
        <p:nvSpPr>
          <p:cNvPr id="170" name="Shape 170"/>
          <p:cNvSpPr txBox="1"/>
          <p:nvPr>
            <p:ph idx="1" type="body"/>
          </p:nvPr>
        </p:nvSpPr>
        <p:spPr>
          <a:xfrm>
            <a:off x="457200" y="1200150"/>
            <a:ext cx="8229600" cy="3725700"/>
          </a:xfrm>
          <a:prstGeom prst="rect">
            <a:avLst/>
          </a:prstGeom>
        </p:spPr>
        <p:txBody>
          <a:bodyPr anchorCtr="0" anchor="t" bIns="91425" lIns="91425" rIns="91425" tIns="91425">
            <a:noAutofit/>
          </a:bodyPr>
          <a:lstStyle/>
          <a:p>
            <a:pPr lvl="0" rtl="0">
              <a:spcBef>
                <a:spcPts val="0"/>
              </a:spcBef>
              <a:buNone/>
            </a:pPr>
            <a:r>
              <a:rPr b="1" lang="en" sz="2900">
                <a:solidFill>
                  <a:srgbClr val="000000"/>
                </a:solidFill>
              </a:rPr>
              <a:t>&lt;a href="</a:t>
            </a:r>
            <a:r>
              <a:rPr i="1" lang="en" sz="2900">
                <a:solidFill>
                  <a:srgbClr val="669900"/>
                </a:solidFill>
              </a:rPr>
              <a:t>https://developer.mozilla.org/en-US/</a:t>
            </a:r>
            <a:br>
              <a:rPr i="1" lang="en" sz="2900">
                <a:solidFill>
                  <a:srgbClr val="669900"/>
                </a:solidFill>
              </a:rPr>
            </a:br>
            <a:r>
              <a:rPr i="1" lang="en" sz="2900">
                <a:solidFill>
                  <a:srgbClr val="669900"/>
                </a:solidFill>
              </a:rPr>
              <a:t>docs/Web/HTML/Reference</a:t>
            </a:r>
            <a:r>
              <a:rPr b="1" lang="en" sz="2900">
                <a:solidFill>
                  <a:srgbClr val="000000"/>
                </a:solidFill>
              </a:rPr>
              <a:t>"</a:t>
            </a:r>
            <a:r>
              <a:rPr lang="en" sz="2900">
                <a:solidFill>
                  <a:srgbClr val="000000"/>
                </a:solidFill>
              </a:rPr>
              <a:t> </a:t>
            </a:r>
            <a:r>
              <a:rPr b="1" lang="en" sz="2900">
                <a:solidFill>
                  <a:srgbClr val="0077AA"/>
                </a:solidFill>
              </a:rPr>
              <a:t>target="_blank"</a:t>
            </a:r>
            <a:r>
              <a:rPr b="1" lang="en" sz="2900">
                <a:solidFill>
                  <a:srgbClr val="000000"/>
                </a:solidFill>
              </a:rPr>
              <a:t>&gt;</a:t>
            </a:r>
            <a:br>
              <a:rPr lang="en" sz="2900">
                <a:solidFill>
                  <a:srgbClr val="000000"/>
                </a:solidFill>
              </a:rPr>
            </a:br>
            <a:r>
              <a:rPr lang="en" sz="2900">
                <a:solidFill>
                  <a:srgbClr val="000000"/>
                </a:solidFill>
              </a:rPr>
              <a:t>HTML Tags</a:t>
            </a:r>
            <a:r>
              <a:rPr b="1" lang="en" sz="2900">
                <a:solidFill>
                  <a:srgbClr val="000000"/>
                </a:solidFill>
              </a:rPr>
              <a:t>&lt;/a&gt;</a:t>
            </a:r>
          </a:p>
          <a:p>
            <a:pPr lvl="0" rtl="0">
              <a:spcBef>
                <a:spcPts val="0"/>
              </a:spcBef>
              <a:buNone/>
            </a:pPr>
            <a:br>
              <a:rPr lang="en" sz="2400">
                <a:solidFill>
                  <a:srgbClr val="000000"/>
                </a:solidFill>
              </a:rPr>
            </a:br>
            <a:r>
              <a:rPr lang="en" sz="2400">
                <a:solidFill>
                  <a:srgbClr val="434343"/>
                </a:solidFill>
              </a:rPr>
              <a:t>The </a:t>
            </a:r>
            <a:r>
              <a:rPr b="1" lang="en" sz="2400">
                <a:solidFill>
                  <a:srgbClr val="0077AA"/>
                </a:solidFill>
              </a:rPr>
              <a:t>target</a:t>
            </a:r>
            <a:r>
              <a:rPr lang="en" sz="2400">
                <a:solidFill>
                  <a:srgbClr val="434343"/>
                </a:solidFill>
              </a:rPr>
              <a:t> attribute can be used to open the link in a new tab or new window. The attribute </a:t>
            </a:r>
            <a:r>
              <a:rPr b="1" lang="en" sz="2400">
                <a:solidFill>
                  <a:srgbClr val="434343"/>
                </a:solidFill>
              </a:rPr>
              <a:t>“_blank”</a:t>
            </a:r>
            <a:r>
              <a:rPr lang="en" sz="2400">
                <a:solidFill>
                  <a:srgbClr val="434343"/>
                </a:solidFill>
              </a:rPr>
              <a:t> usually opens a new tab.</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b="0" lang="en">
                <a:solidFill>
                  <a:srgbClr val="000000"/>
                </a:solidFill>
              </a:rPr>
              <a:t>Internal navigation</a:t>
            </a:r>
            <a:r>
              <a:rPr lang="en">
                <a:solidFill>
                  <a:srgbClr val="000000"/>
                </a:solidFill>
              </a:rPr>
              <a:t> </a:t>
            </a:r>
            <a:r>
              <a:rPr b="0" lang="en">
                <a:solidFill>
                  <a:srgbClr val="000000"/>
                </a:solidFill>
              </a:rPr>
              <a:t>(INSIDE your site)</a:t>
            </a:r>
          </a:p>
        </p:txBody>
      </p:sp>
      <p:sp>
        <p:nvSpPr>
          <p:cNvPr id="176" name="Shape 176"/>
          <p:cNvSpPr txBox="1"/>
          <p:nvPr>
            <p:ph idx="1" type="body"/>
          </p:nvPr>
        </p:nvSpPr>
        <p:spPr>
          <a:xfrm>
            <a:off x="457200" y="1200150"/>
            <a:ext cx="8229600" cy="3725700"/>
          </a:xfrm>
          <a:prstGeom prst="rect">
            <a:avLst/>
          </a:prstGeom>
        </p:spPr>
        <p:txBody>
          <a:bodyPr anchorCtr="0" anchor="t" bIns="91425" lIns="91425" rIns="91425" tIns="91425">
            <a:noAutofit/>
          </a:bodyPr>
          <a:lstStyle/>
          <a:p>
            <a:pPr lvl="0" rtl="0">
              <a:spcBef>
                <a:spcPts val="0"/>
              </a:spcBef>
              <a:buNone/>
            </a:pPr>
            <a:r>
              <a:rPr b="1" lang="en">
                <a:solidFill>
                  <a:srgbClr val="000000"/>
                </a:solidFill>
              </a:rPr>
              <a:t>&lt;a href="</a:t>
            </a:r>
            <a:r>
              <a:rPr i="1" lang="en">
                <a:solidFill>
                  <a:srgbClr val="669900"/>
                </a:solidFill>
              </a:rPr>
              <a:t>css-reference.html</a:t>
            </a:r>
            <a:r>
              <a:rPr b="1" lang="en">
                <a:solidFill>
                  <a:srgbClr val="000000"/>
                </a:solidFill>
              </a:rPr>
              <a:t>"&gt;</a:t>
            </a:r>
            <a:r>
              <a:rPr lang="en">
                <a:solidFill>
                  <a:srgbClr val="000000"/>
                </a:solidFill>
              </a:rPr>
              <a:t>Awesome CSS Reference</a:t>
            </a:r>
            <a:r>
              <a:rPr b="1" lang="en">
                <a:solidFill>
                  <a:srgbClr val="000000"/>
                </a:solidFill>
              </a:rPr>
              <a:t>&lt;/a&gt;</a:t>
            </a:r>
          </a:p>
          <a:p>
            <a:pPr lvl="0" rtl="0">
              <a:spcBef>
                <a:spcPts val="0"/>
              </a:spcBef>
              <a:buNone/>
            </a:pPr>
            <a:r>
              <a:t/>
            </a:r>
            <a:endParaRPr>
              <a:solidFill>
                <a:srgbClr val="434343"/>
              </a:solidFill>
            </a:endParaRPr>
          </a:p>
          <a:p>
            <a:pPr lvl="0" rtl="0">
              <a:spcBef>
                <a:spcPts val="0"/>
              </a:spcBef>
              <a:buNone/>
            </a:pPr>
            <a:r>
              <a:rPr lang="en" sz="2400">
                <a:solidFill>
                  <a:srgbClr val="434343"/>
                </a:solidFill>
              </a:rPr>
              <a:t>The browser starts to look for a file in the “www” folder (where </a:t>
            </a:r>
            <a:r>
              <a:rPr i="1" lang="en" sz="2400">
                <a:solidFill>
                  <a:srgbClr val="434343"/>
                </a:solidFill>
              </a:rPr>
              <a:t>index.html</a:t>
            </a:r>
            <a:r>
              <a:rPr lang="en" sz="2400">
                <a:solidFill>
                  <a:srgbClr val="434343"/>
                </a:solidFill>
              </a:rPr>
              <a:t> resides) when given a filename and not a full URL for </a:t>
            </a:r>
            <a:r>
              <a:rPr b="1" lang="en" sz="2400">
                <a:solidFill>
                  <a:srgbClr val="434343"/>
                </a:solidFill>
              </a:rPr>
              <a:t>href</a:t>
            </a:r>
            <a:r>
              <a:rPr lang="en" sz="2400">
                <a:solidFill>
                  <a:srgbClr val="434343"/>
                </a:solidFill>
              </a:rPr>
              <a:t>.</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66666"/>
        </a:solidFill>
      </p:bgPr>
    </p:bg>
    <p:spTree>
      <p:nvGrpSpPr>
        <p:cNvPr id="180" name="Shape 180"/>
        <p:cNvGrpSpPr/>
        <p:nvPr/>
      </p:nvGrpSpPr>
      <p:grpSpPr>
        <a:xfrm>
          <a:off x="0" y="0"/>
          <a:ext cx="0" cy="0"/>
          <a:chOff x="0" y="0"/>
          <a:chExt cx="0" cy="0"/>
        </a:xfrm>
      </p:grpSpPr>
      <p:sp>
        <p:nvSpPr>
          <p:cNvPr id="181" name="Shape 181"/>
          <p:cNvSpPr txBox="1"/>
          <p:nvPr>
            <p:ph type="title"/>
          </p:nvPr>
        </p:nvSpPr>
        <p:spPr>
          <a:xfrm>
            <a:off x="457200" y="434578"/>
            <a:ext cx="8229600" cy="857400"/>
          </a:xfrm>
          <a:prstGeom prst="rect">
            <a:avLst/>
          </a:prstGeom>
        </p:spPr>
        <p:txBody>
          <a:bodyPr anchorCtr="0" anchor="b" bIns="91425" lIns="91425" rIns="91425" tIns="91425">
            <a:noAutofit/>
          </a:bodyPr>
          <a:lstStyle/>
          <a:p>
            <a:pPr lvl="0" rtl="0">
              <a:spcBef>
                <a:spcPts val="0"/>
              </a:spcBef>
              <a:buNone/>
            </a:pPr>
            <a:r>
              <a:rPr lang="en">
                <a:solidFill>
                  <a:srgbClr val="000000"/>
                </a:solidFill>
              </a:rPr>
              <a:t> </a:t>
            </a:r>
          </a:p>
        </p:txBody>
      </p:sp>
      <p:sp>
        <p:nvSpPr>
          <p:cNvPr id="182" name="Shape 182"/>
          <p:cNvSpPr txBox="1"/>
          <p:nvPr>
            <p:ph idx="1" type="body"/>
          </p:nvPr>
        </p:nvSpPr>
        <p:spPr>
          <a:xfrm>
            <a:off x="6172200" y="1291837"/>
            <a:ext cx="8229600" cy="3725700"/>
          </a:xfrm>
          <a:prstGeom prst="rect">
            <a:avLst/>
          </a:prstGeom>
        </p:spPr>
        <p:txBody>
          <a:bodyPr anchorCtr="0" anchor="t" bIns="91425" lIns="91425" rIns="91425" tIns="91425">
            <a:noAutofit/>
          </a:bodyPr>
          <a:lstStyle/>
          <a:p>
            <a:pPr lvl="0" rtl="0">
              <a:spcBef>
                <a:spcPts val="0"/>
              </a:spcBef>
              <a:buNone/>
            </a:pPr>
            <a:r>
              <a:rPr b="1" lang="en" sz="3400">
                <a:solidFill>
                  <a:srgbClr val="FFFFFF"/>
                </a:solidFill>
                <a:latin typeface="Ubuntu"/>
                <a:ea typeface="Ubuntu"/>
                <a:cs typeface="Ubuntu"/>
                <a:sym typeface="Ubuntu"/>
              </a:rPr>
              <a:t>Webpage</a:t>
            </a:r>
          </a:p>
          <a:p>
            <a:pPr lvl="0" rtl="0">
              <a:spcBef>
                <a:spcPts val="0"/>
              </a:spcBef>
              <a:buNone/>
            </a:pPr>
            <a:r>
              <a:rPr b="1" lang="en" sz="3400">
                <a:solidFill>
                  <a:srgbClr val="FFFFFF"/>
                </a:solidFill>
                <a:latin typeface="Ubuntu"/>
                <a:ea typeface="Ubuntu"/>
                <a:cs typeface="Ubuntu"/>
                <a:sym typeface="Ubuntu"/>
              </a:rPr>
              <a:t>Etiquette</a:t>
            </a:r>
          </a:p>
          <a:p>
            <a:pPr lvl="0" rtl="0">
              <a:spcBef>
                <a:spcPts val="0"/>
              </a:spcBef>
              <a:buNone/>
            </a:pPr>
            <a:r>
              <a:rPr lang="en" sz="2600">
                <a:solidFill>
                  <a:srgbClr val="000000"/>
                </a:solidFill>
                <a:latin typeface="Ubuntu"/>
                <a:ea typeface="Ubuntu"/>
                <a:cs typeface="Ubuntu"/>
                <a:sym typeface="Ubuntu"/>
              </a:rPr>
              <a:t>for the </a:t>
            </a:r>
          </a:p>
          <a:p>
            <a:pPr lvl="0" rtl="0">
              <a:spcBef>
                <a:spcPts val="0"/>
              </a:spcBef>
              <a:buNone/>
            </a:pPr>
            <a:r>
              <a:rPr lang="en" sz="2600">
                <a:solidFill>
                  <a:srgbClr val="000000"/>
                </a:solidFill>
                <a:latin typeface="Ubuntu"/>
                <a:ea typeface="Ubuntu"/>
                <a:cs typeface="Ubuntu"/>
                <a:sym typeface="Ubuntu"/>
              </a:rPr>
              <a:t>Modern Day</a:t>
            </a:r>
          </a:p>
          <a:p>
            <a:pPr lvl="0" rtl="0">
              <a:spcBef>
                <a:spcPts val="0"/>
              </a:spcBef>
              <a:buNone/>
            </a:pPr>
            <a:r>
              <a:rPr lang="en" sz="2600">
                <a:solidFill>
                  <a:srgbClr val="000000"/>
                </a:solidFill>
                <a:latin typeface="Ubuntu"/>
                <a:ea typeface="Ubuntu"/>
                <a:cs typeface="Ubuntu"/>
                <a:sym typeface="Ubuntu"/>
              </a:rPr>
              <a:t>Website</a:t>
            </a:r>
          </a:p>
        </p:txBody>
      </p:sp>
      <p:pic>
        <p:nvPicPr>
          <p:cNvPr id="183" name="Shape 183"/>
          <p:cNvPicPr preferRelativeResize="0"/>
          <p:nvPr/>
        </p:nvPicPr>
        <p:blipFill>
          <a:blip r:embed="rId3">
            <a:alphaModFix/>
          </a:blip>
          <a:stretch>
            <a:fillRect/>
          </a:stretch>
        </p:blipFill>
        <p:spPr>
          <a:xfrm>
            <a:off x="460799" y="1545199"/>
            <a:ext cx="5474349" cy="2347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CCCCC"/>
        </a:solidFill>
      </p:bgPr>
    </p:bg>
    <p:spTree>
      <p:nvGrpSpPr>
        <p:cNvPr id="187" name="Shape 187"/>
        <p:cNvGrpSpPr/>
        <p:nvPr/>
      </p:nvGrpSpPr>
      <p:grpSpPr>
        <a:xfrm>
          <a:off x="0" y="0"/>
          <a:ext cx="0" cy="0"/>
          <a:chOff x="0" y="0"/>
          <a:chExt cx="0" cy="0"/>
        </a:xfrm>
      </p:grpSpPr>
      <p:sp>
        <p:nvSpPr>
          <p:cNvPr id="188" name="Shape 18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4800">
                <a:solidFill>
                  <a:srgbClr val="0077AA"/>
                </a:solidFill>
                <a:latin typeface="Ubuntu"/>
                <a:ea typeface="Ubuntu"/>
                <a:cs typeface="Ubuntu"/>
                <a:sym typeface="Ubuntu"/>
              </a:rPr>
              <a:t>Rule: Make links relevant</a:t>
            </a:r>
          </a:p>
        </p:txBody>
      </p:sp>
      <p:sp>
        <p:nvSpPr>
          <p:cNvPr id="189" name="Shape 189"/>
          <p:cNvSpPr txBox="1"/>
          <p:nvPr>
            <p:ph idx="1" type="body"/>
          </p:nvPr>
        </p:nvSpPr>
        <p:spPr>
          <a:xfrm>
            <a:off x="457200" y="1047750"/>
            <a:ext cx="8229600" cy="3885900"/>
          </a:xfrm>
          <a:prstGeom prst="rect">
            <a:avLst/>
          </a:prstGeom>
        </p:spPr>
        <p:txBody>
          <a:bodyPr anchorCtr="0" anchor="t" bIns="91425" lIns="91425" rIns="91425" tIns="91425">
            <a:noAutofit/>
          </a:bodyPr>
          <a:lstStyle/>
          <a:p>
            <a:pPr lvl="0" rtl="0">
              <a:spcBef>
                <a:spcPts val="0"/>
              </a:spcBef>
              <a:buNone/>
            </a:pPr>
            <a:r>
              <a:rPr b="1" lang="en" sz="2400">
                <a:solidFill>
                  <a:srgbClr val="6AA84F"/>
                </a:solidFill>
              </a:rPr>
              <a:t>Good</a:t>
            </a:r>
          </a:p>
          <a:p>
            <a:pPr lvl="0" rtl="0">
              <a:spcBef>
                <a:spcPts val="0"/>
              </a:spcBef>
              <a:buNone/>
            </a:pPr>
            <a:r>
              <a:rPr lang="en" sz="2400" u="sng">
                <a:solidFill>
                  <a:srgbClr val="0000FF"/>
                </a:solidFill>
              </a:rPr>
              <a:t>Read the next story </a:t>
            </a:r>
            <a:r>
              <a:rPr i="1" lang="en" sz="2400" u="sng">
                <a:solidFill>
                  <a:srgbClr val="0000FF"/>
                </a:solidFill>
              </a:rPr>
              <a:t>Child Won't Eat Lettuce Even When You Say Dinosaurs Ate It Too</a:t>
            </a:r>
          </a:p>
          <a:p>
            <a:pPr lvl="0" rtl="0">
              <a:spcBef>
                <a:spcPts val="0"/>
              </a:spcBef>
              <a:buNone/>
            </a:pPr>
            <a:r>
              <a:t/>
            </a:r>
            <a:endParaRPr sz="1800" u="sng">
              <a:solidFill>
                <a:srgbClr val="0000FF"/>
              </a:solidFill>
            </a:endParaRPr>
          </a:p>
          <a:p>
            <a:pPr lvl="0" rtl="0">
              <a:spcBef>
                <a:spcPts val="0"/>
              </a:spcBef>
              <a:buNone/>
            </a:pPr>
            <a:r>
              <a:rPr b="1" lang="en" sz="2400">
                <a:solidFill>
                  <a:srgbClr val="BF9000"/>
                </a:solidFill>
              </a:rPr>
              <a:t>Bad</a:t>
            </a:r>
          </a:p>
          <a:p>
            <a:pPr lvl="0" rtl="0">
              <a:spcBef>
                <a:spcPts val="0"/>
              </a:spcBef>
              <a:buNone/>
            </a:pPr>
            <a:r>
              <a:rPr lang="en" sz="2400" u="sng">
                <a:solidFill>
                  <a:srgbClr val="0000FF"/>
                </a:solidFill>
              </a:rPr>
              <a:t>Click here for the next story</a:t>
            </a:r>
          </a:p>
          <a:p>
            <a:pPr lvl="0" rtl="0">
              <a:spcBef>
                <a:spcPts val="0"/>
              </a:spcBef>
              <a:buNone/>
            </a:pPr>
            <a:r>
              <a:t/>
            </a:r>
            <a:endParaRPr sz="1800" u="sng">
              <a:solidFill>
                <a:srgbClr val="0000FF"/>
              </a:solidFill>
            </a:endParaRPr>
          </a:p>
          <a:p>
            <a:pPr lvl="0" rtl="0">
              <a:spcBef>
                <a:spcPts val="0"/>
              </a:spcBef>
              <a:buNone/>
            </a:pPr>
            <a:r>
              <a:rPr b="1" lang="en" sz="2400">
                <a:solidFill>
                  <a:srgbClr val="CC0000"/>
                </a:solidFill>
              </a:rPr>
              <a:t>Worse</a:t>
            </a:r>
          </a:p>
          <a:p>
            <a:pPr lvl="0" rtl="0">
              <a:spcBef>
                <a:spcPts val="0"/>
              </a:spcBef>
              <a:buNone/>
            </a:pPr>
            <a:r>
              <a:rPr lang="en" sz="2400" u="sng">
                <a:solidFill>
                  <a:srgbClr val="0000FF"/>
                </a:solidFill>
              </a:rPr>
              <a:t>Click on this link</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CCCCC"/>
        </a:solidFill>
      </p:bgPr>
    </p:bg>
    <p:spTree>
      <p:nvGrpSpPr>
        <p:cNvPr id="193" name="Shape 193"/>
        <p:cNvGrpSpPr/>
        <p:nvPr/>
      </p:nvGrpSpPr>
      <p:grpSpPr>
        <a:xfrm>
          <a:off x="0" y="0"/>
          <a:ext cx="0" cy="0"/>
          <a:chOff x="0" y="0"/>
          <a:chExt cx="0" cy="0"/>
        </a:xfrm>
      </p:grpSpPr>
      <p:sp>
        <p:nvSpPr>
          <p:cNvPr id="194" name="Shape 19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4800">
                <a:solidFill>
                  <a:srgbClr val="669900"/>
                </a:solidFill>
                <a:latin typeface="Ubuntu"/>
                <a:ea typeface="Ubuntu"/>
                <a:cs typeface="Ubuntu"/>
                <a:sym typeface="Ubuntu"/>
              </a:rPr>
              <a:t>Rule: Give users extra help</a:t>
            </a:r>
          </a:p>
        </p:txBody>
      </p:sp>
      <p:sp>
        <p:nvSpPr>
          <p:cNvPr id="195" name="Shape 195"/>
          <p:cNvSpPr txBox="1"/>
          <p:nvPr>
            <p:ph idx="1" type="body"/>
          </p:nvPr>
        </p:nvSpPr>
        <p:spPr>
          <a:xfrm>
            <a:off x="457200" y="1200150"/>
            <a:ext cx="8229600" cy="3725700"/>
          </a:xfrm>
          <a:prstGeom prst="rect">
            <a:avLst/>
          </a:prstGeom>
        </p:spPr>
        <p:txBody>
          <a:bodyPr anchorCtr="0" anchor="t" bIns="91425" lIns="91425" rIns="91425" tIns="91425">
            <a:noAutofit/>
          </a:bodyPr>
          <a:lstStyle/>
          <a:p>
            <a:pPr lvl="0" rtl="0">
              <a:spcBef>
                <a:spcPts val="0"/>
              </a:spcBef>
              <a:buNone/>
            </a:pPr>
            <a:r>
              <a:rPr lang="en">
                <a:solidFill>
                  <a:srgbClr val="434343"/>
                </a:solidFill>
              </a:rPr>
              <a:t>&lt;p&gt;&lt;a href="#inline-elements" title="Inline HTML Elements"&gt;Reference guide&lt;/a&gt;&lt;/p&gt;</a:t>
            </a:r>
          </a:p>
          <a:p>
            <a:pPr lvl="0" rtl="0">
              <a:spcBef>
                <a:spcPts val="0"/>
              </a:spcBef>
              <a:buNone/>
            </a:pPr>
            <a:r>
              <a:t/>
            </a:r>
            <a:endParaRPr sz="1000">
              <a:solidFill>
                <a:srgbClr val="434343"/>
              </a:solidFill>
            </a:endParaRPr>
          </a:p>
          <a:p>
            <a:pPr lvl="0" rtl="0">
              <a:spcBef>
                <a:spcPts val="0"/>
              </a:spcBef>
              <a:buNone/>
            </a:pPr>
            <a:r>
              <a:rPr lang="en" sz="2600">
                <a:solidFill>
                  <a:srgbClr val="434343"/>
                </a:solidFill>
              </a:rPr>
              <a:t>The </a:t>
            </a:r>
            <a:r>
              <a:rPr b="1" lang="en" sz="2600">
                <a:solidFill>
                  <a:srgbClr val="434343"/>
                </a:solidFill>
              </a:rPr>
              <a:t>title</a:t>
            </a:r>
            <a:r>
              <a:rPr lang="en" sz="2600">
                <a:solidFill>
                  <a:srgbClr val="434343"/>
                </a:solidFill>
              </a:rPr>
              <a:t> attribute provides a "tooltip" for links, just like it does for images.</a:t>
            </a:r>
          </a:p>
          <a:p>
            <a:pPr lvl="0" rtl="0">
              <a:spcBef>
                <a:spcPts val="0"/>
              </a:spcBef>
              <a:buNone/>
            </a:pPr>
            <a:r>
              <a:t/>
            </a:r>
            <a:endParaRPr sz="1000">
              <a:solidFill>
                <a:srgbClr val="434343"/>
              </a:solidFill>
            </a:endParaRPr>
          </a:p>
          <a:p>
            <a:pPr lvl="0" rtl="0">
              <a:spcBef>
                <a:spcPts val="0"/>
              </a:spcBef>
              <a:buClr>
                <a:schemeClr val="dk1"/>
              </a:buClr>
              <a:buSzPct val="25000"/>
              <a:buFont typeface="Arial"/>
              <a:buNone/>
            </a:pPr>
            <a:r>
              <a:rPr lang="en" sz="4800">
                <a:solidFill>
                  <a:srgbClr val="999999"/>
                </a:solidFill>
                <a:latin typeface="Georgia"/>
                <a:ea typeface="Georgia"/>
                <a:cs typeface="Georgia"/>
                <a:sym typeface="Georgia"/>
              </a:rPr>
              <a:t>Lorem ipsum dolor sit </a:t>
            </a:r>
            <a:r>
              <a:rPr lang="en" sz="4800" u="sng">
                <a:solidFill>
                  <a:srgbClr val="666666"/>
                </a:solidFill>
                <a:latin typeface="Georgia"/>
                <a:ea typeface="Georgia"/>
                <a:cs typeface="Georgia"/>
                <a:sym typeface="Georgia"/>
              </a:rPr>
              <a:t>amet</a:t>
            </a:r>
            <a:r>
              <a:rPr lang="en" sz="4800">
                <a:solidFill>
                  <a:srgbClr val="999999"/>
                </a:solidFill>
                <a:latin typeface="Georgia"/>
                <a:ea typeface="Georgia"/>
                <a:cs typeface="Georgia"/>
                <a:sym typeface="Georgia"/>
              </a:rPr>
              <a:t>, consectetur adipiscing elit.</a:t>
            </a:r>
          </a:p>
          <a:p>
            <a:pPr lvl="0" rtl="0">
              <a:spcBef>
                <a:spcPts val="0"/>
              </a:spcBef>
              <a:buNone/>
            </a:pPr>
            <a:r>
              <a:t/>
            </a:r>
            <a:endParaRPr>
              <a:solidFill>
                <a:srgbClr val="434343"/>
              </a:solidFill>
            </a:endParaRPr>
          </a:p>
        </p:txBody>
      </p:sp>
      <p:sp>
        <p:nvSpPr>
          <p:cNvPr id="196" name="Shape 196"/>
          <p:cNvSpPr/>
          <p:nvPr/>
        </p:nvSpPr>
        <p:spPr>
          <a:xfrm>
            <a:off x="5552025" y="3400875"/>
            <a:ext cx="3216900" cy="472200"/>
          </a:xfrm>
          <a:prstGeom prst="rect">
            <a:avLst/>
          </a:prstGeom>
          <a:solidFill>
            <a:srgbClr val="FFF2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600">
                <a:solidFill>
                  <a:schemeClr val="dk1"/>
                </a:solidFill>
              </a:rPr>
              <a:t>Pellentesque ut eleifend risus.</a:t>
            </a:r>
          </a:p>
        </p:txBody>
      </p:sp>
      <p:pic>
        <p:nvPicPr>
          <p:cNvPr id="197" name="Shape 197"/>
          <p:cNvPicPr preferRelativeResize="0"/>
          <p:nvPr/>
        </p:nvPicPr>
        <p:blipFill>
          <a:blip r:embed="rId3">
            <a:alphaModFix/>
          </a:blip>
          <a:stretch>
            <a:fillRect/>
          </a:stretch>
        </p:blipFill>
        <p:spPr>
          <a:xfrm rot="-1238841">
            <a:off x="7234652" y="4066087"/>
            <a:ext cx="303411" cy="403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CCCCC"/>
        </a:solidFill>
      </p:bgPr>
    </p:bg>
    <p:spTree>
      <p:nvGrpSpPr>
        <p:cNvPr id="201" name="Shape 201"/>
        <p:cNvGrpSpPr/>
        <p:nvPr/>
      </p:nvGrpSpPr>
      <p:grpSpPr>
        <a:xfrm>
          <a:off x="0" y="0"/>
          <a:ext cx="0" cy="0"/>
          <a:chOff x="0" y="0"/>
          <a:chExt cx="0" cy="0"/>
        </a:xfrm>
      </p:grpSpPr>
      <p:sp>
        <p:nvSpPr>
          <p:cNvPr id="202" name="Shape 202"/>
          <p:cNvSpPr txBox="1"/>
          <p:nvPr>
            <p:ph type="title"/>
          </p:nvPr>
        </p:nvSpPr>
        <p:spPr>
          <a:xfrm>
            <a:off x="413250" y="184650"/>
            <a:ext cx="8638800" cy="857400"/>
          </a:xfrm>
          <a:prstGeom prst="rect">
            <a:avLst/>
          </a:prstGeom>
        </p:spPr>
        <p:txBody>
          <a:bodyPr anchorCtr="0" anchor="b" bIns="91425" lIns="91425" rIns="91425" tIns="91425">
            <a:noAutofit/>
          </a:bodyPr>
          <a:lstStyle/>
          <a:p>
            <a:pPr lvl="0" rtl="0">
              <a:spcBef>
                <a:spcPts val="0"/>
              </a:spcBef>
              <a:buNone/>
            </a:pPr>
            <a:r>
              <a:rPr lang="en" sz="4400">
                <a:solidFill>
                  <a:srgbClr val="990055"/>
                </a:solidFill>
                <a:latin typeface="Ubuntu"/>
                <a:ea typeface="Ubuntu"/>
                <a:cs typeface="Ubuntu"/>
                <a:sym typeface="Ubuntu"/>
              </a:rPr>
              <a:t>Rule: Don't make people guess</a:t>
            </a:r>
          </a:p>
        </p:txBody>
      </p:sp>
      <p:sp>
        <p:nvSpPr>
          <p:cNvPr id="203" name="Shape 203"/>
          <p:cNvSpPr txBox="1"/>
          <p:nvPr>
            <p:ph idx="1" type="body"/>
          </p:nvPr>
        </p:nvSpPr>
        <p:spPr>
          <a:xfrm>
            <a:off x="457200" y="1200150"/>
            <a:ext cx="8229600" cy="3725700"/>
          </a:xfrm>
          <a:prstGeom prst="rect">
            <a:avLst/>
          </a:prstGeom>
        </p:spPr>
        <p:txBody>
          <a:bodyPr anchorCtr="0" anchor="t" bIns="91425" lIns="91425" rIns="91425" tIns="91425">
            <a:noAutofit/>
          </a:bodyPr>
          <a:lstStyle/>
          <a:p>
            <a:pPr lvl="0" rtl="0">
              <a:spcBef>
                <a:spcPts val="0"/>
              </a:spcBef>
              <a:buNone/>
            </a:pPr>
            <a:r>
              <a:rPr lang="en">
                <a:solidFill>
                  <a:srgbClr val="000000"/>
                </a:solidFill>
              </a:rPr>
              <a:t>&lt;p&gt;&lt;a href="docs/resume.pdf"&gt;Resume for Erika Lee (PDF, 865K)&lt;/a&gt;&lt;/p&gt;</a:t>
            </a:r>
          </a:p>
          <a:p>
            <a:pPr lvl="0" rtl="0">
              <a:spcBef>
                <a:spcPts val="0"/>
              </a:spcBef>
              <a:buNone/>
            </a:pPr>
            <a:r>
              <a:t/>
            </a:r>
            <a:endParaRPr>
              <a:solidFill>
                <a:srgbClr val="434343"/>
              </a:solidFill>
            </a:endParaRPr>
          </a:p>
          <a:p>
            <a:pPr lvl="0" rtl="0">
              <a:spcBef>
                <a:spcPts val="0"/>
              </a:spcBef>
              <a:buNone/>
            </a:pPr>
            <a:r>
              <a:rPr b="1" lang="en" sz="2400">
                <a:solidFill>
                  <a:srgbClr val="434343"/>
                </a:solidFill>
              </a:rPr>
              <a:t>Be as specific as you can be:</a:t>
            </a:r>
          </a:p>
          <a:p>
            <a:pPr indent="457200" lvl="0" rtl="0">
              <a:spcBef>
                <a:spcPts val="0"/>
              </a:spcBef>
              <a:buNone/>
            </a:pPr>
            <a:r>
              <a:rPr lang="en" sz="2400">
                <a:solidFill>
                  <a:srgbClr val="000000"/>
                </a:solidFill>
              </a:rPr>
              <a:t>(external)</a:t>
            </a:r>
          </a:p>
          <a:p>
            <a:pPr indent="457200" lvl="0" rtl="0">
              <a:spcBef>
                <a:spcPts val="0"/>
              </a:spcBef>
              <a:buNone/>
            </a:pPr>
            <a:r>
              <a:rPr lang="en" sz="2400">
                <a:solidFill>
                  <a:srgbClr val="000000"/>
                </a:solidFill>
              </a:rPr>
              <a:t>(JPG, 85K)</a:t>
            </a:r>
          </a:p>
          <a:p>
            <a:pPr indent="457200" lvl="0" rtl="0">
              <a:spcBef>
                <a:spcPts val="0"/>
              </a:spcBef>
              <a:buNone/>
            </a:pPr>
            <a:r>
              <a:rPr lang="en" sz="2400">
                <a:solidFill>
                  <a:srgbClr val="000000"/>
                </a:solidFill>
              </a:rPr>
              <a:t>(XLS, 1.2M)</a:t>
            </a:r>
          </a:p>
          <a:p>
            <a:pPr lvl="0" rtl="0">
              <a:spcBef>
                <a:spcPts val="0"/>
              </a:spcBef>
              <a:buClr>
                <a:srgbClr val="000000"/>
              </a:buClr>
              <a:buSzPct val="36666"/>
              <a:buFont typeface="Arial"/>
              <a:buNone/>
            </a:pPr>
            <a:r>
              <a:t/>
            </a:r>
            <a:endParaRPr>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3F3F3"/>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b="0" lang="en">
                <a:solidFill>
                  <a:srgbClr val="000000"/>
                </a:solidFill>
              </a:rPr>
              <a:t>Display settings</a:t>
            </a:r>
            <a:br>
              <a:rPr b="0" lang="en">
                <a:solidFill>
                  <a:srgbClr val="000000"/>
                </a:solidFill>
              </a:rPr>
            </a:br>
            <a:r>
              <a:rPr b="0" lang="en" sz="1400">
                <a:solidFill>
                  <a:srgbClr val="000000"/>
                </a:solidFill>
              </a:rPr>
              <a:t>https://css-tricks.com/almanac/properties/d/display/</a:t>
            </a:r>
          </a:p>
        </p:txBody>
      </p:sp>
      <p:sp>
        <p:nvSpPr>
          <p:cNvPr id="59" name="Shape 59"/>
          <p:cNvSpPr txBox="1"/>
          <p:nvPr>
            <p:ph idx="1" type="body"/>
          </p:nvPr>
        </p:nvSpPr>
        <p:spPr>
          <a:xfrm>
            <a:off x="457200" y="1047750"/>
            <a:ext cx="8229600" cy="3725700"/>
          </a:xfrm>
          <a:prstGeom prst="rect">
            <a:avLst/>
          </a:prstGeom>
        </p:spPr>
        <p:txBody>
          <a:bodyPr anchorCtr="0" anchor="t" bIns="91425" lIns="91425" rIns="91425" tIns="91425">
            <a:noAutofit/>
          </a:bodyPr>
          <a:lstStyle/>
          <a:p>
            <a:pPr lvl="0" rtl="0">
              <a:spcBef>
                <a:spcPts val="0"/>
              </a:spcBef>
              <a:buNone/>
            </a:pPr>
            <a:r>
              <a:rPr b="1" lang="en" sz="2400">
                <a:solidFill>
                  <a:srgbClr val="000000"/>
                </a:solidFill>
              </a:rPr>
              <a:t>Inline</a:t>
            </a:r>
          </a:p>
          <a:p>
            <a:pPr lvl="0">
              <a:spcBef>
                <a:spcPts val="0"/>
              </a:spcBef>
              <a:buNone/>
            </a:pPr>
            <a:r>
              <a:rPr lang="en" sz="1800">
                <a:solidFill>
                  <a:srgbClr val="000000"/>
                </a:solidFill>
              </a:rPr>
              <a:t>Content can be styled separately, but goes with the flow.</a:t>
            </a:r>
          </a:p>
          <a:p>
            <a:pPr lvl="0">
              <a:spcBef>
                <a:spcPts val="0"/>
              </a:spcBef>
              <a:buNone/>
            </a:pPr>
            <a:r>
              <a:t/>
            </a:r>
            <a:endParaRPr sz="1800">
              <a:solidFill>
                <a:srgbClr val="000000"/>
              </a:solidFill>
            </a:endParaRPr>
          </a:p>
          <a:p>
            <a:pPr lvl="0">
              <a:spcBef>
                <a:spcPts val="0"/>
              </a:spcBef>
              <a:buNone/>
            </a:pPr>
            <a:r>
              <a:t/>
            </a:r>
            <a:endParaRPr sz="1800">
              <a:solidFill>
                <a:srgbClr val="000000"/>
              </a:solidFill>
            </a:endParaRP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rtl="0">
              <a:spcBef>
                <a:spcPts val="0"/>
              </a:spcBef>
              <a:buNone/>
            </a:pPr>
            <a:r>
              <a:rPr lang="en" sz="1800">
                <a:solidFill>
                  <a:srgbClr val="434343"/>
                </a:solidFill>
              </a:rPr>
              <a:t>If space is added to the element, horizontal content will shift, but vertical content will remain as is.</a:t>
            </a:r>
          </a:p>
        </p:txBody>
      </p:sp>
      <p:pic>
        <p:nvPicPr>
          <p:cNvPr id="60" name="Shape 60"/>
          <p:cNvPicPr preferRelativeResize="0"/>
          <p:nvPr/>
        </p:nvPicPr>
        <p:blipFill>
          <a:blip r:embed="rId3">
            <a:alphaModFix/>
          </a:blip>
          <a:stretch>
            <a:fillRect/>
          </a:stretch>
        </p:blipFill>
        <p:spPr>
          <a:xfrm>
            <a:off x="2504437" y="3987790"/>
            <a:ext cx="3707606" cy="1057275"/>
          </a:xfrm>
          <a:prstGeom prst="rect">
            <a:avLst/>
          </a:prstGeom>
          <a:noFill/>
          <a:ln>
            <a:noFill/>
          </a:ln>
        </p:spPr>
      </p:pic>
      <p:pic>
        <p:nvPicPr>
          <p:cNvPr id="61" name="Shape 61"/>
          <p:cNvPicPr preferRelativeResize="0"/>
          <p:nvPr/>
        </p:nvPicPr>
        <p:blipFill>
          <a:blip r:embed="rId4">
            <a:alphaModFix/>
          </a:blip>
          <a:stretch>
            <a:fillRect/>
          </a:stretch>
        </p:blipFill>
        <p:spPr>
          <a:xfrm>
            <a:off x="2509725" y="1985324"/>
            <a:ext cx="3544649" cy="11064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3F3F3"/>
        </a:solidFill>
      </p:bgPr>
    </p:bg>
    <p:spTree>
      <p:nvGrpSpPr>
        <p:cNvPr id="65" name="Shape 65"/>
        <p:cNvGrpSpPr/>
        <p:nvPr/>
      </p:nvGrpSpPr>
      <p:grpSpPr>
        <a:xfrm>
          <a:off x="0" y="0"/>
          <a:ext cx="0" cy="0"/>
          <a:chOff x="0" y="0"/>
          <a:chExt cx="0" cy="0"/>
        </a:xfrm>
      </p:grpSpPr>
      <p:sp>
        <p:nvSpPr>
          <p:cNvPr id="66" name="Shape 6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b="0" lang="en">
                <a:solidFill>
                  <a:srgbClr val="000000"/>
                </a:solidFill>
              </a:rPr>
              <a:t>Display settings</a:t>
            </a:r>
            <a:br>
              <a:rPr b="0" lang="en">
                <a:solidFill>
                  <a:srgbClr val="000000"/>
                </a:solidFill>
              </a:rPr>
            </a:br>
            <a:r>
              <a:rPr b="0" lang="en" sz="1400">
                <a:solidFill>
                  <a:srgbClr val="000000"/>
                </a:solidFill>
              </a:rPr>
              <a:t>https://css-tricks.com/almanac/properties/d/display/</a:t>
            </a:r>
          </a:p>
        </p:txBody>
      </p:sp>
      <p:sp>
        <p:nvSpPr>
          <p:cNvPr id="67" name="Shape 67"/>
          <p:cNvSpPr txBox="1"/>
          <p:nvPr>
            <p:ph idx="1" type="body"/>
          </p:nvPr>
        </p:nvSpPr>
        <p:spPr>
          <a:xfrm>
            <a:off x="457200" y="1200150"/>
            <a:ext cx="8229600" cy="3725700"/>
          </a:xfrm>
          <a:prstGeom prst="rect">
            <a:avLst/>
          </a:prstGeom>
        </p:spPr>
        <p:txBody>
          <a:bodyPr anchorCtr="0" anchor="t" bIns="91425" lIns="91425" rIns="91425" tIns="91425">
            <a:noAutofit/>
          </a:bodyPr>
          <a:lstStyle/>
          <a:p>
            <a:pPr lvl="0" rtl="0">
              <a:spcBef>
                <a:spcPts val="0"/>
              </a:spcBef>
              <a:buNone/>
            </a:pPr>
            <a:r>
              <a:rPr b="1" lang="en" sz="2400">
                <a:solidFill>
                  <a:srgbClr val="000000"/>
                </a:solidFill>
              </a:rPr>
              <a:t>Inline-block</a:t>
            </a:r>
          </a:p>
          <a:p>
            <a:pPr lvl="0">
              <a:spcBef>
                <a:spcPts val="0"/>
              </a:spcBef>
              <a:buClr>
                <a:schemeClr val="dk1"/>
              </a:buClr>
              <a:buSzPct val="61111"/>
              <a:buFont typeface="Arial"/>
              <a:buNone/>
            </a:pPr>
            <a:r>
              <a:rPr lang="en" sz="1800">
                <a:solidFill>
                  <a:schemeClr val="dk1"/>
                </a:solidFill>
              </a:rPr>
              <a:t>Content can be styled separately, but takes up space. </a:t>
            </a:r>
            <a:br>
              <a:rPr lang="en" sz="1800">
                <a:solidFill>
                  <a:schemeClr val="dk1"/>
                </a:solidFill>
              </a:rPr>
            </a:br>
            <a:r>
              <a:rPr lang="en" sz="1800">
                <a:solidFill>
                  <a:schemeClr val="dk1"/>
                </a:solidFill>
              </a:rPr>
              <a:t>Both horizontal and vertically adjacent content is affected.</a:t>
            </a:r>
          </a:p>
          <a:p>
            <a:pPr lvl="0" rtl="0">
              <a:spcBef>
                <a:spcPts val="0"/>
              </a:spcBef>
              <a:buNone/>
            </a:pPr>
            <a:r>
              <a:t/>
            </a:r>
            <a:endParaRPr b="1" sz="2400">
              <a:solidFill>
                <a:srgbClr val="000000"/>
              </a:solidFill>
            </a:endParaRPr>
          </a:p>
          <a:p>
            <a:pPr lvl="0" rtl="0">
              <a:spcBef>
                <a:spcPts val="0"/>
              </a:spcBef>
              <a:buNone/>
            </a:pPr>
            <a:r>
              <a:t/>
            </a:r>
            <a:endParaRPr sz="2400">
              <a:solidFill>
                <a:srgbClr val="434343"/>
              </a:solidFill>
            </a:endParaRPr>
          </a:p>
        </p:txBody>
      </p:sp>
      <p:pic>
        <p:nvPicPr>
          <p:cNvPr id="68" name="Shape 68"/>
          <p:cNvPicPr preferRelativeResize="0"/>
          <p:nvPr/>
        </p:nvPicPr>
        <p:blipFill>
          <a:blip r:embed="rId3">
            <a:alphaModFix/>
          </a:blip>
          <a:stretch>
            <a:fillRect/>
          </a:stretch>
        </p:blipFill>
        <p:spPr>
          <a:xfrm>
            <a:off x="2066927" y="2585900"/>
            <a:ext cx="4607249" cy="18131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3F3F3"/>
        </a:solidFill>
      </p:bgPr>
    </p:bg>
    <p:spTree>
      <p:nvGrpSpPr>
        <p:cNvPr id="72" name="Shape 72"/>
        <p:cNvGrpSpPr/>
        <p:nvPr/>
      </p:nvGrpSpPr>
      <p:grpSpPr>
        <a:xfrm>
          <a:off x="0" y="0"/>
          <a:ext cx="0" cy="0"/>
          <a:chOff x="0" y="0"/>
          <a:chExt cx="0" cy="0"/>
        </a:xfrm>
      </p:grpSpPr>
      <p:sp>
        <p:nvSpPr>
          <p:cNvPr id="73" name="Shape 7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b="0" lang="en">
                <a:solidFill>
                  <a:srgbClr val="000000"/>
                </a:solidFill>
              </a:rPr>
              <a:t>Display settings</a:t>
            </a:r>
            <a:br>
              <a:rPr b="0" lang="en">
                <a:solidFill>
                  <a:srgbClr val="000000"/>
                </a:solidFill>
              </a:rPr>
            </a:br>
            <a:r>
              <a:rPr b="0" lang="en" sz="1400">
                <a:solidFill>
                  <a:srgbClr val="000000"/>
                </a:solidFill>
              </a:rPr>
              <a:t>https://css-tricks.com/almanac/properties/d/display/</a:t>
            </a:r>
          </a:p>
        </p:txBody>
      </p:sp>
      <p:sp>
        <p:nvSpPr>
          <p:cNvPr id="74" name="Shape 74"/>
          <p:cNvSpPr txBox="1"/>
          <p:nvPr>
            <p:ph idx="1" type="body"/>
          </p:nvPr>
        </p:nvSpPr>
        <p:spPr>
          <a:xfrm>
            <a:off x="457200" y="1200150"/>
            <a:ext cx="8229600" cy="3725700"/>
          </a:xfrm>
          <a:prstGeom prst="rect">
            <a:avLst/>
          </a:prstGeom>
        </p:spPr>
        <p:txBody>
          <a:bodyPr anchorCtr="0" anchor="t" bIns="91425" lIns="91425" rIns="91425" tIns="91425">
            <a:noAutofit/>
          </a:bodyPr>
          <a:lstStyle/>
          <a:p>
            <a:pPr lvl="0" rtl="0">
              <a:spcBef>
                <a:spcPts val="0"/>
              </a:spcBef>
              <a:buNone/>
            </a:pPr>
            <a:r>
              <a:rPr b="1" lang="en" sz="2400">
                <a:solidFill>
                  <a:srgbClr val="000000"/>
                </a:solidFill>
              </a:rPr>
              <a:t>Block</a:t>
            </a:r>
          </a:p>
          <a:p>
            <a:pPr lvl="0" rtl="0">
              <a:spcBef>
                <a:spcPts val="0"/>
              </a:spcBef>
              <a:buNone/>
            </a:pPr>
            <a:r>
              <a:rPr lang="en" sz="1800">
                <a:solidFill>
                  <a:schemeClr val="dk1"/>
                </a:solidFill>
              </a:rPr>
              <a:t>Content stacks like bricks or blocks down the page. </a:t>
            </a:r>
            <a:br>
              <a:rPr lang="en" sz="1800">
                <a:solidFill>
                  <a:schemeClr val="dk1"/>
                </a:solidFill>
              </a:rPr>
            </a:br>
            <a:r>
              <a:rPr lang="en" sz="1800">
                <a:solidFill>
                  <a:schemeClr val="dk1"/>
                </a:solidFill>
              </a:rPr>
              <a:t>Perhaps think of block-level elements as creating a </a:t>
            </a:r>
            <a:r>
              <a:rPr b="1" i="1" lang="en" sz="1800">
                <a:solidFill>
                  <a:schemeClr val="dk1"/>
                </a:solidFill>
              </a:rPr>
              <a:t>new line</a:t>
            </a:r>
            <a:r>
              <a:rPr lang="en" sz="1800">
                <a:solidFill>
                  <a:schemeClr val="dk1"/>
                </a:solidFill>
              </a:rPr>
              <a:t>.</a:t>
            </a:r>
          </a:p>
          <a:p>
            <a:pPr lvl="0" rtl="0">
              <a:spcBef>
                <a:spcPts val="0"/>
              </a:spcBef>
              <a:buNone/>
            </a:pPr>
            <a:r>
              <a:t/>
            </a:r>
            <a:endParaRPr sz="2400">
              <a:solidFill>
                <a:srgbClr val="434343"/>
              </a:solidFill>
            </a:endParaRPr>
          </a:p>
        </p:txBody>
      </p:sp>
      <p:pic>
        <p:nvPicPr>
          <p:cNvPr id="75" name="Shape 75"/>
          <p:cNvPicPr preferRelativeResize="0"/>
          <p:nvPr/>
        </p:nvPicPr>
        <p:blipFill>
          <a:blip r:embed="rId3">
            <a:alphaModFix/>
          </a:blip>
          <a:stretch>
            <a:fillRect/>
          </a:stretch>
        </p:blipFill>
        <p:spPr>
          <a:xfrm>
            <a:off x="2289125" y="2548772"/>
            <a:ext cx="4565749" cy="2098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79" name="Shape 79"/>
        <p:cNvGrpSpPr/>
        <p:nvPr/>
      </p:nvGrpSpPr>
      <p:grpSpPr>
        <a:xfrm>
          <a:off x="0" y="0"/>
          <a:ext cx="0" cy="0"/>
          <a:chOff x="0" y="0"/>
          <a:chExt cx="0" cy="0"/>
        </a:xfrm>
      </p:grpSpPr>
      <p:sp>
        <p:nvSpPr>
          <p:cNvPr id="80" name="Shape 80"/>
          <p:cNvSpPr txBox="1"/>
          <p:nvPr>
            <p:ph type="ctrTitle"/>
          </p:nvPr>
        </p:nvSpPr>
        <p:spPr>
          <a:xfrm>
            <a:off x="4580500" y="912225"/>
            <a:ext cx="3635700" cy="1712400"/>
          </a:xfrm>
          <a:prstGeom prst="rect">
            <a:avLst/>
          </a:prstGeom>
        </p:spPr>
        <p:txBody>
          <a:bodyPr anchorCtr="0" anchor="b" bIns="91425" lIns="91425" rIns="91425" tIns="91425">
            <a:noAutofit/>
          </a:bodyPr>
          <a:lstStyle/>
          <a:p>
            <a:pPr lvl="0" rtl="0" algn="l">
              <a:spcBef>
                <a:spcPts val="0"/>
              </a:spcBef>
              <a:buNone/>
            </a:pPr>
            <a:r>
              <a:rPr lang="en">
                <a:solidFill>
                  <a:srgbClr val="FFFFFF"/>
                </a:solidFill>
              </a:rPr>
              <a:t>Part One: </a:t>
            </a:r>
            <a:br>
              <a:rPr lang="en">
                <a:solidFill>
                  <a:srgbClr val="FFFFFF"/>
                </a:solidFill>
              </a:rPr>
            </a:br>
            <a:r>
              <a:rPr lang="en">
                <a:solidFill>
                  <a:srgbClr val="FFFFFF"/>
                </a:solidFill>
              </a:rPr>
              <a:t>Images</a:t>
            </a:r>
          </a:p>
        </p:txBody>
      </p:sp>
      <p:pic>
        <p:nvPicPr>
          <p:cNvPr id="81" name="Shape 81"/>
          <p:cNvPicPr preferRelativeResize="0"/>
          <p:nvPr/>
        </p:nvPicPr>
        <p:blipFill>
          <a:blip r:embed="rId3">
            <a:alphaModFix/>
          </a:blip>
          <a:stretch>
            <a:fillRect/>
          </a:stretch>
        </p:blipFill>
        <p:spPr>
          <a:xfrm>
            <a:off x="457750" y="582100"/>
            <a:ext cx="3969050" cy="4046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3F3F3"/>
        </a:solidFill>
      </p:bgPr>
    </p:bg>
    <p:spTree>
      <p:nvGrpSpPr>
        <p:cNvPr id="85" name="Shape 85"/>
        <p:cNvGrpSpPr/>
        <p:nvPr/>
      </p:nvGrpSpPr>
      <p:grpSpPr>
        <a:xfrm>
          <a:off x="0" y="0"/>
          <a:ext cx="0" cy="0"/>
          <a:chOff x="0" y="0"/>
          <a:chExt cx="0" cy="0"/>
        </a:xfrm>
      </p:grpSpPr>
      <p:sp>
        <p:nvSpPr>
          <p:cNvPr id="86" name="Shape 86"/>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b="0" lang="en">
                <a:solidFill>
                  <a:srgbClr val="000000"/>
                </a:solidFill>
              </a:rPr>
              <a:t>Two kinds of images on the web:</a:t>
            </a:r>
          </a:p>
        </p:txBody>
      </p:sp>
      <p:sp>
        <p:nvSpPr>
          <p:cNvPr id="87" name="Shape 87"/>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381000" lvl="0" marL="457200" rtl="0">
              <a:spcBef>
                <a:spcPts val="0"/>
              </a:spcBef>
              <a:buClr>
                <a:srgbClr val="000000"/>
              </a:buClr>
              <a:buSzPct val="100000"/>
              <a:buAutoNum type="arabicPeriod"/>
            </a:pPr>
            <a:r>
              <a:rPr b="1" lang="en" sz="2400">
                <a:solidFill>
                  <a:srgbClr val="000000"/>
                </a:solidFill>
              </a:rPr>
              <a:t>Content images</a:t>
            </a:r>
          </a:p>
          <a:p>
            <a:pPr lvl="0" rtl="0">
              <a:spcBef>
                <a:spcPts val="0"/>
              </a:spcBef>
              <a:buNone/>
            </a:pPr>
            <a:r>
              <a:rPr lang="en" sz="2400">
                <a:solidFill>
                  <a:srgbClr val="434343"/>
                </a:solidFill>
              </a:rPr>
              <a:t>Placed directly into your HTML as part of your content using </a:t>
            </a:r>
            <a:r>
              <a:rPr b="1" lang="en" sz="2400">
                <a:solidFill>
                  <a:srgbClr val="CC0000"/>
                </a:solidFill>
              </a:rPr>
              <a:t>&lt;img&gt;</a:t>
            </a:r>
            <a:r>
              <a:rPr lang="en" sz="2400">
                <a:solidFill>
                  <a:srgbClr val="434343"/>
                </a:solidFill>
              </a:rPr>
              <a:t>.  Images placed this way operate as </a:t>
            </a:r>
            <a:r>
              <a:rPr i="1" lang="en" sz="2400">
                <a:solidFill>
                  <a:srgbClr val="434343"/>
                </a:solidFill>
              </a:rPr>
              <a:t>inline-block elements.</a:t>
            </a:r>
          </a:p>
          <a:p>
            <a:pPr lvl="0" rtl="0">
              <a:spcBef>
                <a:spcPts val="0"/>
              </a:spcBef>
              <a:buNone/>
            </a:pPr>
            <a:r>
              <a:t/>
            </a:r>
            <a:endParaRPr sz="2400">
              <a:solidFill>
                <a:srgbClr val="434343"/>
              </a:solidFill>
            </a:endParaRPr>
          </a:p>
          <a:p>
            <a:pPr lvl="0" rtl="0">
              <a:spcBef>
                <a:spcPts val="0"/>
              </a:spcBef>
              <a:buNone/>
            </a:pPr>
            <a:r>
              <a:rPr b="1" lang="en" sz="2400">
                <a:solidFill>
                  <a:srgbClr val="000000"/>
                </a:solidFill>
              </a:rPr>
              <a:t>2. Background images</a:t>
            </a:r>
          </a:p>
          <a:p>
            <a:pPr lvl="0">
              <a:spcBef>
                <a:spcPts val="0"/>
              </a:spcBef>
              <a:buNone/>
            </a:pPr>
            <a:r>
              <a:rPr lang="en" sz="2400">
                <a:solidFill>
                  <a:srgbClr val="434343"/>
                </a:solidFill>
              </a:rPr>
              <a:t>Placed into the background of your layout and design using CSS. </a:t>
            </a:r>
            <a:r>
              <a:rPr i="1" lang="en" sz="2400">
                <a:solidFill>
                  <a:srgbClr val="434343"/>
                </a:solidFill>
              </a:rPr>
              <a:t>(Details another day..)</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3F3F3"/>
        </a:solidFill>
      </p:bgPr>
    </p:bg>
    <p:spTree>
      <p:nvGrpSpPr>
        <p:cNvPr id="91" name="Shape 91"/>
        <p:cNvGrpSpPr/>
        <p:nvPr/>
      </p:nvGrpSpPr>
      <p:grpSpPr>
        <a:xfrm>
          <a:off x="0" y="0"/>
          <a:ext cx="0" cy="0"/>
          <a:chOff x="0" y="0"/>
          <a:chExt cx="0" cy="0"/>
        </a:xfrm>
      </p:grpSpPr>
      <p:sp>
        <p:nvSpPr>
          <p:cNvPr id="92" name="Shape 92"/>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b="0" lang="en">
                <a:solidFill>
                  <a:srgbClr val="000000"/>
                </a:solidFill>
              </a:rPr>
              <a:t>Content Images</a:t>
            </a:r>
            <a:r>
              <a:rPr b="0" lang="en">
                <a:solidFill>
                  <a:srgbClr val="CC0000"/>
                </a:solidFill>
              </a:rPr>
              <a:t> </a:t>
            </a:r>
            <a:r>
              <a:rPr lang="en">
                <a:solidFill>
                  <a:srgbClr val="CC0000"/>
                </a:solidFill>
              </a:rPr>
              <a:t>&lt;img&gt;</a:t>
            </a:r>
            <a:r>
              <a:rPr b="0" lang="en">
                <a:solidFill>
                  <a:srgbClr val="CC0000"/>
                </a:solidFill>
              </a:rPr>
              <a:t>	</a:t>
            </a:r>
          </a:p>
        </p:txBody>
      </p:sp>
      <p:sp>
        <p:nvSpPr>
          <p:cNvPr id="93" name="Shape 93"/>
          <p:cNvSpPr txBox="1"/>
          <p:nvPr>
            <p:ph idx="1" type="body"/>
          </p:nvPr>
        </p:nvSpPr>
        <p:spPr>
          <a:xfrm>
            <a:off x="457200" y="1200150"/>
            <a:ext cx="8229600" cy="3725700"/>
          </a:xfrm>
          <a:prstGeom prst="rect">
            <a:avLst/>
          </a:prstGeom>
        </p:spPr>
        <p:txBody>
          <a:bodyPr anchorCtr="0" anchor="t" bIns="91425" lIns="91425" rIns="91425" tIns="91425">
            <a:noAutofit/>
          </a:bodyPr>
          <a:lstStyle/>
          <a:p>
            <a:pPr lvl="0" rtl="0">
              <a:spcBef>
                <a:spcPts val="0"/>
              </a:spcBef>
              <a:buNone/>
            </a:pPr>
            <a:r>
              <a:rPr lang="en" sz="2400">
                <a:solidFill>
                  <a:srgbClr val="434343"/>
                </a:solidFill>
              </a:rPr>
              <a:t>&lt;img src="</a:t>
            </a:r>
            <a:r>
              <a:rPr lang="en" sz="2400">
                <a:solidFill>
                  <a:srgbClr val="FF00FF"/>
                </a:solidFill>
              </a:rPr>
              <a:t>images/kittens.png</a:t>
            </a:r>
            <a:r>
              <a:rPr lang="en" sz="2400">
                <a:solidFill>
                  <a:srgbClr val="434343"/>
                </a:solidFill>
              </a:rPr>
              <a:t>" alt="kitten"&gt;</a:t>
            </a:r>
          </a:p>
          <a:p>
            <a:pPr lvl="0" rtl="0">
              <a:spcBef>
                <a:spcPts val="0"/>
              </a:spcBef>
              <a:buNone/>
            </a:pPr>
            <a:r>
              <a:rPr lang="en" sz="2400">
                <a:solidFill>
                  <a:srgbClr val="434343"/>
                </a:solidFill>
              </a:rPr>
              <a:t>&lt;img src="</a:t>
            </a:r>
            <a:r>
              <a:rPr lang="en" sz="2400">
                <a:solidFill>
                  <a:srgbClr val="FF00FF"/>
                </a:solidFill>
              </a:rPr>
              <a:t>images/kittens.png</a:t>
            </a:r>
            <a:r>
              <a:rPr lang="en" sz="2400">
                <a:solidFill>
                  <a:srgbClr val="434343"/>
                </a:solidFill>
              </a:rPr>
              <a:t>" /&gt;  </a:t>
            </a:r>
            <a:r>
              <a:rPr lang="en" sz="2400">
                <a:solidFill>
                  <a:srgbClr val="999999"/>
                </a:solidFill>
              </a:rPr>
              <a:t>(HTML4)</a:t>
            </a:r>
          </a:p>
          <a:p>
            <a:pPr lvl="0" rtl="0">
              <a:spcBef>
                <a:spcPts val="0"/>
              </a:spcBef>
              <a:buNone/>
            </a:pPr>
            <a:r>
              <a:rPr lang="en" sz="2400">
                <a:solidFill>
                  <a:srgbClr val="434343"/>
                </a:solidFill>
              </a:rPr>
              <a:t>&lt;img src="</a:t>
            </a:r>
            <a:r>
              <a:rPr lang="en" sz="2400">
                <a:solidFill>
                  <a:srgbClr val="FF00FF"/>
                </a:solidFill>
              </a:rPr>
              <a:t>images/kittens.png</a:t>
            </a:r>
            <a:r>
              <a:rPr lang="en" sz="2400">
                <a:solidFill>
                  <a:srgbClr val="434343"/>
                </a:solidFill>
              </a:rPr>
              <a:t>"</a:t>
            </a:r>
          </a:p>
          <a:p>
            <a:pPr indent="0" lvl="0" marL="0" rtl="0">
              <a:spcBef>
                <a:spcPts val="0"/>
              </a:spcBef>
              <a:buNone/>
            </a:pPr>
            <a:r>
              <a:rPr lang="en" sz="2400">
                <a:solidFill>
                  <a:srgbClr val="434343"/>
                </a:solidFill>
              </a:rPr>
              <a:t>         alt="kitten"</a:t>
            </a:r>
          </a:p>
          <a:p>
            <a:pPr indent="0" lvl="0" marL="0" rtl="0">
              <a:spcBef>
                <a:spcPts val="0"/>
              </a:spcBef>
              <a:buNone/>
            </a:pPr>
            <a:r>
              <a:rPr lang="en" sz="2400">
                <a:solidFill>
                  <a:srgbClr val="434343"/>
                </a:solidFill>
              </a:rPr>
              <a:t>         srcset="kitten-HD.png 2x"&gt;   </a:t>
            </a:r>
            <a:r>
              <a:rPr lang="en" sz="2400">
                <a:solidFill>
                  <a:srgbClr val="999999"/>
                </a:solidFill>
              </a:rPr>
              <a:t>(Retina)</a:t>
            </a:r>
          </a:p>
          <a:p>
            <a:pPr lvl="0" rtl="0">
              <a:spcBef>
                <a:spcPts val="0"/>
              </a:spcBef>
              <a:buNone/>
            </a:pPr>
            <a:r>
              <a:t/>
            </a:r>
            <a:endParaRPr sz="2400">
              <a:solidFill>
                <a:srgbClr val="434343"/>
              </a:solidFill>
            </a:endParaRPr>
          </a:p>
          <a:p>
            <a:pPr lvl="0">
              <a:spcBef>
                <a:spcPts val="0"/>
              </a:spcBef>
              <a:buNone/>
            </a:pPr>
            <a:r>
              <a:rPr lang="en" sz="1800">
                <a:solidFill>
                  <a:srgbClr val="000000"/>
                </a:solidFill>
              </a:rPr>
              <a:t>The </a:t>
            </a:r>
            <a:r>
              <a:rPr b="1" lang="en" sz="1800">
                <a:solidFill>
                  <a:srgbClr val="000000"/>
                </a:solidFill>
              </a:rPr>
              <a:t>src</a:t>
            </a:r>
            <a:r>
              <a:rPr lang="en" sz="1800">
                <a:solidFill>
                  <a:srgbClr val="000000"/>
                </a:solidFill>
              </a:rPr>
              <a:t> attribute works just like </a:t>
            </a:r>
            <a:r>
              <a:rPr b="1" lang="en" sz="1800">
                <a:solidFill>
                  <a:srgbClr val="000000"/>
                </a:solidFill>
              </a:rPr>
              <a:t>href</a:t>
            </a:r>
            <a:r>
              <a:rPr lang="en" sz="1800">
                <a:solidFill>
                  <a:srgbClr val="000000"/>
                </a:solidFill>
              </a:rPr>
              <a:t> does for the</a:t>
            </a:r>
            <a:r>
              <a:rPr b="1" lang="en" sz="1800">
                <a:solidFill>
                  <a:srgbClr val="000000"/>
                </a:solidFill>
              </a:rPr>
              <a:t> &lt;a&gt;</a:t>
            </a:r>
            <a:r>
              <a:rPr lang="en" sz="1800">
                <a:solidFill>
                  <a:srgbClr val="000000"/>
                </a:solidFill>
              </a:rPr>
              <a:t> anchor link tag. Specifying the </a:t>
            </a:r>
            <a:r>
              <a:rPr b="1" lang="en" sz="1800">
                <a:solidFill>
                  <a:srgbClr val="000000"/>
                </a:solidFill>
              </a:rPr>
              <a:t>width</a:t>
            </a:r>
            <a:r>
              <a:rPr lang="en" sz="1800">
                <a:solidFill>
                  <a:srgbClr val="000000"/>
                </a:solidFill>
              </a:rPr>
              <a:t> &amp; </a:t>
            </a:r>
            <a:r>
              <a:rPr b="1" lang="en" sz="1800">
                <a:solidFill>
                  <a:srgbClr val="000000"/>
                </a:solidFill>
              </a:rPr>
              <a:t>height</a:t>
            </a:r>
            <a:r>
              <a:rPr lang="en" sz="1800">
                <a:solidFill>
                  <a:srgbClr val="000000"/>
                </a:solidFill>
              </a:rPr>
              <a:t> is sometimes in the tag, sometimes in the CSS.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66666"/>
        </a:solidFill>
      </p:bgPr>
    </p:bg>
    <p:spTree>
      <p:nvGrpSpPr>
        <p:cNvPr id="97" name="Shape 97"/>
        <p:cNvGrpSpPr/>
        <p:nvPr/>
      </p:nvGrpSpPr>
      <p:grpSpPr>
        <a:xfrm>
          <a:off x="0" y="0"/>
          <a:ext cx="0" cy="0"/>
          <a:chOff x="0" y="0"/>
          <a:chExt cx="0" cy="0"/>
        </a:xfrm>
      </p:grpSpPr>
      <p:sp>
        <p:nvSpPr>
          <p:cNvPr id="98" name="Shape 98"/>
          <p:cNvSpPr txBox="1"/>
          <p:nvPr>
            <p:ph idx="1" type="body"/>
          </p:nvPr>
        </p:nvSpPr>
        <p:spPr>
          <a:xfrm>
            <a:off x="4536425" y="573881"/>
            <a:ext cx="2734500" cy="3725700"/>
          </a:xfrm>
          <a:prstGeom prst="rect">
            <a:avLst/>
          </a:prstGeom>
        </p:spPr>
        <p:txBody>
          <a:bodyPr anchorCtr="0" anchor="t" bIns="91425" lIns="91425" rIns="91425" tIns="91425">
            <a:noAutofit/>
          </a:bodyPr>
          <a:lstStyle/>
          <a:p>
            <a:pPr lvl="0" rtl="0">
              <a:spcBef>
                <a:spcPts val="0"/>
              </a:spcBef>
              <a:buNone/>
            </a:pPr>
            <a:r>
              <a:rPr b="1" lang="en" sz="3600">
                <a:solidFill>
                  <a:srgbClr val="FFFFFF"/>
                </a:solidFill>
                <a:latin typeface="Ubuntu"/>
                <a:ea typeface="Ubuntu"/>
                <a:cs typeface="Ubuntu"/>
                <a:sym typeface="Ubuntu"/>
              </a:rPr>
              <a:t>Image Tag</a:t>
            </a:r>
          </a:p>
          <a:p>
            <a:pPr lvl="0" rtl="0">
              <a:spcBef>
                <a:spcPts val="0"/>
              </a:spcBef>
              <a:buNone/>
            </a:pPr>
            <a:r>
              <a:rPr b="1" lang="en" sz="3600">
                <a:solidFill>
                  <a:srgbClr val="FFFFFF"/>
                </a:solidFill>
                <a:latin typeface="Ubuntu"/>
                <a:ea typeface="Ubuntu"/>
                <a:cs typeface="Ubuntu"/>
                <a:sym typeface="Ubuntu"/>
              </a:rPr>
              <a:t>Etiquette</a:t>
            </a:r>
          </a:p>
          <a:p>
            <a:pPr lvl="0" rtl="0">
              <a:spcBef>
                <a:spcPts val="0"/>
              </a:spcBef>
              <a:buNone/>
            </a:pPr>
            <a:r>
              <a:rPr lang="en">
                <a:solidFill>
                  <a:srgbClr val="000000"/>
                </a:solidFill>
                <a:latin typeface="Ubuntu"/>
                <a:ea typeface="Ubuntu"/>
                <a:cs typeface="Ubuntu"/>
                <a:sym typeface="Ubuntu"/>
              </a:rPr>
              <a:t>for the</a:t>
            </a:r>
          </a:p>
          <a:p>
            <a:pPr lvl="0" rtl="0">
              <a:spcBef>
                <a:spcPts val="0"/>
              </a:spcBef>
              <a:buNone/>
            </a:pPr>
            <a:r>
              <a:rPr lang="en">
                <a:solidFill>
                  <a:srgbClr val="000000"/>
                </a:solidFill>
                <a:latin typeface="Ubuntu"/>
                <a:ea typeface="Ubuntu"/>
                <a:cs typeface="Ubuntu"/>
                <a:sym typeface="Ubuntu"/>
              </a:rPr>
              <a:t>Modern Day</a:t>
            </a:r>
          </a:p>
          <a:p>
            <a:pPr lvl="0">
              <a:spcBef>
                <a:spcPts val="0"/>
              </a:spcBef>
              <a:buNone/>
            </a:pPr>
            <a:r>
              <a:rPr lang="en">
                <a:solidFill>
                  <a:srgbClr val="000000"/>
                </a:solidFill>
                <a:latin typeface="Ubuntu"/>
                <a:ea typeface="Ubuntu"/>
                <a:cs typeface="Ubuntu"/>
                <a:sym typeface="Ubuntu"/>
              </a:rPr>
              <a:t>Website</a:t>
            </a:r>
          </a:p>
        </p:txBody>
      </p:sp>
      <p:pic>
        <p:nvPicPr>
          <p:cNvPr id="99" name="Shape 99"/>
          <p:cNvPicPr preferRelativeResize="0"/>
          <p:nvPr/>
        </p:nvPicPr>
        <p:blipFill>
          <a:blip r:embed="rId3">
            <a:alphaModFix/>
          </a:blip>
          <a:stretch>
            <a:fillRect/>
          </a:stretch>
        </p:blipFill>
        <p:spPr>
          <a:xfrm>
            <a:off x="609775" y="307575"/>
            <a:ext cx="3245474" cy="4549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dark">
  <a:themeElements>
    <a:clrScheme name="Custom 345">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dark">
  <a:themeElements>
    <a:clrScheme name="Custom 345">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