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Corsi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si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siva-italic.fntdata"/><Relationship Id="rId30" Type="http://schemas.openxmlformats.org/officeDocument/2006/relationships/font" Target="fonts/Corsiv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orsi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jpg"/><Relationship Id="rId4" Type="http://schemas.openxmlformats.org/officeDocument/2006/relationships/hyperlink" Target="http://www.csszengarden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533400" y="158287"/>
            <a:ext cx="69180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0">
                <a:solidFill>
                  <a:srgbClr val="434343"/>
                </a:solidFill>
              </a:rPr>
              <a:t>04</a:t>
            </a:r>
          </a:p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624253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Cascading Style Sheets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I399 Web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3202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CSS Selectors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We can give items special or unique names…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HTML:</a:t>
            </a:r>
            <a:r>
              <a:rPr b="1" lang="en" sz="2400">
                <a:solidFill>
                  <a:srgbClr val="CC0000"/>
                </a:solidFill>
              </a:rPr>
              <a:t> class=“</a:t>
            </a:r>
            <a:r>
              <a:rPr i="1" lang="en" sz="2400">
                <a:solidFill>
                  <a:srgbClr val="CC0000"/>
                </a:solidFill>
              </a:rPr>
              <a:t>class-name</a:t>
            </a:r>
            <a:r>
              <a:rPr b="1" lang="en" sz="2400">
                <a:solidFill>
                  <a:srgbClr val="CC0000"/>
                </a:solidFill>
              </a:rPr>
              <a:t>”	</a:t>
            </a:r>
            <a:r>
              <a:rPr lang="en" sz="2400">
                <a:solidFill>
                  <a:schemeClr val="dk2"/>
                </a:solidFill>
              </a:rPr>
              <a:t>CSS:</a:t>
            </a:r>
            <a:r>
              <a:rPr b="1" lang="en" sz="2400">
                <a:solidFill>
                  <a:srgbClr val="CC0000"/>
                </a:solidFill>
              </a:rPr>
              <a:t> .class-name {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HTML:</a:t>
            </a:r>
            <a:r>
              <a:rPr b="1" lang="en" sz="2400">
                <a:solidFill>
                  <a:srgbClr val="CC0000"/>
                </a:solidFill>
              </a:rPr>
              <a:t> id=“</a:t>
            </a:r>
            <a:r>
              <a:rPr i="1" lang="en" sz="2400">
                <a:solidFill>
                  <a:srgbClr val="CC0000"/>
                </a:solidFill>
              </a:rPr>
              <a:t>id-name</a:t>
            </a:r>
            <a:r>
              <a:rPr b="1" lang="en" sz="2400">
                <a:solidFill>
                  <a:srgbClr val="CC0000"/>
                </a:solidFill>
              </a:rPr>
              <a:t>”			</a:t>
            </a:r>
            <a:r>
              <a:rPr lang="en" sz="2400">
                <a:solidFill>
                  <a:schemeClr val="dk2"/>
                </a:solidFill>
              </a:rPr>
              <a:t>CSS:</a:t>
            </a:r>
            <a:r>
              <a:rPr b="1" lang="en" sz="2400">
                <a:solidFill>
                  <a:srgbClr val="CC0000"/>
                </a:solidFill>
              </a:rPr>
              <a:t> #id-name {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Or we can go a level deeper with our selection...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ul li </a:t>
            </a:r>
            <a:br>
              <a:rPr b="1" lang="en" sz="2400"/>
            </a:br>
            <a:r>
              <a:rPr lang="en" sz="2400"/>
              <a:t>For example… will only select list items that are part of an unordered list, not an ordered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472672"/>
            <a:ext cx="8229600" cy="13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CSS Selectors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2400"/>
              <a:t>List selectors in order to apply general styling rules to a </a:t>
            </a:r>
            <a:r>
              <a:rPr i="1" lang="en" sz="2400"/>
              <a:t>group</a:t>
            </a:r>
            <a:r>
              <a:rPr b="0" lang="en" sz="2400"/>
              <a:t> of elements: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871225"/>
            <a:ext cx="8229600" cy="30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h1, h2, h3, p, ul, li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	font-family: 'Garamond Pro', Georgia, serif;</a:t>
            </a:r>
            <a:br>
              <a:rPr lang="en" sz="2400">
                <a:solidFill>
                  <a:srgbClr val="CC0000"/>
                </a:solidFill>
              </a:rPr>
            </a:br>
            <a:r>
              <a:rPr b="1" lang="en" sz="2400">
                <a:solidFill>
                  <a:srgbClr val="CC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u="sng"/>
              <a:t>This is the same as writing each CSS selector individually: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h1 { </a:t>
            </a:r>
            <a:r>
              <a:rPr lang="en" sz="1600"/>
              <a:t>font-family: 'Garamond Pro', Georgia, serif; </a:t>
            </a:r>
            <a:r>
              <a:rPr b="1" lang="en" sz="16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h2 { </a:t>
            </a:r>
            <a:r>
              <a:rPr lang="en" sz="1600"/>
              <a:t>font-family: 'Garamond Pro', Georgia, serif; </a:t>
            </a:r>
            <a:r>
              <a:rPr b="1" lang="en" sz="16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i="1" lang="en" sz="1600"/>
              <a:t>etc..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320287"/>
            <a:ext cx="8229600" cy="10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1" lang="en" sz="3000"/>
              <a:t>T</a:t>
            </a:r>
            <a:r>
              <a:rPr b="0" i="1" lang="en" sz="3000"/>
              <a:t>he CASCADING feature of “CSS” comes in handy...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18406"/>
            <a:ext cx="8229600" cy="33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We first set </a:t>
            </a:r>
            <a:r>
              <a:rPr b="1" lang="en" sz="2400" u="sng"/>
              <a:t>general</a:t>
            </a:r>
            <a:r>
              <a:rPr b="1" lang="en" sz="2400"/>
              <a:t> style rules</a:t>
            </a:r>
            <a:r>
              <a:rPr lang="en" sz="2400"/>
              <a:t> for all elements of a certain type.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Then we </a:t>
            </a:r>
            <a:r>
              <a:rPr b="1" lang="en" sz="2400"/>
              <a:t>add rules for </a:t>
            </a:r>
            <a:r>
              <a:rPr b="1" lang="en" sz="2400" u="sng"/>
              <a:t>specific HTML elements</a:t>
            </a:r>
            <a:r>
              <a:rPr b="1" lang="en" sz="2400"/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Finally we have rules that apply to a smaller pieces of content, a specific element or place in a page, or are </a:t>
            </a:r>
            <a:r>
              <a:rPr b="1" lang="en" sz="2400" u="sng"/>
              <a:t>exceptions to the general style rules</a:t>
            </a:r>
            <a:r>
              <a:rPr lang="en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999999"/>
                </a:solidFill>
              </a:rPr>
              <a:t>GENERAL </a:t>
            </a:r>
            <a:r>
              <a:rPr i="1" lang="en" sz="2400">
                <a:solidFill>
                  <a:srgbClr val="999999"/>
                </a:solidFill>
              </a:rPr>
              <a:t>-----&gt; SPECIFIC -----&gt; EXCEPTIONS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2581350"/>
            <a:ext cx="9163200" cy="25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320287"/>
            <a:ext cx="8229600" cy="106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Specific</a:t>
            </a:r>
            <a:r>
              <a:rPr b="0" lang="en" sz="3000"/>
              <a:t> </a:t>
            </a:r>
            <a:r>
              <a:rPr lang="en" sz="3000"/>
              <a:t>rules</a:t>
            </a:r>
            <a:r>
              <a:rPr b="0" lang="en" sz="3000"/>
              <a:t> </a:t>
            </a:r>
            <a:r>
              <a:rPr lang="en" sz="3000"/>
              <a:t>should</a:t>
            </a:r>
            <a:r>
              <a:rPr b="0" lang="en" sz="3000"/>
              <a:t> </a:t>
            </a:r>
            <a:r>
              <a:rPr b="0" i="1" lang="en" sz="3000" u="sng"/>
              <a:t>OVERWRITE</a:t>
            </a:r>
            <a:r>
              <a:rPr b="0" lang="en" sz="3000"/>
              <a:t> </a:t>
            </a:r>
            <a:r>
              <a:rPr lang="en" sz="3000"/>
              <a:t>general</a:t>
            </a:r>
            <a:r>
              <a:rPr b="0" lang="en" sz="3000"/>
              <a:t> </a:t>
            </a:r>
            <a:r>
              <a:rPr lang="en" sz="3000"/>
              <a:t>rules in order to make exceptions.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28987"/>
            <a:ext cx="8229600" cy="35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 u="sng"/>
              <a:t>For example, what we want</a:t>
            </a:r>
            <a:r>
              <a:rPr i="1" lang="en" sz="1800" u="sng"/>
              <a:t>: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 &lt;p&gt; are set to be Times New Roman, 16px.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Any &lt;p class=”captions</a:t>
            </a:r>
            <a:r>
              <a:rPr i="1" lang="en" sz="1800"/>
              <a:t>”&gt;</a:t>
            </a:r>
            <a:r>
              <a:rPr lang="en" sz="1800"/>
              <a:t> should be Arial, 10px.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p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	font-family: ‘Times New Roman’, serif;</a:t>
            </a:r>
            <a:br>
              <a:rPr b="1" lang="en" sz="1600">
                <a:solidFill>
                  <a:srgbClr val="CC0000"/>
                </a:solidFill>
              </a:rPr>
            </a:br>
            <a:r>
              <a:rPr b="1" lang="en" sz="1600">
                <a:solidFill>
                  <a:srgbClr val="CC0000"/>
                </a:solidFill>
              </a:rPr>
              <a:t>	font-size: 16px;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p.captions {	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font-family: ‘Arial’, sans-serif;</a:t>
            </a:r>
            <a:br>
              <a:rPr b="1" lang="en" sz="1600">
                <a:solidFill>
                  <a:srgbClr val="CC0000"/>
                </a:solidFill>
              </a:rPr>
            </a:br>
            <a:r>
              <a:rPr b="1" lang="en" sz="1600">
                <a:solidFill>
                  <a:srgbClr val="CC0000"/>
                </a:solidFill>
              </a:rPr>
              <a:t>	font-size: 10px;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076325" y="2620500"/>
            <a:ext cx="38577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Here</a:t>
            </a:r>
            <a:r>
              <a:rPr lang="en" sz="2200">
                <a:solidFill>
                  <a:schemeClr val="dk1"/>
                </a:solidFill>
              </a:rPr>
              <a:t> the </a:t>
            </a:r>
            <a:r>
              <a:rPr i="1" lang="en" sz="2200">
                <a:solidFill>
                  <a:schemeClr val="dk1"/>
                </a:solidFill>
              </a:rPr>
              <a:t>captions</a:t>
            </a:r>
            <a:r>
              <a:rPr lang="en" sz="2200">
                <a:solidFill>
                  <a:schemeClr val="dk1"/>
                </a:solidFill>
              </a:rPr>
              <a:t> rule is BELOW the basic &lt;p&gt; rule, so </a:t>
            </a:r>
            <a:r>
              <a:rPr i="1" lang="en" sz="2200">
                <a:solidFill>
                  <a:schemeClr val="dk1"/>
                </a:solidFill>
              </a:rPr>
              <a:t>captions</a:t>
            </a:r>
            <a:r>
              <a:rPr lang="en" sz="2200">
                <a:solidFill>
                  <a:schemeClr val="dk1"/>
                </a:solidFill>
              </a:rPr>
              <a:t> will OVERWRITE the previously applied general paragaph style.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000"/>
              <a:t>What do CSS selectors look like?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/>
              <a:t>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p { color: blue;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b="1" lang="en" sz="2200"/>
              <a:t>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</a:rPr>
              <a:t>.</a:t>
            </a:r>
            <a:r>
              <a:rPr lang="en" sz="2200"/>
              <a:t>warning { color: red;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p</a:t>
            </a:r>
            <a:r>
              <a:rPr lang="en" sz="2200">
                <a:solidFill>
                  <a:srgbClr val="FF0000"/>
                </a:solidFill>
              </a:rPr>
              <a:t>.</a:t>
            </a:r>
            <a:r>
              <a:rPr lang="en" sz="2200"/>
              <a:t>warning { color: red;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b="1" lang="en" sz="2200"/>
              <a:t>ID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</a:rPr>
              <a:t>#</a:t>
            </a:r>
            <a:r>
              <a:rPr lang="en" sz="2200"/>
              <a:t>example { background-color: yellow; }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789550" y="3603806"/>
            <a:ext cx="1209600" cy="23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1999150" y="3630618"/>
            <a:ext cx="2418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notice the </a:t>
            </a:r>
            <a:r>
              <a:rPr b="1" lang="en">
                <a:solidFill>
                  <a:srgbClr val="FF0000"/>
                </a:solidFill>
              </a:rPr>
              <a:t>dot</a:t>
            </a:r>
          </a:p>
        </p:txBody>
      </p:sp>
      <p:cxnSp>
        <p:nvCxnSpPr>
          <p:cNvPr id="124" name="Shape 124"/>
          <p:cNvCxnSpPr/>
          <p:nvPr/>
        </p:nvCxnSpPr>
        <p:spPr>
          <a:xfrm flipH="1">
            <a:off x="727125" y="4289006"/>
            <a:ext cx="1719300" cy="24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2446425" y="4078818"/>
            <a:ext cx="2418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notice the </a:t>
            </a:r>
            <a:r>
              <a:rPr b="1" lang="en">
                <a:solidFill>
                  <a:srgbClr val="FF0000"/>
                </a:solidFill>
              </a:rPr>
              <a:t>hashtag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YOU TRY</a:t>
            </a:r>
            <a:br>
              <a:rPr b="0" lang="en" sz="3000"/>
            </a:br>
            <a:r>
              <a:rPr b="0" lang="en" sz="3000"/>
              <a:t>Write the</a:t>
            </a:r>
            <a:r>
              <a:rPr b="0" lang="en" sz="3000"/>
              <a:t> CSS selector.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I want to style: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 &lt;h1&gt;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Any &lt;p&gt; with the class “alert”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specific &lt;div&gt; with the id “container”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FF0000"/>
                </a:solidFill>
              </a:rPr>
              <a:t>Try this out.. Make your guesses now.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 &lt;h1&gt;</a:t>
            </a:r>
            <a:br>
              <a:rPr lang="en" sz="2400"/>
            </a:br>
            <a:r>
              <a:rPr lang="en" sz="2400">
                <a:solidFill>
                  <a:srgbClr val="FF0000"/>
                </a:solidFill>
              </a:rPr>
              <a:t>h1 { …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Any &lt;p&gt; with the class “alert”</a:t>
            </a:r>
            <a:br>
              <a:rPr lang="en" sz="2400"/>
            </a:br>
            <a:r>
              <a:rPr lang="en" sz="2400">
                <a:solidFill>
                  <a:srgbClr val="FF0000"/>
                </a:solidFill>
              </a:rPr>
              <a:t>.alert { … }   </a:t>
            </a:r>
            <a:r>
              <a:rPr i="1" lang="en" sz="2400">
                <a:solidFill>
                  <a:srgbClr val="434343"/>
                </a:solidFill>
              </a:rPr>
              <a:t>OR</a:t>
            </a:r>
            <a:r>
              <a:rPr lang="en" sz="2400">
                <a:solidFill>
                  <a:srgbClr val="FF0000"/>
                </a:solidFill>
              </a:rPr>
              <a:t>    p.alert { …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specific &lt;div&gt; with the id “container”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#container { … }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YOU TRY</a:t>
            </a:r>
            <a:br>
              <a:rPr b="0" lang="en" sz="3000"/>
            </a:br>
            <a:r>
              <a:rPr b="0" lang="en" sz="3000"/>
              <a:t>Solutions.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000"/>
              <a:t>Whitespace and Comments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/*</a:t>
            </a:r>
            <a:r>
              <a:rPr lang="en" sz="2400"/>
              <a:t> This is a CSS comment. </a:t>
            </a:r>
            <a:r>
              <a:rPr b="1" lang="en" sz="2400">
                <a:solidFill>
                  <a:srgbClr val="CC0000"/>
                </a:solidFill>
              </a:rPr>
              <a:t>*/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/*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So is this.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*/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/*</a:t>
            </a:r>
            <a:r>
              <a:rPr lang="en" sz="2400"/>
              <a:t>***********************************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And this...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***********************************</a:t>
            </a:r>
            <a:r>
              <a:rPr b="1" lang="en" sz="2400">
                <a:solidFill>
                  <a:srgbClr val="CC0000"/>
                </a:solidFill>
              </a:rPr>
              <a:t>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112724" y="263125"/>
            <a:ext cx="4747800" cy="384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Goldilocks  and the three methods for adding styles to your web page.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"/>
            <a:ext cx="37338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219750" y="4191000"/>
            <a:ext cx="8704500" cy="857400"/>
          </a:xfrm>
          <a:prstGeom prst="ribbon2">
            <a:avLst>
              <a:gd fmla="val 16667" name="adj1"/>
              <a:gd fmla="val 50000" name="adj2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Website Fairy Tales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-3"/>
            <a:ext cx="9143999" cy="571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type="title"/>
          </p:nvPr>
        </p:nvSpPr>
        <p:spPr>
          <a:xfrm>
            <a:off x="457200" y="40654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Inline styles</a:t>
            </a:r>
            <a:r>
              <a:rPr b="0" lang="en">
                <a:highlight>
                  <a:srgbClr val="FFFFFF"/>
                </a:highlight>
              </a:rPr>
              <a:t> are way too cumbersome!</a:t>
            </a:r>
          </a:p>
        </p:txBody>
      </p:sp>
      <p:sp>
        <p:nvSpPr>
          <p:cNvPr id="157" name="Shape 157"/>
          <p:cNvSpPr/>
          <p:nvPr/>
        </p:nvSpPr>
        <p:spPr>
          <a:xfrm>
            <a:off x="2660100" y="2560725"/>
            <a:ext cx="6483900" cy="98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660100" y="2560725"/>
            <a:ext cx="6331500" cy="10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&lt;img src="porridge.jpg" 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style="width:400px; height:300px; border:0;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"&gt;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Comparing HTML &amp; CSS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971550"/>
            <a:ext cx="4126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chemeClr val="accent5"/>
                </a:solidFill>
              </a:rPr>
              <a:t>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Describes the content and content hierarchy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Elements</a:t>
            </a:r>
            <a:r>
              <a:rPr lang="en" sz="2400">
                <a:solidFill>
                  <a:srgbClr val="000000"/>
                </a:solidFill>
              </a:rPr>
              <a:t> are made of </a:t>
            </a:r>
            <a:r>
              <a:rPr i="1" lang="en" sz="2400">
                <a:solidFill>
                  <a:srgbClr val="000000"/>
                </a:solidFill>
              </a:rPr>
              <a:t>tags</a:t>
            </a:r>
            <a:r>
              <a:rPr lang="en" sz="2400">
                <a:solidFill>
                  <a:srgbClr val="000000"/>
                </a:solidFill>
              </a:rPr>
              <a:t> and </a:t>
            </a:r>
            <a:r>
              <a:rPr i="1" lang="en" sz="2400">
                <a:solidFill>
                  <a:srgbClr val="000000"/>
                </a:solidFill>
              </a:rPr>
              <a:t>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File extension is </a:t>
            </a:r>
            <a:r>
              <a:rPr b="1" lang="en" sz="2400">
                <a:solidFill>
                  <a:srgbClr val="000000"/>
                </a:solidFill>
              </a:rPr>
              <a:t>.html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5026275" y="991325"/>
            <a:ext cx="36633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chemeClr val="accent5"/>
                </a:solidFill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Describes the format and positioning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Style rules</a:t>
            </a:r>
            <a:r>
              <a:rPr lang="en" sz="2400"/>
              <a:t> are made of </a:t>
            </a:r>
            <a:r>
              <a:rPr i="1" lang="en" sz="2400">
                <a:solidFill>
                  <a:schemeClr val="dk1"/>
                </a:solidFill>
              </a:rPr>
              <a:t>selectors and </a:t>
            </a:r>
            <a:r>
              <a:rPr i="1" lang="en" sz="2400"/>
              <a:t>declarations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File extension is </a:t>
            </a:r>
            <a:r>
              <a:rPr b="1" lang="en" sz="2400"/>
              <a:t>.css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-3"/>
            <a:ext cx="9143999" cy="571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457200" y="40654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Internal</a:t>
            </a:r>
            <a:r>
              <a:rPr b="0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style sheets</a:t>
            </a:r>
            <a:r>
              <a:rPr b="0" lang="en">
                <a:highlight>
                  <a:srgbClr val="FFFFFF"/>
                </a:highlight>
              </a:rPr>
              <a:t> are too inflexible!</a:t>
            </a:r>
          </a:p>
        </p:txBody>
      </p:sp>
      <p:sp>
        <p:nvSpPr>
          <p:cNvPr id="165" name="Shape 165"/>
          <p:cNvSpPr/>
          <p:nvPr/>
        </p:nvSpPr>
        <p:spPr>
          <a:xfrm>
            <a:off x="4478275" y="966600"/>
            <a:ext cx="3994500" cy="31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4700" y="1062325"/>
            <a:ext cx="38982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&lt;head&gt;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&lt;style&gt;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img {  width : 400px; </a:t>
            </a:r>
            <a:b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			height : 300px;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border : 0;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&lt;/style&gt;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&lt;/head&gt;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-3"/>
            <a:ext cx="9143999" cy="571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457200" y="40654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External style sheets </a:t>
            </a:r>
            <a:r>
              <a:rPr b="0" lang="en">
                <a:highlight>
                  <a:srgbClr val="FFFFFF"/>
                </a:highlight>
              </a:rPr>
              <a:t>are </a:t>
            </a:r>
            <a:r>
              <a:rPr b="0" i="1" lang="en">
                <a:highlight>
                  <a:srgbClr val="FFFFFF"/>
                </a:highlight>
              </a:rPr>
              <a:t>just right! </a:t>
            </a:r>
          </a:p>
        </p:txBody>
      </p:sp>
      <p:sp>
        <p:nvSpPr>
          <p:cNvPr id="173" name="Shape 173"/>
          <p:cNvSpPr/>
          <p:nvPr/>
        </p:nvSpPr>
        <p:spPr>
          <a:xfrm>
            <a:off x="0" y="2789325"/>
            <a:ext cx="9160800" cy="13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44300" y="2789325"/>
            <a:ext cx="8892600" cy="15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&lt;head&gt;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&lt;link rel="stylesheet" type="text/css" href=“style.css"&gt;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Why go with external style sheets?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69300" y="1006200"/>
            <a:ext cx="75954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This means you </a:t>
            </a:r>
            <a:r>
              <a:rPr i="1" lang="en" sz="4800"/>
              <a:t>could</a:t>
            </a:r>
            <a:r>
              <a:rPr lang="en" sz="4800"/>
              <a:t> use </a:t>
            </a:r>
            <a:r>
              <a:rPr b="1" lang="en" sz="4800"/>
              <a:t>ONE! ONE STYLESHEET </a:t>
            </a:r>
            <a:r>
              <a:rPr lang="en" sz="4800"/>
              <a:t>for your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4800"/>
              <a:t>ENTIRE SITE.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00" y="2590800"/>
            <a:ext cx="25527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6026"/>
            <a:ext cx="8229600" cy="454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OK, w</a:t>
            </a:r>
            <a:r>
              <a:rPr b="0" lang="en"/>
              <a:t>ell, maybe it won’t be just ONE, but you COULD create a stylesheet for each </a:t>
            </a:r>
            <a:r>
              <a:rPr lang="en"/>
              <a:t>group of related styles</a:t>
            </a:r>
            <a:r>
              <a:rPr b="0" lang="en"/>
              <a:t>. </a:t>
            </a:r>
          </a:p>
          <a:p>
            <a:pPr lvl="0" rtl="0">
              <a:spcBef>
                <a:spcPts val="0"/>
              </a:spcBef>
              <a:buNone/>
            </a:pPr>
            <a:br>
              <a:rPr b="0" lang="en"/>
            </a:br>
            <a:r>
              <a:rPr b="0" lang="en"/>
              <a:t>C</a:t>
            </a:r>
            <a:r>
              <a:rPr b="0" lang="en"/>
              <a:t>ollecting style rules together </a:t>
            </a:r>
            <a:br>
              <a:rPr b="0" lang="en"/>
            </a:br>
            <a:r>
              <a:rPr b="0" lang="en"/>
              <a:t>in this manner makes it </a:t>
            </a:r>
            <a:br>
              <a:rPr b="0" lang="en"/>
            </a:br>
            <a:r>
              <a:rPr lang="en"/>
              <a:t>easier to maintain</a:t>
            </a:r>
            <a:r>
              <a:rPr b="0"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0" lang="en"/>
              <a:t>your website.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050" y="2900362"/>
            <a:ext cx="1685925" cy="224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675" y="-2575"/>
            <a:ext cx="6865326" cy="514864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863228" y="4058215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CSS</a:t>
            </a:r>
            <a:r>
              <a:rPr lang="en" sz="4800">
                <a:solidFill>
                  <a:srgbClr val="000000"/>
                </a:solidFill>
              </a:rPr>
              <a:t> and the Zen Garden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913900" y="4596850"/>
            <a:ext cx="5018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hlinkClick r:id="rId4"/>
              </a:rPr>
              <a:t>http://www.csszengarden.com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412" y="230401"/>
            <a:ext cx="6821175" cy="4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6822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000"/>
              <a:t>First: Choose your content, replace special characters, markup HTML </a:t>
            </a:r>
            <a:r>
              <a:rPr i="1" lang="en" sz="2200"/>
              <a:t>(Our goal from Project 1)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19250"/>
            <a:ext cx="8229600" cy="31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Writing good CSS starts with </a:t>
            </a:r>
            <a:r>
              <a:rPr lang="en" sz="2400" u="sng">
                <a:solidFill>
                  <a:srgbClr val="CC0000"/>
                </a:solidFill>
              </a:rPr>
              <a:t>identifying the HTML tags (with the content contained between them) that you want to modify/style</a:t>
            </a:r>
            <a:r>
              <a:rPr lang="en" sz="2400">
                <a:solidFill>
                  <a:srgbClr val="CC0000"/>
                </a:solidFill>
              </a:rPr>
              <a:t> THEN styling using CSS Selectors.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 sz="3600"/>
              <a:t>&lt;h1&gt;</a:t>
            </a:r>
            <a:r>
              <a:rPr lang="en" sz="3600"/>
              <a:t>, </a:t>
            </a:r>
            <a:r>
              <a:rPr b="1" lang="en" sz="3600"/>
              <a:t>&lt;p&gt;</a:t>
            </a:r>
            <a:r>
              <a:rPr lang="en" sz="3600"/>
              <a:t>,</a:t>
            </a:r>
            <a:r>
              <a:rPr b="1" lang="en" sz="3600"/>
              <a:t> &lt;body&gt;</a:t>
            </a:r>
            <a:r>
              <a:rPr lang="en" sz="3600"/>
              <a:t>, and so on..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" y="205975"/>
            <a:ext cx="7049997" cy="47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4318225" y="2863300"/>
            <a:ext cx="4670400" cy="19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  <a:highlight>
                  <a:srgbClr val="FFFFFF"/>
                </a:highlight>
              </a:rPr>
              <a:t> </a:t>
            </a:r>
            <a:r>
              <a:rPr lang="en" sz="3000">
                <a:solidFill>
                  <a:srgbClr val="F1C232"/>
                </a:solidFill>
                <a:highlight>
                  <a:srgbClr val="FFFFFF"/>
                </a:highlight>
              </a:rPr>
              <a:t>HTML tags are </a:t>
            </a:r>
            <a:r>
              <a:rPr i="1" lang="en" sz="3000">
                <a:solidFill>
                  <a:srgbClr val="F1C232"/>
                </a:solidFill>
                <a:highlight>
                  <a:srgbClr val="FFFFFF"/>
                </a:highlight>
              </a:rPr>
              <a:t>hooks</a:t>
            </a:r>
            <a:r>
              <a:rPr lang="en" sz="3000">
                <a:solidFill>
                  <a:srgbClr val="F1C232"/>
                </a:solidFill>
                <a:highlight>
                  <a:srgbClr val="FFFFFF"/>
                </a:highlight>
              </a:rPr>
              <a:t> </a:t>
            </a:r>
            <a:br>
              <a:rPr lang="en" sz="3000">
                <a:solidFill>
                  <a:srgbClr val="F1C232"/>
                </a:solidFill>
                <a:highlight>
                  <a:srgbClr val="FFFFFF"/>
                </a:highlight>
              </a:rPr>
            </a:br>
            <a:r>
              <a:rPr lang="en" sz="3000">
                <a:solidFill>
                  <a:srgbClr val="F1C232"/>
                </a:solidFill>
                <a:highlight>
                  <a:srgbClr val="FFFFFF"/>
                </a:highlight>
              </a:rPr>
              <a:t> that   you can use to </a:t>
            </a:r>
            <a:br>
              <a:rPr lang="en" sz="3000">
                <a:solidFill>
                  <a:srgbClr val="F1C232"/>
                </a:solidFill>
                <a:highlight>
                  <a:srgbClr val="FFFFFF"/>
                </a:highlight>
              </a:rPr>
            </a:br>
            <a:r>
              <a:rPr lang="en" sz="3000">
                <a:solidFill>
                  <a:srgbClr val="F1C232"/>
                </a:solidFill>
                <a:highlight>
                  <a:srgbClr val="FFFFFF"/>
                </a:highlight>
              </a:rPr>
              <a:t> style web page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5488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/>
              <a:t>Second: style the content with a </a:t>
            </a:r>
            <a:br>
              <a:rPr b="0" lang="en" sz="3000"/>
            </a:br>
            <a:r>
              <a:rPr b="0" lang="en" sz="3000"/>
              <a:t>Cascading Style Sheet (CSS).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573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CSS creates a set of </a:t>
            </a:r>
            <a:r>
              <a:rPr b="1" lang="en" sz="2400" u="sng">
                <a:solidFill>
                  <a:srgbClr val="CC0000"/>
                </a:solidFill>
              </a:rPr>
              <a:t>rules</a:t>
            </a:r>
            <a:r>
              <a:rPr b="1" lang="en" sz="2400">
                <a:solidFill>
                  <a:srgbClr val="CC0000"/>
                </a:solidFill>
              </a:rPr>
              <a:t> for how your HTML content should look and behave.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For example, you might have a rule that says, all paragraphs that are part of a group called "alert" should be red, bold and centered.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Or all &lt;h2&gt;s should be in Gil Sans font and have a space before and after they appear.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193075" y="1556575"/>
            <a:ext cx="4493700" cy="280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Applying a style: the basics:</a:t>
            </a:r>
          </a:p>
        </p:txBody>
      </p:sp>
      <p:sp>
        <p:nvSpPr>
          <p:cNvPr id="66" name="Shape 66"/>
          <p:cNvSpPr/>
          <p:nvPr/>
        </p:nvSpPr>
        <p:spPr>
          <a:xfrm>
            <a:off x="549825" y="1480375"/>
            <a:ext cx="3285900" cy="28769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87250" y="1480368"/>
            <a:ext cx="31485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b="1" lang="en">
                <a:solidFill>
                  <a:srgbClr val="FF0000"/>
                </a:solidFill>
              </a:rPr>
              <a:t>&lt;link …href=”styles.css”&gt;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&lt;body&gt;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b="1" lang="en">
                <a:solidFill>
                  <a:srgbClr val="9900FF"/>
                </a:solidFill>
              </a:rPr>
              <a:t>&lt;h1&gt;Save Reuben!&lt;/h1&gt;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</a:rPr>
              <a:t>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      &lt;p class=”intro”&gt;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      	</a:t>
            </a:r>
            <a:r>
              <a:rPr lang="en">
                <a:solidFill>
                  <a:srgbClr val="0000FF"/>
                </a:solidFill>
              </a:rPr>
              <a:t>Minecraft pigs are pigs too!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      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649075" y="2153812"/>
            <a:ext cx="31347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</a:rPr>
              <a:t>h1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	color: red;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.intro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font-size: 18px;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49825" y="4357425"/>
            <a:ext cx="3285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page.html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193075" y="4357425"/>
            <a:ext cx="32859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styles.css</a:t>
            </a:r>
          </a:p>
        </p:txBody>
      </p:sp>
      <p:cxnSp>
        <p:nvCxnSpPr>
          <p:cNvPr id="71" name="Shape 71"/>
          <p:cNvCxnSpPr/>
          <p:nvPr/>
        </p:nvCxnSpPr>
        <p:spPr>
          <a:xfrm flipH="1" rot="10800000">
            <a:off x="3532950" y="1905262"/>
            <a:ext cx="1069200" cy="18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lg" w="lg" type="stealth"/>
            <a:tailEnd len="lg" w="lg" type="stealth"/>
          </a:ln>
        </p:spPr>
      </p:cxnSp>
      <p:sp>
        <p:nvSpPr>
          <p:cNvPr id="72" name="Shape 72"/>
          <p:cNvSpPr txBox="1"/>
          <p:nvPr/>
        </p:nvSpPr>
        <p:spPr>
          <a:xfrm>
            <a:off x="4649075" y="1709475"/>
            <a:ext cx="34098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link the two files together - </a:t>
            </a:r>
            <a:r>
              <a:rPr i="1" lang="en" sz="1200">
                <a:solidFill>
                  <a:schemeClr val="dk1"/>
                </a:solidFill>
              </a:rPr>
              <a:t>FYI if the &lt;link&gt; is not working, none of your styles will show up.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" name="Shape 73"/>
          <p:cNvCxnSpPr/>
          <p:nvPr/>
        </p:nvCxnSpPr>
        <p:spPr>
          <a:xfrm>
            <a:off x="3475950" y="2804681"/>
            <a:ext cx="768300" cy="18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dot"/>
            <a:round/>
            <a:headEnd len="lg" w="lg" type="stealth"/>
            <a:tailEnd len="lg" w="lg" type="stealth"/>
          </a:ln>
        </p:spPr>
      </p:cxnSp>
      <p:sp>
        <p:nvSpPr>
          <p:cNvPr id="74" name="Shape 74"/>
          <p:cNvSpPr txBox="1"/>
          <p:nvPr/>
        </p:nvSpPr>
        <p:spPr>
          <a:xfrm>
            <a:off x="6675275" y="2535725"/>
            <a:ext cx="1718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reference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HTML tag to style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3083550" y="3403131"/>
            <a:ext cx="1553100" cy="216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ot"/>
            <a:round/>
            <a:headEnd len="lg" w="lg" type="stealth"/>
            <a:tailEnd len="lg" w="lg" type="stealth"/>
          </a:ln>
        </p:spPr>
      </p:cxnSp>
      <p:sp>
        <p:nvSpPr>
          <p:cNvPr id="76" name="Shape 76"/>
          <p:cNvSpPr txBox="1"/>
          <p:nvPr/>
        </p:nvSpPr>
        <p:spPr>
          <a:xfrm>
            <a:off x="6663875" y="3507725"/>
            <a:ext cx="1553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or style based </a:t>
            </a:r>
            <a:b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on class or id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49825" y="1020575"/>
            <a:ext cx="8136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Identify an HTML tag, HTML attribute, a CSS </a:t>
            </a:r>
            <a:r>
              <a:rPr lang="en" sz="1800">
                <a:solidFill>
                  <a:schemeClr val="dk1"/>
                </a:solidFill>
              </a:rPr>
              <a:t>selector</a:t>
            </a:r>
            <a:r>
              <a:rPr lang="en" sz="1800"/>
              <a:t> and CSS </a:t>
            </a:r>
            <a:r>
              <a:rPr lang="en" sz="1800">
                <a:solidFill>
                  <a:schemeClr val="dk1"/>
                </a:solidFill>
              </a:rPr>
              <a:t>declaration</a:t>
            </a:r>
            <a:r>
              <a:rPr lang="en" sz="1800"/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3964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1" lang="en" sz="3000"/>
              <a:t>Figuring how to style your HTML content can be tricky sometimes...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/>
              <a:t>How would you style…</a:t>
            </a:r>
            <a:r>
              <a:rPr b="1" lang="en" sz="1600">
                <a:solidFill>
                  <a:schemeClr val="accent1"/>
                </a:solidFill>
              </a:rPr>
              <a:t> </a:t>
            </a:r>
            <a:r>
              <a:rPr lang="en" sz="1600">
                <a:solidFill>
                  <a:srgbClr val="FF00FF"/>
                </a:solidFill>
              </a:rPr>
              <a:t>(general)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600"/>
              <a:t>the bullet points for all lists?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600"/>
              <a:t>paragraphs?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How would you style…</a:t>
            </a:r>
            <a:r>
              <a:rPr b="1" lang="en" sz="1600">
                <a:solidFill>
                  <a:schemeClr val="accent1"/>
                </a:solidFill>
              </a:rPr>
              <a:t> </a:t>
            </a:r>
            <a:r>
              <a:rPr lang="en" sz="1600">
                <a:solidFill>
                  <a:srgbClr val="FF00FF"/>
                </a:solidFill>
              </a:rPr>
              <a:t>(specific)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600"/>
              <a:t>the byline in an article?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600"/>
              <a:t>the image you want centered when the rest are left aligned?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Or even trickier… </a:t>
            </a:r>
            <a:r>
              <a:rPr b="1" lang="en" sz="1600">
                <a:solidFill>
                  <a:schemeClr val="accent1"/>
                </a:solidFill>
              </a:rPr>
              <a:t> </a:t>
            </a:r>
            <a:r>
              <a:rPr lang="en" sz="1600">
                <a:solidFill>
                  <a:srgbClr val="FF00FF"/>
                </a:solidFill>
              </a:rPr>
              <a:t>(even more specific)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600"/>
              <a:t>placing a drop cap only on the first paragraph?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600"/>
              <a:t>styling every other image on a page?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600"/>
              <a:t>make the third line of the third paragraph blue?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3202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CSS Selectors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The most basic selector is by HTML tag name: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666666"/>
                </a:solidFill>
              </a:rPr>
              <a:t>HTML</a:t>
            </a:r>
            <a:r>
              <a:rPr b="1" lang="en" sz="2400">
                <a:solidFill>
                  <a:srgbClr val="CC0000"/>
                </a:solidFill>
              </a:rPr>
              <a:t> 	&lt;h3&gt;Restaurants in Beijing&lt;/h3&gt;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dk2"/>
                </a:solidFill>
              </a:rPr>
              <a:t>CSS</a:t>
            </a:r>
            <a:r>
              <a:rPr b="1" lang="en" sz="2400">
                <a:solidFill>
                  <a:srgbClr val="CC0000"/>
                </a:solidFill>
              </a:rPr>
              <a:t>		h3</a:t>
            </a:r>
            <a:r>
              <a:rPr b="1" lang="en" sz="2400">
                <a:solidFill>
                  <a:srgbClr val="CC0000"/>
                </a:solidFill>
              </a:rPr>
              <a:t> { </a:t>
            </a:r>
            <a:r>
              <a:rPr b="1" lang="en" sz="2400">
                <a:solidFill>
                  <a:srgbClr val="666666"/>
                </a:solidFill>
              </a:rPr>
              <a:t>...</a:t>
            </a:r>
            <a:r>
              <a:rPr b="1" lang="en" sz="2400">
                <a:solidFill>
                  <a:srgbClr val="CC0000"/>
                </a:solidFill>
              </a:rPr>
              <a:t>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