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aFarkas/html5shiv" TargetMode="External"/><Relationship Id="rId4" Type="http://schemas.openxmlformats.org/officeDocument/2006/relationships/hyperlink" Target="https://necolas.github.io/normalize.cs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jigsaw.w3.org/css-validato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ss-tricks.com/almanac/selectors/c/class/" TargetMode="External"/><Relationship Id="rId4" Type="http://schemas.openxmlformats.org/officeDocument/2006/relationships/hyperlink" Target="http://css-tricks.com/the-difference-between-id-and-class/" TargetMode="External"/><Relationship Id="rId5" Type="http://schemas.openxmlformats.org/officeDocument/2006/relationships/hyperlink" Target="https://css-tricks.com/almanac/selectors/i/id/" TargetMode="External"/><Relationship Id="rId6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ss-tricks.com/box-siz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/>
        </p:nvSpPr>
        <p:spPr>
          <a:xfrm>
            <a:off x="533400" y="120187"/>
            <a:ext cx="6918000" cy="4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0000">
                <a:solidFill>
                  <a:srgbClr val="434343"/>
                </a:solidFill>
              </a:rPr>
              <a:t>05</a:t>
            </a:r>
          </a:p>
        </p:txBody>
      </p:sp>
      <p:sp>
        <p:nvSpPr>
          <p:cNvPr id="28" name="Shape 2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Implementing CSS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1C232"/>
                </a:solidFill>
              </a:rPr>
              <a:t>I399 Web Development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4726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Box properties may be set individually or together in CSS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padding-top: 20px;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padding-right: 35px;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padding-bottom: 50px;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padding-left: 35px;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padding: 20px 35px; </a:t>
            </a:r>
            <a:r>
              <a:rPr lang="en" sz="1800">
                <a:solidFill>
                  <a:srgbClr val="CC0000"/>
                </a:solidFill>
              </a:rPr>
              <a:t>(vertical | horizontal)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padding: 20px 35px 50px; </a:t>
            </a:r>
            <a:r>
              <a:rPr lang="en" sz="1800">
                <a:solidFill>
                  <a:srgbClr val="CC0000"/>
                </a:solidFill>
              </a:rPr>
              <a:t>(top | horizontal | bottom)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padding: 20px 35px 50px 35px; </a:t>
            </a:r>
            <a:r>
              <a:rPr lang="en" sz="1800">
                <a:solidFill>
                  <a:srgbClr val="CC0000"/>
                </a:solidFill>
              </a:rPr>
              <a:t>(top | right | bottom | left)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0" name="Shape 100"/>
          <p:cNvSpPr/>
          <p:nvPr/>
        </p:nvSpPr>
        <p:spPr>
          <a:xfrm>
            <a:off x="5740300" y="1426549"/>
            <a:ext cx="2946600" cy="15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6606163" y="1450020"/>
            <a:ext cx="11244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top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705813" y="2533676"/>
            <a:ext cx="11244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bottom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562460" y="2022648"/>
            <a:ext cx="11244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r</a:t>
            </a:r>
            <a:r>
              <a:rPr lang="en"/>
              <a:t>ight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740300" y="2022638"/>
            <a:ext cx="11244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left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368587"/>
            <a:ext cx="8229600" cy="450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Top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200"/>
              <a:t>Right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7200"/>
              <a:t>Bottom</a:t>
            </a:r>
          </a:p>
          <a:p>
            <a:pPr lvl="0">
              <a:spcBef>
                <a:spcPts val="0"/>
              </a:spcBef>
              <a:buNone/>
            </a:pPr>
            <a:r>
              <a:rPr lang="en" sz="7200"/>
              <a:t>Left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5109275" y="368587"/>
            <a:ext cx="3102225" cy="282020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5014539" y="518979"/>
            <a:ext cx="3356999" cy="2495100"/>
          </a:xfrm>
          <a:prstGeom prst="rect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Center alignment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9715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800">
                <a:solidFill>
                  <a:srgbClr val="666666"/>
                </a:solidFill>
              </a:rPr>
              <a:t>Positioning</a:t>
            </a:r>
            <a:br>
              <a:rPr b="1" lang="en" sz="2400">
                <a:solidFill>
                  <a:srgbClr val="CC0000"/>
                </a:solidFill>
              </a:rPr>
            </a:br>
            <a:r>
              <a:rPr b="1" lang="en" sz="2400">
                <a:solidFill>
                  <a:srgbClr val="CC0000"/>
                </a:solidFill>
              </a:rPr>
              <a:t>margin: 0 auto;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Works for ‘block-level’ HTML elements, usually a </a:t>
            </a:r>
            <a:r>
              <a:rPr b="1" lang="en" sz="2400"/>
              <a:t>&lt;div&gt;</a:t>
            </a:r>
            <a:r>
              <a:rPr lang="en" sz="2400"/>
              <a:t> or positioning element. The </a:t>
            </a:r>
            <a:r>
              <a:rPr b="1" lang="en" sz="2400"/>
              <a:t>width</a:t>
            </a:r>
            <a:r>
              <a:rPr lang="en" sz="2400"/>
              <a:t> </a:t>
            </a:r>
            <a:r>
              <a:rPr i="1" lang="en" sz="2400"/>
              <a:t>must be previously set</a:t>
            </a:r>
            <a:r>
              <a:rPr lang="en" sz="2400"/>
              <a:t> for this to work. </a:t>
            </a:r>
            <a:r>
              <a:rPr lang="en" sz="1800"/>
              <a:t>(If no width is set, the container will default to 100% width, and you won't see anything change.)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br>
              <a:rPr i="1" lang="en" sz="1800">
                <a:solidFill>
                  <a:schemeClr val="dk2"/>
                </a:solidFill>
              </a:rPr>
            </a:br>
            <a:r>
              <a:rPr i="1" lang="en" sz="1800">
                <a:solidFill>
                  <a:schemeClr val="dk2"/>
                </a:solidFill>
              </a:rPr>
              <a:t>Text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CC0000"/>
                </a:solidFill>
              </a:rPr>
              <a:t>text-align: center;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Works for text content.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248600" y="3276208"/>
            <a:ext cx="3567000" cy="18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i="1" lang="en" sz="3600">
                <a:solidFill>
                  <a:srgbClr val="CC0000"/>
                </a:solidFill>
              </a:rPr>
              <a:t>ALWAYS REMEMBER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000"/>
              <a:t>&lt;center&gt; == BAD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Centering images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971550"/>
            <a:ext cx="8229600" cy="39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To position an image, place it within a </a:t>
            </a:r>
            <a:r>
              <a:rPr b="1" lang="en" sz="1800"/>
              <a:t>&lt;div&gt;</a:t>
            </a:r>
            <a:r>
              <a:rPr lang="en" sz="1800"/>
              <a:t>, </a:t>
            </a:r>
            <a:r>
              <a:rPr b="1" lang="en" sz="1800"/>
              <a:t>&lt;figure&gt;</a:t>
            </a:r>
            <a:r>
              <a:rPr lang="en" sz="1800"/>
              <a:t> or other block level element and then position THAT CONTAINER ELEMENT.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>
                <a:solidFill>
                  <a:schemeClr val="dk2"/>
                </a:solidFill>
              </a:rPr>
              <a:t>HTML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</a:rPr>
              <a:t>&lt;figure class="</a:t>
            </a:r>
            <a:r>
              <a:rPr b="1" lang="en" sz="2400">
                <a:solidFill>
                  <a:srgbClr val="CC0000"/>
                </a:solidFill>
              </a:rPr>
              <a:t>center-align</a:t>
            </a:r>
            <a:r>
              <a:rPr lang="en" sz="2400">
                <a:solidFill>
                  <a:srgbClr val="CC0000"/>
                </a:solidFill>
              </a:rPr>
              <a:t>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</a:rPr>
              <a:t>	&lt;img src="</a:t>
            </a:r>
            <a:r>
              <a:rPr i="1" lang="en" sz="2400">
                <a:solidFill>
                  <a:srgbClr val="CC0000"/>
                </a:solidFill>
              </a:rPr>
              <a:t>images/kittens.jpg</a:t>
            </a:r>
            <a:r>
              <a:rPr lang="en" sz="2400">
                <a:solidFill>
                  <a:srgbClr val="CC0000"/>
                </a:solidFill>
              </a:rPr>
              <a:t>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</a:rPr>
              <a:t>	&lt;figcaption&gt;We love kittens!&lt;/figcaption&gt;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</a:rPr>
              <a:t>&lt;/figure&gt;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80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>
                <a:solidFill>
                  <a:schemeClr val="dk2"/>
                </a:solidFill>
              </a:rPr>
              <a:t>CSS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</a:rPr>
              <a:t>.</a:t>
            </a:r>
            <a:r>
              <a:rPr b="1" lang="en" sz="2400">
                <a:solidFill>
                  <a:srgbClr val="CC0000"/>
                </a:solidFill>
              </a:rPr>
              <a:t>center-align</a:t>
            </a:r>
            <a:r>
              <a:rPr lang="en" sz="2400">
                <a:solidFill>
                  <a:srgbClr val="CC0000"/>
                </a:solidFill>
              </a:rPr>
              <a:t> { margin: 0 auto; width: 75%; 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HTML5 Shiv: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https://github.com/aFarkas/html5shiv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Normalize.css: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https://necolas.github.io/normalize.css/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 Resources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 u="sng">
                <a:solidFill>
                  <a:schemeClr val="hlink"/>
                </a:solidFill>
                <a:hlinkClick r:id="rId3"/>
              </a:rPr>
              <a:t>http://jigsaw.w3.org/css-validator/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8E887C"/>
                </a:solidFill>
              </a:rPr>
              <a:t></a:t>
            </a:r>
            <a:r>
              <a:rPr lang="en" sz="2400">
                <a:solidFill>
                  <a:srgbClr val="2D2F2B"/>
                </a:solidFill>
              </a:rPr>
              <a:t>Validates your CSS for correctness and checks for syntax errors.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D2F2B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 u="sng">
                <a:solidFill>
                  <a:srgbClr val="1155CC"/>
                </a:solidFill>
              </a:rPr>
              <a:t>https://developer.mozilla.org/en-US/docs/Web/CSS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2D2F2B"/>
                </a:solidFill>
              </a:rPr>
              <a:t>CSS Reference and Examples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Selectors: Class vs ID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143000"/>
            <a:ext cx="8229600" cy="404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4800" u="sng">
                <a:solidFill>
                  <a:schemeClr val="hlink"/>
                </a:solidFill>
                <a:hlinkClick r:id="rId3"/>
              </a:rPr>
              <a:t>class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not unique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reusable which means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many copies possible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i="1" lang="en" sz="2400">
                <a:solidFill>
                  <a:srgbClr val="000000"/>
                </a:solidFill>
              </a:rPr>
              <a:t>like a </a:t>
            </a:r>
            <a:r>
              <a:rPr b="1" i="1" lang="en" sz="2400">
                <a:solidFill>
                  <a:srgbClr val="000000"/>
                </a:solidFill>
              </a:rPr>
              <a:t>barcode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http://css-tricks.com/the-difference-between-id-and-class/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4343400" y="1118043"/>
            <a:ext cx="3246300" cy="22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4800" u="sng">
                <a:solidFill>
                  <a:schemeClr val="hlink"/>
                </a:solidFill>
                <a:hlinkClick r:id="rId5"/>
              </a:rPr>
              <a:t>id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unique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i="1" lang="en" sz="2400">
                <a:solidFill>
                  <a:schemeClr val="dk1"/>
                </a:solidFill>
              </a:rPr>
              <a:t>like a </a:t>
            </a:r>
            <a:r>
              <a:rPr b="1" i="1" lang="en" sz="2400">
                <a:solidFill>
                  <a:schemeClr val="dk1"/>
                </a:solidFill>
              </a:rPr>
              <a:t>serial number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3550125"/>
            <a:ext cx="7081749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Selectors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CC0000"/>
                </a:solidFill>
              </a:rPr>
              <a:t>p.warning { }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matches all paragraphs with a </a:t>
            </a:r>
            <a:r>
              <a:rPr b="1" lang="en" sz="1800"/>
              <a:t>class</a:t>
            </a:r>
            <a:r>
              <a:rPr lang="en" sz="1800"/>
              <a:t> called ‘warning’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CC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CC0000"/>
                </a:solidFill>
              </a:rPr>
              <a:t>#example { }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matches the element with an </a:t>
            </a:r>
            <a:r>
              <a:rPr b="1" lang="en" sz="1800"/>
              <a:t>id</a:t>
            </a:r>
            <a:r>
              <a:rPr lang="en" sz="1800"/>
              <a:t> called ‘example’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CC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CC0000"/>
                </a:solidFill>
              </a:rPr>
              <a:t>p.info, li.highlight {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matches paragraphs with a class called ‘info’</a:t>
            </a:r>
            <a:br>
              <a:rPr lang="en" sz="1800"/>
            </a:br>
            <a:r>
              <a:rPr lang="en" sz="1800"/>
              <a:t>and also list items with a class called ‘highlight’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685966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title"/>
          </p:nvPr>
        </p:nvSpPr>
        <p:spPr>
          <a:xfrm>
            <a:off x="7041200" y="129779"/>
            <a:ext cx="1645500" cy="477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Box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320274"/>
            <a:ext cx="8229600" cy="955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Box Model: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Border, Margin, and Padding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CC0000"/>
                </a:solidFill>
              </a:rPr>
              <a:t>Border </a:t>
            </a:r>
            <a:r>
              <a:rPr lang="en" sz="1800">
                <a:solidFill>
                  <a:srgbClr val="CC0000"/>
                </a:solidFill>
              </a:rPr>
              <a:t>(edge of the box)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The invisible outside of the HTML box created by a block-content element. Can be made visible.</a:t>
            </a:r>
          </a:p>
          <a:p>
            <a:pPr lvl="0" rtl="0">
              <a:spcBef>
                <a:spcPts val="0"/>
              </a:spcBef>
              <a:buNone/>
            </a:pPr>
            <a:br>
              <a:rPr b="1" lang="en" sz="1800"/>
            </a:br>
            <a:r>
              <a:rPr b="1" lang="en" sz="1800">
                <a:solidFill>
                  <a:srgbClr val="CC0000"/>
                </a:solidFill>
              </a:rPr>
              <a:t>Margin </a:t>
            </a:r>
            <a:r>
              <a:rPr lang="en" sz="1800">
                <a:solidFill>
                  <a:srgbClr val="CC0000"/>
                </a:solidFill>
              </a:rPr>
              <a:t>(area outside of the box)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Controls the positioning and placement of the box (block-content element).</a:t>
            </a:r>
          </a:p>
          <a:p>
            <a:pPr lvl="0" rtl="0">
              <a:spcBef>
                <a:spcPts val="0"/>
              </a:spcBef>
              <a:buNone/>
            </a:pPr>
            <a:br>
              <a:rPr b="1" lang="en" sz="1800"/>
            </a:br>
            <a:r>
              <a:rPr b="1" lang="en" sz="1800">
                <a:solidFill>
                  <a:srgbClr val="CC0000"/>
                </a:solidFill>
              </a:rPr>
              <a:t>Padding </a:t>
            </a:r>
            <a:r>
              <a:rPr lang="en" sz="1800">
                <a:solidFill>
                  <a:srgbClr val="CC0000"/>
                </a:solidFill>
              </a:rPr>
              <a:t>(area inside the box, between the border and the content)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Controls the space between the edge of the container (margin/border) and the edge of your content.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Finding the width without the fix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971550"/>
            <a:ext cx="8229600" cy="399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You will frequently want an HTML element to be a specific width. Although the width can be set in CSS, changing the amount of padding or margin or adding a visible border affect the TOTAL width. Width should be set to that true value or it won't display like you think it should.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674EA7"/>
                </a:solidFill>
              </a:rPr>
              <a:t>width = 600px;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74EA7"/>
                </a:solidFill>
              </a:rPr>
              <a:t>padding = 25px;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74EA7"/>
                </a:solidFill>
              </a:rPr>
              <a:t>margin= 70px;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674EA7"/>
                </a:solidFill>
              </a:rPr>
              <a:t>border = 5px;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74EA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9900FF"/>
                </a:solidFill>
              </a:rPr>
              <a:t>Actual Width = 800px</a:t>
            </a:r>
          </a:p>
        </p:txBody>
      </p:sp>
      <p:sp>
        <p:nvSpPr>
          <p:cNvPr id="68" name="Shape 68"/>
          <p:cNvSpPr/>
          <p:nvPr/>
        </p:nvSpPr>
        <p:spPr>
          <a:xfrm>
            <a:off x="3756175" y="2402899"/>
            <a:ext cx="4915200" cy="178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218071" y="2749326"/>
            <a:ext cx="3922499" cy="897600"/>
          </a:xfrm>
          <a:prstGeom prst="rect">
            <a:avLst/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449019" y="2922536"/>
            <a:ext cx="3456900" cy="548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 CONTENT CONTENT CONTENT CONTENT CONTENT</a:t>
            </a:r>
          </a:p>
        </p:txBody>
      </p:sp>
      <p:sp>
        <p:nvSpPr>
          <p:cNvPr id="71" name="Shape 71"/>
          <p:cNvSpPr/>
          <p:nvPr/>
        </p:nvSpPr>
        <p:spPr>
          <a:xfrm rot="-5400000">
            <a:off x="6059925" y="1817700"/>
            <a:ext cx="228300" cy="3912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rot="-5400000">
            <a:off x="6093475" y="1969900"/>
            <a:ext cx="228300" cy="4902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5267950" y="3801250"/>
            <a:ext cx="21465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width</a:t>
            </a:r>
            <a:r>
              <a:rPr lang="en"/>
              <a:t> set by styles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927875" y="4459300"/>
            <a:ext cx="24924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9900FF"/>
                </a:solidFill>
              </a:rPr>
              <a:t>w</a:t>
            </a:r>
            <a:r>
              <a:rPr b="1" lang="en">
                <a:solidFill>
                  <a:srgbClr val="9900FF"/>
                </a:solidFill>
              </a:rPr>
              <a:t>idth displayed on screen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Finding the width WITH the fix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047750"/>
            <a:ext cx="8229600" cy="392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With the fix we will use in class, and is often used now by many frameworks, you can set the variables related to a box and the content size will adjust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= LESS MATH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674EA7"/>
                </a:solidFill>
              </a:rPr>
              <a:t>width = 600px;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74EA7"/>
                </a:solidFill>
              </a:rPr>
              <a:t>padding = 25px;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74EA7"/>
                </a:solidFill>
              </a:rPr>
              <a:t>margin= 70px;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674EA7"/>
                </a:solidFill>
              </a:rPr>
              <a:t>border = 5px;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74EA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9900FF"/>
                </a:solidFill>
              </a:rPr>
              <a:t>Actual Width = 600px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 sz="1800"/>
              <a:t>(content width = 400px)</a:t>
            </a:r>
          </a:p>
        </p:txBody>
      </p:sp>
      <p:sp>
        <p:nvSpPr>
          <p:cNvPr id="81" name="Shape 81"/>
          <p:cNvSpPr/>
          <p:nvPr/>
        </p:nvSpPr>
        <p:spPr>
          <a:xfrm>
            <a:off x="3756174" y="2402905"/>
            <a:ext cx="4915200" cy="1599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218071" y="2749326"/>
            <a:ext cx="3922499" cy="897600"/>
          </a:xfrm>
          <a:prstGeom prst="rect">
            <a:avLst/>
          </a:prstGeom>
          <a:solidFill>
            <a:srgbClr val="CCCCCC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4449019" y="2922536"/>
            <a:ext cx="3456900" cy="5483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 CONTENT CONTENT CONTENT CONTENT CONTENT</a:t>
            </a:r>
          </a:p>
        </p:txBody>
      </p:sp>
      <p:sp>
        <p:nvSpPr>
          <p:cNvPr id="84" name="Shape 84"/>
          <p:cNvSpPr/>
          <p:nvPr/>
        </p:nvSpPr>
        <p:spPr>
          <a:xfrm rot="-5400000">
            <a:off x="6082050" y="1712600"/>
            <a:ext cx="238500" cy="4915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 rot="-5400000">
            <a:off x="6093475" y="2122300"/>
            <a:ext cx="228300" cy="4902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267950" y="4182250"/>
            <a:ext cx="21465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9900FF"/>
                </a:solidFill>
              </a:rPr>
              <a:t>width set by styles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927875" y="4611700"/>
            <a:ext cx="24924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9900FF"/>
                </a:solidFill>
              </a:rPr>
              <a:t>width displayed on screen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Natural Box Layout Model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/* apply a natural box layout model to all elements */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html {</a:t>
            </a:r>
            <a:b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box-sizing: border-box;</a:t>
            </a:r>
            <a:b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*, *:before, *:after {</a:t>
            </a:r>
            <a:b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box-sizing: inherit;</a:t>
            </a:r>
            <a:b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https://css-tricks.com/box-sizing/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