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66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04" y="-5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46976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lmanac/selectors/a/after-and-before/" TargetMode="External"/><Relationship Id="rId4" Type="http://schemas.openxmlformats.org/officeDocument/2006/relationships/hyperlink" Target="https://developer.mozilla.org/en-US/docs/Learn/CSS/Introduction_to_CSS/Selector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ss-tricks.com/almanac/properties/p/posit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ss-tricks.com/absolute-positioning-inside-relative-position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0" y="-337012"/>
            <a:ext cx="6918000" cy="433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0" b="1">
                <a:solidFill>
                  <a:srgbClr val="434343"/>
                </a:solidFill>
              </a:rPr>
              <a:t>10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Basic Positioning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&amp; Intro to Selectors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I399 Web Development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232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Intro to Selectors</a:t>
            </a:r>
          </a:p>
          <a:p>
            <a:pPr lvl="0">
              <a:spcBef>
                <a:spcPts val="0"/>
              </a:spcBef>
              <a:buNone/>
            </a:pPr>
            <a:r>
              <a:rPr lang="en" sz="3000" b="1">
                <a:solidFill>
                  <a:srgbClr val="FFFFFF"/>
                </a:solidFill>
              </a:rPr>
              <a:t>::before </a:t>
            </a:r>
            <a:r>
              <a:rPr lang="en" sz="3000" b="1">
                <a:solidFill>
                  <a:srgbClr val="F3F3F3"/>
                </a:solidFill>
              </a:rPr>
              <a:t>&amp;</a:t>
            </a:r>
            <a:r>
              <a:rPr lang="en" sz="3000" b="1">
                <a:solidFill>
                  <a:srgbClr val="FFFFFF"/>
                </a:solidFill>
              </a:rPr>
              <a:t> ::after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Selectors in CSS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99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To select an HTML element to style with CSS, we use a </a:t>
            </a:r>
            <a:r>
              <a:rPr lang="en" b="1" dirty="0">
                <a:solidFill>
                  <a:schemeClr val="dk1"/>
                </a:solidFill>
              </a:rPr>
              <a:t>selector</a:t>
            </a:r>
            <a:r>
              <a:rPr lang="en" dirty="0">
                <a:solidFill>
                  <a:schemeClr val="dk1"/>
                </a:solidFill>
              </a:rPr>
              <a:t>.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sz="1400" i="1" dirty="0">
                <a:solidFill>
                  <a:srgbClr val="000000"/>
                </a:solidFill>
              </a:rPr>
              <a:t>(You’ve actually been working with selectors since the third day of class! :-)</a:t>
            </a:r>
            <a:r>
              <a:rPr lang="en" i="1" dirty="0">
                <a:solidFill>
                  <a:srgbClr val="000000"/>
                </a:solidFill>
              </a:rPr>
              <a:t/>
            </a:r>
            <a:br>
              <a:rPr lang="en" i="1" dirty="0">
                <a:solidFill>
                  <a:srgbClr val="000000"/>
                </a:solidFill>
              </a:rPr>
            </a:br>
            <a:r>
              <a:rPr lang="en" dirty="0">
                <a:solidFill>
                  <a:srgbClr val="000000"/>
                </a:solidFill>
              </a:rPr>
              <a:t/>
            </a:r>
            <a:br>
              <a:rPr lang="en" dirty="0">
                <a:solidFill>
                  <a:srgbClr val="000000"/>
                </a:solidFill>
              </a:rPr>
            </a:br>
            <a:r>
              <a:rPr lang="en" sz="2400" i="1" dirty="0">
                <a:solidFill>
                  <a:srgbClr val="434343"/>
                </a:solidFill>
              </a:rPr>
              <a:t>By element</a:t>
            </a:r>
            <a:r>
              <a:rPr lang="en" sz="2400" dirty="0">
                <a:solidFill>
                  <a:srgbClr val="9900FF"/>
                </a:solidFill>
              </a:rPr>
              <a:t>				</a:t>
            </a:r>
            <a:r>
              <a:rPr lang="en" sz="2400" b="1" dirty="0">
                <a:solidFill>
                  <a:srgbClr val="9900FF"/>
                </a:solidFill>
              </a:rPr>
              <a:t>p  {  }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i="1" dirty="0">
                <a:solidFill>
                  <a:srgbClr val="434343"/>
                </a:solidFill>
              </a:rPr>
              <a:t>By id</a:t>
            </a:r>
            <a:r>
              <a:rPr lang="en" sz="2400" dirty="0">
                <a:solidFill>
                  <a:srgbClr val="434343"/>
                </a:solidFill>
              </a:rPr>
              <a:t>		</a:t>
            </a:r>
            <a:r>
              <a:rPr lang="en" sz="2400" dirty="0">
                <a:solidFill>
                  <a:srgbClr val="9900FF"/>
                </a:solidFill>
              </a:rPr>
              <a:t>			</a:t>
            </a:r>
            <a:r>
              <a:rPr lang="en" sz="2400" b="1" dirty="0" smtClean="0">
                <a:solidFill>
                  <a:srgbClr val="9900FF"/>
                </a:solidFill>
              </a:rPr>
              <a:t>#</a:t>
            </a:r>
            <a:r>
              <a:rPr lang="en" sz="2400" b="1" dirty="0">
                <a:solidFill>
                  <a:srgbClr val="9900FF"/>
                </a:solidFill>
              </a:rPr>
              <a:t>container  {  }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i="1" dirty="0">
                <a:solidFill>
                  <a:srgbClr val="434343"/>
                </a:solidFill>
              </a:rPr>
              <a:t>By class	</a:t>
            </a:r>
            <a:r>
              <a:rPr lang="en" sz="2400" dirty="0">
                <a:solidFill>
                  <a:srgbClr val="9900FF"/>
                </a:solidFill>
              </a:rPr>
              <a:t>			</a:t>
            </a:r>
            <a:r>
              <a:rPr lang="en" sz="2400" b="1" dirty="0" smtClean="0">
                <a:solidFill>
                  <a:srgbClr val="9900FF"/>
                </a:solidFill>
              </a:rPr>
              <a:t>.</a:t>
            </a:r>
            <a:r>
              <a:rPr lang="en" sz="2400" b="1" dirty="0">
                <a:solidFill>
                  <a:srgbClr val="9900FF"/>
                </a:solidFill>
              </a:rPr>
              <a:t>alert  {  }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i="1" dirty="0">
                <a:solidFill>
                  <a:srgbClr val="434343"/>
                </a:solidFill>
              </a:rPr>
              <a:t>By descendent</a:t>
            </a:r>
            <a:r>
              <a:rPr lang="en" sz="2400" i="1" dirty="0">
                <a:solidFill>
                  <a:srgbClr val="9900FF"/>
                </a:solidFill>
              </a:rPr>
              <a:t>	</a:t>
            </a:r>
            <a:r>
              <a:rPr lang="en" sz="2400" dirty="0">
                <a:solidFill>
                  <a:srgbClr val="9900FF"/>
                </a:solidFill>
              </a:rPr>
              <a:t>		</a:t>
            </a:r>
            <a:r>
              <a:rPr lang="en" sz="2400" b="1" dirty="0">
                <a:solidFill>
                  <a:srgbClr val="9900FF"/>
                </a:solidFill>
              </a:rPr>
              <a:t>ul li  {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i="1" dirty="0">
                <a:solidFill>
                  <a:srgbClr val="434343"/>
                </a:solidFill>
              </a:rPr>
              <a:t>By pseudo-class	</a:t>
            </a:r>
            <a:r>
              <a:rPr lang="en" sz="2400" dirty="0">
                <a:solidFill>
                  <a:srgbClr val="9900FF"/>
                </a:solidFill>
              </a:rPr>
              <a:t>		</a:t>
            </a:r>
            <a:r>
              <a:rPr lang="en" sz="2400" b="1" dirty="0">
                <a:solidFill>
                  <a:srgbClr val="9900FF"/>
                </a:solidFill>
              </a:rPr>
              <a:t>a:link  {  }	</a:t>
            </a:r>
            <a:r>
              <a:rPr lang="en" sz="1400" i="1" dirty="0">
                <a:solidFill>
                  <a:srgbClr val="9900FF"/>
                </a:solidFill>
              </a:rPr>
              <a:t>describes a certain state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137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::before and ::after  </a:t>
            </a:r>
            <a:br>
              <a:rPr lang="en" b="1"/>
            </a:br>
            <a:r>
              <a:rPr lang="en" sz="1800"/>
              <a:t>Called </a:t>
            </a:r>
            <a:r>
              <a:rPr lang="en" sz="1800" b="1"/>
              <a:t>pseudo elements</a:t>
            </a:r>
            <a:r>
              <a:rPr lang="en" sz="1800"/>
              <a:t> - selectors to describe a piece of an element</a:t>
            </a:r>
            <a:r>
              <a:rPr lang="en"/>
              <a:t/>
            </a:r>
            <a:br>
              <a:rPr lang="en"/>
            </a:br>
            <a:r>
              <a:rPr lang="en" sz="1400" u="sng">
                <a:solidFill>
                  <a:schemeClr val="accent5"/>
                </a:solidFill>
                <a:hlinkClick r:id="rId3"/>
              </a:rPr>
              <a:t>https://css-tricks.com/almanac/selectors/a/after-and-before/</a:t>
            </a:r>
            <a:r>
              <a:rPr lang="en" sz="1400">
                <a:solidFill>
                  <a:schemeClr val="dk2"/>
                </a:solidFill>
              </a:rPr>
              <a:t/>
            </a:r>
            <a:br>
              <a:rPr lang="en" sz="1400">
                <a:solidFill>
                  <a:schemeClr val="dk2"/>
                </a:solidFill>
              </a:rPr>
            </a:br>
            <a:r>
              <a:rPr lang="en" sz="1400" u="sng">
                <a:solidFill>
                  <a:schemeClr val="hlink"/>
                </a:solidFill>
                <a:hlinkClick r:id="rId4"/>
              </a:rPr>
              <a:t>https://developer.mozilla.org/en-US/docs/Learn/CSS/Introduction_to_CSS/Selectors</a:t>
            </a:r>
          </a:p>
          <a:p>
            <a:pPr lvl="0">
              <a:spcBef>
                <a:spcPts val="0"/>
              </a:spcBef>
              <a:buNone/>
            </a:pPr>
            <a:endParaRPr sz="140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11700" y="1720650"/>
            <a:ext cx="8520600" cy="318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i="1"/>
              <a:t>HTML:</a:t>
            </a:r>
            <a:r>
              <a:rPr lang="en"/>
              <a:t/>
            </a:r>
            <a:br>
              <a:rPr lang="en"/>
            </a:br>
            <a:r>
              <a:rPr lang="en">
                <a:solidFill>
                  <a:schemeClr val="dk1"/>
                </a:solidFill>
              </a:rPr>
              <a:t>&lt;p&gt;The quick brown fox jumped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over the lazy dog.&lt;/p&gt;</a:t>
            </a:r>
          </a:p>
          <a:p>
            <a:pPr lvl="0">
              <a:spcBef>
                <a:spcPts val="0"/>
              </a:spcBef>
              <a:buNone/>
            </a:pPr>
            <a:r>
              <a:rPr lang="en" i="1"/>
              <a:t>CSS:</a:t>
            </a:r>
            <a:br>
              <a:rPr lang="en" i="1"/>
            </a:br>
            <a:r>
              <a:rPr lang="en" sz="2200" b="1">
                <a:solidFill>
                  <a:schemeClr val="dk1"/>
                </a:solidFill>
              </a:rPr>
              <a:t>p::before</a:t>
            </a:r>
            <a:r>
              <a:rPr lang="en" sz="2200">
                <a:solidFill>
                  <a:schemeClr val="dk1"/>
                </a:solidFill>
              </a:rPr>
              <a:t> {  …  }</a:t>
            </a:r>
          </a:p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p</a:t>
            </a:r>
            <a:r>
              <a:rPr lang="en" sz="2200" b="1">
                <a:solidFill>
                  <a:schemeClr val="dk1"/>
                </a:solidFill>
              </a:rPr>
              <a:t> </a:t>
            </a:r>
            <a:r>
              <a:rPr lang="en" sz="2200">
                <a:solidFill>
                  <a:schemeClr val="dk1"/>
                </a:solidFill>
              </a:rPr>
              <a:t>{  …  }</a:t>
            </a:r>
          </a:p>
          <a:p>
            <a:pPr lvl="0">
              <a:spcBef>
                <a:spcPts val="0"/>
              </a:spcBef>
              <a:buNone/>
            </a:pPr>
            <a:r>
              <a:rPr lang="en" sz="2200" b="1">
                <a:solidFill>
                  <a:schemeClr val="dk1"/>
                </a:solidFill>
              </a:rPr>
              <a:t>p::after</a:t>
            </a:r>
            <a:r>
              <a:rPr lang="en" sz="2200">
                <a:solidFill>
                  <a:schemeClr val="dk1"/>
                </a:solidFill>
              </a:rPr>
              <a:t> {  …  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5027175" y="1908150"/>
            <a:ext cx="3313500" cy="193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&lt;p&gt;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lang="en" sz="1800" b="1" i="1"/>
              <a:t>&lt;!-- ::before --&gt;</a:t>
            </a:r>
            <a:r>
              <a:rPr lang="en" sz="1800" i="1"/>
              <a:t/>
            </a:r>
            <a:br>
              <a:rPr lang="en" sz="1800" i="1"/>
            </a:br>
            <a:r>
              <a:rPr lang="en" sz="1800" i="1"/>
              <a:t>	</a:t>
            </a:r>
            <a:r>
              <a:rPr lang="en" sz="1800">
                <a:solidFill>
                  <a:schemeClr val="dk1"/>
                </a:solidFill>
              </a:rPr>
              <a:t>The quick brown fox 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	jumped over the lazy dog.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800" b="1" i="1">
                <a:solidFill>
                  <a:schemeClr val="dk1"/>
                </a:solidFill>
              </a:rPr>
              <a:t>&lt;!-- ::after --&gt;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&lt;/p&gt;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5027175" y="3958675"/>
            <a:ext cx="3695700" cy="99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/>
              <a:t>:</a:t>
            </a:r>
            <a:r>
              <a:rPr lang="en" sz="1800"/>
              <a:t>	older browsers (IE8) (CSS2)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b="1"/>
              <a:t>::</a:t>
            </a:r>
            <a:r>
              <a:rPr lang="en" sz="1800"/>
              <a:t>	newer browsers (CSS3)</a:t>
            </a:r>
            <a:br>
              <a:rPr lang="en" sz="1800"/>
            </a:br>
            <a:endParaRPr lang="en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::before and ::after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/>
              <a:t>HTML:</a:t>
            </a:r>
            <a:r>
              <a:rPr lang="en"/>
              <a:t/>
            </a:r>
            <a:br>
              <a:rPr lang="en"/>
            </a:br>
            <a:r>
              <a:rPr lang="en">
                <a:solidFill>
                  <a:schemeClr val="dk1"/>
                </a:solidFill>
              </a:rPr>
              <a:t>&lt;p&gt;The quick brown fox jumped over the lazy dog.&lt;/p&gt;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i="1"/>
              <a:t>CSS:</a:t>
            </a:r>
            <a:br>
              <a:rPr lang="en" i="1"/>
            </a:br>
            <a:r>
              <a:rPr lang="en">
                <a:solidFill>
                  <a:schemeClr val="dk1"/>
                </a:solidFill>
              </a:rPr>
              <a:t>p::before {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</a:t>
            </a:r>
            <a:r>
              <a:rPr lang="en" b="1">
                <a:solidFill>
                  <a:schemeClr val="dk1"/>
                </a:solidFill>
              </a:rPr>
              <a:t>content: "\201C";</a:t>
            </a:r>
            <a:br>
              <a:rPr lang="en" b="1">
                <a:solidFill>
                  <a:schemeClr val="dk1"/>
                </a:solidFill>
              </a:rPr>
            </a:br>
            <a:r>
              <a:rPr lang="en" b="1">
                <a:solidFill>
                  <a:schemeClr val="dk1"/>
                </a:solidFill>
              </a:rPr>
              <a:t>  </a:t>
            </a:r>
            <a:r>
              <a:rPr lang="en" i="1">
                <a:solidFill>
                  <a:schemeClr val="dk1"/>
                </a:solidFill>
              </a:rPr>
              <a:t>/* default position = </a:t>
            </a:r>
            <a:r>
              <a:rPr lang="en" i="1">
                <a:solidFill>
                  <a:srgbClr val="CC0000"/>
                </a:solidFill>
              </a:rPr>
              <a:t>static</a:t>
            </a:r>
            <a:r>
              <a:rPr lang="en" i="1">
                <a:solidFill>
                  <a:schemeClr val="dk1"/>
                </a:solidFill>
              </a:rPr>
              <a:t> */</a:t>
            </a:r>
            <a:r>
              <a:rPr lang="en">
                <a:solidFill>
                  <a:schemeClr val="dk1"/>
                </a:solidFill>
              </a:rPr>
              <a:t/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font-size: 140px;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font-family: 'Georgia', serif;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color: gold;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4158975" y="2944746"/>
            <a:ext cx="5420100" cy="19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The quick brow</a:t>
            </a:r>
            <a:br>
              <a:rPr lang="en" sz="4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4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over the lazy dog.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4149225" y="2649257"/>
            <a:ext cx="1337100" cy="135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6592500" y="1017725"/>
            <a:ext cx="2437500" cy="1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i="1" dirty="0">
                <a:latin typeface="Indie Flower"/>
                <a:ea typeface="Indie Flower"/>
                <a:cs typeface="Indie Flower"/>
                <a:sym typeface="Indie Flower"/>
              </a:rPr>
              <a:t>The first character is pushed in by the quote mark. </a:t>
            </a:r>
            <a:r>
              <a:rPr lang="en" sz="1800" i="1" dirty="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rPr>
              <a:t>This method doesn’t give us the beautiful hanging quote mark we want. </a:t>
            </a:r>
          </a:p>
        </p:txBody>
      </p:sp>
      <p:cxnSp>
        <p:nvCxnSpPr>
          <p:cNvPr id="182" name="Shape 182"/>
          <p:cNvCxnSpPr/>
          <p:nvPr/>
        </p:nvCxnSpPr>
        <p:spPr>
          <a:xfrm flipH="1">
            <a:off x="5220300" y="1645775"/>
            <a:ext cx="1372200" cy="13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::before and ::after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/>
              <a:t>HTML:</a:t>
            </a:r>
            <a:r>
              <a:rPr lang="en"/>
              <a:t/>
            </a:r>
            <a:br>
              <a:rPr lang="en"/>
            </a:br>
            <a:r>
              <a:rPr lang="en">
                <a:solidFill>
                  <a:schemeClr val="dk1"/>
                </a:solidFill>
              </a:rPr>
              <a:t>&lt;p&gt;The quick brown fox jumped over the lazy dog.&lt;/p&gt;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i="1"/>
              <a:t>CSS:</a:t>
            </a:r>
            <a:br>
              <a:rPr lang="en" i="1"/>
            </a:br>
            <a:r>
              <a:rPr lang="en">
                <a:solidFill>
                  <a:schemeClr val="dk1"/>
                </a:solidFill>
              </a:rPr>
              <a:t>p::before {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</a:t>
            </a:r>
            <a:r>
              <a:rPr lang="en" b="1">
                <a:solidFill>
                  <a:schemeClr val="dk1"/>
                </a:solidFill>
              </a:rPr>
              <a:t>content: "\201C";</a:t>
            </a:r>
            <a:r>
              <a:rPr lang="en">
                <a:solidFill>
                  <a:schemeClr val="dk1"/>
                </a:solidFill>
              </a:rPr>
              <a:t/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</a:t>
            </a:r>
            <a:r>
              <a:rPr lang="en" b="1">
                <a:solidFill>
                  <a:schemeClr val="dk1"/>
                </a:solidFill>
              </a:rPr>
              <a:t>margin-top: -20px;</a:t>
            </a:r>
            <a:br>
              <a:rPr lang="en" b="1">
                <a:solidFill>
                  <a:schemeClr val="dk1"/>
                </a:solidFill>
              </a:rPr>
            </a:br>
            <a:r>
              <a:rPr lang="en" b="1">
                <a:solidFill>
                  <a:schemeClr val="dk1"/>
                </a:solidFill>
              </a:rPr>
              <a:t>  margin-left: -20px;</a:t>
            </a:r>
            <a:r>
              <a:rPr lang="en">
                <a:solidFill>
                  <a:schemeClr val="dk1"/>
                </a:solidFill>
              </a:rPr>
              <a:t/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font-size: 140px;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font-family: 'Georgia', serif;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color: gold;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4158975" y="2944746"/>
            <a:ext cx="5420100" cy="19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quick brown f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over the lazy dog.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3158625" y="2268257"/>
            <a:ext cx="1337100" cy="135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6592500" y="789125"/>
            <a:ext cx="2437500" cy="1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i="1" dirty="0">
                <a:latin typeface="Indie Flower"/>
                <a:ea typeface="Indie Flower"/>
                <a:cs typeface="Indie Flower"/>
                <a:sym typeface="Indie Flower"/>
              </a:rPr>
              <a:t>This gives us the hanging quote mark, but it screws with the spacing of our element and messes with our text. Sad.</a:t>
            </a:r>
          </a:p>
        </p:txBody>
      </p:sp>
      <p:cxnSp>
        <p:nvCxnSpPr>
          <p:cNvPr id="192" name="Shape 192"/>
          <p:cNvCxnSpPr/>
          <p:nvPr/>
        </p:nvCxnSpPr>
        <p:spPr>
          <a:xfrm flipH="1">
            <a:off x="4107000" y="1645775"/>
            <a:ext cx="2485500" cy="115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::before and ::after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/>
              <a:t>HTML:</a:t>
            </a:r>
            <a:r>
              <a:rPr lang="en"/>
              <a:t/>
            </a:r>
            <a:br>
              <a:rPr lang="en"/>
            </a:br>
            <a:r>
              <a:rPr lang="en">
                <a:solidFill>
                  <a:schemeClr val="dk1"/>
                </a:solidFill>
              </a:rPr>
              <a:t>&lt;p&gt;The quick brown fox jumped over the lazy dog.&lt;/p&gt;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i="1"/>
              <a:t>CSS:</a:t>
            </a:r>
            <a:br>
              <a:rPr lang="en" i="1"/>
            </a:br>
            <a:r>
              <a:rPr lang="en">
                <a:solidFill>
                  <a:schemeClr val="dk1"/>
                </a:solidFill>
              </a:rPr>
              <a:t>p::before {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content: "\201C";</a:t>
            </a:r>
            <a:br>
              <a:rPr lang="en">
                <a:solidFill>
                  <a:schemeClr val="dk1"/>
                </a:solidFill>
              </a:rPr>
            </a:br>
            <a:r>
              <a:rPr lang="en" b="1">
                <a:solidFill>
                  <a:schemeClr val="dk1"/>
                </a:solidFill>
              </a:rPr>
              <a:t>  position: </a:t>
            </a:r>
            <a:r>
              <a:rPr lang="en" b="1">
                <a:solidFill>
                  <a:srgbClr val="CC0000"/>
                </a:solidFill>
              </a:rPr>
              <a:t>relative</a:t>
            </a:r>
            <a:r>
              <a:rPr lang="en" b="1">
                <a:solidFill>
                  <a:schemeClr val="dk1"/>
                </a:solidFill>
              </a:rPr>
              <a:t>;</a:t>
            </a:r>
            <a:br>
              <a:rPr lang="en" b="1">
                <a:solidFill>
                  <a:schemeClr val="dk1"/>
                </a:solidFill>
              </a:rPr>
            </a:br>
            <a:r>
              <a:rPr lang="en" b="1">
                <a:solidFill>
                  <a:schemeClr val="dk1"/>
                </a:solidFill>
              </a:rPr>
              <a:t>  top: -20px; </a:t>
            </a:r>
            <a:br>
              <a:rPr lang="en" b="1">
                <a:solidFill>
                  <a:schemeClr val="dk1"/>
                </a:solidFill>
              </a:rPr>
            </a:br>
            <a:r>
              <a:rPr lang="en" b="1">
                <a:solidFill>
                  <a:schemeClr val="dk1"/>
                </a:solidFill>
              </a:rPr>
              <a:t>  left: -20px;</a:t>
            </a:r>
            <a:r>
              <a:rPr lang="en">
                <a:solidFill>
                  <a:schemeClr val="dk1"/>
                </a:solidFill>
              </a:rPr>
              <a:t/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font-size: 140px;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font-family: 'Georgia', serif;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color: gold;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https://css-tricks.com/almanac/selectors/a/after-and-before/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4158975" y="2944746"/>
            <a:ext cx="5420100" cy="19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The quick brow</a:t>
            </a:r>
            <a:br>
              <a:rPr lang="en" sz="4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4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over the lazy dog.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615825" y="2182225"/>
            <a:ext cx="1337100" cy="135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</a:p>
        </p:txBody>
      </p:sp>
      <p:sp>
        <p:nvSpPr>
          <p:cNvPr id="201" name="Shape 201"/>
          <p:cNvSpPr/>
          <p:nvPr/>
        </p:nvSpPr>
        <p:spPr>
          <a:xfrm>
            <a:off x="4267200" y="3028325"/>
            <a:ext cx="658800" cy="57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6592500" y="789125"/>
            <a:ext cx="2437500" cy="1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i="1" dirty="0">
                <a:latin typeface="Indie Flower"/>
                <a:ea typeface="Indie Flower"/>
                <a:cs typeface="Indie Flower"/>
                <a:sym typeface="Indie Flower"/>
              </a:rPr>
              <a:t>Fixes the spacing in our text, but only moves where the quote mark appears, not where it physically lives in the layout.</a:t>
            </a:r>
          </a:p>
        </p:txBody>
      </p:sp>
      <p:cxnSp>
        <p:nvCxnSpPr>
          <p:cNvPr id="203" name="Shape 203"/>
          <p:cNvCxnSpPr/>
          <p:nvPr/>
        </p:nvCxnSpPr>
        <p:spPr>
          <a:xfrm flipH="1">
            <a:off x="4797900" y="1645775"/>
            <a:ext cx="1794600" cy="127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::before and ::after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/>
              <a:t>CSS</a:t>
            </a:r>
            <a:br>
              <a:rPr lang="en" i="1"/>
            </a:br>
            <a:r>
              <a:rPr lang="en">
                <a:solidFill>
                  <a:schemeClr val="dk1"/>
                </a:solidFill>
              </a:rPr>
              <a:t>p {  </a:t>
            </a:r>
            <a:r>
              <a:rPr lang="en" b="1">
                <a:solidFill>
                  <a:schemeClr val="dk1"/>
                </a:solidFill>
              </a:rPr>
              <a:t>position: relative; </a:t>
            </a:r>
            <a:r>
              <a:rPr lang="en">
                <a:solidFill>
                  <a:schemeClr val="dk1"/>
                </a:solidFill>
              </a:rPr>
              <a:t>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p::before {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</a:t>
            </a:r>
            <a:r>
              <a:rPr lang="en" b="1">
                <a:solidFill>
                  <a:schemeClr val="dk1"/>
                </a:solidFill>
              </a:rPr>
              <a:t>content: "\201C";</a:t>
            </a:r>
            <a:r>
              <a:rPr lang="en">
                <a:solidFill>
                  <a:schemeClr val="dk1"/>
                </a:solidFill>
              </a:rPr>
              <a:t/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</a:t>
            </a:r>
            <a:r>
              <a:rPr lang="en" b="1">
                <a:solidFill>
                  <a:schemeClr val="dk1"/>
                </a:solidFill>
              </a:rPr>
              <a:t>position: </a:t>
            </a:r>
            <a:r>
              <a:rPr lang="en" b="1">
                <a:solidFill>
                  <a:srgbClr val="CC0000"/>
                </a:solidFill>
              </a:rPr>
              <a:t>absolute</a:t>
            </a:r>
            <a:r>
              <a:rPr lang="en" b="1">
                <a:solidFill>
                  <a:schemeClr val="dk1"/>
                </a:solidFill>
              </a:rPr>
              <a:t>;</a:t>
            </a:r>
            <a:r>
              <a:rPr lang="en">
                <a:solidFill>
                  <a:schemeClr val="dk1"/>
                </a:solidFill>
              </a:rPr>
              <a:t/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</a:t>
            </a:r>
            <a:r>
              <a:rPr lang="en" b="1">
                <a:solidFill>
                  <a:schemeClr val="dk1"/>
                </a:solidFill>
              </a:rPr>
              <a:t>top: -20px;</a:t>
            </a:r>
            <a:br>
              <a:rPr lang="en" b="1">
                <a:solidFill>
                  <a:schemeClr val="dk1"/>
                </a:solidFill>
              </a:rPr>
            </a:br>
            <a:r>
              <a:rPr lang="en" b="1">
                <a:solidFill>
                  <a:schemeClr val="dk1"/>
                </a:solidFill>
              </a:rPr>
              <a:t>  left: -20px; </a:t>
            </a:r>
            <a:r>
              <a:rPr lang="en">
                <a:solidFill>
                  <a:schemeClr val="dk1"/>
                </a:solidFill>
              </a:rPr>
              <a:t/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font-size: 140px;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font-family: 'Georgia', serif;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color: gold;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4158975" y="2944746"/>
            <a:ext cx="5420100" cy="19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quick brown f</a:t>
            </a:r>
            <a:br>
              <a:rPr lang="en" sz="4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4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over the lazy dog.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3234825" y="2268257"/>
            <a:ext cx="1337100" cy="135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5575900" y="1398725"/>
            <a:ext cx="3378000" cy="14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i="1" dirty="0">
                <a:latin typeface="Indie Flower"/>
                <a:ea typeface="Indie Flower"/>
                <a:cs typeface="Indie Flower"/>
                <a:sym typeface="Indie Flower"/>
              </a:rPr>
              <a:t>Brilliant! The text lines up, the quote mark hangs, and we have an easy way to adjust its position against our text.</a:t>
            </a:r>
          </a:p>
        </p:txBody>
      </p:sp>
      <p:cxnSp>
        <p:nvCxnSpPr>
          <p:cNvPr id="213" name="Shape 213"/>
          <p:cNvCxnSpPr>
            <a:stCxn id="212" idx="1"/>
          </p:cNvCxnSpPr>
          <p:nvPr/>
        </p:nvCxnSpPr>
        <p:spPr>
          <a:xfrm flipH="1">
            <a:off x="4097500" y="2107775"/>
            <a:ext cx="1478400" cy="57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4" name="Shape 214"/>
          <p:cNvSpPr txBox="1"/>
          <p:nvPr/>
        </p:nvSpPr>
        <p:spPr>
          <a:xfrm>
            <a:off x="4514650" y="484325"/>
            <a:ext cx="33780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 dirty="0">
                <a:latin typeface="Indie Flower"/>
                <a:ea typeface="Indie Flower"/>
                <a:cs typeface="Indie Flower"/>
                <a:sym typeface="Indie Flower"/>
              </a:rPr>
              <a:t>This ensures the absolute positioning will pay attention to the parent element rather than the corner of the site...</a:t>
            </a:r>
          </a:p>
        </p:txBody>
      </p:sp>
      <p:cxnSp>
        <p:nvCxnSpPr>
          <p:cNvPr id="215" name="Shape 215"/>
          <p:cNvCxnSpPr>
            <a:stCxn id="214" idx="1"/>
          </p:cNvCxnSpPr>
          <p:nvPr/>
        </p:nvCxnSpPr>
        <p:spPr>
          <a:xfrm flipH="1">
            <a:off x="3036250" y="865325"/>
            <a:ext cx="1478400" cy="79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23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311700" y="490275"/>
            <a:ext cx="8520600" cy="4218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b="1"/>
              <a:t>FOUR POSITIONS: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STATIC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FIXED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ABSOLUTE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RELATIVE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https://css-tricks.com/almanac/properties/p/position/</a:t>
            </a:r>
          </a:p>
          <a:p>
            <a:pPr lvl="0" algn="l" rt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b="1">
                <a:solidFill>
                  <a:srgbClr val="1155CC"/>
                </a:solidFill>
              </a:rPr>
              <a:t>Static position</a:t>
            </a:r>
          </a:p>
          <a:p>
            <a:pPr lvl="0">
              <a:spcBef>
                <a:spcPts val="0"/>
              </a:spcBef>
              <a:buNone/>
            </a:pPr>
            <a:endParaRPr b="1">
              <a:solidFill>
                <a:srgbClr val="9900FF"/>
              </a:solidFill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75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/>
              <a:t>HTML:</a:t>
            </a:r>
            <a:r>
              <a:rPr lang="en"/>
              <a:t/>
            </a:r>
            <a:br>
              <a:rPr lang="en"/>
            </a:br>
            <a:r>
              <a:rPr lang="en">
                <a:solidFill>
                  <a:srgbClr val="9900FF"/>
                </a:solidFill>
              </a:rPr>
              <a:t>&lt;p&gt;The quick brown &lt;span class=”fox”&gt;fox&lt;/span&gt; jumped over the lazy dog.&lt;/p&gt;</a:t>
            </a:r>
          </a:p>
          <a:p>
            <a:pPr lvl="0">
              <a:spcBef>
                <a:spcPts val="0"/>
              </a:spcBef>
              <a:buNone/>
            </a:pPr>
            <a:r>
              <a:rPr lang="en" i="1"/>
              <a:t>CSS:</a:t>
            </a:r>
            <a:br>
              <a:rPr lang="en" i="1"/>
            </a:br>
            <a:r>
              <a:rPr lang="en">
                <a:solidFill>
                  <a:srgbClr val="9900FF"/>
                </a:solidFill>
              </a:rPr>
              <a:t>.fox {</a:t>
            </a:r>
            <a:br>
              <a:rPr lang="en">
                <a:solidFill>
                  <a:srgbClr val="9900FF"/>
                </a:solidFill>
              </a:rPr>
            </a:br>
            <a:r>
              <a:rPr lang="en">
                <a:solidFill>
                  <a:srgbClr val="9900FF"/>
                </a:solidFill>
              </a:rPr>
              <a:t>	color: brown;</a:t>
            </a:r>
            <a:br>
              <a:rPr lang="en">
                <a:solidFill>
                  <a:srgbClr val="9900FF"/>
                </a:solidFill>
              </a:rPr>
            </a:br>
            <a:r>
              <a:rPr lang="en">
                <a:solidFill>
                  <a:srgbClr val="9900FF"/>
                </a:solidFill>
              </a:rPr>
              <a:t>	font-style: italic;</a:t>
            </a:r>
            <a:br>
              <a:rPr lang="en">
                <a:solidFill>
                  <a:srgbClr val="9900FF"/>
                </a:solidFill>
              </a:rPr>
            </a:br>
            <a:r>
              <a:rPr lang="en">
                <a:solidFill>
                  <a:srgbClr val="9900FF"/>
                </a:solidFill>
              </a:rPr>
              <a:t>	</a:t>
            </a:r>
            <a:r>
              <a:rPr lang="en" b="1">
                <a:solidFill>
                  <a:srgbClr val="9900FF"/>
                </a:solidFill>
              </a:rPr>
              <a:t>position: static;</a:t>
            </a:r>
            <a:br>
              <a:rPr lang="en" b="1">
                <a:solidFill>
                  <a:srgbClr val="9900FF"/>
                </a:solidFill>
              </a:rPr>
            </a:br>
            <a:r>
              <a:rPr lang="en" b="1">
                <a:solidFill>
                  <a:srgbClr val="9900FF"/>
                </a:solidFill>
              </a:rPr>
              <a:t>	</a:t>
            </a:r>
            <a:r>
              <a:rPr lang="en">
                <a:solidFill>
                  <a:srgbClr val="000000"/>
                </a:solidFill>
              </a:rPr>
              <a:t>/* default setting */</a:t>
            </a:r>
            <a:r>
              <a:rPr lang="en" b="1">
                <a:solidFill>
                  <a:srgbClr val="000000"/>
                </a:solidFill>
              </a:rPr>
              <a:t/>
            </a:r>
            <a:br>
              <a:rPr lang="en" b="1">
                <a:solidFill>
                  <a:srgbClr val="000000"/>
                </a:solidFill>
              </a:rPr>
            </a:br>
            <a:r>
              <a:rPr lang="en">
                <a:solidFill>
                  <a:srgbClr val="9900FF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1485900" y="2790325"/>
            <a:ext cx="75819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quick brown </a:t>
            </a:r>
            <a:r>
              <a:rPr lang="en" sz="4800" i="1">
                <a:solidFill>
                  <a:srgbClr val="783F04"/>
                </a:solidFill>
                <a:latin typeface="Georgia"/>
                <a:ea typeface="Georgia"/>
                <a:cs typeface="Georgia"/>
                <a:sym typeface="Georgia"/>
              </a:rPr>
              <a:t>fox</a:t>
            </a:r>
            <a:r>
              <a:rPr lang="en" sz="4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jumped over the lazy dog.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1155CC"/>
                </a:solidFill>
              </a:rPr>
              <a:t>Static position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000000"/>
                </a:solidFill>
              </a:rPr>
              <a:t>position: static;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Default for all elements on the page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Page elements obey normal stacking flow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Only needed to remove another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position setting (not common)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3" name="Shape 93"/>
          <p:cNvSpPr/>
          <p:nvPr/>
        </p:nvSpPr>
        <p:spPr>
          <a:xfrm>
            <a:off x="5643750" y="250825"/>
            <a:ext cx="3188400" cy="46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5900400" y="494450"/>
            <a:ext cx="2675100" cy="1557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5900400" y="2151850"/>
            <a:ext cx="2675100" cy="1626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5900400" y="2413950"/>
            <a:ext cx="2675100" cy="572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741B47"/>
                </a:solidFill>
              </a:rPr>
              <a:t>Fixed position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847674"/>
            <a:ext cx="5115300" cy="395413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chemeClr val="dk1"/>
                </a:solidFill>
              </a:rPr>
              <a:t>position: fixed;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sz="1700" dirty="0">
                <a:solidFill>
                  <a:srgbClr val="000000"/>
                </a:solidFill>
              </a:rPr>
              <a:t>Not common, except with sticky menus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sz="1700" dirty="0">
                <a:solidFill>
                  <a:srgbClr val="000000"/>
                </a:solidFill>
              </a:rPr>
              <a:t>Positioned in relation to the browser window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sz="1700" dirty="0">
                <a:solidFill>
                  <a:schemeClr val="dk1"/>
                </a:solidFill>
              </a:rPr>
              <a:t>Use positioning attributes </a:t>
            </a:r>
            <a:r>
              <a:rPr lang="en" sz="1700" b="1" dirty="0">
                <a:solidFill>
                  <a:schemeClr val="dk1"/>
                </a:solidFill>
              </a:rPr>
              <a:t>top, left, bottom </a:t>
            </a:r>
            <a:r>
              <a:rPr lang="en" sz="1700" dirty="0">
                <a:solidFill>
                  <a:schemeClr val="dk1"/>
                </a:solidFill>
              </a:rPr>
              <a:t>and</a:t>
            </a:r>
            <a:r>
              <a:rPr lang="en" sz="1700" b="1" dirty="0">
                <a:solidFill>
                  <a:schemeClr val="dk1"/>
                </a:solidFill>
              </a:rPr>
              <a:t> right</a:t>
            </a:r>
            <a:r>
              <a:rPr lang="en" sz="1700" dirty="0">
                <a:solidFill>
                  <a:schemeClr val="dk1"/>
                </a:solidFill>
              </a:rPr>
              <a:t> to set location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sz="1700" dirty="0">
                <a:solidFill>
                  <a:srgbClr val="000000"/>
                </a:solidFill>
              </a:rPr>
              <a:t>Element will be “stuck” in position within the browser window, even when the page is scrolled it will remain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sz="1700" dirty="0">
                <a:solidFill>
                  <a:srgbClr val="000000"/>
                </a:solidFill>
              </a:rPr>
              <a:t>Can cause usability problems, particularly in mobile where screen real estate is minimal.</a:t>
            </a:r>
          </a:p>
        </p:txBody>
      </p:sp>
      <p:sp>
        <p:nvSpPr>
          <p:cNvPr id="103" name="Shape 103"/>
          <p:cNvSpPr/>
          <p:nvPr/>
        </p:nvSpPr>
        <p:spPr>
          <a:xfrm>
            <a:off x="5643750" y="250825"/>
            <a:ext cx="3188400" cy="46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5900400" y="494450"/>
            <a:ext cx="2675100" cy="1557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5900400" y="2151850"/>
            <a:ext cx="2675100" cy="1626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5900400" y="2413950"/>
            <a:ext cx="2675100" cy="572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5643750" y="250825"/>
            <a:ext cx="433200" cy="4332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25150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B45F06"/>
                </a:solidFill>
              </a:rPr>
              <a:t>Absolute position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654155"/>
            <a:ext cx="5391000" cy="418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chemeClr val="dk1"/>
                </a:solidFill>
              </a:rPr>
              <a:t>position: absolute;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sz="1600" dirty="0">
                <a:solidFill>
                  <a:srgbClr val="000000"/>
                </a:solidFill>
              </a:rPr>
              <a:t>Powerful, but use with care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sz="1600" dirty="0">
                <a:solidFill>
                  <a:srgbClr val="000000"/>
                </a:solidFill>
              </a:rPr>
              <a:t>Use positioning attributes </a:t>
            </a:r>
            <a:r>
              <a:rPr lang="en" sz="1600" b="1" dirty="0">
                <a:solidFill>
                  <a:srgbClr val="000000"/>
                </a:solidFill>
              </a:rPr>
              <a:t>top, left, bottom </a:t>
            </a:r>
            <a:r>
              <a:rPr lang="en" sz="1600" dirty="0">
                <a:solidFill>
                  <a:srgbClr val="000000"/>
                </a:solidFill>
              </a:rPr>
              <a:t>and</a:t>
            </a:r>
            <a:r>
              <a:rPr lang="en" sz="1600" b="1" dirty="0">
                <a:solidFill>
                  <a:srgbClr val="000000"/>
                </a:solidFill>
              </a:rPr>
              <a:t> right</a:t>
            </a:r>
            <a:r>
              <a:rPr lang="en" sz="1600" dirty="0">
                <a:solidFill>
                  <a:srgbClr val="000000"/>
                </a:solidFill>
              </a:rPr>
              <a:t> to set location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sz="1600" dirty="0">
                <a:solidFill>
                  <a:srgbClr val="000000"/>
                </a:solidFill>
              </a:rPr>
              <a:t>By default, elements set to </a:t>
            </a:r>
            <a:r>
              <a:rPr lang="en" sz="1600" b="1" dirty="0">
                <a:solidFill>
                  <a:srgbClr val="000000"/>
                </a:solidFill>
              </a:rPr>
              <a:t>position: absolute; </a:t>
            </a:r>
            <a:r>
              <a:rPr lang="en" sz="1600" dirty="0">
                <a:solidFill>
                  <a:srgbClr val="000000"/>
                </a:solidFill>
              </a:rPr>
              <a:t>will be set relative to </a:t>
            </a:r>
            <a:r>
              <a:rPr lang="en" sz="1600" b="1" dirty="0">
                <a:solidFill>
                  <a:srgbClr val="000000"/>
                </a:solidFill>
              </a:rPr>
              <a:t>&lt;html&gt;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sz="1600" dirty="0">
                <a:solidFill>
                  <a:srgbClr val="000000"/>
                </a:solidFill>
              </a:rPr>
              <a:t>Element is REMOVED from the normal stacking flow of the page -- won’t affect other elements, but also won’t be affected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sz="1600" dirty="0">
                <a:solidFill>
                  <a:schemeClr val="dk1"/>
                </a:solidFill>
              </a:rPr>
              <a:t>Element will be “stuck” in position within the browser window, but </a:t>
            </a:r>
            <a:r>
              <a:rPr lang="en" sz="1600" b="1" i="1" dirty="0">
                <a:solidFill>
                  <a:schemeClr val="dk1"/>
                </a:solidFill>
              </a:rPr>
              <a:t>will scroll</a:t>
            </a:r>
            <a:r>
              <a:rPr lang="en" sz="1600" dirty="0">
                <a:solidFill>
                  <a:schemeClr val="dk1"/>
                </a:solidFill>
              </a:rPr>
              <a:t> with the page</a:t>
            </a:r>
          </a:p>
          <a:p>
            <a:pPr lvl="0" rtl="0">
              <a:spcBef>
                <a:spcPts val="0"/>
              </a:spcBef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5643750" y="250825"/>
            <a:ext cx="3188400" cy="46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900400" y="494450"/>
            <a:ext cx="2675100" cy="1557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5900400" y="2151850"/>
            <a:ext cx="2675100" cy="1626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900400" y="2413950"/>
            <a:ext cx="2675100" cy="572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5643750" y="250825"/>
            <a:ext cx="433200" cy="433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25150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CC0000"/>
                </a:solidFill>
              </a:rPr>
              <a:t>Relative position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654154"/>
            <a:ext cx="5115300" cy="44893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chemeClr val="dk1"/>
                </a:solidFill>
              </a:rPr>
              <a:t>position: relative;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sz="1600" dirty="0">
                <a:solidFill>
                  <a:srgbClr val="000000"/>
                </a:solidFill>
              </a:rPr>
              <a:t>Means “relative to itself”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sz="1600" dirty="0">
                <a:solidFill>
                  <a:schemeClr val="dk1"/>
                </a:solidFill>
              </a:rPr>
              <a:t>Use positioning attributes </a:t>
            </a:r>
            <a:r>
              <a:rPr lang="en" sz="1600" b="1" dirty="0">
                <a:solidFill>
                  <a:schemeClr val="dk1"/>
                </a:solidFill>
              </a:rPr>
              <a:t>top, left, bottom </a:t>
            </a:r>
            <a:r>
              <a:rPr lang="en" sz="1600" dirty="0">
                <a:solidFill>
                  <a:schemeClr val="dk1"/>
                </a:solidFill>
              </a:rPr>
              <a:t>and</a:t>
            </a:r>
            <a:r>
              <a:rPr lang="en" sz="1600" b="1" dirty="0">
                <a:solidFill>
                  <a:schemeClr val="dk1"/>
                </a:solidFill>
              </a:rPr>
              <a:t> right</a:t>
            </a:r>
            <a:r>
              <a:rPr lang="en" sz="1600" dirty="0">
                <a:solidFill>
                  <a:schemeClr val="dk1"/>
                </a:solidFill>
              </a:rPr>
              <a:t> to set location -- by default simply setting </a:t>
            </a:r>
            <a:r>
              <a:rPr lang="en" sz="1600" i="1" dirty="0">
                <a:solidFill>
                  <a:schemeClr val="dk1"/>
                </a:solidFill>
              </a:rPr>
              <a:t>position: relative;</a:t>
            </a:r>
            <a:r>
              <a:rPr lang="en" sz="1600" dirty="0">
                <a:solidFill>
                  <a:schemeClr val="dk1"/>
                </a:solidFill>
              </a:rPr>
              <a:t> will leave an element in its default position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sz="1600" i="1" dirty="0">
                <a:solidFill>
                  <a:srgbClr val="9900FF"/>
                </a:solidFill>
              </a:rPr>
              <a:t>position: relative;</a:t>
            </a:r>
            <a:br>
              <a:rPr lang="en" sz="1600" i="1" dirty="0">
                <a:solidFill>
                  <a:srgbClr val="9900FF"/>
                </a:solidFill>
              </a:rPr>
            </a:br>
            <a:r>
              <a:rPr lang="en" sz="1600" i="1" dirty="0">
                <a:solidFill>
                  <a:srgbClr val="9900FF"/>
                </a:solidFill>
              </a:rPr>
              <a:t>left: 20px;</a:t>
            </a:r>
            <a:r>
              <a:rPr lang="en" dirty="0">
                <a:solidFill>
                  <a:schemeClr val="dk1"/>
                </a:solidFill>
              </a:rPr>
              <a:t/>
            </a:r>
            <a:br>
              <a:rPr lang="en" dirty="0">
                <a:solidFill>
                  <a:schemeClr val="dk1"/>
                </a:solidFill>
              </a:rPr>
            </a:br>
            <a:r>
              <a:rPr lang="en" sz="1400" i="1" dirty="0">
                <a:solidFill>
                  <a:schemeClr val="dk1"/>
                </a:solidFill>
              </a:rPr>
              <a:t>Ex: moves element 20 pixels to the right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sz="1600" dirty="0">
                <a:solidFill>
                  <a:schemeClr val="dk1"/>
                </a:solidFill>
              </a:rPr>
              <a:t>Elements moved by relative positioning will </a:t>
            </a:r>
            <a:r>
              <a:rPr lang="en" sz="1600" u="sng" dirty="0">
                <a:solidFill>
                  <a:schemeClr val="dk1"/>
                </a:solidFill>
              </a:rPr>
              <a:t>STILL TAKE UP SPACE IN THEIR ORIGINAL LOCATION</a:t>
            </a:r>
          </a:p>
        </p:txBody>
      </p:sp>
      <p:sp>
        <p:nvSpPr>
          <p:cNvPr id="125" name="Shape 125"/>
          <p:cNvSpPr/>
          <p:nvPr/>
        </p:nvSpPr>
        <p:spPr>
          <a:xfrm>
            <a:off x="5643750" y="250825"/>
            <a:ext cx="3188400" cy="46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5900400" y="494450"/>
            <a:ext cx="2675100" cy="1557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5900400" y="2151850"/>
            <a:ext cx="2675100" cy="1626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5900400" y="2413950"/>
            <a:ext cx="2675100" cy="572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5748000" y="3086150"/>
            <a:ext cx="2675100" cy="4332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5900400" y="3086150"/>
            <a:ext cx="2675100" cy="43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CC0000"/>
                </a:solidFill>
              </a:rPr>
              <a:t>Relative position: z-index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15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chemeClr val="dk1"/>
                </a:solidFill>
              </a:rPr>
              <a:t>Set z-index to adjust order / layering</a:t>
            </a:r>
            <a:br>
              <a:rPr lang="en">
                <a:solidFill>
                  <a:schemeClr val="dk1"/>
                </a:solidFill>
              </a:rPr>
            </a:br>
            <a:endParaRPr lang="en">
              <a:solidFill>
                <a:schemeClr val="dk1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Because element is now outside of normal stacking flow, it will appear on top of your normal static elements</a:t>
            </a:r>
            <a:br>
              <a:rPr lang="en">
                <a:solidFill>
                  <a:srgbClr val="000000"/>
                </a:solidFill>
              </a:rPr>
            </a:br>
            <a:endParaRPr lang="en"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i="1">
                <a:solidFill>
                  <a:schemeClr val="dk1"/>
                </a:solidFill>
              </a:rPr>
              <a:t>z-index: 100;</a:t>
            </a:r>
            <a:r>
              <a:rPr lang="en">
                <a:solidFill>
                  <a:schemeClr val="dk1"/>
                </a:solidFill>
              </a:rPr>
              <a:t/>
            </a:r>
            <a:br>
              <a:rPr lang="en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Ex. sets element to be above any elements with a number less than 100.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5643750" y="250825"/>
            <a:ext cx="3188400" cy="46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5900400" y="494450"/>
            <a:ext cx="2675100" cy="1557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5900400" y="2151850"/>
            <a:ext cx="2675100" cy="1626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5900400" y="2413950"/>
            <a:ext cx="2675100" cy="572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5774975" y="3086150"/>
            <a:ext cx="2675100" cy="4332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5900400" y="3279975"/>
            <a:ext cx="2675100" cy="433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CC0000"/>
                </a:solidFill>
              </a:rPr>
              <a:t>Relative position: scope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15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>
                <a:solidFill>
                  <a:schemeClr val="dk1"/>
                </a:solidFill>
              </a:rPr>
              <a:t>Relative positioning can limit the scope of absolutely positioned child elements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chemeClr val="dk1"/>
                </a:solidFill>
              </a:rPr>
              <a:t>To absolutely position an element in relation to another element (other than &lt;html&gt;), make the parent </a:t>
            </a:r>
            <a:r>
              <a:rPr lang="en" b="1" i="1">
                <a:solidFill>
                  <a:srgbClr val="CC0000"/>
                </a:solidFill>
              </a:rPr>
              <a:t>relative</a:t>
            </a:r>
            <a:r>
              <a:rPr lang="en">
                <a:solidFill>
                  <a:schemeClr val="dk1"/>
                </a:solidFill>
              </a:rPr>
              <a:t> and the child element </a:t>
            </a:r>
            <a:r>
              <a:rPr lang="en" b="1" i="1">
                <a:solidFill>
                  <a:srgbClr val="E69138"/>
                </a:solidFill>
              </a:rPr>
              <a:t>absolute</a:t>
            </a:r>
            <a:r>
              <a:rPr lang="en">
                <a:solidFill>
                  <a:schemeClr val="dk1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https://css-tricks.com/absolute-positioning-inside-relative-positioning/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5643750" y="250825"/>
            <a:ext cx="3188400" cy="46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5900400" y="494450"/>
            <a:ext cx="2675100" cy="1557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5900400" y="2151850"/>
            <a:ext cx="2675100" cy="1626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5900400" y="2413950"/>
            <a:ext cx="2675100" cy="572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5900400" y="514775"/>
            <a:ext cx="433200" cy="4332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Microsoft Macintosh PowerPoint</Application>
  <PresentationFormat>On-screen Show (16:9)</PresentationFormat>
  <Paragraphs>99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Indie Flower</vt:lpstr>
      <vt:lpstr>simple-light-2</vt:lpstr>
      <vt:lpstr>Custom Theme</vt:lpstr>
      <vt:lpstr>Basic Positioning  &amp; Intro to Selectors</vt:lpstr>
      <vt:lpstr>FOUR POSITIONS: STATIC FIXED ABSOLUTE RELATIVE https://css-tricks.com/almanac/properties/p/position/ </vt:lpstr>
      <vt:lpstr>Static position </vt:lpstr>
      <vt:lpstr>Static position</vt:lpstr>
      <vt:lpstr>Fixed position</vt:lpstr>
      <vt:lpstr>Absolute position</vt:lpstr>
      <vt:lpstr>Relative position</vt:lpstr>
      <vt:lpstr>Relative position: z-index</vt:lpstr>
      <vt:lpstr>Relative position: scope</vt:lpstr>
      <vt:lpstr>Intro to Selectors ::before &amp; ::after</vt:lpstr>
      <vt:lpstr>Selectors in CSS</vt:lpstr>
      <vt:lpstr>::before and ::after   Called pseudo elements - selectors to describe a piece of an element https://css-tricks.com/almanac/selectors/a/after-and-before/ https://developer.mozilla.org/en-US/docs/Learn/CSS/Introduction_to_CSS/Selectors  </vt:lpstr>
      <vt:lpstr>::before and ::after</vt:lpstr>
      <vt:lpstr>::before and ::after</vt:lpstr>
      <vt:lpstr>::before and ::after</vt:lpstr>
      <vt:lpstr>::before and ::after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Positioning  &amp; Intro to Selectors</dc:title>
  <cp:lastModifiedBy>Erika Lee</cp:lastModifiedBy>
  <cp:revision>1</cp:revision>
  <dcterms:modified xsi:type="dcterms:W3CDTF">2017-02-08T03:34:25Z</dcterms:modified>
</cp:coreProperties>
</file>