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7"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04" y="-5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3479951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endParaRPr sz="1600">
              <a:solidFill>
                <a:schemeClr val="dk2"/>
              </a:solidFill>
            </a:endParaRPr>
          </a:p>
          <a:p>
            <a:pPr lvl="0" rtl="0">
              <a:lnSpc>
                <a:spcPct val="115000"/>
              </a:lnSpc>
              <a:spcBef>
                <a:spcPts val="0"/>
              </a:spcBef>
              <a:spcAft>
                <a:spcPts val="1600"/>
              </a:spcAft>
              <a:buNone/>
            </a:pPr>
            <a:endParaRPr sz="1600">
              <a:solidFill>
                <a:schemeClr val="dk2"/>
              </a:solidFill>
            </a:endParaRPr>
          </a:p>
          <a:p>
            <a:pPr lvl="0" rtl="0">
              <a:lnSpc>
                <a:spcPct val="115000"/>
              </a:lnSpc>
              <a:spcBef>
                <a:spcPts val="0"/>
              </a:spcBef>
              <a:spcAft>
                <a:spcPts val="1600"/>
              </a:spcAft>
              <a:buClr>
                <a:schemeClr val="dk1"/>
              </a:buClr>
              <a:buSzPct val="68750"/>
              <a:buFont typeface="Arial"/>
              <a:buNone/>
            </a:pPr>
            <a:endParaRPr sz="1600">
              <a:solidFill>
                <a:schemeClr val="dk2"/>
              </a:solidFill>
            </a:endParaRPr>
          </a:p>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endParaRPr sz="1600">
              <a:solidFill>
                <a:schemeClr val="dk2"/>
              </a:solidFill>
            </a:endParaRPr>
          </a:p>
          <a:p>
            <a:pPr lvl="0" rtl="0">
              <a:lnSpc>
                <a:spcPct val="115000"/>
              </a:lnSpc>
              <a:spcBef>
                <a:spcPts val="0"/>
              </a:spcBef>
              <a:spcAft>
                <a:spcPts val="1600"/>
              </a:spcAft>
              <a:buNone/>
            </a:pPr>
            <a:endParaRPr sz="1600">
              <a:solidFill>
                <a:schemeClr val="dk2"/>
              </a:solidFill>
            </a:endParaRPr>
          </a:p>
          <a:p>
            <a:pPr lvl="0" rtl="0">
              <a:lnSpc>
                <a:spcPct val="115000"/>
              </a:lnSpc>
              <a:spcBef>
                <a:spcPts val="0"/>
              </a:spcBef>
              <a:spcAft>
                <a:spcPts val="1600"/>
              </a:spcAft>
              <a:buClr>
                <a:schemeClr val="dk1"/>
              </a:buClr>
              <a:buSzPct val="68750"/>
              <a:buFont typeface="Arial"/>
              <a:buNone/>
            </a:pPr>
            <a:endParaRPr sz="1600">
              <a:solidFill>
                <a:schemeClr val="dk2"/>
              </a:solidFill>
            </a:endParaRPr>
          </a:p>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endParaRPr sz="1600">
              <a:solidFill>
                <a:schemeClr val="dk2"/>
              </a:solidFill>
            </a:endParaRPr>
          </a:p>
          <a:p>
            <a:pPr lvl="0" rtl="0">
              <a:lnSpc>
                <a:spcPct val="115000"/>
              </a:lnSpc>
              <a:spcBef>
                <a:spcPts val="0"/>
              </a:spcBef>
              <a:spcAft>
                <a:spcPts val="1600"/>
              </a:spcAft>
              <a:buNone/>
            </a:pPr>
            <a:endParaRPr sz="1600">
              <a:solidFill>
                <a:schemeClr val="dk2"/>
              </a:solidFill>
            </a:endParaRPr>
          </a:p>
          <a:p>
            <a:pPr lvl="0" rtl="0">
              <a:lnSpc>
                <a:spcPct val="115000"/>
              </a:lnSpc>
              <a:spcBef>
                <a:spcPts val="0"/>
              </a:spcBef>
              <a:spcAft>
                <a:spcPts val="1600"/>
              </a:spcAft>
              <a:buClr>
                <a:schemeClr val="dk1"/>
              </a:buClr>
              <a:buSzPct val="68750"/>
              <a:buFont typeface="Arial"/>
              <a:buNone/>
            </a:pPr>
            <a:endParaRPr sz="1600">
              <a:solidFill>
                <a:schemeClr val="dk2"/>
              </a:solidFill>
            </a:endParaRPr>
          </a:p>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52" name="Shape 52"/>
          <p:cNvCxnSpPr/>
          <p:nvPr/>
        </p:nvCxnSpPr>
        <p:spPr>
          <a:xfrm>
            <a:off x="466325" y="353994"/>
            <a:ext cx="660000" cy="0"/>
          </a:xfrm>
          <a:prstGeom prst="straightConnector1">
            <a:avLst/>
          </a:prstGeom>
          <a:noFill/>
          <a:ln w="76200" cap="flat" cmpd="sng">
            <a:solidFill>
              <a:schemeClr val="dk1"/>
            </a:solidFill>
            <a:prstDash val="solid"/>
            <a:round/>
            <a:headEnd type="none" w="med" len="med"/>
            <a:tailEnd type="none" w="med" len="med"/>
          </a:ln>
        </p:spPr>
      </p:cxnSp>
      <p:sp>
        <p:nvSpPr>
          <p:cNvPr id="53" name="Shape 53"/>
          <p:cNvSpPr txBox="1">
            <a:spLocks noGrp="1"/>
          </p:cNvSpPr>
          <p:nvPr>
            <p:ph type="title"/>
          </p:nvPr>
        </p:nvSpPr>
        <p:spPr>
          <a:xfrm>
            <a:off x="349300" y="450119"/>
            <a:ext cx="3898200" cy="4115400"/>
          </a:xfrm>
          <a:prstGeom prst="rect">
            <a:avLst/>
          </a:prstGeom>
          <a:noFill/>
        </p:spPr>
        <p:txBody>
          <a:bodyPr lIns="91425" tIns="91425" rIns="91425" bIns="91425" anchor="t" anchorCtr="0"/>
          <a:lstStyle>
            <a:lvl1pPr lvl="0" algn="l">
              <a:lnSpc>
                <a:spcPct val="100000"/>
              </a:lnSpc>
              <a:spcBef>
                <a:spcPts val="0"/>
              </a:spcBef>
              <a:spcAft>
                <a:spcPts val="0"/>
              </a:spcAft>
              <a:buClr>
                <a:schemeClr val="dk1"/>
              </a:buClr>
              <a:buSzPct val="100000"/>
              <a:buNone/>
              <a:defRPr sz="3600" b="1">
                <a:solidFill>
                  <a:schemeClr val="dk1"/>
                </a:solidFill>
              </a:defRPr>
            </a:lvl1pPr>
            <a:lvl2pPr lvl="1" algn="l">
              <a:lnSpc>
                <a:spcPct val="100000"/>
              </a:lnSpc>
              <a:spcBef>
                <a:spcPts val="0"/>
              </a:spcBef>
              <a:spcAft>
                <a:spcPts val="0"/>
              </a:spcAft>
              <a:buClr>
                <a:schemeClr val="dk1"/>
              </a:buClr>
              <a:buSzPct val="100000"/>
              <a:buNone/>
              <a:defRPr sz="3600" b="1">
                <a:solidFill>
                  <a:schemeClr val="dk1"/>
                </a:solidFill>
              </a:defRPr>
            </a:lvl2pPr>
            <a:lvl3pPr lvl="2" algn="l">
              <a:lnSpc>
                <a:spcPct val="100000"/>
              </a:lnSpc>
              <a:spcBef>
                <a:spcPts val="0"/>
              </a:spcBef>
              <a:spcAft>
                <a:spcPts val="0"/>
              </a:spcAft>
              <a:buClr>
                <a:schemeClr val="dk1"/>
              </a:buClr>
              <a:buSzPct val="100000"/>
              <a:buNone/>
              <a:defRPr sz="3600" b="1">
                <a:solidFill>
                  <a:schemeClr val="dk1"/>
                </a:solidFill>
              </a:defRPr>
            </a:lvl3pPr>
            <a:lvl4pPr lvl="3" algn="l">
              <a:lnSpc>
                <a:spcPct val="100000"/>
              </a:lnSpc>
              <a:spcBef>
                <a:spcPts val="0"/>
              </a:spcBef>
              <a:spcAft>
                <a:spcPts val="0"/>
              </a:spcAft>
              <a:buClr>
                <a:schemeClr val="dk1"/>
              </a:buClr>
              <a:buSzPct val="100000"/>
              <a:buNone/>
              <a:defRPr sz="3600" b="1">
                <a:solidFill>
                  <a:schemeClr val="dk1"/>
                </a:solidFill>
              </a:defRPr>
            </a:lvl4pPr>
            <a:lvl5pPr lvl="4" algn="l">
              <a:lnSpc>
                <a:spcPct val="100000"/>
              </a:lnSpc>
              <a:spcBef>
                <a:spcPts val="0"/>
              </a:spcBef>
              <a:spcAft>
                <a:spcPts val="0"/>
              </a:spcAft>
              <a:buClr>
                <a:schemeClr val="dk1"/>
              </a:buClr>
              <a:buSzPct val="100000"/>
              <a:buNone/>
              <a:defRPr sz="3600" b="1">
                <a:solidFill>
                  <a:schemeClr val="dk1"/>
                </a:solidFill>
              </a:defRPr>
            </a:lvl5pPr>
            <a:lvl6pPr lvl="5" algn="l">
              <a:lnSpc>
                <a:spcPct val="100000"/>
              </a:lnSpc>
              <a:spcBef>
                <a:spcPts val="0"/>
              </a:spcBef>
              <a:spcAft>
                <a:spcPts val="0"/>
              </a:spcAft>
              <a:buClr>
                <a:schemeClr val="dk1"/>
              </a:buClr>
              <a:buSzPct val="100000"/>
              <a:buNone/>
              <a:defRPr sz="3600" b="1">
                <a:solidFill>
                  <a:schemeClr val="dk1"/>
                </a:solidFill>
              </a:defRPr>
            </a:lvl6pPr>
            <a:lvl7pPr lvl="6" algn="l">
              <a:lnSpc>
                <a:spcPct val="100000"/>
              </a:lnSpc>
              <a:spcBef>
                <a:spcPts val="0"/>
              </a:spcBef>
              <a:spcAft>
                <a:spcPts val="0"/>
              </a:spcAft>
              <a:buClr>
                <a:schemeClr val="dk1"/>
              </a:buClr>
              <a:buSzPct val="100000"/>
              <a:buNone/>
              <a:defRPr sz="3600" b="1">
                <a:solidFill>
                  <a:schemeClr val="dk1"/>
                </a:solidFill>
              </a:defRPr>
            </a:lvl7pPr>
            <a:lvl8pPr lvl="7" algn="l">
              <a:lnSpc>
                <a:spcPct val="100000"/>
              </a:lnSpc>
              <a:spcBef>
                <a:spcPts val="0"/>
              </a:spcBef>
              <a:spcAft>
                <a:spcPts val="0"/>
              </a:spcAft>
              <a:buClr>
                <a:schemeClr val="dk1"/>
              </a:buClr>
              <a:buSzPct val="100000"/>
              <a:buNone/>
              <a:defRPr sz="3600" b="1">
                <a:solidFill>
                  <a:schemeClr val="dk1"/>
                </a:solidFill>
              </a:defRPr>
            </a:lvl8pPr>
            <a:lvl9pPr lvl="8" algn="l">
              <a:lnSpc>
                <a:spcPct val="100000"/>
              </a:lnSpc>
              <a:spcBef>
                <a:spcPts val="0"/>
              </a:spcBef>
              <a:spcAft>
                <a:spcPts val="0"/>
              </a:spcAft>
              <a:buClr>
                <a:schemeClr val="dk1"/>
              </a:buClr>
              <a:buSzPct val="100000"/>
              <a:buNone/>
              <a:defRPr sz="3600" b="1">
                <a:solidFill>
                  <a:schemeClr val="dk1"/>
                </a:solidFill>
              </a:defRPr>
            </a:lvl9pPr>
          </a:lstStyle>
          <a:p>
            <a:endParaRPr/>
          </a:p>
        </p:txBody>
      </p:sp>
      <p:sp>
        <p:nvSpPr>
          <p:cNvPr id="54" name="Shape 54"/>
          <p:cNvSpPr txBox="1">
            <a:spLocks noGrp="1"/>
          </p:cNvSpPr>
          <p:nvPr>
            <p:ph type="body" idx="1"/>
          </p:nvPr>
        </p:nvSpPr>
        <p:spPr>
          <a:xfrm>
            <a:off x="4572000" y="450119"/>
            <a:ext cx="4222800" cy="41154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55" name="Shape 55"/>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endParaRPr lang="en"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685800" y="1583342"/>
            <a:ext cx="7772400" cy="1159800"/>
          </a:xfrm>
          <a:prstGeom prst="rect">
            <a:avLst/>
          </a:prstGeom>
          <a:noFill/>
          <a:ln>
            <a:noFill/>
          </a:ln>
        </p:spPr>
        <p:txBody>
          <a:bodyPr lIns="91425" tIns="91425" rIns="91425" bIns="91425" anchor="b" anchorCtr="0"/>
          <a:lstStyle>
            <a:lvl1pPr lvl="0"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1pPr>
            <a:lvl2pPr lvl="1"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2pPr>
            <a:lvl3pPr lvl="2"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3pPr>
            <a:lvl4pPr lvl="3"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4pPr>
            <a:lvl5pPr lvl="4"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5pPr>
            <a:lvl6pPr lvl="5"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6pPr>
            <a:lvl7pPr lvl="6"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7pPr>
            <a:lvl8pPr lvl="7"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8pPr>
            <a:lvl9pPr lvl="8"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subTitle" idx="1"/>
          </p:nvPr>
        </p:nvSpPr>
        <p:spPr>
          <a:xfrm>
            <a:off x="685800" y="2840053"/>
            <a:ext cx="7772400" cy="784800"/>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64" name="Shape 64"/>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67" name="Shape 67"/>
          <p:cNvSpPr txBox="1">
            <a:spLocks noGrp="1"/>
          </p:cNvSpPr>
          <p:nvPr>
            <p:ph type="body" idx="1"/>
          </p:nvPr>
        </p:nvSpPr>
        <p:spPr>
          <a:xfrm>
            <a:off x="457200" y="1200150"/>
            <a:ext cx="3994500" cy="3725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68" name="Shape 68"/>
          <p:cNvSpPr txBox="1">
            <a:spLocks noGrp="1"/>
          </p:cNvSpPr>
          <p:nvPr>
            <p:ph type="body" idx="2"/>
          </p:nvPr>
        </p:nvSpPr>
        <p:spPr>
          <a:xfrm>
            <a:off x="4692273" y="1200150"/>
            <a:ext cx="3994500" cy="3725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ption">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457200" y="4406309"/>
            <a:ext cx="8229600" cy="519600"/>
          </a:xfrm>
          <a:prstGeom prst="rect">
            <a:avLst/>
          </a:prstGeom>
          <a:noFill/>
          <a:ln>
            <a:noFill/>
          </a:ln>
        </p:spPr>
        <p:txBody>
          <a:bodyPr lIns="91425" tIns="91425" rIns="91425" bIns="91425" anchor="t" anchorCtr="0"/>
          <a:lstStyle>
            <a:lvl1pPr lvl="0" algn="ctr" rtl="0">
              <a:lnSpc>
                <a:spcPct val="100000"/>
              </a:lnSpc>
              <a:spcBef>
                <a:spcPts val="360"/>
              </a:spcBef>
              <a:spcAft>
                <a:spcPts val="0"/>
              </a:spcAft>
              <a:buClr>
                <a:schemeClr val="dk1"/>
              </a:buClr>
              <a:buSzPct val="100000"/>
              <a:buFont typeface="Arial"/>
              <a:buChar char="●"/>
              <a:defRPr sz="1800">
                <a:solidFill>
                  <a:schemeClr val="dk1"/>
                </a:solidFill>
              </a:defRPr>
            </a:lvl1pPr>
            <a:lvl2pPr lvl="1"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lvl="2" algn="ctr" rtl="0">
              <a:lnSpc>
                <a:spcPct val="100000"/>
              </a:lnSpc>
              <a:spcBef>
                <a:spcPts val="360"/>
              </a:spcBef>
              <a:spcAft>
                <a:spcPts val="0"/>
              </a:spcAft>
              <a:buClr>
                <a:schemeClr val="dk1"/>
              </a:buClr>
              <a:buSzPct val="100000"/>
              <a:buFont typeface="Wingdings"/>
              <a:buChar char="§"/>
              <a:defRPr sz="1800">
                <a:solidFill>
                  <a:schemeClr val="dk1"/>
                </a:solidFill>
              </a:defRPr>
            </a:lvl3pPr>
            <a:lvl4pPr lvl="3" algn="ctr" rtl="0">
              <a:lnSpc>
                <a:spcPct val="100000"/>
              </a:lnSpc>
              <a:spcBef>
                <a:spcPts val="360"/>
              </a:spcBef>
              <a:spcAft>
                <a:spcPts val="0"/>
              </a:spcAft>
              <a:buClr>
                <a:schemeClr val="dk1"/>
              </a:buClr>
              <a:buSzPct val="100000"/>
              <a:buFont typeface="Arial"/>
              <a:buChar char="●"/>
              <a:defRPr sz="1800">
                <a:solidFill>
                  <a:schemeClr val="dk1"/>
                </a:solidFill>
              </a:defRPr>
            </a:lvl4pPr>
            <a:lvl5pPr lvl="4"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lvl="5" algn="ctr" rtl="0">
              <a:lnSpc>
                <a:spcPct val="100000"/>
              </a:lnSpc>
              <a:spcBef>
                <a:spcPts val="360"/>
              </a:spcBef>
              <a:spcAft>
                <a:spcPts val="0"/>
              </a:spcAft>
              <a:buClr>
                <a:schemeClr val="dk1"/>
              </a:buClr>
              <a:buSzPct val="100000"/>
              <a:buFont typeface="Wingdings"/>
              <a:buChar char="§"/>
              <a:defRPr sz="1800">
                <a:solidFill>
                  <a:schemeClr val="dk1"/>
                </a:solidFill>
              </a:defRPr>
            </a:lvl6pPr>
            <a:lvl7pPr lvl="6" algn="ctr" rtl="0">
              <a:lnSpc>
                <a:spcPct val="100000"/>
              </a:lnSpc>
              <a:spcBef>
                <a:spcPts val="360"/>
              </a:spcBef>
              <a:spcAft>
                <a:spcPts val="0"/>
              </a:spcAft>
              <a:buClr>
                <a:schemeClr val="dk1"/>
              </a:buClr>
              <a:buSzPct val="100000"/>
              <a:buFont typeface="Arial"/>
              <a:buChar char="●"/>
              <a:defRPr sz="1800">
                <a:solidFill>
                  <a:schemeClr val="dk1"/>
                </a:solidFill>
              </a:defRPr>
            </a:lvl7pPr>
            <a:lvl8pPr lvl="7"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lvl="8"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1pPr>
            <a:lvl2pPr lvl="1"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2pPr>
            <a:lvl3pPr lvl="2"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3pPr>
            <a:lvl4pPr lvl="3"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4pPr>
            <a:lvl5pPr lvl="4"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5pPr>
            <a:lvl6pPr lvl="5"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6pPr>
            <a:lvl7pPr lvl="6"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7pPr>
            <a:lvl8pPr lvl="7"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8pPr>
            <a:lvl9pPr lvl="8"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algn="l" rtl="0">
              <a:spcBef>
                <a:spcPts val="600"/>
              </a:spcBef>
              <a:buClr>
                <a:schemeClr val="dk1"/>
              </a:buClr>
              <a:buSzPct val="100000"/>
              <a:buFont typeface="Arial"/>
              <a:buChar char="●"/>
              <a:defRPr sz="3000" b="0" i="0" u="none" strike="noStrike" cap="none">
                <a:solidFill>
                  <a:schemeClr val="dk1"/>
                </a:solidFill>
                <a:latin typeface="Arial"/>
                <a:ea typeface="Arial"/>
                <a:cs typeface="Arial"/>
                <a:sym typeface="Arial"/>
              </a:defRPr>
            </a:lvl1pPr>
            <a:lvl2pPr lvl="1" algn="l" rtl="0">
              <a:spcBef>
                <a:spcPts val="480"/>
              </a:spcBef>
              <a:buClr>
                <a:schemeClr val="dk1"/>
              </a:buClr>
              <a:buSzPct val="100000"/>
              <a:buFont typeface="Courier New"/>
              <a:buChar char="o"/>
              <a:defRPr sz="2400" b="0" i="0" u="none" strike="noStrike" cap="none">
                <a:solidFill>
                  <a:schemeClr val="dk1"/>
                </a:solidFill>
                <a:latin typeface="Arial"/>
                <a:ea typeface="Arial"/>
                <a:cs typeface="Arial"/>
                <a:sym typeface="Arial"/>
              </a:defRPr>
            </a:lvl2pPr>
            <a:lvl3pPr lvl="2" algn="l" rtl="0">
              <a:spcBef>
                <a:spcPts val="480"/>
              </a:spcBef>
              <a:buClr>
                <a:schemeClr val="dk1"/>
              </a:buClr>
              <a:buSzPct val="100000"/>
              <a:buFont typeface="Wingdings"/>
              <a:buChar char="§"/>
              <a:defRPr sz="2400" b="0" i="0" u="none" strike="noStrike" cap="none">
                <a:solidFill>
                  <a:schemeClr val="dk1"/>
                </a:solidFill>
                <a:latin typeface="Arial"/>
                <a:ea typeface="Arial"/>
                <a:cs typeface="Arial"/>
                <a:sym typeface="Arial"/>
              </a:defRPr>
            </a:lvl3pPr>
            <a:lvl4pPr lvl="3"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lvl="4"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5pPr>
            <a:lvl6pPr lvl="5"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6pPr>
            <a:lvl7pPr lvl="6"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lvl="7"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8pPr>
            <a:lvl9pPr lvl="8"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Learn/CSS/CSS_layout/Flexbox" TargetMode="External"/><Relationship Id="rId4" Type="http://schemas.openxmlformats.org/officeDocument/2006/relationships/hyperlink" Target="https://css-tricks.com/snippets/css/a-guide-to-flexbox/" TargetMode="External"/><Relationship Id="rId5" Type="http://schemas.openxmlformats.org/officeDocument/2006/relationships/hyperlink" Target="https://scotch.io/tutorials/a-visual-guide-to-css3-flexbox-properties" TargetMode="External"/><Relationship Id="rId6" Type="http://schemas.openxmlformats.org/officeDocument/2006/relationships/hyperlink" Target="http://www.sketchingwithcss.com/samplechapter/cheatsheet.html" TargetMode="External"/><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jsfiddle.net/ebigalee/mr9Ld2h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jsfiddle.net/ebigalee/mr9Ld2h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jsfiddle.net/ebigalee/mr9Ld2h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eloper.mozilla.org/en-US/docs/Web/CSS/CSS_Flexible_Box_Layout/Using_CSS_flexible_boxe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CSS/CSS_Flexible_Box_Layout/Using_CSS_flexible_boxes" TargetMode="External"/><Relationship Id="rId4" Type="http://schemas.openxmlformats.org/officeDocument/2006/relationships/hyperlink" Target="https://scotch.io/tutorials/a-visual-guide-to-css3-flexbox-properties" TargetMode="External"/><Relationship Id="rId5" Type="http://schemas.openxmlformats.org/officeDocument/2006/relationships/hyperlink" Target="https://css-tricks.com/snippets/css/a-guide-to-flexbox/"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flexboxin5.com/" TargetMode="External"/><Relationship Id="rId4" Type="http://schemas.openxmlformats.org/officeDocument/2006/relationships/hyperlink" Target="http://www.sketchingwithcss.com/samplechapter/cheatsheet.html" TargetMode="External"/><Relationship Id="rId5" Type="http://schemas.openxmlformats.org/officeDocument/2006/relationships/hyperlink" Target="http://caniuse.com/%23feat=flexbox" TargetMode="External"/><Relationship Id="rId6" Type="http://schemas.openxmlformats.org/officeDocument/2006/relationships/hyperlink" Target="https://www.smashingmagazine.com/2015/08/flexible-future-for-web-design-with-flexbox/" TargetMode="External"/><Relationship Id="rId7" Type="http://schemas.openxmlformats.org/officeDocument/2006/relationships/hyperlink" Target="http://the-echoplex.net/flexyboxes/"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flexboxfroggy.com/" TargetMode="External"/><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7"/>
        <p:cNvGrpSpPr/>
        <p:nvPr/>
      </p:nvGrpSpPr>
      <p:grpSpPr>
        <a:xfrm>
          <a:off x="0" y="0"/>
          <a:ext cx="0" cy="0"/>
          <a:chOff x="0" y="0"/>
          <a:chExt cx="0" cy="0"/>
        </a:xfrm>
      </p:grpSpPr>
      <p:sp>
        <p:nvSpPr>
          <p:cNvPr id="78" name="Shape 78"/>
          <p:cNvSpPr txBox="1"/>
          <p:nvPr/>
        </p:nvSpPr>
        <p:spPr>
          <a:xfrm>
            <a:off x="533400" y="196401"/>
            <a:ext cx="6918000" cy="4920900"/>
          </a:xfrm>
          <a:prstGeom prst="rect">
            <a:avLst/>
          </a:prstGeom>
          <a:noFill/>
          <a:ln>
            <a:noFill/>
          </a:ln>
        </p:spPr>
        <p:txBody>
          <a:bodyPr lIns="91425" tIns="91425" rIns="91425" bIns="91425" anchor="t" anchorCtr="0">
            <a:noAutofit/>
          </a:bodyPr>
          <a:lstStyle/>
          <a:p>
            <a:pPr lvl="0" rtl="0">
              <a:spcBef>
                <a:spcPts val="0"/>
              </a:spcBef>
              <a:buNone/>
            </a:pPr>
            <a:r>
              <a:rPr lang="en" sz="40000" b="1">
                <a:solidFill>
                  <a:srgbClr val="434343"/>
                </a:solidFill>
              </a:rPr>
              <a:t>11</a:t>
            </a:r>
          </a:p>
        </p:txBody>
      </p:sp>
      <p:sp>
        <p:nvSpPr>
          <p:cNvPr id="79" name="Shape 79"/>
          <p:cNvSpPr txBox="1">
            <a:spLocks noGrp="1"/>
          </p:cNvSpPr>
          <p:nvPr>
            <p:ph type="ctrTitle"/>
          </p:nvPr>
        </p:nvSpPr>
        <p:spPr>
          <a:xfrm>
            <a:off x="685800" y="1583342"/>
            <a:ext cx="7772400" cy="1159800"/>
          </a:xfrm>
          <a:prstGeom prst="rect">
            <a:avLst/>
          </a:prstGeom>
        </p:spPr>
        <p:txBody>
          <a:bodyPr lIns="91425" tIns="91425" rIns="91425" bIns="91425" anchor="b" anchorCtr="0">
            <a:noAutofit/>
          </a:bodyPr>
          <a:lstStyle/>
          <a:p>
            <a:pPr lvl="0" rtl="0">
              <a:spcBef>
                <a:spcPts val="0"/>
              </a:spcBef>
              <a:buNone/>
            </a:pPr>
            <a:r>
              <a:rPr lang="en">
                <a:solidFill>
                  <a:srgbClr val="FFFFFF"/>
                </a:solidFill>
              </a:rPr>
              <a:t>Flexbox: What’s next</a:t>
            </a:r>
          </a:p>
        </p:txBody>
      </p:sp>
      <p:sp>
        <p:nvSpPr>
          <p:cNvPr id="80" name="Shape 80"/>
          <p:cNvSpPr txBox="1">
            <a:spLocks noGrp="1"/>
          </p:cNvSpPr>
          <p:nvPr>
            <p:ph type="subTitle" idx="1"/>
          </p:nvPr>
        </p:nvSpPr>
        <p:spPr>
          <a:xfrm>
            <a:off x="685800" y="2840053"/>
            <a:ext cx="7772400" cy="784800"/>
          </a:xfrm>
          <a:prstGeom prst="rect">
            <a:avLst/>
          </a:prstGeom>
        </p:spPr>
        <p:txBody>
          <a:bodyPr lIns="91425" tIns="91425" rIns="91425" bIns="91425" anchor="t" anchorCtr="0">
            <a:noAutofit/>
          </a:bodyPr>
          <a:lstStyle/>
          <a:p>
            <a:pPr lvl="0" rtl="0">
              <a:spcBef>
                <a:spcPts val="0"/>
              </a:spcBef>
              <a:buNone/>
            </a:pPr>
            <a:r>
              <a:rPr lang="en">
                <a:solidFill>
                  <a:srgbClr val="999999"/>
                </a:solidFill>
              </a:rPr>
              <a:t>I399 Web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2150850"/>
            <a:ext cx="8520600" cy="841800"/>
          </a:xfrm>
          <a:prstGeom prst="rect">
            <a:avLst/>
          </a:prstGeom>
        </p:spPr>
        <p:txBody>
          <a:bodyPr lIns="91425" tIns="91425" rIns="91425" bIns="91425" anchor="ctr" anchorCtr="0">
            <a:noAutofit/>
          </a:bodyPr>
          <a:lstStyle/>
          <a:p>
            <a:pPr lvl="0" rtl="0">
              <a:spcBef>
                <a:spcPts val="0"/>
              </a:spcBef>
              <a:buNone/>
            </a:pPr>
            <a:r>
              <a:rPr lang="en">
                <a:solidFill>
                  <a:srgbClr val="FFFFFF"/>
                </a:solidFill>
              </a:rPr>
              <a:t>Flexbox Challenge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49300" y="450119"/>
            <a:ext cx="3898200" cy="4115400"/>
          </a:xfrm>
          <a:prstGeom prst="rect">
            <a:avLst/>
          </a:prstGeom>
        </p:spPr>
        <p:txBody>
          <a:bodyPr lIns="91425" tIns="91425" rIns="91425" bIns="91425" anchor="t" anchorCtr="0">
            <a:noAutofit/>
          </a:bodyPr>
          <a:lstStyle/>
          <a:p>
            <a:pPr lvl="0">
              <a:spcBef>
                <a:spcPts val="0"/>
              </a:spcBef>
              <a:buNone/>
            </a:pPr>
            <a:r>
              <a:rPr lang="en"/>
              <a:t>Open the following resources:</a:t>
            </a:r>
          </a:p>
          <a:p>
            <a:pPr lvl="0">
              <a:spcBef>
                <a:spcPts val="0"/>
              </a:spcBef>
              <a:buNone/>
            </a:pPr>
            <a:endParaRPr/>
          </a:p>
          <a:p>
            <a:pPr lvl="0" rtl="0">
              <a:spcBef>
                <a:spcPts val="0"/>
              </a:spcBef>
              <a:buNone/>
            </a:pPr>
            <a:r>
              <a:rPr lang="en" sz="1800" b="0"/>
              <a:t>Some of the documentation resources available -- choose 1-2 to read thoroughly when trying to understand flexbox.</a:t>
            </a:r>
          </a:p>
        </p:txBody>
      </p:sp>
      <p:sp>
        <p:nvSpPr>
          <p:cNvPr id="142" name="Shape 142"/>
          <p:cNvSpPr txBox="1">
            <a:spLocks noGrp="1"/>
          </p:cNvSpPr>
          <p:nvPr>
            <p:ph type="body" idx="1"/>
          </p:nvPr>
        </p:nvSpPr>
        <p:spPr>
          <a:xfrm>
            <a:off x="3998325" y="450125"/>
            <a:ext cx="4796400" cy="4115400"/>
          </a:xfrm>
          <a:prstGeom prst="rect">
            <a:avLst/>
          </a:prstGeom>
        </p:spPr>
        <p:txBody>
          <a:bodyPr lIns="91425" tIns="91425" rIns="91425" bIns="91425" anchor="t" anchorCtr="0">
            <a:noAutofit/>
          </a:bodyPr>
          <a:lstStyle/>
          <a:p>
            <a:pPr lvl="0" rtl="0">
              <a:spcBef>
                <a:spcPts val="0"/>
              </a:spcBef>
              <a:buNone/>
            </a:pPr>
            <a:r>
              <a:rPr lang="en" b="1"/>
              <a:t>References for today:</a:t>
            </a:r>
          </a:p>
          <a:p>
            <a:pPr marL="457200" lvl="0" indent="-342900" rtl="0">
              <a:spcBef>
                <a:spcPts val="0"/>
              </a:spcBef>
              <a:buSzPct val="100000"/>
            </a:pPr>
            <a:r>
              <a:rPr lang="en" sz="1800" u="sng">
                <a:solidFill>
                  <a:schemeClr val="hlink"/>
                </a:solidFill>
                <a:hlinkClick r:id="rId3"/>
              </a:rPr>
              <a:t>https://developer.mozilla.org/en-US/docs/Learn/CSS/CSS_layout/Flexbox</a:t>
            </a:r>
            <a:r>
              <a:rPr lang="en" sz="1800"/>
              <a:t/>
            </a:r>
            <a:br>
              <a:rPr lang="en" sz="1800"/>
            </a:br>
            <a:endParaRPr lang="en" sz="1800"/>
          </a:p>
          <a:p>
            <a:pPr marL="457200" lvl="0" indent="-342900" rtl="0">
              <a:spcBef>
                <a:spcPts val="0"/>
              </a:spcBef>
              <a:buSzPct val="100000"/>
            </a:pPr>
            <a:r>
              <a:rPr lang="en" sz="1800" u="sng">
                <a:solidFill>
                  <a:schemeClr val="hlink"/>
                </a:solidFill>
                <a:hlinkClick r:id="rId4"/>
              </a:rPr>
              <a:t>https://css-tricks.com/snippets/css/a-guide-to-flexbox/</a:t>
            </a:r>
            <a:r>
              <a:rPr lang="en" sz="1800"/>
              <a:t/>
            </a:r>
            <a:br>
              <a:rPr lang="en" sz="1800"/>
            </a:br>
            <a:endParaRPr lang="en" sz="1800"/>
          </a:p>
          <a:p>
            <a:pPr marL="457200" lvl="0" indent="-342900" rtl="0">
              <a:spcBef>
                <a:spcPts val="0"/>
              </a:spcBef>
              <a:buSzPct val="100000"/>
            </a:pPr>
            <a:r>
              <a:rPr lang="en" sz="1800" u="sng">
                <a:solidFill>
                  <a:schemeClr val="accent5"/>
                </a:solidFill>
                <a:hlinkClick r:id="rId5"/>
              </a:rPr>
              <a:t>https://scotch.io/tutorials/a-visual-guide-to-css3-flexbox-properties</a:t>
            </a:r>
            <a:r>
              <a:rPr lang="en" sz="1800" b="1"/>
              <a:t/>
            </a:r>
            <a:br>
              <a:rPr lang="en" sz="1800" b="1"/>
            </a:br>
            <a:endParaRPr lang="en" sz="1800" b="1"/>
          </a:p>
          <a:p>
            <a:pPr marL="457200" lvl="0" indent="-342900" rtl="0">
              <a:spcBef>
                <a:spcPts val="0"/>
              </a:spcBef>
              <a:buSzPct val="100000"/>
            </a:pPr>
            <a:r>
              <a:rPr lang="en" sz="1800" u="sng">
                <a:solidFill>
                  <a:schemeClr val="hlink"/>
                </a:solidFill>
                <a:hlinkClick r:id="rId6"/>
              </a:rPr>
              <a:t>http://www.sketchingwithcss.com/samplechapter/cheatsheet.html</a:t>
            </a:r>
          </a:p>
          <a:p>
            <a:pPr lvl="0" rtl="0">
              <a:spcBef>
                <a:spcPts val="0"/>
              </a:spcBef>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6"/>
        <p:cNvGrpSpPr/>
        <p:nvPr/>
      </p:nvGrpSpPr>
      <p:grpSpPr>
        <a:xfrm>
          <a:off x="0" y="0"/>
          <a:ext cx="0" cy="0"/>
          <a:chOff x="0" y="0"/>
          <a:chExt cx="0" cy="0"/>
        </a:xfrm>
      </p:grpSpPr>
      <p:sp>
        <p:nvSpPr>
          <p:cNvPr id="147" name="Shape 147"/>
          <p:cNvSpPr/>
          <p:nvPr/>
        </p:nvSpPr>
        <p:spPr>
          <a:xfrm>
            <a:off x="-50" y="-9750"/>
            <a:ext cx="4545300" cy="51435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txBox="1">
            <a:spLocks noGrp="1"/>
          </p:cNvSpPr>
          <p:nvPr>
            <p:ph type="title"/>
          </p:nvPr>
        </p:nvSpPr>
        <p:spPr>
          <a:xfrm>
            <a:off x="349300" y="450119"/>
            <a:ext cx="3898200" cy="4115400"/>
          </a:xfrm>
          <a:prstGeom prst="rect">
            <a:avLst/>
          </a:prstGeom>
        </p:spPr>
        <p:txBody>
          <a:bodyPr lIns="91425" tIns="91425" rIns="91425" bIns="91425" anchor="t" anchorCtr="0">
            <a:noAutofit/>
          </a:bodyPr>
          <a:lstStyle/>
          <a:p>
            <a:pPr lvl="0">
              <a:spcBef>
                <a:spcPts val="0"/>
              </a:spcBef>
              <a:buNone/>
            </a:pPr>
            <a:r>
              <a:rPr lang="en" sz="2400" b="0">
                <a:solidFill>
                  <a:srgbClr val="D9D9D9"/>
                </a:solidFill>
              </a:rPr>
              <a:t>CHALLENGE #1</a:t>
            </a:r>
          </a:p>
          <a:p>
            <a:pPr lvl="0">
              <a:spcBef>
                <a:spcPts val="0"/>
              </a:spcBef>
              <a:buNone/>
            </a:pPr>
            <a:r>
              <a:rPr lang="en">
                <a:solidFill>
                  <a:srgbClr val="FFFFFF"/>
                </a:solidFill>
              </a:rPr>
              <a:t>Align one box in the center, both horizontally and vertically.</a:t>
            </a:r>
          </a:p>
          <a:p>
            <a:pPr lvl="0">
              <a:spcBef>
                <a:spcPts val="0"/>
              </a:spcBef>
              <a:buNone/>
            </a:pPr>
            <a:endParaRPr>
              <a:solidFill>
                <a:srgbClr val="FFFFFF"/>
              </a:solidFill>
            </a:endParaRPr>
          </a:p>
          <a:p>
            <a:pPr lvl="0">
              <a:spcBef>
                <a:spcPts val="0"/>
              </a:spcBef>
              <a:buNone/>
            </a:pPr>
            <a:r>
              <a:rPr lang="en" sz="2400">
                <a:solidFill>
                  <a:srgbClr val="FFE599"/>
                </a:solidFill>
              </a:rPr>
              <a:t>Start here</a:t>
            </a:r>
          </a:p>
          <a:p>
            <a:pPr lvl="0" rtl="0">
              <a:lnSpc>
                <a:spcPct val="115000"/>
              </a:lnSpc>
              <a:spcBef>
                <a:spcPts val="0"/>
              </a:spcBef>
              <a:spcAft>
                <a:spcPts val="1600"/>
              </a:spcAft>
              <a:buClr>
                <a:schemeClr val="dk1"/>
              </a:buClr>
              <a:buSzPct val="68750"/>
              <a:buFont typeface="Arial"/>
              <a:buNone/>
            </a:pPr>
            <a:r>
              <a:rPr lang="en" sz="1600" b="0" u="sng">
                <a:solidFill>
                  <a:schemeClr val="hlink"/>
                </a:solidFill>
                <a:hlinkClick r:id="rId3"/>
              </a:rPr>
              <a:t>https://jsfiddle.net/ebigalee/mr9Ld2ht/</a:t>
            </a:r>
          </a:p>
          <a:p>
            <a:pPr lvl="0" rtl="0">
              <a:lnSpc>
                <a:spcPct val="115000"/>
              </a:lnSpc>
              <a:spcBef>
                <a:spcPts val="0"/>
              </a:spcBef>
              <a:spcAft>
                <a:spcPts val="1600"/>
              </a:spcAft>
              <a:buClr>
                <a:schemeClr val="dk1"/>
              </a:buClr>
              <a:buSzPct val="68750"/>
              <a:buFont typeface="Arial"/>
              <a:buNone/>
            </a:pPr>
            <a:endParaRPr sz="1600" b="0">
              <a:solidFill>
                <a:srgbClr val="FFFFFF"/>
              </a:solidFill>
            </a:endParaRPr>
          </a:p>
        </p:txBody>
      </p:sp>
      <p:sp>
        <p:nvSpPr>
          <p:cNvPr id="149" name="Shape 149"/>
          <p:cNvSpPr/>
          <p:nvPr/>
        </p:nvSpPr>
        <p:spPr>
          <a:xfrm>
            <a:off x="6264900" y="1993800"/>
            <a:ext cx="1175400" cy="11559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p:nvPr/>
        </p:nvSpPr>
        <p:spPr>
          <a:xfrm>
            <a:off x="4294300" y="0"/>
            <a:ext cx="4849800" cy="51435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 #1</a:t>
            </a:r>
          </a:p>
        </p:txBody>
      </p:sp>
      <p:sp>
        <p:nvSpPr>
          <p:cNvPr id="156" name="Shape 156"/>
          <p:cNvSpPr txBox="1">
            <a:spLocks noGrp="1"/>
          </p:cNvSpPr>
          <p:nvPr>
            <p:ph type="body" idx="1"/>
          </p:nvPr>
        </p:nvSpPr>
        <p:spPr>
          <a:xfrm>
            <a:off x="4663900" y="445025"/>
            <a:ext cx="4243200" cy="4418700"/>
          </a:xfrm>
          <a:prstGeom prst="rect">
            <a:avLst/>
          </a:prstGeom>
        </p:spPr>
        <p:txBody>
          <a:bodyPr lIns="91425" tIns="91425" rIns="91425" bIns="91425" anchor="t" anchorCtr="0">
            <a:noAutofit/>
          </a:bodyPr>
          <a:lstStyle/>
          <a:p>
            <a:pPr lvl="0">
              <a:spcBef>
                <a:spcPts val="0"/>
              </a:spcBef>
              <a:buNone/>
            </a:pPr>
            <a:r>
              <a:rPr lang="en">
                <a:solidFill>
                  <a:srgbClr val="FFFFFF"/>
                </a:solidFill>
                <a:latin typeface="Consolas"/>
                <a:ea typeface="Consolas"/>
                <a:cs typeface="Consolas"/>
                <a:sym typeface="Consolas"/>
              </a:rPr>
              <a:t>CSS</a:t>
            </a:r>
          </a:p>
          <a:p>
            <a:pPr lvl="0" rtl="0">
              <a:spcBef>
                <a:spcPts val="0"/>
              </a:spcBef>
              <a:buNone/>
            </a:pPr>
            <a:r>
              <a:rPr lang="en">
                <a:solidFill>
                  <a:srgbClr val="FFFFFF"/>
                </a:solidFill>
                <a:latin typeface="Consolas"/>
                <a:ea typeface="Consolas"/>
                <a:cs typeface="Consolas"/>
                <a:sym typeface="Consolas"/>
              </a:rPr>
              <a:t>.parent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a:t>
            </a:r>
            <a:r>
              <a:rPr lang="en">
                <a:solidFill>
                  <a:srgbClr val="FFE599"/>
                </a:solidFill>
                <a:latin typeface="Consolas"/>
                <a:ea typeface="Consolas"/>
                <a:cs typeface="Consolas"/>
                <a:sym typeface="Consolas"/>
              </a:rPr>
              <a:t> display: flex;</a:t>
            </a:r>
            <a:br>
              <a:rPr lang="en">
                <a:solidFill>
                  <a:srgbClr val="FFE599"/>
                </a:solidFill>
                <a:latin typeface="Consolas"/>
                <a:ea typeface="Consolas"/>
                <a:cs typeface="Consolas"/>
                <a:sym typeface="Consolas"/>
              </a:rPr>
            </a:br>
            <a:r>
              <a:rPr lang="en">
                <a:solidFill>
                  <a:srgbClr val="FFE599"/>
                </a:solidFill>
                <a:latin typeface="Consolas"/>
                <a:ea typeface="Consolas"/>
                <a:cs typeface="Consolas"/>
                <a:sym typeface="Consolas"/>
              </a:rPr>
              <a:t>  justify-content: center;</a:t>
            </a:r>
            <a:br>
              <a:rPr lang="en">
                <a:solidFill>
                  <a:srgbClr val="FFE599"/>
                </a:solidFill>
                <a:latin typeface="Consolas"/>
                <a:ea typeface="Consolas"/>
                <a:cs typeface="Consolas"/>
                <a:sym typeface="Consolas"/>
              </a:rPr>
            </a:br>
            <a:r>
              <a:rPr lang="en">
                <a:solidFill>
                  <a:srgbClr val="FFE599"/>
                </a:solidFill>
                <a:latin typeface="Consolas"/>
                <a:ea typeface="Consolas"/>
                <a:cs typeface="Consolas"/>
                <a:sym typeface="Consolas"/>
              </a:rPr>
              <a:t>  align-items: center;</a:t>
            </a:r>
            <a:r>
              <a:rPr lang="en">
                <a:solidFill>
                  <a:srgbClr val="FFFFFF"/>
                </a:solidFill>
                <a:latin typeface="Consolas"/>
                <a:ea typeface="Consolas"/>
                <a:cs typeface="Consolas"/>
                <a:sym typeface="Consolas"/>
              </a:rPr>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p>
          <a:p>
            <a:pPr lvl="0">
              <a:spcBef>
                <a:spcPts val="0"/>
              </a:spcBef>
              <a:buClr>
                <a:schemeClr val="dk1"/>
              </a:buClr>
              <a:buSzPct val="61111"/>
              <a:buFont typeface="Arial"/>
              <a:buNone/>
            </a:pPr>
            <a:r>
              <a:rPr lang="en">
                <a:solidFill>
                  <a:srgbClr val="FFFFFF"/>
                </a:solidFill>
                <a:latin typeface="Consolas"/>
                <a:ea typeface="Consolas"/>
                <a:cs typeface="Consolas"/>
                <a:sym typeface="Consolas"/>
              </a:rPr>
              <a:t>.child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width: 200px;</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height: 200px;</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p>
          <a:p>
            <a:pPr lvl="0" rtl="0">
              <a:spcBef>
                <a:spcPts val="0"/>
              </a:spcBef>
              <a:buNone/>
            </a:pPr>
            <a:endParaRPr>
              <a:solidFill>
                <a:srgbClr val="FFFFFF"/>
              </a:solidFill>
            </a:endParaRPr>
          </a:p>
        </p:txBody>
      </p:sp>
      <p:sp>
        <p:nvSpPr>
          <p:cNvPr id="157" name="Shape 157"/>
          <p:cNvSpPr txBox="1"/>
          <p:nvPr/>
        </p:nvSpPr>
        <p:spPr>
          <a:xfrm>
            <a:off x="311700" y="1191425"/>
            <a:ext cx="3789600" cy="3807300"/>
          </a:xfrm>
          <a:prstGeom prst="rect">
            <a:avLst/>
          </a:prstGeom>
          <a:noFill/>
          <a:ln>
            <a:noFill/>
          </a:ln>
        </p:spPr>
        <p:txBody>
          <a:bodyPr lIns="91425" tIns="91425" rIns="91425" bIns="91425" anchor="t" anchorCtr="0">
            <a:noAutofit/>
          </a:bodyPr>
          <a:lstStyle/>
          <a:p>
            <a:pPr lvl="0">
              <a:spcBef>
                <a:spcPts val="0"/>
              </a:spcBef>
              <a:buNone/>
            </a:pPr>
            <a:r>
              <a:rPr lang="en" sz="1800">
                <a:latin typeface="Consolas"/>
                <a:ea typeface="Consolas"/>
                <a:cs typeface="Consolas"/>
                <a:sym typeface="Consolas"/>
              </a:rPr>
              <a:t>HTML</a:t>
            </a:r>
          </a:p>
          <a:p>
            <a:pPr lvl="0">
              <a:spcBef>
                <a:spcPts val="0"/>
              </a:spcBef>
              <a:buNone/>
            </a:pPr>
            <a:endParaRPr sz="1800">
              <a:latin typeface="Consolas"/>
              <a:ea typeface="Consolas"/>
              <a:cs typeface="Consolas"/>
              <a:sym typeface="Consolas"/>
            </a:endParaRPr>
          </a:p>
          <a:p>
            <a:pPr lvl="0" rtl="0">
              <a:spcBef>
                <a:spcPts val="0"/>
              </a:spcBef>
              <a:buNone/>
            </a:pPr>
            <a:r>
              <a:rPr lang="en" sz="1800">
                <a:latin typeface="Consolas"/>
                <a:ea typeface="Consolas"/>
                <a:cs typeface="Consolas"/>
                <a:sym typeface="Consolas"/>
              </a:rPr>
              <a:t>&lt;div class="parent"&gt;</a:t>
            </a:r>
          </a:p>
          <a:p>
            <a:pPr lvl="0" rtl="0">
              <a:spcBef>
                <a:spcPts val="0"/>
              </a:spcBef>
              <a:buNone/>
            </a:pPr>
            <a:r>
              <a:rPr lang="en" sz="1800">
                <a:latin typeface="Consolas"/>
                <a:ea typeface="Consolas"/>
                <a:cs typeface="Consolas"/>
                <a:sym typeface="Consolas"/>
              </a:rPr>
              <a:t>  &lt;div class="child one"&gt;&lt;/div&gt;</a:t>
            </a:r>
          </a:p>
          <a:p>
            <a:pPr lvl="0" rtl="0">
              <a:spcBef>
                <a:spcPts val="0"/>
              </a:spcBef>
              <a:buNone/>
            </a:pPr>
            <a:r>
              <a:rPr lang="en" sz="1800">
                <a:latin typeface="Consolas"/>
                <a:ea typeface="Consolas"/>
                <a:cs typeface="Consolas"/>
                <a:sym typeface="Consolas"/>
              </a:rPr>
              <a:t>&lt;/div&gt;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1"/>
        <p:cNvGrpSpPr/>
        <p:nvPr/>
      </p:nvGrpSpPr>
      <p:grpSpPr>
        <a:xfrm>
          <a:off x="0" y="0"/>
          <a:ext cx="0" cy="0"/>
          <a:chOff x="0" y="0"/>
          <a:chExt cx="0" cy="0"/>
        </a:xfrm>
      </p:grpSpPr>
      <p:sp>
        <p:nvSpPr>
          <p:cNvPr id="162" name="Shape 162"/>
          <p:cNvSpPr/>
          <p:nvPr/>
        </p:nvSpPr>
        <p:spPr>
          <a:xfrm>
            <a:off x="-50" y="-9750"/>
            <a:ext cx="4545300" cy="51435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3" name="Shape 163"/>
          <p:cNvSpPr txBox="1">
            <a:spLocks noGrp="1"/>
          </p:cNvSpPr>
          <p:nvPr>
            <p:ph type="title"/>
          </p:nvPr>
        </p:nvSpPr>
        <p:spPr>
          <a:xfrm>
            <a:off x="349300" y="450119"/>
            <a:ext cx="3898200" cy="4115400"/>
          </a:xfrm>
          <a:prstGeom prst="rect">
            <a:avLst/>
          </a:prstGeom>
        </p:spPr>
        <p:txBody>
          <a:bodyPr lIns="91425" tIns="91425" rIns="91425" bIns="91425" anchor="t" anchorCtr="0">
            <a:noAutofit/>
          </a:bodyPr>
          <a:lstStyle/>
          <a:p>
            <a:pPr lvl="0" rtl="0">
              <a:spcBef>
                <a:spcPts val="0"/>
              </a:spcBef>
              <a:buNone/>
            </a:pPr>
            <a:r>
              <a:rPr lang="en" sz="2400" b="0">
                <a:solidFill>
                  <a:srgbClr val="D9D9D9"/>
                </a:solidFill>
              </a:rPr>
              <a:t>CHALLENGE #2</a:t>
            </a:r>
          </a:p>
          <a:p>
            <a:pPr lvl="0" rtl="0">
              <a:spcBef>
                <a:spcPts val="0"/>
              </a:spcBef>
              <a:buNone/>
            </a:pPr>
            <a:r>
              <a:rPr lang="en">
                <a:solidFill>
                  <a:srgbClr val="FFFFFF"/>
                </a:solidFill>
              </a:rPr>
              <a:t>Align a bunch of boxes into a grid</a:t>
            </a:r>
          </a:p>
          <a:p>
            <a:pPr lvl="0" rtl="0">
              <a:spcBef>
                <a:spcPts val="0"/>
              </a:spcBef>
              <a:buNone/>
            </a:pPr>
            <a:endParaRPr>
              <a:solidFill>
                <a:srgbClr val="FFFFFF"/>
              </a:solidFill>
            </a:endParaRPr>
          </a:p>
          <a:p>
            <a:pPr lvl="0" rtl="0">
              <a:spcBef>
                <a:spcPts val="0"/>
              </a:spcBef>
              <a:buNone/>
            </a:pPr>
            <a:r>
              <a:rPr lang="en" sz="2400">
                <a:solidFill>
                  <a:srgbClr val="FFE599"/>
                </a:solidFill>
              </a:rPr>
              <a:t>Start here</a:t>
            </a:r>
          </a:p>
          <a:p>
            <a:pPr lvl="0" rtl="0">
              <a:lnSpc>
                <a:spcPct val="115000"/>
              </a:lnSpc>
              <a:spcBef>
                <a:spcPts val="0"/>
              </a:spcBef>
              <a:spcAft>
                <a:spcPts val="1600"/>
              </a:spcAft>
              <a:buClr>
                <a:schemeClr val="dk1"/>
              </a:buClr>
              <a:buSzPct val="68750"/>
              <a:buFont typeface="Arial"/>
              <a:buNone/>
            </a:pPr>
            <a:r>
              <a:rPr lang="en" sz="1600" b="0" u="sng">
                <a:solidFill>
                  <a:schemeClr val="hlink"/>
                </a:solidFill>
                <a:hlinkClick r:id="rId3"/>
              </a:rPr>
              <a:t>https://jsfiddle.net/ebigalee/mr9Ld2ht/</a:t>
            </a:r>
          </a:p>
          <a:p>
            <a:pPr lvl="0" rtl="0">
              <a:lnSpc>
                <a:spcPct val="115000"/>
              </a:lnSpc>
              <a:spcBef>
                <a:spcPts val="0"/>
              </a:spcBef>
              <a:spcAft>
                <a:spcPts val="1600"/>
              </a:spcAft>
              <a:buClr>
                <a:schemeClr val="dk1"/>
              </a:buClr>
              <a:buSzPct val="68750"/>
              <a:buFont typeface="Arial"/>
              <a:buNone/>
            </a:pPr>
            <a:endParaRPr sz="1600" b="0">
              <a:solidFill>
                <a:srgbClr val="FFFFFF"/>
              </a:solidFill>
            </a:endParaRPr>
          </a:p>
        </p:txBody>
      </p:sp>
      <p:sp>
        <p:nvSpPr>
          <p:cNvPr id="164" name="Shape 164"/>
          <p:cNvSpPr/>
          <p:nvPr/>
        </p:nvSpPr>
        <p:spPr>
          <a:xfrm>
            <a:off x="5012375" y="816475"/>
            <a:ext cx="1175400" cy="11559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5" name="Shape 165"/>
          <p:cNvSpPr/>
          <p:nvPr/>
        </p:nvSpPr>
        <p:spPr>
          <a:xfrm>
            <a:off x="6234950" y="816475"/>
            <a:ext cx="1175400" cy="1155900"/>
          </a:xfrm>
          <a:prstGeom prst="rect">
            <a:avLst/>
          </a:prstGeom>
          <a:solidFill>
            <a:srgbClr val="B7B7B7"/>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a:off x="7457525" y="816475"/>
            <a:ext cx="1175400" cy="1155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6234950" y="2002425"/>
            <a:ext cx="1175400" cy="1155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5012375" y="2002425"/>
            <a:ext cx="1175400" cy="1155900"/>
          </a:xfrm>
          <a:prstGeom prst="rect">
            <a:avLst/>
          </a:prstGeom>
          <a:solidFill>
            <a:srgbClr val="B7B7B7"/>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7457525" y="2002425"/>
            <a:ext cx="1175400" cy="11559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p:nvPr/>
        </p:nvSpPr>
        <p:spPr>
          <a:xfrm>
            <a:off x="4294300" y="0"/>
            <a:ext cx="4849800" cy="51435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5" name="Shape 1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CHALLENGE #2</a:t>
            </a:r>
          </a:p>
        </p:txBody>
      </p:sp>
      <p:sp>
        <p:nvSpPr>
          <p:cNvPr id="176" name="Shape 176"/>
          <p:cNvSpPr txBox="1">
            <a:spLocks noGrp="1"/>
          </p:cNvSpPr>
          <p:nvPr>
            <p:ph type="body" idx="1"/>
          </p:nvPr>
        </p:nvSpPr>
        <p:spPr>
          <a:xfrm>
            <a:off x="4663900" y="445025"/>
            <a:ext cx="4243200" cy="4418700"/>
          </a:xfrm>
          <a:prstGeom prst="rect">
            <a:avLst/>
          </a:prstGeom>
        </p:spPr>
        <p:txBody>
          <a:bodyPr lIns="91425" tIns="91425" rIns="91425" bIns="91425" anchor="t" anchorCtr="0">
            <a:noAutofit/>
          </a:bodyPr>
          <a:lstStyle/>
          <a:p>
            <a:pPr lvl="0" rtl="0">
              <a:spcBef>
                <a:spcPts val="0"/>
              </a:spcBef>
              <a:buNone/>
            </a:pPr>
            <a:r>
              <a:rPr lang="en">
                <a:solidFill>
                  <a:srgbClr val="FFFFFF"/>
                </a:solidFill>
                <a:latin typeface="Consolas"/>
                <a:ea typeface="Consolas"/>
                <a:cs typeface="Consolas"/>
                <a:sym typeface="Consolas"/>
              </a:rPr>
              <a:t>CSS</a:t>
            </a:r>
          </a:p>
          <a:p>
            <a:pPr lvl="0" rtl="0">
              <a:spcBef>
                <a:spcPts val="0"/>
              </a:spcBef>
              <a:buNone/>
            </a:pPr>
            <a:r>
              <a:rPr lang="en">
                <a:solidFill>
                  <a:srgbClr val="FFFFFF"/>
                </a:solidFill>
                <a:latin typeface="Consolas"/>
                <a:ea typeface="Consolas"/>
                <a:cs typeface="Consolas"/>
                <a:sym typeface="Consolas"/>
              </a:rPr>
              <a:t>.parent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a:t>
            </a:r>
            <a:br>
              <a:rPr lang="en">
                <a:solidFill>
                  <a:srgbClr val="FFFFFF"/>
                </a:solidFill>
                <a:latin typeface="Consolas"/>
                <a:ea typeface="Consolas"/>
                <a:cs typeface="Consolas"/>
                <a:sym typeface="Consolas"/>
              </a:rPr>
            </a:br>
            <a:r>
              <a:rPr lang="en">
                <a:solidFill>
                  <a:srgbClr val="FFE599"/>
                </a:solidFill>
                <a:latin typeface="Consolas"/>
                <a:ea typeface="Consolas"/>
                <a:cs typeface="Consolas"/>
                <a:sym typeface="Consolas"/>
              </a:rPr>
              <a:t>  display: flex;</a:t>
            </a:r>
            <a:br>
              <a:rPr lang="en">
                <a:solidFill>
                  <a:srgbClr val="FFE599"/>
                </a:solidFill>
                <a:latin typeface="Consolas"/>
                <a:ea typeface="Consolas"/>
                <a:cs typeface="Consolas"/>
                <a:sym typeface="Consolas"/>
              </a:rPr>
            </a:br>
            <a:r>
              <a:rPr lang="en">
                <a:solidFill>
                  <a:srgbClr val="FFE599"/>
                </a:solidFill>
                <a:latin typeface="Consolas"/>
                <a:ea typeface="Consolas"/>
                <a:cs typeface="Consolas"/>
                <a:sym typeface="Consolas"/>
              </a:rPr>
              <a:t>  flex-flow: row wrap;</a:t>
            </a:r>
            <a:r>
              <a:rPr lang="en">
                <a:solidFill>
                  <a:srgbClr val="FFFFFF"/>
                </a:solidFill>
                <a:latin typeface="Consolas"/>
                <a:ea typeface="Consolas"/>
                <a:cs typeface="Consolas"/>
                <a:sym typeface="Consolas"/>
              </a:rPr>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p>
          <a:p>
            <a:pPr lvl="0" rtl="0">
              <a:spcBef>
                <a:spcPts val="0"/>
              </a:spcBef>
              <a:buNone/>
            </a:pPr>
            <a:r>
              <a:rPr lang="en">
                <a:solidFill>
                  <a:srgbClr val="FFFFFF"/>
                </a:solidFill>
                <a:latin typeface="Consolas"/>
                <a:ea typeface="Consolas"/>
                <a:cs typeface="Consolas"/>
                <a:sym typeface="Consolas"/>
              </a:rPr>
              <a:t>.child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width: 200px;</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height: 200px;</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p>
          <a:p>
            <a:pPr lvl="0" rtl="0">
              <a:spcBef>
                <a:spcPts val="0"/>
              </a:spcBef>
              <a:buNone/>
            </a:pPr>
            <a:endParaRPr>
              <a:solidFill>
                <a:srgbClr val="FFFFFF"/>
              </a:solidFill>
            </a:endParaRPr>
          </a:p>
        </p:txBody>
      </p:sp>
      <p:sp>
        <p:nvSpPr>
          <p:cNvPr id="177" name="Shape 177"/>
          <p:cNvSpPr txBox="1"/>
          <p:nvPr/>
        </p:nvSpPr>
        <p:spPr>
          <a:xfrm>
            <a:off x="311700" y="1191425"/>
            <a:ext cx="3789600" cy="3807300"/>
          </a:xfrm>
          <a:prstGeom prst="rect">
            <a:avLst/>
          </a:prstGeom>
          <a:noFill/>
          <a:ln>
            <a:noFill/>
          </a:ln>
        </p:spPr>
        <p:txBody>
          <a:bodyPr lIns="91425" tIns="91425" rIns="91425" bIns="91425" anchor="t" anchorCtr="0">
            <a:noAutofit/>
          </a:bodyPr>
          <a:lstStyle/>
          <a:p>
            <a:pPr lvl="0" rtl="0">
              <a:spcBef>
                <a:spcPts val="0"/>
              </a:spcBef>
              <a:buNone/>
            </a:pPr>
            <a:r>
              <a:rPr lang="en" sz="1800">
                <a:latin typeface="Consolas"/>
                <a:ea typeface="Consolas"/>
                <a:cs typeface="Consolas"/>
                <a:sym typeface="Consolas"/>
              </a:rPr>
              <a:t>HTML</a:t>
            </a:r>
          </a:p>
          <a:p>
            <a:pPr lvl="0" rtl="0">
              <a:spcBef>
                <a:spcPts val="0"/>
              </a:spcBef>
              <a:buNone/>
            </a:pPr>
            <a:endParaRPr>
              <a:latin typeface="Consolas"/>
              <a:ea typeface="Consolas"/>
              <a:cs typeface="Consolas"/>
              <a:sym typeface="Consolas"/>
            </a:endParaRPr>
          </a:p>
          <a:p>
            <a:pPr lvl="0" rtl="0">
              <a:spcBef>
                <a:spcPts val="0"/>
              </a:spcBef>
              <a:buNone/>
            </a:pPr>
            <a:r>
              <a:rPr lang="en">
                <a:latin typeface="Consolas"/>
                <a:ea typeface="Consolas"/>
                <a:cs typeface="Consolas"/>
                <a:sym typeface="Consolas"/>
              </a:rPr>
              <a:t>&lt;div class="parent"&gt;</a:t>
            </a:r>
          </a:p>
          <a:p>
            <a:pPr lvl="0">
              <a:spcBef>
                <a:spcPts val="0"/>
              </a:spcBef>
              <a:buNone/>
            </a:pPr>
            <a:r>
              <a:rPr lang="en">
                <a:latin typeface="Consolas"/>
                <a:ea typeface="Consolas"/>
                <a:cs typeface="Consolas"/>
                <a:sym typeface="Consolas"/>
              </a:rPr>
              <a:t>  &lt;div class="child one"&gt;&lt;/div&gt;</a:t>
            </a:r>
          </a:p>
          <a:p>
            <a:pPr marL="0" lvl="0" indent="0">
              <a:spcBef>
                <a:spcPts val="0"/>
              </a:spcBef>
              <a:buNone/>
            </a:pPr>
            <a:r>
              <a:rPr lang="en">
                <a:solidFill>
                  <a:schemeClr val="dk1"/>
                </a:solidFill>
                <a:latin typeface="Consolas"/>
                <a:ea typeface="Consolas"/>
                <a:cs typeface="Consolas"/>
                <a:sym typeface="Consolas"/>
              </a:rPr>
              <a:t>  &lt;div class="child two"&gt;&lt;/div&gt;</a:t>
            </a:r>
          </a:p>
          <a:p>
            <a:pPr lvl="0">
              <a:spcBef>
                <a:spcPts val="0"/>
              </a:spcBef>
              <a:buNone/>
            </a:pPr>
            <a:r>
              <a:rPr lang="en">
                <a:solidFill>
                  <a:schemeClr val="dk1"/>
                </a:solidFill>
                <a:latin typeface="Consolas"/>
                <a:ea typeface="Consolas"/>
                <a:cs typeface="Consolas"/>
                <a:sym typeface="Consolas"/>
              </a:rPr>
              <a:t>  &lt;div class="child three"&gt;&lt;/div&gt;</a:t>
            </a:r>
          </a:p>
          <a:p>
            <a:pPr lvl="0">
              <a:spcBef>
                <a:spcPts val="0"/>
              </a:spcBef>
              <a:buNone/>
            </a:pPr>
            <a:r>
              <a:rPr lang="en">
                <a:solidFill>
                  <a:schemeClr val="dk1"/>
                </a:solidFill>
                <a:latin typeface="Consolas"/>
                <a:ea typeface="Consolas"/>
                <a:cs typeface="Consolas"/>
                <a:sym typeface="Consolas"/>
              </a:rPr>
              <a:t>  &lt;div class="child three"&gt;&lt;/div&gt;</a:t>
            </a:r>
          </a:p>
          <a:p>
            <a:pPr lvl="0">
              <a:spcBef>
                <a:spcPts val="0"/>
              </a:spcBef>
              <a:buNone/>
            </a:pPr>
            <a:r>
              <a:rPr lang="en">
                <a:solidFill>
                  <a:schemeClr val="dk1"/>
                </a:solidFill>
                <a:latin typeface="Consolas"/>
                <a:ea typeface="Consolas"/>
                <a:cs typeface="Consolas"/>
                <a:sym typeface="Consolas"/>
              </a:rPr>
              <a:t>  &lt;div class="child two"&gt;&lt;/div&gt;</a:t>
            </a:r>
          </a:p>
          <a:p>
            <a:pPr lvl="0" rtl="0">
              <a:spcBef>
                <a:spcPts val="0"/>
              </a:spcBef>
              <a:buNone/>
            </a:pPr>
            <a:r>
              <a:rPr lang="en">
                <a:solidFill>
                  <a:schemeClr val="dk1"/>
                </a:solidFill>
                <a:latin typeface="Consolas"/>
                <a:ea typeface="Consolas"/>
                <a:cs typeface="Consolas"/>
                <a:sym typeface="Consolas"/>
              </a:rPr>
              <a:t>  &lt;div class="child one"&gt;&lt;/div&gt;</a:t>
            </a:r>
          </a:p>
          <a:p>
            <a:pPr lvl="0" rtl="0">
              <a:spcBef>
                <a:spcPts val="0"/>
              </a:spcBef>
              <a:buNone/>
            </a:pPr>
            <a:r>
              <a:rPr lang="en">
                <a:latin typeface="Consolas"/>
                <a:ea typeface="Consolas"/>
                <a:cs typeface="Consolas"/>
                <a:sym typeface="Consolas"/>
              </a:rPr>
              <a:t>&lt;/div&gt;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81"/>
        <p:cNvGrpSpPr/>
        <p:nvPr/>
      </p:nvGrpSpPr>
      <p:grpSpPr>
        <a:xfrm>
          <a:off x="0" y="0"/>
          <a:ext cx="0" cy="0"/>
          <a:chOff x="0" y="0"/>
          <a:chExt cx="0" cy="0"/>
        </a:xfrm>
      </p:grpSpPr>
      <p:sp>
        <p:nvSpPr>
          <p:cNvPr id="182" name="Shape 182"/>
          <p:cNvSpPr/>
          <p:nvPr/>
        </p:nvSpPr>
        <p:spPr>
          <a:xfrm>
            <a:off x="-50" y="-9750"/>
            <a:ext cx="4545300" cy="51435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txBox="1">
            <a:spLocks noGrp="1"/>
          </p:cNvSpPr>
          <p:nvPr>
            <p:ph type="title"/>
          </p:nvPr>
        </p:nvSpPr>
        <p:spPr>
          <a:xfrm>
            <a:off x="349300" y="450119"/>
            <a:ext cx="3898200" cy="4115400"/>
          </a:xfrm>
          <a:prstGeom prst="rect">
            <a:avLst/>
          </a:prstGeom>
        </p:spPr>
        <p:txBody>
          <a:bodyPr lIns="91425" tIns="91425" rIns="91425" bIns="91425" anchor="t" anchorCtr="0">
            <a:noAutofit/>
          </a:bodyPr>
          <a:lstStyle/>
          <a:p>
            <a:pPr lvl="0" rtl="0">
              <a:spcBef>
                <a:spcPts val="0"/>
              </a:spcBef>
              <a:buNone/>
            </a:pPr>
            <a:r>
              <a:rPr lang="en" sz="2400" b="0">
                <a:solidFill>
                  <a:srgbClr val="D9D9D9"/>
                </a:solidFill>
              </a:rPr>
              <a:t>CHALLENGE #3</a:t>
            </a:r>
          </a:p>
          <a:p>
            <a:pPr lvl="0" rtl="0">
              <a:spcBef>
                <a:spcPts val="0"/>
              </a:spcBef>
              <a:buNone/>
            </a:pPr>
            <a:r>
              <a:rPr lang="en">
                <a:solidFill>
                  <a:srgbClr val="FFFFFF"/>
                </a:solidFill>
              </a:rPr>
              <a:t>Make a layout with columns with flexible items</a:t>
            </a:r>
          </a:p>
          <a:p>
            <a:pPr lvl="0" rtl="0">
              <a:spcBef>
                <a:spcPts val="0"/>
              </a:spcBef>
              <a:buNone/>
            </a:pPr>
            <a:endParaRPr>
              <a:solidFill>
                <a:srgbClr val="FFFFFF"/>
              </a:solidFill>
            </a:endParaRPr>
          </a:p>
          <a:p>
            <a:pPr lvl="0" rtl="0">
              <a:spcBef>
                <a:spcPts val="0"/>
              </a:spcBef>
              <a:buNone/>
            </a:pPr>
            <a:r>
              <a:rPr lang="en" sz="2400">
                <a:solidFill>
                  <a:srgbClr val="FFE599"/>
                </a:solidFill>
              </a:rPr>
              <a:t>Start here</a:t>
            </a:r>
          </a:p>
          <a:p>
            <a:pPr lvl="0" rtl="0">
              <a:lnSpc>
                <a:spcPct val="115000"/>
              </a:lnSpc>
              <a:spcBef>
                <a:spcPts val="0"/>
              </a:spcBef>
              <a:spcAft>
                <a:spcPts val="1600"/>
              </a:spcAft>
              <a:buClr>
                <a:schemeClr val="dk1"/>
              </a:buClr>
              <a:buSzPct val="68750"/>
              <a:buFont typeface="Arial"/>
              <a:buNone/>
            </a:pPr>
            <a:r>
              <a:rPr lang="en" sz="1600" b="0" u="sng">
                <a:solidFill>
                  <a:schemeClr val="hlink"/>
                </a:solidFill>
                <a:hlinkClick r:id="rId3"/>
              </a:rPr>
              <a:t>https://jsfiddle.net/ebigalee/mr9Ld2ht/</a:t>
            </a:r>
          </a:p>
          <a:p>
            <a:pPr lvl="0" rtl="0">
              <a:lnSpc>
                <a:spcPct val="115000"/>
              </a:lnSpc>
              <a:spcBef>
                <a:spcPts val="0"/>
              </a:spcBef>
              <a:spcAft>
                <a:spcPts val="1600"/>
              </a:spcAft>
              <a:buClr>
                <a:schemeClr val="dk1"/>
              </a:buClr>
              <a:buSzPct val="68750"/>
              <a:buFont typeface="Arial"/>
              <a:buNone/>
            </a:pPr>
            <a:endParaRPr sz="1600" b="0">
              <a:solidFill>
                <a:srgbClr val="FFFFFF"/>
              </a:solidFill>
            </a:endParaRPr>
          </a:p>
        </p:txBody>
      </p:sp>
      <p:sp>
        <p:nvSpPr>
          <p:cNvPr id="184" name="Shape 184"/>
          <p:cNvSpPr/>
          <p:nvPr/>
        </p:nvSpPr>
        <p:spPr>
          <a:xfrm>
            <a:off x="4859975" y="664075"/>
            <a:ext cx="1298700" cy="11559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 name="Shape 185"/>
          <p:cNvSpPr/>
          <p:nvPr/>
        </p:nvSpPr>
        <p:spPr>
          <a:xfrm>
            <a:off x="6158750" y="664075"/>
            <a:ext cx="1298700" cy="1155900"/>
          </a:xfrm>
          <a:prstGeom prst="rect">
            <a:avLst/>
          </a:prstGeom>
          <a:solidFill>
            <a:srgbClr val="B7B7B7"/>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 name="Shape 186"/>
          <p:cNvSpPr/>
          <p:nvPr/>
        </p:nvSpPr>
        <p:spPr>
          <a:xfrm>
            <a:off x="7457525" y="664075"/>
            <a:ext cx="1298700" cy="1155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 name="Shape 187"/>
          <p:cNvSpPr/>
          <p:nvPr/>
        </p:nvSpPr>
        <p:spPr>
          <a:xfrm>
            <a:off x="4859975" y="2302575"/>
            <a:ext cx="2010900" cy="11559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 name="Shape 188"/>
          <p:cNvSpPr/>
          <p:nvPr/>
        </p:nvSpPr>
        <p:spPr>
          <a:xfrm>
            <a:off x="6870875" y="2302575"/>
            <a:ext cx="1885500" cy="1155900"/>
          </a:xfrm>
          <a:prstGeom prst="rect">
            <a:avLst/>
          </a:prstGeom>
          <a:solidFill>
            <a:srgbClr val="B7B7B7"/>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 name="Shape 189"/>
          <p:cNvSpPr/>
          <p:nvPr/>
        </p:nvSpPr>
        <p:spPr>
          <a:xfrm>
            <a:off x="4859975" y="3586050"/>
            <a:ext cx="3898200" cy="1155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 name="Shape 190"/>
          <p:cNvSpPr txBox="1"/>
          <p:nvPr/>
        </p:nvSpPr>
        <p:spPr>
          <a:xfrm>
            <a:off x="4893600" y="270200"/>
            <a:ext cx="936000" cy="393900"/>
          </a:xfrm>
          <a:prstGeom prst="rect">
            <a:avLst/>
          </a:prstGeom>
          <a:noFill/>
          <a:ln>
            <a:noFill/>
          </a:ln>
        </p:spPr>
        <p:txBody>
          <a:bodyPr lIns="91425" tIns="91425" rIns="91425" bIns="91425" anchor="t" anchorCtr="0">
            <a:noAutofit/>
          </a:bodyPr>
          <a:lstStyle/>
          <a:p>
            <a:pPr lvl="0">
              <a:spcBef>
                <a:spcPts val="0"/>
              </a:spcBef>
              <a:buNone/>
            </a:pPr>
            <a:r>
              <a:rPr lang="en"/>
              <a:t>nowrap</a:t>
            </a:r>
          </a:p>
        </p:txBody>
      </p:sp>
      <p:sp>
        <p:nvSpPr>
          <p:cNvPr id="191" name="Shape 191"/>
          <p:cNvSpPr txBox="1"/>
          <p:nvPr/>
        </p:nvSpPr>
        <p:spPr>
          <a:xfrm>
            <a:off x="4859975" y="1928125"/>
            <a:ext cx="936000" cy="393900"/>
          </a:xfrm>
          <a:prstGeom prst="rect">
            <a:avLst/>
          </a:prstGeom>
          <a:noFill/>
          <a:ln>
            <a:noFill/>
          </a:ln>
        </p:spPr>
        <p:txBody>
          <a:bodyPr lIns="91425" tIns="91425" rIns="91425" bIns="91425" anchor="t" anchorCtr="0">
            <a:noAutofit/>
          </a:bodyPr>
          <a:lstStyle/>
          <a:p>
            <a:pPr lvl="0" rtl="0">
              <a:spcBef>
                <a:spcPts val="0"/>
              </a:spcBef>
              <a:buNone/>
            </a:pPr>
            <a:r>
              <a:rPr lang="en"/>
              <a:t>wrap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p:nvPr/>
        </p:nvSpPr>
        <p:spPr>
          <a:xfrm>
            <a:off x="4294300" y="0"/>
            <a:ext cx="4849800" cy="51435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CHALLENGE #3</a:t>
            </a:r>
          </a:p>
        </p:txBody>
      </p:sp>
      <p:sp>
        <p:nvSpPr>
          <p:cNvPr id="198" name="Shape 198"/>
          <p:cNvSpPr txBox="1">
            <a:spLocks noGrp="1"/>
          </p:cNvSpPr>
          <p:nvPr>
            <p:ph type="body" idx="1"/>
          </p:nvPr>
        </p:nvSpPr>
        <p:spPr>
          <a:xfrm>
            <a:off x="4663900" y="445025"/>
            <a:ext cx="4243200" cy="4418700"/>
          </a:xfrm>
          <a:prstGeom prst="rect">
            <a:avLst/>
          </a:prstGeom>
        </p:spPr>
        <p:txBody>
          <a:bodyPr lIns="91425" tIns="91425" rIns="91425" bIns="91425" anchor="t" anchorCtr="0">
            <a:noAutofit/>
          </a:bodyPr>
          <a:lstStyle/>
          <a:p>
            <a:pPr lvl="0" rtl="0">
              <a:spcBef>
                <a:spcPts val="0"/>
              </a:spcBef>
              <a:buNone/>
            </a:pPr>
            <a:r>
              <a:rPr lang="en">
                <a:solidFill>
                  <a:srgbClr val="FFFFFF"/>
                </a:solidFill>
                <a:latin typeface="Consolas"/>
                <a:ea typeface="Consolas"/>
                <a:cs typeface="Consolas"/>
                <a:sym typeface="Consolas"/>
              </a:rPr>
              <a:t>CSS</a:t>
            </a:r>
          </a:p>
          <a:p>
            <a:pPr lvl="0" rtl="0">
              <a:spcBef>
                <a:spcPts val="0"/>
              </a:spcBef>
              <a:buNone/>
            </a:pPr>
            <a:r>
              <a:rPr lang="en">
                <a:solidFill>
                  <a:srgbClr val="FFFFFF"/>
                </a:solidFill>
                <a:latin typeface="Consolas"/>
                <a:ea typeface="Consolas"/>
                <a:cs typeface="Consolas"/>
                <a:sym typeface="Consolas"/>
              </a:rPr>
              <a:t>.parent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a:t>
            </a:r>
            <a:br>
              <a:rPr lang="en">
                <a:solidFill>
                  <a:srgbClr val="FFFFFF"/>
                </a:solidFill>
                <a:latin typeface="Consolas"/>
                <a:ea typeface="Consolas"/>
                <a:cs typeface="Consolas"/>
                <a:sym typeface="Consolas"/>
              </a:rPr>
            </a:br>
            <a:r>
              <a:rPr lang="en">
                <a:solidFill>
                  <a:srgbClr val="FFE599"/>
                </a:solidFill>
                <a:latin typeface="Consolas"/>
                <a:ea typeface="Consolas"/>
                <a:cs typeface="Consolas"/>
                <a:sym typeface="Consolas"/>
              </a:rPr>
              <a:t>  display: flex;</a:t>
            </a:r>
            <a:br>
              <a:rPr lang="en">
                <a:solidFill>
                  <a:srgbClr val="FFE599"/>
                </a:solidFill>
                <a:latin typeface="Consolas"/>
                <a:ea typeface="Consolas"/>
                <a:cs typeface="Consolas"/>
                <a:sym typeface="Consolas"/>
              </a:rPr>
            </a:br>
            <a:r>
              <a:rPr lang="en">
                <a:solidFill>
                  <a:srgbClr val="FFE599"/>
                </a:solidFill>
                <a:latin typeface="Consolas"/>
                <a:ea typeface="Consolas"/>
                <a:cs typeface="Consolas"/>
                <a:sym typeface="Consolas"/>
              </a:rPr>
              <a:t>  flex-flow: row wrap;</a:t>
            </a:r>
            <a:r>
              <a:rPr lang="en">
                <a:solidFill>
                  <a:srgbClr val="FFFFFF"/>
                </a:solidFill>
                <a:latin typeface="Consolas"/>
                <a:ea typeface="Consolas"/>
                <a:cs typeface="Consolas"/>
                <a:sym typeface="Consolas"/>
              </a:rPr>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p>
          <a:p>
            <a:pPr lvl="0" rtl="0">
              <a:spcBef>
                <a:spcPts val="0"/>
              </a:spcBef>
              <a:buNone/>
            </a:pPr>
            <a:r>
              <a:rPr lang="en">
                <a:solidFill>
                  <a:srgbClr val="FFFFFF"/>
                </a:solidFill>
                <a:latin typeface="Consolas"/>
                <a:ea typeface="Consolas"/>
                <a:cs typeface="Consolas"/>
                <a:sym typeface="Consolas"/>
              </a:rPr>
              <a:t>.child {</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width: 200px;</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height: 200px;</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  </a:t>
            </a:r>
            <a:r>
              <a:rPr lang="en">
                <a:solidFill>
                  <a:srgbClr val="FFE599"/>
                </a:solidFill>
                <a:latin typeface="Consolas"/>
                <a:ea typeface="Consolas"/>
                <a:cs typeface="Consolas"/>
                <a:sym typeface="Consolas"/>
              </a:rPr>
              <a:t>flex-grow: 1;</a:t>
            </a:r>
            <a:br>
              <a:rPr lang="en">
                <a:solidFill>
                  <a:srgbClr val="FFE599"/>
                </a:solidFill>
                <a:latin typeface="Consolas"/>
                <a:ea typeface="Consolas"/>
                <a:cs typeface="Consolas"/>
                <a:sym typeface="Consolas"/>
              </a:rPr>
            </a:br>
            <a:r>
              <a:rPr lang="en">
                <a:solidFill>
                  <a:srgbClr val="FFE599"/>
                </a:solidFill>
                <a:latin typeface="Consolas"/>
                <a:ea typeface="Consolas"/>
                <a:cs typeface="Consolas"/>
                <a:sym typeface="Consolas"/>
              </a:rPr>
              <a:t>  flex-shrink: 0;</a:t>
            </a:r>
            <a:br>
              <a:rPr lang="en">
                <a:solidFill>
                  <a:srgbClr val="FFE599"/>
                </a:solidFill>
                <a:latin typeface="Consolas"/>
                <a:ea typeface="Consolas"/>
                <a:cs typeface="Consolas"/>
                <a:sym typeface="Consolas"/>
              </a:rPr>
            </a:br>
            <a:r>
              <a:rPr lang="en">
                <a:solidFill>
                  <a:srgbClr val="FFE599"/>
                </a:solidFill>
                <a:latin typeface="Consolas"/>
                <a:ea typeface="Consolas"/>
                <a:cs typeface="Consolas"/>
                <a:sym typeface="Consolas"/>
              </a:rPr>
              <a:t>  flex-basis: auto;</a:t>
            </a:r>
            <a:br>
              <a:rPr lang="en">
                <a:solidFill>
                  <a:srgbClr val="FFE599"/>
                </a:solidFill>
                <a:latin typeface="Consolas"/>
                <a:ea typeface="Consolas"/>
                <a:cs typeface="Consolas"/>
                <a:sym typeface="Consolas"/>
              </a:rPr>
            </a:br>
            <a:r>
              <a:rPr lang="en">
                <a:solidFill>
                  <a:srgbClr val="FFFFFF"/>
                </a:solidFill>
                <a:latin typeface="Consolas"/>
                <a:ea typeface="Consolas"/>
                <a:cs typeface="Consolas"/>
                <a:sym typeface="Consolas"/>
              </a:rPr>
              <a:t>}</a:t>
            </a:r>
          </a:p>
          <a:p>
            <a:pPr lvl="0" rtl="0">
              <a:spcBef>
                <a:spcPts val="0"/>
              </a:spcBef>
              <a:buNone/>
            </a:pPr>
            <a:endParaRPr>
              <a:solidFill>
                <a:srgbClr val="FFFFFF"/>
              </a:solidFill>
            </a:endParaRPr>
          </a:p>
        </p:txBody>
      </p:sp>
      <p:sp>
        <p:nvSpPr>
          <p:cNvPr id="199" name="Shape 199"/>
          <p:cNvSpPr txBox="1"/>
          <p:nvPr/>
        </p:nvSpPr>
        <p:spPr>
          <a:xfrm>
            <a:off x="311700" y="1191425"/>
            <a:ext cx="3789600" cy="3807300"/>
          </a:xfrm>
          <a:prstGeom prst="rect">
            <a:avLst/>
          </a:prstGeom>
          <a:noFill/>
          <a:ln>
            <a:noFill/>
          </a:ln>
        </p:spPr>
        <p:txBody>
          <a:bodyPr lIns="91425" tIns="91425" rIns="91425" bIns="91425" anchor="t" anchorCtr="0">
            <a:noAutofit/>
          </a:bodyPr>
          <a:lstStyle/>
          <a:p>
            <a:pPr lvl="0" rtl="0">
              <a:spcBef>
                <a:spcPts val="0"/>
              </a:spcBef>
              <a:buNone/>
            </a:pPr>
            <a:r>
              <a:rPr lang="en" sz="1800">
                <a:latin typeface="Consolas"/>
                <a:ea typeface="Consolas"/>
                <a:cs typeface="Consolas"/>
                <a:sym typeface="Consolas"/>
              </a:rPr>
              <a:t>HTML</a:t>
            </a:r>
          </a:p>
          <a:p>
            <a:pPr lvl="0" rtl="0">
              <a:spcBef>
                <a:spcPts val="0"/>
              </a:spcBef>
              <a:buNone/>
            </a:pPr>
            <a:endParaRPr>
              <a:latin typeface="Consolas"/>
              <a:ea typeface="Consolas"/>
              <a:cs typeface="Consolas"/>
              <a:sym typeface="Consolas"/>
            </a:endParaRPr>
          </a:p>
          <a:p>
            <a:pPr lvl="0" rtl="0">
              <a:spcBef>
                <a:spcPts val="0"/>
              </a:spcBef>
              <a:buNone/>
            </a:pPr>
            <a:r>
              <a:rPr lang="en">
                <a:latin typeface="Consolas"/>
                <a:ea typeface="Consolas"/>
                <a:cs typeface="Consolas"/>
                <a:sym typeface="Consolas"/>
              </a:rPr>
              <a:t>&lt;div class="parent"&gt;</a:t>
            </a:r>
          </a:p>
          <a:p>
            <a:pPr lvl="0" rtl="0">
              <a:spcBef>
                <a:spcPts val="0"/>
              </a:spcBef>
              <a:buNone/>
            </a:pPr>
            <a:r>
              <a:rPr lang="en">
                <a:latin typeface="Consolas"/>
                <a:ea typeface="Consolas"/>
                <a:cs typeface="Consolas"/>
                <a:sym typeface="Consolas"/>
              </a:rPr>
              <a:t>  &lt;div class="child one"&gt;&lt;/div&gt;</a:t>
            </a:r>
          </a:p>
          <a:p>
            <a:pPr marL="0" lvl="0" indent="0" rtl="0">
              <a:spcBef>
                <a:spcPts val="0"/>
              </a:spcBef>
              <a:buNone/>
            </a:pPr>
            <a:r>
              <a:rPr lang="en">
                <a:solidFill>
                  <a:schemeClr val="dk1"/>
                </a:solidFill>
                <a:latin typeface="Consolas"/>
                <a:ea typeface="Consolas"/>
                <a:cs typeface="Consolas"/>
                <a:sym typeface="Consolas"/>
              </a:rPr>
              <a:t>  &lt;div class="child two"&gt;&lt;/div&gt;</a:t>
            </a:r>
          </a:p>
          <a:p>
            <a:pPr lvl="0" rtl="0">
              <a:spcBef>
                <a:spcPts val="0"/>
              </a:spcBef>
              <a:buNone/>
            </a:pPr>
            <a:r>
              <a:rPr lang="en">
                <a:solidFill>
                  <a:schemeClr val="dk1"/>
                </a:solidFill>
                <a:latin typeface="Consolas"/>
                <a:ea typeface="Consolas"/>
                <a:cs typeface="Consolas"/>
                <a:sym typeface="Consolas"/>
              </a:rPr>
              <a:t>  &lt;div class="child three"&gt;&lt;/div&gt;</a:t>
            </a:r>
          </a:p>
          <a:p>
            <a:pPr lvl="0" rtl="0">
              <a:spcBef>
                <a:spcPts val="0"/>
              </a:spcBef>
              <a:buNone/>
            </a:pPr>
            <a:r>
              <a:rPr lang="en">
                <a:solidFill>
                  <a:schemeClr val="dk1"/>
                </a:solidFill>
                <a:latin typeface="Consolas"/>
                <a:ea typeface="Consolas"/>
                <a:cs typeface="Consolas"/>
                <a:sym typeface="Consolas"/>
              </a:rPr>
              <a:t>  &lt;div class="child three"&gt;&lt;/div&gt;</a:t>
            </a:r>
          </a:p>
          <a:p>
            <a:pPr lvl="0" rtl="0">
              <a:spcBef>
                <a:spcPts val="0"/>
              </a:spcBef>
              <a:buNone/>
            </a:pPr>
            <a:r>
              <a:rPr lang="en">
                <a:solidFill>
                  <a:schemeClr val="dk1"/>
                </a:solidFill>
                <a:latin typeface="Consolas"/>
                <a:ea typeface="Consolas"/>
                <a:cs typeface="Consolas"/>
                <a:sym typeface="Consolas"/>
              </a:rPr>
              <a:t>  &lt;div class="child two"&gt;&lt;/div&gt;</a:t>
            </a:r>
          </a:p>
          <a:p>
            <a:pPr lvl="0" rtl="0">
              <a:spcBef>
                <a:spcPts val="0"/>
              </a:spcBef>
              <a:buNone/>
            </a:pPr>
            <a:r>
              <a:rPr lang="en">
                <a:solidFill>
                  <a:schemeClr val="dk1"/>
                </a:solidFill>
                <a:latin typeface="Consolas"/>
                <a:ea typeface="Consolas"/>
                <a:cs typeface="Consolas"/>
                <a:sym typeface="Consolas"/>
              </a:rPr>
              <a:t>  &lt;div class="child one"&gt;&lt;/div&gt;</a:t>
            </a:r>
          </a:p>
          <a:p>
            <a:pPr lvl="0" rtl="0">
              <a:spcBef>
                <a:spcPts val="0"/>
              </a:spcBef>
              <a:buNone/>
            </a:pPr>
            <a:r>
              <a:rPr lang="en">
                <a:latin typeface="Consolas"/>
                <a:ea typeface="Consolas"/>
                <a:cs typeface="Consolas"/>
                <a:sym typeface="Consolas"/>
              </a:rPr>
              <a:t>&lt;/div&gt;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Flexbox</a:t>
            </a:r>
          </a:p>
        </p:txBody>
      </p:sp>
      <p:sp>
        <p:nvSpPr>
          <p:cNvPr id="86" name="Shape 8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sz="2200"/>
              <a:t>“The CSS3 Flexible Box, or flexbox, is a layout mode providing for the arrangement of elements on a page such that the elements behave predictably when the page layout must accommodate different screen sizes and different display devices. For many applications, the flexible box model provides an improvement over the block model in that it does not use floats, nor do the flex container's margins collapse with the margins of its contents.”</a:t>
            </a:r>
          </a:p>
          <a:p>
            <a:pPr lvl="0" rtl="0">
              <a:spcBef>
                <a:spcPts val="0"/>
              </a:spcBef>
              <a:buNone/>
            </a:pPr>
            <a:r>
              <a:rPr lang="en" sz="1300" u="sng">
                <a:solidFill>
                  <a:schemeClr val="hlink"/>
                </a:solidFill>
                <a:hlinkClick r:id="rId3"/>
              </a:rPr>
              <a:t>https://developer.mozilla.org/en-US/docs/Web/CSS/CSS_Flexible_Box_Layout/Using_CSS_flexible_boxes</a:t>
            </a:r>
          </a:p>
          <a:p>
            <a:pPr lvl="0" rtl="0">
              <a:spcBef>
                <a:spcPts val="0"/>
              </a:spcBef>
              <a:buNone/>
            </a:pPr>
            <a:endParaRPr sz="1300"/>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11700" y="1100100"/>
            <a:ext cx="8624400" cy="3734700"/>
          </a:xfrm>
          <a:prstGeom prst="rect">
            <a:avLst/>
          </a:prstGeom>
        </p:spPr>
        <p:txBody>
          <a:bodyPr lIns="91425" tIns="91425" rIns="91425" bIns="91425" anchor="t" anchorCtr="0">
            <a:noAutofit/>
          </a:bodyPr>
          <a:lstStyle/>
          <a:p>
            <a:pPr marL="457200" lvl="0" indent="-228600" rtl="0">
              <a:spcBef>
                <a:spcPts val="0"/>
              </a:spcBef>
            </a:pPr>
            <a:r>
              <a:rPr lang="en" b="1" u="sng">
                <a:solidFill>
                  <a:schemeClr val="hlink"/>
                </a:solidFill>
                <a:hlinkClick r:id="rId3"/>
              </a:rPr>
              <a:t>https://developer.mozilla.org/en-US/docs/Web/CSS/CSS_Flexible_Box_Layout/Using_CSS_flexible_boxes</a:t>
            </a:r>
            <a:r>
              <a:rPr lang="en"/>
              <a:t> </a:t>
            </a:r>
            <a:r>
              <a:rPr lang="en" i="1"/>
              <a:t>(recommended)</a:t>
            </a:r>
            <a:r>
              <a:rPr lang="en"/>
              <a:t/>
            </a:r>
            <a:br>
              <a:rPr lang="en"/>
            </a:br>
            <a:endParaRPr lang="en"/>
          </a:p>
          <a:p>
            <a:pPr marL="457200" lvl="0" indent="-228600" rtl="0">
              <a:spcBef>
                <a:spcPts val="0"/>
              </a:spcBef>
            </a:pPr>
            <a:r>
              <a:rPr lang="en" u="sng">
                <a:solidFill>
                  <a:schemeClr val="hlink"/>
                </a:solidFill>
                <a:hlinkClick r:id="rId4"/>
              </a:rPr>
              <a:t>https://scotch.io/tutorials/a-visual-guide-to-css3-flexbox-properties</a:t>
            </a:r>
            <a:r>
              <a:rPr lang="en"/>
              <a:t/>
            </a:r>
            <a:br>
              <a:rPr lang="en"/>
            </a:br>
            <a:endParaRPr lang="en"/>
          </a:p>
          <a:p>
            <a:pPr marL="457200" lvl="0" indent="-228600" rtl="0">
              <a:spcBef>
                <a:spcPts val="0"/>
              </a:spcBef>
            </a:pPr>
            <a:r>
              <a:rPr lang="en" u="sng">
                <a:solidFill>
                  <a:schemeClr val="hlink"/>
                </a:solidFill>
                <a:hlinkClick r:id="rId5"/>
              </a:rPr>
              <a:t>https://css-tricks.com/snippets/css/a-guide-to-flexbox/</a:t>
            </a:r>
          </a:p>
          <a:p>
            <a:pPr lvl="0">
              <a:spcBef>
                <a:spcPts val="0"/>
              </a:spcBef>
              <a:buNone/>
            </a:pPr>
            <a:endParaRPr/>
          </a:p>
        </p:txBody>
      </p:sp>
      <p:sp>
        <p:nvSpPr>
          <p:cNvPr id="92" name="Shape 92"/>
          <p:cNvSpPr txBox="1">
            <a:spLocks noGrp="1"/>
          </p:cNvSpPr>
          <p:nvPr>
            <p:ph type="title"/>
          </p:nvPr>
        </p:nvSpPr>
        <p:spPr>
          <a:xfrm>
            <a:off x="311700" y="425800"/>
            <a:ext cx="8520600" cy="572700"/>
          </a:xfrm>
          <a:prstGeom prst="rect">
            <a:avLst/>
          </a:prstGeom>
        </p:spPr>
        <p:txBody>
          <a:bodyPr lIns="91425" tIns="91425" rIns="91425" bIns="91425" anchor="t" anchorCtr="0">
            <a:noAutofit/>
          </a:bodyPr>
          <a:lstStyle/>
          <a:p>
            <a:pPr lvl="0" rtl="0">
              <a:spcBef>
                <a:spcPts val="0"/>
              </a:spcBef>
              <a:buNone/>
            </a:pPr>
            <a:r>
              <a:rPr lang="en"/>
              <a:t>Documentation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0" y="0"/>
            <a:ext cx="9143999" cy="3278724"/>
          </a:xfrm>
          <a:prstGeom prst="rect">
            <a:avLst/>
          </a:prstGeom>
          <a:noFill/>
          <a:ln>
            <a:noFill/>
          </a:ln>
        </p:spPr>
      </p:pic>
      <p:sp>
        <p:nvSpPr>
          <p:cNvPr id="98" name="Shape 98"/>
          <p:cNvSpPr txBox="1">
            <a:spLocks noGrp="1"/>
          </p:cNvSpPr>
          <p:nvPr>
            <p:ph type="title"/>
          </p:nvPr>
        </p:nvSpPr>
        <p:spPr>
          <a:xfrm>
            <a:off x="311700" y="3302525"/>
            <a:ext cx="8520600" cy="1368000"/>
          </a:xfrm>
          <a:prstGeom prst="rect">
            <a:avLst/>
          </a:prstGeom>
        </p:spPr>
        <p:txBody>
          <a:bodyPr lIns="91425" tIns="91425" rIns="91425" bIns="91425" anchor="t" anchorCtr="0">
            <a:noAutofit/>
          </a:bodyPr>
          <a:lstStyle/>
          <a:p>
            <a:pPr lvl="0">
              <a:spcBef>
                <a:spcPts val="0"/>
              </a:spcBef>
              <a:buNone/>
            </a:pPr>
            <a:r>
              <a:rPr lang="en"/>
              <a:t>Flex-container</a:t>
            </a:r>
          </a:p>
          <a:p>
            <a:pPr lvl="0" rtl="0">
              <a:spcBef>
                <a:spcPts val="0"/>
              </a:spcBef>
              <a:buNone/>
            </a:pPr>
            <a:r>
              <a:rPr lang="en"/>
              <a:t>Flex-item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Flexbox Example</a:t>
            </a:r>
          </a:p>
        </p:txBody>
      </p:sp>
      <p:sp>
        <p:nvSpPr>
          <p:cNvPr id="104" name="Shape 104"/>
          <p:cNvSpPr/>
          <p:nvPr/>
        </p:nvSpPr>
        <p:spPr>
          <a:xfrm>
            <a:off x="311700" y="1094025"/>
            <a:ext cx="4341900" cy="247110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r>
              <a:rPr lang="en" sz="1800"/>
              <a:t>.flex-container</a:t>
            </a:r>
          </a:p>
        </p:txBody>
      </p:sp>
      <p:sp>
        <p:nvSpPr>
          <p:cNvPr id="105" name="Shape 105"/>
          <p:cNvSpPr/>
          <p:nvPr/>
        </p:nvSpPr>
        <p:spPr>
          <a:xfrm>
            <a:off x="471350" y="1237375"/>
            <a:ext cx="1912500" cy="2155200"/>
          </a:xfrm>
          <a:prstGeom prst="rect">
            <a:avLst/>
          </a:prstGeom>
          <a:solidFill>
            <a:schemeClr val="accent4"/>
          </a:solidFill>
          <a:ln>
            <a:noFill/>
          </a:ln>
        </p:spPr>
        <p:txBody>
          <a:bodyPr lIns="91425" tIns="91425" rIns="91425" bIns="91425" anchor="ctr" anchorCtr="0">
            <a:noAutofit/>
          </a:bodyPr>
          <a:lstStyle/>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algn="ctr" rtl="0">
              <a:spcBef>
                <a:spcPts val="0"/>
              </a:spcBef>
              <a:buClr>
                <a:schemeClr val="dk1"/>
              </a:buClr>
              <a:buSzPct val="61111"/>
              <a:buFont typeface="Arial"/>
              <a:buNone/>
            </a:pPr>
            <a:r>
              <a:rPr lang="en" sz="1800">
                <a:solidFill>
                  <a:schemeClr val="dk1"/>
                </a:solidFill>
              </a:rPr>
              <a:t>.flex-items</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sz="1800"/>
          </a:p>
        </p:txBody>
      </p:sp>
      <p:sp>
        <p:nvSpPr>
          <p:cNvPr id="106" name="Shape 106"/>
          <p:cNvSpPr/>
          <p:nvPr/>
        </p:nvSpPr>
        <p:spPr>
          <a:xfrm>
            <a:off x="2555975" y="1237375"/>
            <a:ext cx="1912500" cy="2155200"/>
          </a:xfrm>
          <a:prstGeom prst="rect">
            <a:avLst/>
          </a:prstGeom>
          <a:solidFill>
            <a:schemeClr val="accent4"/>
          </a:solidFill>
          <a:ln>
            <a:noFill/>
          </a:ln>
        </p:spPr>
        <p:txBody>
          <a:bodyPr lIns="91425" tIns="91425" rIns="91425" bIns="91425" anchor="ctr" anchorCtr="0">
            <a:noAutofit/>
          </a:bodyPr>
          <a:lstStyle/>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algn="ctr" rtl="0">
              <a:spcBef>
                <a:spcPts val="0"/>
              </a:spcBef>
              <a:buNone/>
            </a:pPr>
            <a:r>
              <a:rPr lang="en" sz="1800">
                <a:solidFill>
                  <a:schemeClr val="dk1"/>
                </a:solidFill>
              </a:rPr>
              <a:t>.flex-items</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sz="1800"/>
          </a:p>
        </p:txBody>
      </p:sp>
      <p:sp>
        <p:nvSpPr>
          <p:cNvPr id="107" name="Shape 107"/>
          <p:cNvSpPr txBox="1"/>
          <p:nvPr/>
        </p:nvSpPr>
        <p:spPr>
          <a:xfrm>
            <a:off x="4962075" y="1061350"/>
            <a:ext cx="3870300" cy="3819000"/>
          </a:xfrm>
          <a:prstGeom prst="rect">
            <a:avLst/>
          </a:prstGeom>
          <a:noFill/>
          <a:ln>
            <a:noFill/>
          </a:ln>
        </p:spPr>
        <p:txBody>
          <a:bodyPr lIns="91425" tIns="91425" rIns="91425" bIns="91425" anchor="t" anchorCtr="0">
            <a:noAutofit/>
          </a:bodyPr>
          <a:lstStyle/>
          <a:p>
            <a:pPr lvl="0" rtl="0">
              <a:spcBef>
                <a:spcPts val="0"/>
              </a:spcBef>
              <a:buNone/>
            </a:pPr>
            <a:r>
              <a:rPr lang="en" sz="2200" b="1">
                <a:solidFill>
                  <a:schemeClr val="accent5"/>
                </a:solidFill>
              </a:rPr>
              <a:t>.flex-container</a:t>
            </a:r>
            <a:r>
              <a:rPr lang="en" sz="1800" b="1"/>
              <a:t> {</a:t>
            </a:r>
          </a:p>
          <a:p>
            <a:pPr lvl="0" rtl="0">
              <a:spcBef>
                <a:spcPts val="0"/>
              </a:spcBef>
              <a:buNone/>
            </a:pPr>
            <a:r>
              <a:rPr lang="en" sz="1800" b="1"/>
              <a:t>	display: flex;</a:t>
            </a:r>
          </a:p>
          <a:p>
            <a:pPr lvl="0" rtl="0">
              <a:spcBef>
                <a:spcPts val="0"/>
              </a:spcBef>
              <a:buNone/>
            </a:pPr>
            <a:r>
              <a:rPr lang="en" sz="1800" b="1"/>
              <a:t>	flex-flow: row wrap;</a:t>
            </a:r>
          </a:p>
          <a:p>
            <a:pPr lvl="0" rtl="0">
              <a:spcBef>
                <a:spcPts val="0"/>
              </a:spcBef>
              <a:buNone/>
            </a:pPr>
            <a:r>
              <a:rPr lang="en" sz="1800" b="1"/>
              <a:t>}</a:t>
            </a:r>
          </a:p>
          <a:p>
            <a:pPr lvl="0" rtl="0">
              <a:spcBef>
                <a:spcPts val="0"/>
              </a:spcBef>
              <a:buNone/>
            </a:pPr>
            <a:endParaRPr sz="1800" b="1"/>
          </a:p>
          <a:p>
            <a:pPr lvl="0" rtl="0">
              <a:spcBef>
                <a:spcPts val="0"/>
              </a:spcBef>
              <a:buNone/>
            </a:pPr>
            <a:r>
              <a:rPr lang="en" sz="2200" b="1">
                <a:solidFill>
                  <a:schemeClr val="accent5"/>
                </a:solidFill>
              </a:rPr>
              <a:t>.flex-items</a:t>
            </a:r>
            <a:r>
              <a:rPr lang="en" sz="2200" b="1"/>
              <a:t> </a:t>
            </a:r>
            <a:r>
              <a:rPr lang="en" sz="1800" b="1"/>
              <a:t>{</a:t>
            </a:r>
          </a:p>
          <a:p>
            <a:pPr lvl="0" rtl="0">
              <a:spcBef>
                <a:spcPts val="0"/>
              </a:spcBef>
              <a:buNone/>
            </a:pPr>
            <a:r>
              <a:rPr lang="en" sz="1800" b="1"/>
              <a:t>	</a:t>
            </a:r>
            <a:r>
              <a:rPr lang="en" sz="1800"/>
              <a:t>width: 200px;</a:t>
            </a:r>
          </a:p>
          <a:p>
            <a:pPr lvl="0" rtl="0">
              <a:spcBef>
                <a:spcPts val="0"/>
              </a:spcBef>
              <a:buNone/>
            </a:pPr>
            <a:r>
              <a:rPr lang="en" sz="1800"/>
              <a:t>	height: 250px;</a:t>
            </a:r>
          </a:p>
          <a:p>
            <a:pPr lvl="0" rtl="0">
              <a:spcBef>
                <a:spcPts val="0"/>
              </a:spcBef>
              <a:buNone/>
            </a:pPr>
            <a:r>
              <a:rPr lang="en" sz="1800"/>
              <a:t>	background-color: orange;</a:t>
            </a:r>
          </a:p>
          <a:p>
            <a:pPr lvl="0" rtl="0">
              <a:spcBef>
                <a:spcPts val="0"/>
              </a:spcBef>
              <a:buNone/>
            </a:pPr>
            <a:endParaRPr sz="1800" b="1"/>
          </a:p>
          <a:p>
            <a:pPr lvl="0" rtl="0">
              <a:spcBef>
                <a:spcPts val="0"/>
              </a:spcBef>
              <a:buNone/>
            </a:pPr>
            <a:r>
              <a:rPr lang="en" sz="1800" b="1"/>
              <a:t>	flex: 0 1 auto;  </a:t>
            </a:r>
            <a:r>
              <a:rPr lang="en" sz="1800"/>
              <a:t>/* default */</a:t>
            </a:r>
          </a:p>
          <a:p>
            <a:pPr lvl="0">
              <a:spcBef>
                <a:spcPts val="0"/>
              </a:spcBef>
              <a:buNone/>
            </a:pPr>
            <a:r>
              <a:rPr lang="en" sz="1800" b="1"/>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Flexbox Container</a:t>
            </a:r>
          </a:p>
        </p:txBody>
      </p:sp>
      <p:sp>
        <p:nvSpPr>
          <p:cNvPr id="113" name="Shape 113"/>
          <p:cNvSpPr txBox="1">
            <a:spLocks noGrp="1"/>
          </p:cNvSpPr>
          <p:nvPr>
            <p:ph type="body" idx="1"/>
          </p:nvPr>
        </p:nvSpPr>
        <p:spPr>
          <a:xfrm>
            <a:off x="311700" y="923875"/>
            <a:ext cx="8520600" cy="4010700"/>
          </a:xfrm>
          <a:prstGeom prst="rect">
            <a:avLst/>
          </a:prstGeom>
        </p:spPr>
        <p:txBody>
          <a:bodyPr lIns="91425" tIns="91425" rIns="91425" bIns="91425" anchor="t" anchorCtr="0">
            <a:noAutofit/>
          </a:bodyPr>
          <a:lstStyle/>
          <a:p>
            <a:pPr lvl="0" rtl="0">
              <a:lnSpc>
                <a:spcPct val="115000"/>
              </a:lnSpc>
              <a:spcBef>
                <a:spcPts val="0"/>
              </a:spcBef>
              <a:spcAft>
                <a:spcPts val="0"/>
              </a:spcAft>
              <a:buClr>
                <a:schemeClr val="dk1"/>
              </a:buClr>
              <a:buSzPct val="68750"/>
              <a:buFont typeface="Arial"/>
              <a:buNone/>
            </a:pPr>
            <a:r>
              <a:rPr lang="en" sz="1600" b="1" dirty="0">
                <a:solidFill>
                  <a:schemeClr val="dk1"/>
                </a:solidFill>
              </a:rPr>
              <a:t>.flex-container</a:t>
            </a:r>
            <a:r>
              <a:rPr lang="en" sz="1600" dirty="0">
                <a:solidFill>
                  <a:schemeClr val="dk1"/>
                </a:solidFill>
              </a:rPr>
              <a:t> {</a:t>
            </a:r>
          </a:p>
          <a:p>
            <a:pPr lvl="0" rtl="0">
              <a:lnSpc>
                <a:spcPct val="115000"/>
              </a:lnSpc>
              <a:spcBef>
                <a:spcPts val="0"/>
              </a:spcBef>
              <a:spcAft>
                <a:spcPts val="0"/>
              </a:spcAft>
              <a:buClr>
                <a:schemeClr val="dk1"/>
              </a:buClr>
              <a:buSzPct val="68750"/>
              <a:buFont typeface="Arial"/>
              <a:buNone/>
            </a:pPr>
            <a:r>
              <a:rPr lang="en" sz="1600" b="1" dirty="0">
                <a:solidFill>
                  <a:schemeClr val="dk1"/>
                </a:solidFill>
              </a:rPr>
              <a:t>	</a:t>
            </a:r>
            <a:r>
              <a:rPr lang="en" sz="1600" b="1" dirty="0">
                <a:solidFill>
                  <a:srgbClr val="FF00FF"/>
                </a:solidFill>
              </a:rPr>
              <a:t>display: </a:t>
            </a:r>
            <a:r>
              <a:rPr lang="en" sz="1600" b="1" dirty="0">
                <a:solidFill>
                  <a:srgbClr val="000000"/>
                </a:solidFill>
              </a:rPr>
              <a:t>flex </a:t>
            </a:r>
            <a:r>
              <a:rPr lang="en" sz="1600" dirty="0">
                <a:solidFill>
                  <a:srgbClr val="000000"/>
                </a:solidFill>
              </a:rPr>
              <a:t>| inline-flex;</a:t>
            </a:r>
          </a:p>
          <a:p>
            <a:pPr lvl="0" rtl="0">
              <a:lnSpc>
                <a:spcPct val="115000"/>
              </a:lnSpc>
              <a:spcBef>
                <a:spcPts val="0"/>
              </a:spcBef>
              <a:spcAft>
                <a:spcPts val="0"/>
              </a:spcAft>
              <a:buNone/>
            </a:pPr>
            <a:r>
              <a:rPr lang="en" sz="1600" b="1" dirty="0">
                <a:solidFill>
                  <a:schemeClr val="dk1"/>
                </a:solidFill>
              </a:rPr>
              <a:t>	</a:t>
            </a:r>
            <a:r>
              <a:rPr lang="en" sz="1600" b="1" dirty="0">
                <a:solidFill>
                  <a:srgbClr val="FF00FF"/>
                </a:solidFill>
              </a:rPr>
              <a:t>flex-flow:</a:t>
            </a:r>
            <a:r>
              <a:rPr lang="en" sz="1600" b="1" i="1" dirty="0">
                <a:solidFill>
                  <a:schemeClr val="dk1"/>
                </a:solidFill>
              </a:rPr>
              <a:t> </a:t>
            </a:r>
            <a:r>
              <a:rPr lang="en" sz="1600" b="1" i="1" dirty="0">
                <a:solidFill>
                  <a:srgbClr val="666666"/>
                </a:solidFill>
              </a:rPr>
              <a:t>&lt;flex-direction&gt;</a:t>
            </a:r>
            <a:r>
              <a:rPr lang="en" sz="1600" b="1" dirty="0">
                <a:solidFill>
                  <a:srgbClr val="666666"/>
                </a:solidFill>
              </a:rPr>
              <a:t> </a:t>
            </a:r>
            <a:r>
              <a:rPr lang="en" sz="1600" b="1" i="1" dirty="0">
                <a:solidFill>
                  <a:srgbClr val="666666"/>
                </a:solidFill>
              </a:rPr>
              <a:t>&lt;flex-wrap&gt;</a:t>
            </a:r>
            <a:r>
              <a:rPr lang="en" sz="1600" b="1" dirty="0">
                <a:solidFill>
                  <a:schemeClr val="dk1"/>
                </a:solidFill>
              </a:rPr>
              <a:t>; </a:t>
            </a:r>
            <a:r>
              <a:rPr lang="en" sz="1600" b="1" dirty="0">
                <a:solidFill>
                  <a:srgbClr val="FF00FF"/>
                </a:solidFill>
              </a:rPr>
              <a:t> </a:t>
            </a:r>
            <a:r>
              <a:rPr lang="en" sz="1600" dirty="0">
                <a:solidFill>
                  <a:srgbClr val="FF00FF"/>
                </a:solidFill>
              </a:rPr>
              <a:t>/* Shorthand, preferred method */</a:t>
            </a:r>
          </a:p>
          <a:p>
            <a:pPr lvl="0" rtl="0">
              <a:lnSpc>
                <a:spcPct val="115000"/>
              </a:lnSpc>
              <a:spcBef>
                <a:spcPts val="0"/>
              </a:spcBef>
              <a:spcAft>
                <a:spcPts val="0"/>
              </a:spcAft>
              <a:buNone/>
            </a:pPr>
            <a:r>
              <a:rPr lang="en" sz="1600" b="1" dirty="0">
                <a:solidFill>
                  <a:schemeClr val="dk1"/>
                </a:solidFill>
              </a:rPr>
              <a:t>	</a:t>
            </a:r>
            <a:r>
              <a:rPr lang="en" sz="1600" b="1" dirty="0">
                <a:solidFill>
                  <a:srgbClr val="FF00FF"/>
                </a:solidFill>
              </a:rPr>
              <a:t>flex-direction:</a:t>
            </a:r>
            <a:r>
              <a:rPr lang="en" sz="1600" b="1" dirty="0">
                <a:solidFill>
                  <a:schemeClr val="dk1"/>
                </a:solidFill>
              </a:rPr>
              <a:t> </a:t>
            </a:r>
            <a:r>
              <a:rPr lang="en" sz="1600" b="1" dirty="0">
                <a:solidFill>
                  <a:srgbClr val="000000"/>
                </a:solidFill>
              </a:rPr>
              <a:t>row </a:t>
            </a:r>
            <a:r>
              <a:rPr lang="en" sz="1600" dirty="0">
                <a:solidFill>
                  <a:srgbClr val="000000"/>
                </a:solidFill>
              </a:rPr>
              <a:t>| row-reverse | column | column-reverse;</a:t>
            </a:r>
          </a:p>
          <a:p>
            <a:pPr lvl="0" rtl="0">
              <a:lnSpc>
                <a:spcPct val="115000"/>
              </a:lnSpc>
              <a:spcBef>
                <a:spcPts val="0"/>
              </a:spcBef>
              <a:spcAft>
                <a:spcPts val="0"/>
              </a:spcAft>
              <a:buNone/>
            </a:pPr>
            <a:r>
              <a:rPr lang="en" sz="1600" b="1" dirty="0">
                <a:solidFill>
                  <a:schemeClr val="dk1"/>
                </a:solidFill>
              </a:rPr>
              <a:t>	</a:t>
            </a:r>
            <a:r>
              <a:rPr lang="en" sz="1600" b="1" dirty="0">
                <a:solidFill>
                  <a:srgbClr val="FF00FF"/>
                </a:solidFill>
              </a:rPr>
              <a:t>flex-wrap:</a:t>
            </a:r>
            <a:r>
              <a:rPr lang="en" sz="1600" b="1" dirty="0">
                <a:solidFill>
                  <a:schemeClr val="dk1"/>
                </a:solidFill>
              </a:rPr>
              <a:t> </a:t>
            </a:r>
            <a:r>
              <a:rPr lang="en" sz="1600" b="1" dirty="0">
                <a:solidFill>
                  <a:srgbClr val="000000"/>
                </a:solidFill>
              </a:rPr>
              <a:t>nowrap </a:t>
            </a:r>
            <a:r>
              <a:rPr lang="en" sz="1600" dirty="0">
                <a:solidFill>
                  <a:srgbClr val="000000"/>
                </a:solidFill>
              </a:rPr>
              <a:t>| wrap | wrap-reverse;</a:t>
            </a:r>
          </a:p>
          <a:p>
            <a:pPr lvl="0" rtl="0">
              <a:lnSpc>
                <a:spcPct val="115000"/>
              </a:lnSpc>
              <a:spcBef>
                <a:spcPts val="0"/>
              </a:spcBef>
              <a:spcAft>
                <a:spcPts val="0"/>
              </a:spcAft>
              <a:buNone/>
            </a:pPr>
            <a:r>
              <a:rPr lang="en" sz="1600" dirty="0">
                <a:solidFill>
                  <a:srgbClr val="000000"/>
                </a:solidFill>
              </a:rPr>
              <a:t/>
            </a:r>
            <a:br>
              <a:rPr lang="en" sz="1600" dirty="0">
                <a:solidFill>
                  <a:srgbClr val="000000"/>
                </a:solidFill>
              </a:rPr>
            </a:br>
            <a:r>
              <a:rPr lang="en" sz="1600" dirty="0">
                <a:solidFill>
                  <a:srgbClr val="000000"/>
                </a:solidFill>
              </a:rPr>
              <a:t>	</a:t>
            </a:r>
            <a:r>
              <a:rPr lang="en" sz="1200" dirty="0">
                <a:solidFill>
                  <a:srgbClr val="666666"/>
                </a:solidFill>
              </a:rPr>
              <a:t>* justify-content - use when </a:t>
            </a:r>
            <a:r>
              <a:rPr lang="en" sz="1200" u="sng" dirty="0">
                <a:solidFill>
                  <a:srgbClr val="666666"/>
                </a:solidFill>
              </a:rPr>
              <a:t>horizontal</a:t>
            </a:r>
            <a:r>
              <a:rPr lang="en" sz="1200" dirty="0">
                <a:solidFill>
                  <a:srgbClr val="666666"/>
                </a:solidFill>
              </a:rPr>
              <a:t> row, how items align along main axis */</a:t>
            </a:r>
          </a:p>
          <a:p>
            <a:pPr lvl="0" rtl="0">
              <a:lnSpc>
                <a:spcPct val="115000"/>
              </a:lnSpc>
              <a:spcBef>
                <a:spcPts val="0"/>
              </a:spcBef>
              <a:spcAft>
                <a:spcPts val="0"/>
              </a:spcAft>
              <a:buNone/>
            </a:pPr>
            <a:r>
              <a:rPr lang="en" sz="1600" dirty="0">
                <a:solidFill>
                  <a:srgbClr val="000000"/>
                </a:solidFill>
              </a:rPr>
              <a:t>	</a:t>
            </a:r>
            <a:r>
              <a:rPr lang="en" sz="1600" b="1" dirty="0">
                <a:solidFill>
                  <a:srgbClr val="FF00FF"/>
                </a:solidFill>
              </a:rPr>
              <a:t>justify-content:</a:t>
            </a:r>
            <a:r>
              <a:rPr lang="en" sz="1600" dirty="0">
                <a:solidFill>
                  <a:srgbClr val="000000"/>
                </a:solidFill>
              </a:rPr>
              <a:t> </a:t>
            </a:r>
            <a:r>
              <a:rPr lang="en" sz="1600" b="1" dirty="0">
                <a:solidFill>
                  <a:srgbClr val="000000"/>
                </a:solidFill>
              </a:rPr>
              <a:t>flex-start</a:t>
            </a:r>
            <a:r>
              <a:rPr lang="en" sz="1600" dirty="0">
                <a:solidFill>
                  <a:srgbClr val="000000"/>
                </a:solidFill>
              </a:rPr>
              <a:t> | flex-end | center | space-between | space-around;</a:t>
            </a:r>
          </a:p>
          <a:p>
            <a:pPr lvl="0" indent="387350" rtl="0">
              <a:spcBef>
                <a:spcPts val="0"/>
              </a:spcBef>
              <a:spcAft>
                <a:spcPts val="0"/>
              </a:spcAft>
              <a:buClr>
                <a:schemeClr val="dk1"/>
              </a:buClr>
              <a:buSzPct val="91666"/>
              <a:buFont typeface="Arial"/>
              <a:buNone/>
            </a:pPr>
            <a:r>
              <a:rPr lang="en" sz="1200" dirty="0">
                <a:solidFill>
                  <a:srgbClr val="666666"/>
                </a:solidFill>
              </a:rPr>
              <a:t>* align-items - use when </a:t>
            </a:r>
            <a:r>
              <a:rPr lang="en" sz="1200" u="sng" dirty="0">
                <a:solidFill>
                  <a:srgbClr val="666666"/>
                </a:solidFill>
              </a:rPr>
              <a:t>horizontal</a:t>
            </a:r>
            <a:r>
              <a:rPr lang="en" sz="1200" dirty="0">
                <a:solidFill>
                  <a:srgbClr val="666666"/>
                </a:solidFill>
              </a:rPr>
              <a:t> row, how items align on cross axis */</a:t>
            </a:r>
          </a:p>
          <a:p>
            <a:pPr lvl="0" rtl="0">
              <a:lnSpc>
                <a:spcPct val="115000"/>
              </a:lnSpc>
              <a:spcBef>
                <a:spcPts val="0"/>
              </a:spcBef>
              <a:spcAft>
                <a:spcPts val="0"/>
              </a:spcAft>
              <a:buNone/>
            </a:pPr>
            <a:r>
              <a:rPr lang="en" sz="1600" dirty="0">
                <a:solidFill>
                  <a:srgbClr val="000000"/>
                </a:solidFill>
              </a:rPr>
              <a:t>	</a:t>
            </a:r>
            <a:r>
              <a:rPr lang="en" sz="1600" b="1" dirty="0">
                <a:solidFill>
                  <a:srgbClr val="FF00FF"/>
                </a:solidFill>
              </a:rPr>
              <a:t>align-items:</a:t>
            </a:r>
            <a:r>
              <a:rPr lang="en" sz="1600" b="1" dirty="0">
                <a:solidFill>
                  <a:schemeClr val="accent5"/>
                </a:solidFill>
              </a:rPr>
              <a:t> </a:t>
            </a:r>
            <a:r>
              <a:rPr lang="en" sz="1600" b="1" dirty="0">
                <a:solidFill>
                  <a:srgbClr val="000000"/>
                </a:solidFill>
              </a:rPr>
              <a:t>flex-start </a:t>
            </a:r>
            <a:r>
              <a:rPr lang="en" sz="1600" dirty="0">
                <a:solidFill>
                  <a:srgbClr val="000000"/>
                </a:solidFill>
              </a:rPr>
              <a:t>| flex-end | center | stretch | </a:t>
            </a:r>
            <a:r>
              <a:rPr lang="en" sz="1600" dirty="0">
                <a:solidFill>
                  <a:schemeClr val="dk1"/>
                </a:solidFill>
              </a:rPr>
              <a:t>baseline;</a:t>
            </a:r>
          </a:p>
          <a:p>
            <a:pPr lvl="0" rtl="0">
              <a:lnSpc>
                <a:spcPct val="115000"/>
              </a:lnSpc>
              <a:spcBef>
                <a:spcPts val="0"/>
              </a:spcBef>
              <a:spcAft>
                <a:spcPts val="0"/>
              </a:spcAft>
              <a:buNone/>
            </a:pPr>
            <a:endParaRPr sz="1200" dirty="0">
              <a:solidFill>
                <a:schemeClr val="dk1"/>
              </a:solidFill>
            </a:endParaRPr>
          </a:p>
          <a:p>
            <a:pPr lvl="0" rtl="0">
              <a:lnSpc>
                <a:spcPct val="115000"/>
              </a:lnSpc>
              <a:spcBef>
                <a:spcPts val="0"/>
              </a:spcBef>
              <a:spcAft>
                <a:spcPts val="0"/>
              </a:spcAft>
              <a:buClr>
                <a:schemeClr val="dk1"/>
              </a:buClr>
              <a:buSzPct val="68750"/>
              <a:buFont typeface="Arial"/>
              <a:buNone/>
            </a:pPr>
            <a:r>
              <a:rPr lang="en" sz="1600" dirty="0">
                <a:solidFill>
                  <a:srgbClr val="000000"/>
                </a:solidFill>
              </a:rPr>
              <a:t>	</a:t>
            </a:r>
            <a:r>
              <a:rPr lang="en" sz="1200" dirty="0">
                <a:solidFill>
                  <a:srgbClr val="666666"/>
                </a:solidFill>
              </a:rPr>
              <a:t>/* align-content - use when more than one row, i.e. when content wraps */</a:t>
            </a:r>
            <a:r>
              <a:rPr lang="en" sz="1200" dirty="0">
                <a:solidFill>
                  <a:srgbClr val="000000"/>
                </a:solidFill>
              </a:rPr>
              <a:t/>
            </a:r>
            <a:br>
              <a:rPr lang="en" sz="1200" dirty="0">
                <a:solidFill>
                  <a:srgbClr val="000000"/>
                </a:solidFill>
              </a:rPr>
            </a:br>
            <a:r>
              <a:rPr lang="en-US" sz="1600" dirty="0">
                <a:solidFill>
                  <a:srgbClr val="000000"/>
                </a:solidFill>
              </a:rPr>
              <a:t>	</a:t>
            </a:r>
            <a:r>
              <a:rPr lang="en" sz="1600" b="1" dirty="0" smtClean="0">
                <a:solidFill>
                  <a:srgbClr val="FF00FF"/>
                </a:solidFill>
              </a:rPr>
              <a:t>align-content</a:t>
            </a:r>
            <a:r>
              <a:rPr lang="en" sz="1600" b="1" dirty="0">
                <a:solidFill>
                  <a:srgbClr val="FF00FF"/>
                </a:solidFill>
              </a:rPr>
              <a:t>:</a:t>
            </a:r>
            <a:r>
              <a:rPr lang="en" sz="1600" b="1" dirty="0">
                <a:solidFill>
                  <a:schemeClr val="accent5"/>
                </a:solidFill>
              </a:rPr>
              <a:t> </a:t>
            </a:r>
            <a:r>
              <a:rPr lang="en" sz="1600" b="1" dirty="0">
                <a:solidFill>
                  <a:schemeClr val="dk1"/>
                </a:solidFill>
              </a:rPr>
              <a:t>flex-start </a:t>
            </a:r>
            <a:r>
              <a:rPr lang="en" sz="1600" dirty="0">
                <a:solidFill>
                  <a:schemeClr val="dk1"/>
                </a:solidFill>
              </a:rPr>
              <a:t>| flex-end | center | stretch | space-between | space-around;  </a:t>
            </a:r>
          </a:p>
          <a:p>
            <a:pPr lvl="0" rtl="0">
              <a:lnSpc>
                <a:spcPct val="115000"/>
              </a:lnSpc>
              <a:spcBef>
                <a:spcPts val="0"/>
              </a:spcBef>
              <a:spcAft>
                <a:spcPts val="0"/>
              </a:spcAft>
              <a:buClr>
                <a:schemeClr val="dk1"/>
              </a:buClr>
              <a:buSzPct val="68750"/>
              <a:buFont typeface="Arial"/>
              <a:buNone/>
            </a:pPr>
            <a:r>
              <a:rPr lang="en" sz="1600" dirty="0">
                <a:solidFill>
                  <a:schemeClr val="dk1"/>
                </a:solidFill>
              </a:rPr>
              <a:t>}</a:t>
            </a:r>
          </a:p>
          <a:p>
            <a:pPr lvl="0" rtl="0">
              <a:lnSpc>
                <a:spcPct val="100000"/>
              </a:lnSpc>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Flexbox Items</a:t>
            </a:r>
          </a:p>
        </p:txBody>
      </p:sp>
      <p:sp>
        <p:nvSpPr>
          <p:cNvPr id="119" name="Shape 11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700" b="1">
                <a:solidFill>
                  <a:schemeClr val="dk1"/>
                </a:solidFill>
              </a:rPr>
              <a:t>.flex-items</a:t>
            </a:r>
            <a:r>
              <a:rPr lang="en" sz="1700">
                <a:solidFill>
                  <a:schemeClr val="dk1"/>
                </a:solidFill>
              </a:rPr>
              <a:t> {</a:t>
            </a:r>
          </a:p>
          <a:p>
            <a:pPr lvl="0" rtl="0">
              <a:lnSpc>
                <a:spcPct val="115000"/>
              </a:lnSpc>
              <a:spcBef>
                <a:spcPts val="0"/>
              </a:spcBef>
              <a:spcAft>
                <a:spcPts val="0"/>
              </a:spcAft>
              <a:buNone/>
            </a:pPr>
            <a:r>
              <a:rPr lang="en" sz="1700" b="1">
                <a:solidFill>
                  <a:schemeClr val="dk1"/>
                </a:solidFill>
              </a:rPr>
              <a:t>	</a:t>
            </a:r>
            <a:r>
              <a:rPr lang="en" sz="1700" b="1">
                <a:solidFill>
                  <a:srgbClr val="FF00FF"/>
                </a:solidFill>
              </a:rPr>
              <a:t>flex-grow:</a:t>
            </a:r>
            <a:r>
              <a:rPr lang="en" sz="1700" b="1">
                <a:solidFill>
                  <a:schemeClr val="dk1"/>
                </a:solidFill>
              </a:rPr>
              <a:t> </a:t>
            </a:r>
            <a:r>
              <a:rPr lang="en" sz="1700" b="1" i="1">
                <a:solidFill>
                  <a:srgbClr val="666666"/>
                </a:solidFill>
              </a:rPr>
              <a:t>&lt;integer&gt;</a:t>
            </a:r>
            <a:r>
              <a:rPr lang="en" sz="1700">
                <a:solidFill>
                  <a:srgbClr val="000000"/>
                </a:solidFill>
              </a:rPr>
              <a:t>;	</a:t>
            </a:r>
            <a:r>
              <a:rPr lang="en" sz="1700">
                <a:solidFill>
                  <a:srgbClr val="FF00FF"/>
                </a:solidFill>
              </a:rPr>
              <a:t>/* Defaults to </a:t>
            </a:r>
            <a:r>
              <a:rPr lang="en" sz="1700" b="1">
                <a:solidFill>
                  <a:srgbClr val="FF00FF"/>
                </a:solidFill>
              </a:rPr>
              <a:t>0</a:t>
            </a:r>
            <a:r>
              <a:rPr lang="en" sz="1700">
                <a:solidFill>
                  <a:srgbClr val="FF00FF"/>
                </a:solidFill>
              </a:rPr>
              <a:t> */</a:t>
            </a:r>
          </a:p>
          <a:p>
            <a:pPr lvl="0" rtl="0">
              <a:lnSpc>
                <a:spcPct val="115000"/>
              </a:lnSpc>
              <a:spcBef>
                <a:spcPts val="0"/>
              </a:spcBef>
              <a:spcAft>
                <a:spcPts val="0"/>
              </a:spcAft>
              <a:buNone/>
            </a:pPr>
            <a:r>
              <a:rPr lang="en" sz="1700" b="1">
                <a:solidFill>
                  <a:schemeClr val="dk1"/>
                </a:solidFill>
              </a:rPr>
              <a:t>	</a:t>
            </a:r>
            <a:r>
              <a:rPr lang="en" sz="1700" b="1">
                <a:solidFill>
                  <a:srgbClr val="FF00FF"/>
                </a:solidFill>
              </a:rPr>
              <a:t>flex-shrink:</a:t>
            </a:r>
            <a:r>
              <a:rPr lang="en" sz="1700" b="1" i="1">
                <a:solidFill>
                  <a:schemeClr val="dk1"/>
                </a:solidFill>
              </a:rPr>
              <a:t> </a:t>
            </a:r>
            <a:r>
              <a:rPr lang="en" sz="1700" b="1" i="1">
                <a:solidFill>
                  <a:srgbClr val="666666"/>
                </a:solidFill>
              </a:rPr>
              <a:t>&lt;integer&gt;</a:t>
            </a:r>
            <a:r>
              <a:rPr lang="en" sz="1700">
                <a:solidFill>
                  <a:schemeClr val="dk1"/>
                </a:solidFill>
              </a:rPr>
              <a:t>;   </a:t>
            </a:r>
            <a:r>
              <a:rPr lang="en" sz="1700">
                <a:solidFill>
                  <a:srgbClr val="FF00FF"/>
                </a:solidFill>
              </a:rPr>
              <a:t>/* Defaults to </a:t>
            </a:r>
            <a:r>
              <a:rPr lang="en" sz="1700" b="1">
                <a:solidFill>
                  <a:srgbClr val="FF00FF"/>
                </a:solidFill>
              </a:rPr>
              <a:t>1</a:t>
            </a:r>
            <a:r>
              <a:rPr lang="en" sz="1700">
                <a:solidFill>
                  <a:srgbClr val="FF00FF"/>
                </a:solidFill>
              </a:rPr>
              <a:t>, negatives NOT ok */</a:t>
            </a:r>
          </a:p>
          <a:p>
            <a:pPr lvl="0" rtl="0">
              <a:lnSpc>
                <a:spcPct val="115000"/>
              </a:lnSpc>
              <a:spcBef>
                <a:spcPts val="0"/>
              </a:spcBef>
              <a:spcAft>
                <a:spcPts val="0"/>
              </a:spcAft>
              <a:buNone/>
            </a:pPr>
            <a:r>
              <a:rPr lang="en" sz="1700" b="1">
                <a:solidFill>
                  <a:schemeClr val="dk1"/>
                </a:solidFill>
              </a:rPr>
              <a:t>	</a:t>
            </a:r>
            <a:r>
              <a:rPr lang="en" sz="1700" b="1">
                <a:solidFill>
                  <a:srgbClr val="FF00FF"/>
                </a:solidFill>
              </a:rPr>
              <a:t>flex-basis: </a:t>
            </a:r>
            <a:r>
              <a:rPr lang="en" sz="1700" b="1" i="1">
                <a:solidFill>
                  <a:srgbClr val="666666"/>
                </a:solidFill>
              </a:rPr>
              <a:t>&lt;length&gt;</a:t>
            </a:r>
            <a:r>
              <a:rPr lang="en" sz="1700" b="1">
                <a:solidFill>
                  <a:srgbClr val="000000"/>
                </a:solidFill>
              </a:rPr>
              <a:t> </a:t>
            </a:r>
            <a:r>
              <a:rPr lang="en" sz="1700">
                <a:solidFill>
                  <a:srgbClr val="000000"/>
                </a:solidFill>
              </a:rPr>
              <a:t>| </a:t>
            </a:r>
            <a:r>
              <a:rPr lang="en" sz="1700" b="1">
                <a:solidFill>
                  <a:srgbClr val="000000"/>
                </a:solidFill>
              </a:rPr>
              <a:t>auto</a:t>
            </a:r>
            <a:r>
              <a:rPr lang="en" sz="1700">
                <a:solidFill>
                  <a:srgbClr val="000000"/>
                </a:solidFill>
              </a:rPr>
              <a:t>;  </a:t>
            </a:r>
            <a:r>
              <a:rPr lang="en" sz="1700">
                <a:solidFill>
                  <a:srgbClr val="FF00FF"/>
                </a:solidFill>
              </a:rPr>
              <a:t> /* Lengths in </a:t>
            </a:r>
            <a:r>
              <a:rPr lang="en" sz="1700" b="1">
                <a:solidFill>
                  <a:srgbClr val="FF00FF"/>
                </a:solidFill>
              </a:rPr>
              <a:t>%</a:t>
            </a:r>
            <a:r>
              <a:rPr lang="en" sz="1700">
                <a:solidFill>
                  <a:srgbClr val="FF00FF"/>
                </a:solidFill>
              </a:rPr>
              <a:t>, </a:t>
            </a:r>
            <a:r>
              <a:rPr lang="en" sz="1700" b="1">
                <a:solidFill>
                  <a:srgbClr val="FF00FF"/>
                </a:solidFill>
              </a:rPr>
              <a:t>em</a:t>
            </a:r>
            <a:r>
              <a:rPr lang="en" sz="1700">
                <a:solidFill>
                  <a:srgbClr val="FF00FF"/>
                </a:solidFill>
              </a:rPr>
              <a:t> or </a:t>
            </a:r>
            <a:r>
              <a:rPr lang="en" sz="1700" b="1">
                <a:solidFill>
                  <a:srgbClr val="FF00FF"/>
                </a:solidFill>
              </a:rPr>
              <a:t>px </a:t>
            </a:r>
            <a:r>
              <a:rPr lang="en" sz="1700">
                <a:solidFill>
                  <a:srgbClr val="FF00FF"/>
                </a:solidFill>
              </a:rPr>
              <a:t>*/</a:t>
            </a:r>
          </a:p>
          <a:p>
            <a:pPr lvl="0" rtl="0">
              <a:lnSpc>
                <a:spcPct val="115000"/>
              </a:lnSpc>
              <a:spcBef>
                <a:spcPts val="0"/>
              </a:spcBef>
              <a:spcAft>
                <a:spcPts val="0"/>
              </a:spcAft>
              <a:buNone/>
            </a:pPr>
            <a:r>
              <a:rPr lang="en" sz="1700" b="1">
                <a:solidFill>
                  <a:schemeClr val="dk1"/>
                </a:solidFill>
              </a:rPr>
              <a:t>	</a:t>
            </a:r>
            <a:r>
              <a:rPr lang="en" sz="1700" b="1">
                <a:solidFill>
                  <a:srgbClr val="FF00FF"/>
                </a:solidFill>
              </a:rPr>
              <a:t>flex:</a:t>
            </a:r>
            <a:r>
              <a:rPr lang="en" sz="1700" b="1">
                <a:solidFill>
                  <a:schemeClr val="dk1"/>
                </a:solidFill>
              </a:rPr>
              <a:t> </a:t>
            </a:r>
            <a:r>
              <a:rPr lang="en" sz="1700" b="1" i="1">
                <a:solidFill>
                  <a:srgbClr val="666666"/>
                </a:solidFill>
              </a:rPr>
              <a:t>&lt;flex-grow&gt;</a:t>
            </a:r>
            <a:r>
              <a:rPr lang="en" sz="1700" b="1">
                <a:solidFill>
                  <a:srgbClr val="666666"/>
                </a:solidFill>
              </a:rPr>
              <a:t> </a:t>
            </a:r>
            <a:r>
              <a:rPr lang="en" sz="1700" b="1" i="1">
                <a:solidFill>
                  <a:srgbClr val="666666"/>
                </a:solidFill>
              </a:rPr>
              <a:t>&lt;flex-shrink&gt; &lt;flex-basis&gt;</a:t>
            </a:r>
            <a:r>
              <a:rPr lang="en" sz="1700">
                <a:solidFill>
                  <a:srgbClr val="000000"/>
                </a:solidFill>
              </a:rPr>
              <a:t>;  </a:t>
            </a:r>
            <a:r>
              <a:rPr lang="en" sz="1700">
                <a:solidFill>
                  <a:srgbClr val="FF00FF"/>
                </a:solidFill>
              </a:rPr>
              <a:t>/* Default = </a:t>
            </a:r>
            <a:r>
              <a:rPr lang="en" sz="1700" b="1">
                <a:solidFill>
                  <a:srgbClr val="FF00FF"/>
                </a:solidFill>
              </a:rPr>
              <a:t>0 1 auto</a:t>
            </a:r>
            <a:r>
              <a:rPr lang="en" sz="1700">
                <a:solidFill>
                  <a:srgbClr val="FF00FF"/>
                </a:solidFill>
              </a:rPr>
              <a:t> */</a:t>
            </a:r>
          </a:p>
          <a:p>
            <a:pPr lvl="0" rtl="0">
              <a:lnSpc>
                <a:spcPct val="115000"/>
              </a:lnSpc>
              <a:spcBef>
                <a:spcPts val="0"/>
              </a:spcBef>
              <a:spcAft>
                <a:spcPts val="0"/>
              </a:spcAft>
              <a:buNone/>
            </a:pPr>
            <a:endParaRPr sz="1200">
              <a:solidFill>
                <a:srgbClr val="FF00FF"/>
              </a:solidFill>
            </a:endParaRPr>
          </a:p>
          <a:p>
            <a:pPr lvl="0" rtl="0">
              <a:lnSpc>
                <a:spcPct val="115000"/>
              </a:lnSpc>
              <a:spcBef>
                <a:spcPts val="0"/>
              </a:spcBef>
              <a:spcAft>
                <a:spcPts val="0"/>
              </a:spcAft>
              <a:buNone/>
            </a:pPr>
            <a:r>
              <a:rPr lang="en" sz="1700">
                <a:solidFill>
                  <a:srgbClr val="000000"/>
                </a:solidFill>
              </a:rPr>
              <a:t>	</a:t>
            </a:r>
            <a:r>
              <a:rPr lang="en" sz="1200">
                <a:solidFill>
                  <a:srgbClr val="666666"/>
                </a:solidFill>
              </a:rPr>
              <a:t>/* Overrides vertical alignment for one or more items */</a:t>
            </a:r>
            <a:r>
              <a:rPr lang="en" sz="1200">
                <a:solidFill>
                  <a:schemeClr val="accent5"/>
                </a:solidFill>
              </a:rPr>
              <a:t/>
            </a:r>
            <a:br>
              <a:rPr lang="en" sz="1200">
                <a:solidFill>
                  <a:schemeClr val="accent5"/>
                </a:solidFill>
              </a:rPr>
            </a:br>
            <a:r>
              <a:rPr lang="en" sz="1200">
                <a:solidFill>
                  <a:schemeClr val="accent5"/>
                </a:solidFill>
              </a:rPr>
              <a:t>	</a:t>
            </a:r>
            <a:r>
              <a:rPr lang="en" sz="1700" b="1">
                <a:solidFill>
                  <a:srgbClr val="FF00FF"/>
                </a:solidFill>
              </a:rPr>
              <a:t>align-self:</a:t>
            </a:r>
            <a:r>
              <a:rPr lang="en" sz="1700">
                <a:solidFill>
                  <a:srgbClr val="000000"/>
                </a:solidFill>
              </a:rPr>
              <a:t> </a:t>
            </a:r>
            <a:r>
              <a:rPr lang="en" sz="1700" b="1">
                <a:solidFill>
                  <a:srgbClr val="000000"/>
                </a:solidFill>
              </a:rPr>
              <a:t>auto </a:t>
            </a:r>
            <a:r>
              <a:rPr lang="en" sz="1700">
                <a:solidFill>
                  <a:srgbClr val="000000"/>
                </a:solidFill>
              </a:rPr>
              <a:t>| </a:t>
            </a:r>
            <a:r>
              <a:rPr lang="en" sz="1700">
                <a:solidFill>
                  <a:schemeClr val="dk1"/>
                </a:solidFill>
              </a:rPr>
              <a:t>flex-start</a:t>
            </a:r>
            <a:r>
              <a:rPr lang="en" sz="1700" b="1">
                <a:solidFill>
                  <a:schemeClr val="dk1"/>
                </a:solidFill>
              </a:rPr>
              <a:t> </a:t>
            </a:r>
            <a:r>
              <a:rPr lang="en" sz="1700">
                <a:solidFill>
                  <a:schemeClr val="dk1"/>
                </a:solidFill>
              </a:rPr>
              <a:t>| flex-end | center | stretch | baseline;</a:t>
            </a:r>
          </a:p>
          <a:p>
            <a:pPr lvl="0" rtl="0">
              <a:lnSpc>
                <a:spcPct val="115000"/>
              </a:lnSpc>
              <a:spcBef>
                <a:spcPts val="0"/>
              </a:spcBef>
              <a:spcAft>
                <a:spcPts val="0"/>
              </a:spcAft>
              <a:buNone/>
            </a:pPr>
            <a:r>
              <a:rPr lang="en" sz="1200">
                <a:solidFill>
                  <a:schemeClr val="dk1"/>
                </a:solidFill>
              </a:rPr>
              <a:t>	</a:t>
            </a:r>
            <a:r>
              <a:rPr lang="en" sz="1200">
                <a:solidFill>
                  <a:srgbClr val="666666"/>
                </a:solidFill>
              </a:rPr>
              <a:t>/* A whole number, negatives ok */</a:t>
            </a:r>
          </a:p>
          <a:p>
            <a:pPr lvl="0" rtl="0">
              <a:lnSpc>
                <a:spcPct val="115000"/>
              </a:lnSpc>
              <a:spcBef>
                <a:spcPts val="0"/>
              </a:spcBef>
              <a:spcAft>
                <a:spcPts val="0"/>
              </a:spcAft>
              <a:buNone/>
            </a:pPr>
            <a:r>
              <a:rPr lang="en" sz="1700">
                <a:solidFill>
                  <a:srgbClr val="FF00FF"/>
                </a:solidFill>
              </a:rPr>
              <a:t>	</a:t>
            </a:r>
            <a:r>
              <a:rPr lang="en" sz="1700" b="1">
                <a:solidFill>
                  <a:srgbClr val="FF00FF"/>
                </a:solidFill>
              </a:rPr>
              <a:t>order:</a:t>
            </a:r>
            <a:r>
              <a:rPr lang="en" sz="1700" b="1">
                <a:solidFill>
                  <a:schemeClr val="accent5"/>
                </a:solidFill>
              </a:rPr>
              <a:t> </a:t>
            </a:r>
            <a:r>
              <a:rPr lang="en" sz="1700" b="1" i="1">
                <a:solidFill>
                  <a:srgbClr val="666666"/>
                </a:solidFill>
              </a:rPr>
              <a:t>&lt;integer&gt;</a:t>
            </a:r>
            <a:r>
              <a:rPr lang="en" sz="1700" b="1">
                <a:solidFill>
                  <a:schemeClr val="dk1"/>
                </a:solidFill>
              </a:rPr>
              <a:t>;  	</a:t>
            </a:r>
          </a:p>
          <a:p>
            <a:pPr lvl="0" rtl="0">
              <a:lnSpc>
                <a:spcPct val="115000"/>
              </a:lnSpc>
              <a:spcBef>
                <a:spcPts val="0"/>
              </a:spcBef>
              <a:spcAft>
                <a:spcPts val="0"/>
              </a:spcAft>
              <a:buNone/>
            </a:pPr>
            <a:r>
              <a:rPr lang="en" sz="1700">
                <a:solidFill>
                  <a:schemeClr val="dk1"/>
                </a:solidFill>
              </a:rPr>
              <a:t>}</a:t>
            </a:r>
          </a:p>
          <a:p>
            <a:pPr lvl="0" rtl="0">
              <a:lnSpc>
                <a:spcPct val="100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More resources</a:t>
            </a:r>
          </a:p>
        </p:txBody>
      </p:sp>
      <p:sp>
        <p:nvSpPr>
          <p:cNvPr id="125" name="Shape 125"/>
          <p:cNvSpPr txBox="1">
            <a:spLocks noGrp="1"/>
          </p:cNvSpPr>
          <p:nvPr>
            <p:ph type="body" idx="1"/>
          </p:nvPr>
        </p:nvSpPr>
        <p:spPr>
          <a:xfrm>
            <a:off x="311700" y="1152475"/>
            <a:ext cx="8520600" cy="3788400"/>
          </a:xfrm>
          <a:prstGeom prst="rect">
            <a:avLst/>
          </a:prstGeom>
        </p:spPr>
        <p:txBody>
          <a:bodyPr lIns="91425" tIns="91425" rIns="91425" bIns="91425" anchor="t" anchorCtr="0">
            <a:noAutofit/>
          </a:bodyPr>
          <a:lstStyle/>
          <a:p>
            <a:pPr lvl="0" rtl="0">
              <a:spcBef>
                <a:spcPts val="0"/>
              </a:spcBef>
              <a:buNone/>
            </a:pPr>
            <a:r>
              <a:rPr lang="en" sz="1600"/>
              <a:t>Tutorial - online</a:t>
            </a:r>
            <a:br>
              <a:rPr lang="en" sz="1600"/>
            </a:br>
            <a:r>
              <a:rPr lang="en" sz="1600" u="sng">
                <a:solidFill>
                  <a:schemeClr val="hlink"/>
                </a:solidFill>
                <a:hlinkClick r:id="rId3"/>
              </a:rPr>
              <a:t>http://flexboxin5.com/</a:t>
            </a:r>
            <a:r>
              <a:rPr lang="en" sz="1600"/>
              <a:t/>
            </a:r>
            <a:br>
              <a:rPr lang="en" sz="1600"/>
            </a:br>
            <a:r>
              <a:rPr lang="en" sz="1600" u="sng">
                <a:solidFill>
                  <a:schemeClr val="hlink"/>
                </a:solidFill>
                <a:hlinkClick r:id="rId4"/>
              </a:rPr>
              <a:t>http://www.sketchingwithcss.com/samplechapter/cheatsheet.html</a:t>
            </a:r>
          </a:p>
          <a:p>
            <a:pPr lvl="0" rtl="0">
              <a:spcBef>
                <a:spcPts val="0"/>
              </a:spcBef>
              <a:buNone/>
            </a:pPr>
            <a:r>
              <a:rPr lang="en" sz="1600"/>
              <a:t>Can I Use?</a:t>
            </a:r>
            <a:br>
              <a:rPr lang="en" sz="1600"/>
            </a:br>
            <a:r>
              <a:rPr lang="en" sz="1600" u="sng">
                <a:solidFill>
                  <a:schemeClr val="hlink"/>
                </a:solidFill>
                <a:hlinkClick r:id="rId5"/>
              </a:rPr>
              <a:t>http://caniuse.com/#feat=flexbox</a:t>
            </a:r>
          </a:p>
          <a:p>
            <a:pPr lvl="0">
              <a:spcBef>
                <a:spcPts val="0"/>
              </a:spcBef>
              <a:buNone/>
            </a:pPr>
            <a:r>
              <a:rPr lang="en" sz="1600"/>
              <a:t>In-depth article</a:t>
            </a:r>
            <a:br>
              <a:rPr lang="en" sz="1600"/>
            </a:br>
            <a:r>
              <a:rPr lang="en" sz="1600" u="sng">
                <a:solidFill>
                  <a:schemeClr val="hlink"/>
                </a:solidFill>
                <a:hlinkClick r:id="rId6"/>
              </a:rPr>
              <a:t>https://www.smashingmagazine.com/2015/08/flexible-future-for-web-design-with-flexbox/</a:t>
            </a:r>
          </a:p>
          <a:p>
            <a:pPr lvl="0">
              <a:spcBef>
                <a:spcPts val="0"/>
              </a:spcBef>
              <a:buNone/>
            </a:pPr>
            <a:r>
              <a:rPr lang="en" sz="1600"/>
              <a:t>Flexbox Generator</a:t>
            </a:r>
            <a:br>
              <a:rPr lang="en" sz="1600"/>
            </a:br>
            <a:r>
              <a:rPr lang="en" sz="1600" u="sng">
                <a:solidFill>
                  <a:schemeClr val="hlink"/>
                </a:solidFill>
                <a:hlinkClick r:id="rId7"/>
              </a:rPr>
              <a:t>http://the-echoplex.net/flexyboxes/</a:t>
            </a:r>
          </a:p>
          <a:p>
            <a:pPr lvl="0" rtl="0">
              <a:spcBef>
                <a:spcPts val="0"/>
              </a:spcBef>
              <a:buNone/>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3471000" cy="4360800"/>
          </a:xfrm>
          <a:prstGeom prst="rect">
            <a:avLst/>
          </a:prstGeom>
        </p:spPr>
        <p:txBody>
          <a:bodyPr lIns="91425" tIns="91425" rIns="91425" bIns="91425" anchor="t" anchorCtr="0">
            <a:noAutofit/>
          </a:bodyPr>
          <a:lstStyle/>
          <a:p>
            <a:pPr lvl="0">
              <a:spcBef>
                <a:spcPts val="0"/>
              </a:spcBef>
              <a:buNone/>
            </a:pPr>
            <a:r>
              <a:rPr lang="en" sz="2200" b="1"/>
              <a:t>Let’s play a game!</a:t>
            </a:r>
          </a:p>
          <a:p>
            <a:pPr lvl="0">
              <a:spcBef>
                <a:spcPts val="0"/>
              </a:spcBef>
              <a:buNone/>
            </a:pPr>
            <a:r>
              <a:rPr lang="en" sz="2200"/>
              <a:t/>
            </a:r>
            <a:br>
              <a:rPr lang="en" sz="2200"/>
            </a:br>
            <a:r>
              <a:rPr lang="en" sz="1800"/>
              <a:t>Open Flexbox Froggy and follow the directions.</a:t>
            </a:r>
          </a:p>
          <a:p>
            <a:pPr lvl="0">
              <a:spcBef>
                <a:spcPts val="0"/>
              </a:spcBef>
              <a:buNone/>
            </a:pPr>
            <a:endParaRPr sz="2200"/>
          </a:p>
          <a:p>
            <a:pPr lvl="0">
              <a:spcBef>
                <a:spcPts val="0"/>
              </a:spcBef>
              <a:buNone/>
            </a:pPr>
            <a:r>
              <a:rPr lang="en" sz="2200" u="sng">
                <a:solidFill>
                  <a:schemeClr val="hlink"/>
                </a:solidFill>
                <a:hlinkClick r:id="rId3"/>
              </a:rPr>
              <a:t>http://flexboxfroggy.com/</a:t>
            </a:r>
          </a:p>
          <a:p>
            <a:pPr lvl="0">
              <a:spcBef>
                <a:spcPts val="0"/>
              </a:spcBef>
              <a:buNone/>
            </a:pPr>
            <a:endParaRPr sz="2200"/>
          </a:p>
        </p:txBody>
      </p:sp>
      <p:pic>
        <p:nvPicPr>
          <p:cNvPr id="131" name="Shape 131"/>
          <p:cNvPicPr preferRelativeResize="0"/>
          <p:nvPr/>
        </p:nvPicPr>
        <p:blipFill>
          <a:blip r:embed="rId4">
            <a:alphaModFix/>
          </a:blip>
          <a:stretch>
            <a:fillRect/>
          </a:stretch>
        </p:blipFill>
        <p:spPr>
          <a:xfrm>
            <a:off x="3950226" y="0"/>
            <a:ext cx="5193777" cy="5143499"/>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401</Words>
  <Application>Microsoft Macintosh PowerPoint</Application>
  <PresentationFormat>On-screen Show (16:9)</PresentationFormat>
  <Paragraphs>164</Paragraphs>
  <Slides>17</Slides>
  <Notes>17</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simple-light-2</vt:lpstr>
      <vt:lpstr>Custom Theme</vt:lpstr>
      <vt:lpstr>Flexbox: What’s next</vt:lpstr>
      <vt:lpstr>Flexbox</vt:lpstr>
      <vt:lpstr>Documentation</vt:lpstr>
      <vt:lpstr>Flex-container Flex-item</vt:lpstr>
      <vt:lpstr>Flexbox Example</vt:lpstr>
      <vt:lpstr>Flexbox Container</vt:lpstr>
      <vt:lpstr>Flexbox Items</vt:lpstr>
      <vt:lpstr>More resources</vt:lpstr>
      <vt:lpstr>Let’s play a game!  Open Flexbox Froggy and follow the directions.  http://flexboxfroggy.com/ </vt:lpstr>
      <vt:lpstr>Flexbox Challenge</vt:lpstr>
      <vt:lpstr>Open the following resources:  Some of the documentation resources available -- choose 1-2 to read thoroughly when trying to understand flexbox.</vt:lpstr>
      <vt:lpstr>CHALLENGE #1 Align one box in the center, both horizontally and vertically.  Start here https://jsfiddle.net/ebigalee/mr9Ld2ht/ </vt:lpstr>
      <vt:lpstr>CHALLENGE #1</vt:lpstr>
      <vt:lpstr>CHALLENGE #2 Align a bunch of boxes into a grid  Start here https://jsfiddle.net/ebigalee/mr9Ld2ht/ </vt:lpstr>
      <vt:lpstr>CHALLENGE #2</vt:lpstr>
      <vt:lpstr>CHALLENGE #3 Make a layout with columns with flexible items  Start here https://jsfiddle.net/ebigalee/mr9Ld2ht/ </vt:lpstr>
      <vt:lpstr>CHALLENGE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 What’s next</dc:title>
  <cp:lastModifiedBy>Erika Lee</cp:lastModifiedBy>
  <cp:revision>1</cp:revision>
  <dcterms:modified xsi:type="dcterms:W3CDTF">2017-02-13T20:14:16Z</dcterms:modified>
</cp:coreProperties>
</file>