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 preserve="1">
  <p:cSld name="Titelfoli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A9DB"/>
              </a:buClr>
              <a:buSzPts val="2400"/>
              <a:buNone/>
              <a:defRPr sz="2400">
                <a:solidFill>
                  <a:srgbClr val="8DA9DB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" name="Google Shape;20;p7"/>
          <p:cNvGrpSpPr/>
          <p:nvPr/>
        </p:nvGrpSpPr>
        <p:grpSpPr>
          <a:xfrm>
            <a:off x="2944266" y="5581163"/>
            <a:ext cx="4140553" cy="451824"/>
            <a:chOff x="5556262" y="4639716"/>
            <a:chExt cx="4140553" cy="451824"/>
          </a:xfrm>
        </p:grpSpPr>
        <p:sp>
          <p:nvSpPr>
            <p:cNvPr id="21" name="Google Shape;21;p7"/>
            <p:cNvSpPr/>
            <p:nvPr/>
          </p:nvSpPr>
          <p:spPr>
            <a:xfrm>
              <a:off x="5556262" y="4639716"/>
              <a:ext cx="451824" cy="4518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6294242" y="4639716"/>
              <a:ext cx="451824" cy="451824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1358" y="4639716"/>
              <a:ext cx="451824" cy="451824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7768474" y="4639716"/>
              <a:ext cx="451824" cy="451824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8506731" y="4639716"/>
              <a:ext cx="451824" cy="45182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9244991" y="4639716"/>
              <a:ext cx="451824" cy="451824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71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 preserve="1">
  <p:cSld name="Titel und vertikaler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2876977" y="-898952"/>
            <a:ext cx="4351338" cy="9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686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 preserve="1">
  <p:cSld name="Vertikaler Titel u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 rot="5400000">
            <a:off x="5848286" y="2072357"/>
            <a:ext cx="5811838" cy="239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 rot="5400000">
            <a:off x="904080" y="-386556"/>
            <a:ext cx="5811838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32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 preserve="1">
  <p:cSld name="Titel und Inhal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293510" y="365125"/>
            <a:ext cx="9493957" cy="69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293510" y="1219200"/>
            <a:ext cx="9493957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>
                <a:solidFill>
                  <a:srgbClr val="2F549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>
                <a:solidFill>
                  <a:srgbClr val="2F5496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>
                <a:solidFill>
                  <a:srgbClr val="2F5496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>
                <a:solidFill>
                  <a:srgbClr val="2F5496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>
                <a:solidFill>
                  <a:srgbClr val="2F549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877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 preserve="1">
  <p:cSld name="Zwei Inhal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5108331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31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 preserve="1">
  <p:cSld name="Vergleich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62781" y="365125"/>
            <a:ext cx="97901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62781" y="1681163"/>
            <a:ext cx="47872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62781" y="2505075"/>
            <a:ext cx="47872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5165605" y="1681163"/>
            <a:ext cx="47872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5165605" y="2505075"/>
            <a:ext cx="47872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623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 preserve="1">
  <p:cSld name="Le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59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 preserve="1">
  <p:cSld name="Abschnitts-&#10;überschri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52399" y="1709738"/>
            <a:ext cx="980049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152399" y="4589463"/>
            <a:ext cx="980049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>
                <a:solidFill>
                  <a:srgbClr val="2F549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38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 preserve="1">
  <p:cSld name="Nur Tite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52400" y="365125"/>
            <a:ext cx="98004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803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 preserve="1">
  <p:cSld name="Inhalt mit Überschrif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2399" y="457200"/>
            <a:ext cx="396020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290647" y="987425"/>
            <a:ext cx="566224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152399" y="2057400"/>
            <a:ext cx="39602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257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 preserve="1">
  <p:cSld name="Bild mit Überschrif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52399" y="457200"/>
            <a:ext cx="392503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5"/>
          <p:cNvSpPr>
            <a:spLocks noGrp="1"/>
          </p:cNvSpPr>
          <p:nvPr>
            <p:ph type="pic" idx="2"/>
          </p:nvPr>
        </p:nvSpPr>
        <p:spPr>
          <a:xfrm>
            <a:off x="4255477" y="995363"/>
            <a:ext cx="5697415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152399" y="2057400"/>
            <a:ext cx="392503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875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10050830" y="0"/>
            <a:ext cx="2141170" cy="6858000"/>
          </a:xfrm>
          <a:prstGeom prst="rect">
            <a:avLst/>
          </a:prstGeom>
          <a:solidFill>
            <a:srgbClr val="262626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152399" y="1825625"/>
            <a:ext cx="980049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E6A13-6A04-48D4-BE9B-1321014C19B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33499" y="4742351"/>
            <a:ext cx="1775832" cy="1482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FE228-50CE-4AF2-8C9B-5B2C28BBF1C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158175" y="365125"/>
            <a:ext cx="1926479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902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F244ED-D6F4-444F-9A93-9766C38B9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rgbClr val="FEC630"/>
                </a:solidFill>
                <a:latin typeface="Arial"/>
                <a:ea typeface="Arial"/>
                <a:cs typeface="Arial"/>
                <a:sym typeface="Arial"/>
              </a:rPr>
              <a:t>Learn OpenUI5 step by step</a:t>
            </a:r>
            <a:endParaRPr lang="en-US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8A2EB2-54C7-4457-B127-745BAEFCD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5969"/>
                </a:solidFill>
                <a:latin typeface="Arial"/>
                <a:ea typeface="Arial"/>
                <a:cs typeface="Arial"/>
                <a:sym typeface="Arial"/>
              </a:rPr>
              <a:t>Lesson #3</a:t>
            </a:r>
          </a:p>
        </p:txBody>
      </p:sp>
      <p:pic>
        <p:nvPicPr>
          <p:cNvPr id="8" name="Google Shape;96;p1">
            <a:extLst>
              <a:ext uri="{FF2B5EF4-FFF2-40B4-BE49-F238E27FC236}">
                <a16:creationId xmlns:a16="http://schemas.microsoft.com/office/drawing/2014/main" id="{06A4ABFB-7808-477B-9091-25CD9CF5D0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6693" y="1314400"/>
            <a:ext cx="36957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p1">
            <a:extLst>
              <a:ext uri="{FF2B5EF4-FFF2-40B4-BE49-F238E27FC236}">
                <a16:creationId xmlns:a16="http://schemas.microsoft.com/office/drawing/2014/main" id="{D63541DA-17B6-41CC-BE49-4E599149E910}"/>
              </a:ext>
            </a:extLst>
          </p:cNvPr>
          <p:cNvSpPr txBox="1"/>
          <p:nvPr/>
        </p:nvSpPr>
        <p:spPr>
          <a:xfrm>
            <a:off x="442543" y="6268064"/>
            <a:ext cx="3225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Presented by: Mahdi J.Ansari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8;p1">
            <a:extLst>
              <a:ext uri="{FF2B5EF4-FFF2-40B4-BE49-F238E27FC236}">
                <a16:creationId xmlns:a16="http://schemas.microsoft.com/office/drawing/2014/main" id="{AC535F3A-52AB-4849-A7B9-A695917DE379}"/>
              </a:ext>
            </a:extLst>
          </p:cNvPr>
          <p:cNvSpPr txBox="1"/>
          <p:nvPr/>
        </p:nvSpPr>
        <p:spPr>
          <a:xfrm>
            <a:off x="4078902" y="6268064"/>
            <a:ext cx="2150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www.mjzsoft.com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9;p1">
            <a:extLst>
              <a:ext uri="{FF2B5EF4-FFF2-40B4-BE49-F238E27FC236}">
                <a16:creationId xmlns:a16="http://schemas.microsoft.com/office/drawing/2014/main" id="{109B380D-B3F1-4C9F-BD63-F843424EAAA4}"/>
              </a:ext>
            </a:extLst>
          </p:cNvPr>
          <p:cNvSpPr txBox="1"/>
          <p:nvPr/>
        </p:nvSpPr>
        <p:spPr>
          <a:xfrm>
            <a:off x="6862393" y="6268064"/>
            <a:ext cx="2657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linkedin.com/in/mjbza/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73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7116-490C-42BC-852A-B6D6A507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know 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4A835-FE90-4E2E-8C9E-16D7EB954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IDE</a:t>
            </a:r>
          </a:p>
          <a:p>
            <a:r>
              <a:rPr lang="en-US" dirty="0"/>
              <a:t>API Reference </a:t>
            </a:r>
          </a:p>
          <a:p>
            <a:r>
              <a:rPr lang="en-US" dirty="0"/>
              <a:t>Sample Applications</a:t>
            </a:r>
          </a:p>
          <a:p>
            <a:r>
              <a:rPr lang="en-US" dirty="0"/>
              <a:t>XML View</a:t>
            </a:r>
          </a:p>
          <a:p>
            <a:r>
              <a:rPr lang="en-US" dirty="0"/>
              <a:t>i18n</a:t>
            </a:r>
          </a:p>
          <a:p>
            <a:r>
              <a:rPr lang="en-US" dirty="0"/>
              <a:t>Auto translation service</a:t>
            </a:r>
          </a:p>
          <a:p>
            <a:r>
              <a:rPr lang="en-US" dirty="0"/>
              <a:t>RTL support</a:t>
            </a:r>
          </a:p>
        </p:txBody>
      </p:sp>
    </p:spTree>
    <p:extLst>
      <p:ext uri="{BB962C8B-B14F-4D97-AF65-F5344CB8AC3E}">
        <p14:creationId xmlns:p14="http://schemas.microsoft.com/office/powerpoint/2010/main" val="133069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A3A9-1BA5-4EAD-9B6F-49502382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App#7: UI Theme Designer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842E07-3F0F-4979-BE94-0FF6ADFFD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491" y="1430701"/>
            <a:ext cx="5807606" cy="40870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B284D5-D4D2-41EC-AC58-4DFC4C6D2DC6}"/>
              </a:ext>
            </a:extLst>
          </p:cNvPr>
          <p:cNvSpPr/>
          <p:nvPr/>
        </p:nvSpPr>
        <p:spPr>
          <a:xfrm>
            <a:off x="152398" y="1702818"/>
            <a:ext cx="42983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1- By bootstrap configuration: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99FF"/>
                </a:solidFill>
                <a:latin typeface="Consolas" panose="020B0609020204030204" pitchFamily="49" charset="0"/>
              </a:rPr>
              <a:t>&lt;script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id=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"sap-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-bootstrap"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"resources/sap-ui-core.js"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data-sap-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-theme=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mjzbelize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data-sap-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-theme-roots=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'{"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mjzbelize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":"/resources/UI5"}'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99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FF99F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F5496"/>
                </a:solidFill>
                <a:latin typeface="Calibri"/>
                <a:cs typeface="Calibri"/>
              </a:rPr>
              <a:t>2 -Use the URL parameter </a:t>
            </a:r>
            <a:r>
              <a:rPr lang="en-GB" dirty="0">
                <a:solidFill>
                  <a:srgbClr val="92D050"/>
                </a:solidFill>
                <a:latin typeface="Calibri"/>
                <a:cs typeface="Calibri"/>
              </a:rPr>
              <a:t>sap-</a:t>
            </a:r>
            <a:r>
              <a:rPr lang="en-GB" dirty="0" err="1">
                <a:solidFill>
                  <a:srgbClr val="92D050"/>
                </a:solidFill>
                <a:latin typeface="Calibri"/>
                <a:cs typeface="Calibri"/>
              </a:rPr>
              <a:t>ui</a:t>
            </a:r>
            <a:r>
              <a:rPr lang="en-GB" dirty="0">
                <a:solidFill>
                  <a:srgbClr val="92D050"/>
                </a:solidFill>
                <a:latin typeface="Calibri"/>
                <a:cs typeface="Calibri"/>
              </a:rPr>
              <a:t>-theme</a:t>
            </a:r>
            <a:r>
              <a:rPr lang="en-GB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</a:p>
          <a:p>
            <a:r>
              <a:rPr lang="en-GB" dirty="0">
                <a:solidFill>
                  <a:srgbClr val="2F5496"/>
                </a:solidFill>
                <a:latin typeface="Calibri"/>
                <a:cs typeface="Calibri"/>
              </a:rPr>
              <a:t>Example:</a:t>
            </a:r>
          </a:p>
          <a:p>
            <a:r>
              <a:rPr lang="en-GB" dirty="0">
                <a:solidFill>
                  <a:srgbClr val="00B0F0"/>
                </a:solidFill>
              </a:rPr>
              <a:t>?sap-</a:t>
            </a:r>
            <a:r>
              <a:rPr lang="en-GB" dirty="0" err="1">
                <a:solidFill>
                  <a:srgbClr val="00B0F0"/>
                </a:solidFill>
              </a:rPr>
              <a:t>ui</a:t>
            </a:r>
            <a:r>
              <a:rPr lang="en-GB" dirty="0">
                <a:solidFill>
                  <a:srgbClr val="00B0F0"/>
                </a:solidFill>
              </a:rPr>
              <a:t>-theme=</a:t>
            </a:r>
            <a:r>
              <a:rPr lang="en-GB" dirty="0" err="1">
                <a:solidFill>
                  <a:srgbClr val="00B0F0"/>
                </a:solidFill>
              </a:rPr>
              <a:t>my_theme_name@url</a:t>
            </a:r>
            <a:endParaRPr lang="en-US" dirty="0">
              <a:solidFill>
                <a:srgbClr val="FF99FF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05A2DE-7439-4DE8-B6F5-8BE5A262B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" y="5498906"/>
            <a:ext cx="6515100" cy="12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A3A9-1BA5-4EAD-9B6F-49502382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App#7: Event handlers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81738-845F-49A4-941E-581364438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buttons</a:t>
            </a:r>
          </a:p>
          <a:p>
            <a:r>
              <a:rPr lang="en-US" dirty="0"/>
              <a:t>Add event handler</a:t>
            </a:r>
          </a:p>
          <a:p>
            <a:r>
              <a:rPr lang="en-US" dirty="0"/>
              <a:t>Access elements by ID</a:t>
            </a:r>
          </a:p>
          <a:p>
            <a:r>
              <a:rPr lang="en-US" dirty="0"/>
              <a:t>Clean the values </a:t>
            </a:r>
            <a:r>
              <a:rPr lang="en-US" dirty="0" err="1"/>
              <a:t>onReject</a:t>
            </a:r>
            <a:endParaRPr lang="en-US" dirty="0"/>
          </a:p>
          <a:p>
            <a:r>
              <a:rPr lang="en-US" dirty="0"/>
              <a:t>Show Hello message </a:t>
            </a:r>
            <a:r>
              <a:rPr lang="en-US" dirty="0" err="1"/>
              <a:t>onAccept</a:t>
            </a:r>
            <a:endParaRPr lang="en-US" dirty="0"/>
          </a:p>
          <a:p>
            <a:r>
              <a:rPr lang="en-US" dirty="0"/>
              <a:t>Accessing other functions</a:t>
            </a:r>
          </a:p>
          <a:p>
            <a:r>
              <a:rPr lang="en-US" dirty="0"/>
              <a:t>Accessing i18n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69CAEB97-AC5E-48D0-84DD-93C0F25C3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812" y="550506"/>
            <a:ext cx="4404080" cy="618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57E7-145A-4288-B333-B2E6571F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BC753-E665-4253-945C-568F1AF5A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B3D8A-B23E-4BDB-BF2C-E5DDFBFFBA8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4566"/>
      </p:ext>
    </p:extLst>
  </p:cSld>
  <p:clrMapOvr>
    <a:masterClrMapping/>
  </p:clrMapOvr>
</p:sld>
</file>

<file path=ppt/theme/theme1.xml><?xml version="1.0" encoding="utf-8"?>
<a:theme xmlns:a="http://schemas.openxmlformats.org/drawingml/2006/main" name="MJZSof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5_000.pptx" id="{1D8A65B2-0BAD-422B-86DA-84FA77C04665}" vid="{2292AC4F-EBD5-40A4-8419-7018E0B5F3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UI5_000</Template>
  <TotalTime>0</TotalTime>
  <Words>137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MJZSoft</vt:lpstr>
      <vt:lpstr>Learn OpenUI5 step by step</vt:lpstr>
      <vt:lpstr>What do we know now?</vt:lpstr>
      <vt:lpstr>App#7: UI Theme Designer</vt:lpstr>
      <vt:lpstr>App#7: Event handlers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OpenUI5 step by step</dc:title>
  <dc:creator>Mahdi Jaberzadeh Ansari</dc:creator>
  <cp:lastModifiedBy>Mahdi Jaberzadeh Ansari</cp:lastModifiedBy>
  <cp:revision>6</cp:revision>
  <dcterms:created xsi:type="dcterms:W3CDTF">2019-09-13T11:06:41Z</dcterms:created>
  <dcterms:modified xsi:type="dcterms:W3CDTF">2019-09-13T12:16:44Z</dcterms:modified>
</cp:coreProperties>
</file>