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hcB0blr/SQn/d9pBN/m19CWvRtW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di Jaberzadeh Ansari" initials="MJA" lastIdx="1" clrIdx="0">
    <p:extLst>
      <p:ext uri="{19B8F6BF-5375-455C-9EA6-DF929625EA0E}">
        <p15:presenceInfo xmlns:p15="http://schemas.microsoft.com/office/powerpoint/2012/main" userId="S::mansari@AD.CIMT.DE::7eb0f391-2ea5-4fe7-b9f8-fd5a8e0690a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1882" autoAdjust="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trial version of SAP Web IDE can be accessed through the SAP Cloud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53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44254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44254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A9DB"/>
              </a:buClr>
              <a:buSzPts val="2400"/>
              <a:buNone/>
              <a:defRPr sz="2400">
                <a:solidFill>
                  <a:srgbClr val="8DA9DB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" name="Google Shape;20;p7"/>
          <p:cNvGrpSpPr/>
          <p:nvPr/>
        </p:nvGrpSpPr>
        <p:grpSpPr>
          <a:xfrm>
            <a:off x="2944266" y="5581163"/>
            <a:ext cx="4140553" cy="451824"/>
            <a:chOff x="5556262" y="4639716"/>
            <a:chExt cx="4140553" cy="451824"/>
          </a:xfrm>
        </p:grpSpPr>
        <p:sp>
          <p:nvSpPr>
            <p:cNvPr id="21" name="Google Shape;21;p7"/>
            <p:cNvSpPr/>
            <p:nvPr/>
          </p:nvSpPr>
          <p:spPr>
            <a:xfrm>
              <a:off x="5556262" y="4639716"/>
              <a:ext cx="451824" cy="4518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6294242" y="4639716"/>
              <a:ext cx="451824" cy="451824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1358" y="4639716"/>
              <a:ext cx="451824" cy="451824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7768474" y="4639716"/>
              <a:ext cx="451824" cy="451824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8506731" y="4639716"/>
              <a:ext cx="451824" cy="45182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9244991" y="4639716"/>
              <a:ext cx="451824" cy="451824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2876977" y="-898952"/>
            <a:ext cx="4351338" cy="9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 rot="5400000">
            <a:off x="5848286" y="2072357"/>
            <a:ext cx="5811838" cy="239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 rot="5400000">
            <a:off x="904080" y="-386556"/>
            <a:ext cx="5811838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293510" y="365125"/>
            <a:ext cx="9493957" cy="696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293510" y="1219200"/>
            <a:ext cx="9493957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  <a:defRPr>
                <a:solidFill>
                  <a:srgbClr val="2F549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  <a:defRPr>
                <a:solidFill>
                  <a:srgbClr val="2F5496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>
                <a:solidFill>
                  <a:srgbClr val="2F5496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>
                <a:solidFill>
                  <a:srgbClr val="2F5496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>
                <a:solidFill>
                  <a:srgbClr val="2F549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52395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5108331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62781" y="365125"/>
            <a:ext cx="97901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62781" y="1681163"/>
            <a:ext cx="47872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62781" y="2505075"/>
            <a:ext cx="47872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5165605" y="1681163"/>
            <a:ext cx="47872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5165605" y="2505075"/>
            <a:ext cx="47872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52399" y="1709738"/>
            <a:ext cx="980049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152399" y="4589463"/>
            <a:ext cx="980049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>
                <a:solidFill>
                  <a:srgbClr val="2F549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52400" y="365125"/>
            <a:ext cx="98004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2399" y="457200"/>
            <a:ext cx="396020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290647" y="987425"/>
            <a:ext cx="5662246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152399" y="2057400"/>
            <a:ext cx="39602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52399" y="457200"/>
            <a:ext cx="392503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>
            <a:spLocks noGrp="1"/>
          </p:cNvSpPr>
          <p:nvPr>
            <p:ph type="pic" idx="2"/>
          </p:nvPr>
        </p:nvSpPr>
        <p:spPr>
          <a:xfrm>
            <a:off x="4255477" y="995363"/>
            <a:ext cx="5697415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152399" y="2057400"/>
            <a:ext cx="392503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10050830" y="0"/>
            <a:ext cx="2141170" cy="6858000"/>
          </a:xfrm>
          <a:prstGeom prst="rect">
            <a:avLst/>
          </a:prstGeom>
          <a:solidFill>
            <a:srgbClr val="262626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152399" y="1825625"/>
            <a:ext cx="980049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E6A13-6A04-48D4-BE9B-1321014C19B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33499" y="4742351"/>
            <a:ext cx="1775832" cy="1482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FE228-50CE-4AF2-8C9B-5B2C28BBF1C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158175" y="365125"/>
            <a:ext cx="1926479" cy="16920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44254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C630"/>
              </a:buClr>
              <a:buSzPts val="4800"/>
              <a:buFont typeface="Arial"/>
              <a:buNone/>
            </a:pPr>
            <a:r>
              <a:rPr lang="en" sz="4800" b="1">
                <a:solidFill>
                  <a:srgbClr val="FEC630"/>
                </a:solidFill>
                <a:latin typeface="Arial"/>
                <a:ea typeface="Arial"/>
                <a:cs typeface="Arial"/>
                <a:sym typeface="Arial"/>
              </a:rPr>
              <a:t>Learn OpenUI5 step by step</a:t>
            </a:r>
            <a:endParaRPr sz="4800" b="1">
              <a:solidFill>
                <a:srgbClr val="FEC6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44254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969"/>
              </a:buClr>
              <a:buSzPts val="2400"/>
              <a:buNone/>
            </a:pPr>
            <a:r>
              <a:rPr lang="en">
                <a:solidFill>
                  <a:srgbClr val="FF5969"/>
                </a:solidFill>
                <a:latin typeface="Arial"/>
                <a:ea typeface="Arial"/>
                <a:cs typeface="Arial"/>
                <a:sym typeface="Arial"/>
              </a:rPr>
              <a:t>Lesson #1</a:t>
            </a:r>
            <a:endParaRPr>
              <a:solidFill>
                <a:srgbClr val="FF59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6693" y="1314400"/>
            <a:ext cx="36957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442543" y="6268064"/>
            <a:ext cx="3225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70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  </a:t>
            </a:r>
            <a:r>
              <a:rPr lang="en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Presented by: Mahdi J.Ansari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4078902" y="6268064"/>
            <a:ext cx="21502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0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 </a:t>
            </a:r>
            <a:r>
              <a:rPr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www.mjzsoft.com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862393" y="6268064"/>
            <a:ext cx="2657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0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 </a:t>
            </a:r>
            <a:r>
              <a:rPr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linkedin.com/in/mjbza/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E4C9-DB1E-4CA5-8EB5-78E59F7F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App#1: Hello World!</a:t>
            </a:r>
          </a:p>
        </p:txBody>
      </p:sp>
    </p:spTree>
    <p:extLst>
      <p:ext uri="{BB962C8B-B14F-4D97-AF65-F5344CB8AC3E}">
        <p14:creationId xmlns:p14="http://schemas.microsoft.com/office/powerpoint/2010/main" val="287673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293510" y="365125"/>
            <a:ext cx="9493957" cy="696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293510" y="1219200"/>
            <a:ext cx="9493957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</a:pPr>
            <a:r>
              <a:rPr lang="en"/>
              <a:t>HTML, CSS, JS, jQuery, XML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</a:pPr>
            <a:r>
              <a:rPr lang="en"/>
              <a:t>Static and Dynamic web pages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</a:pPr>
            <a:r>
              <a:rPr lang="en"/>
              <a:t> Ajax and RESTful API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</a:pPr>
            <a:r>
              <a:rPr lang="en"/>
              <a:t>MVC design pattern </a:t>
            </a:r>
            <a:endParaRPr/>
          </a:p>
        </p:txBody>
      </p:sp>
      <p:pic>
        <p:nvPicPr>
          <p:cNvPr id="106" name="Google Shape;106;p2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98666"/>
            <a:ext cx="253365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8672" y="4298666"/>
            <a:ext cx="2845936" cy="2682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7801" y="4295174"/>
            <a:ext cx="180975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 descr="A close up of a logo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44070" y="4050808"/>
            <a:ext cx="3175984" cy="3175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"/>
              <a:t>What is OpenUI5?</a:t>
            </a:r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152395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en" sz="2000">
                <a:solidFill>
                  <a:srgbClr val="8DA9DB"/>
                </a:solidFill>
              </a:rPr>
              <a:t>OpenUI5 is a JavaScript application framework designed to build responsive web applications for enterprise world.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" sz="2000"/>
              <a:t>Free and open source version of SAPUI5.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" sz="2000"/>
              <a:t>Uses front-end MVC design pattern.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" sz="2000"/>
              <a:t>Responsive Across Browsers and Devices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/>
          </a:p>
          <a:p>
            <a:pPr marL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/>
          </a:p>
        </p:txBody>
      </p:sp>
      <p:pic>
        <p:nvPicPr>
          <p:cNvPr id="116" name="Google Shape;116;p3" descr="A screenshot of a cell phone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629319" y="1825625"/>
            <a:ext cx="380356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5707555" y="6308209"/>
            <a:ext cx="364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http://openui5.hana.ondemand.com</a:t>
            </a:r>
            <a:endParaRPr/>
          </a:p>
        </p:txBody>
      </p:sp>
      <p:pic>
        <p:nvPicPr>
          <p:cNvPr id="118" name="Google Shape;118;p3" descr="A screenshot of a computer scree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475" y="4010541"/>
            <a:ext cx="47244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"/>
              <a:t>IDEs for UI5 development</a:t>
            </a: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lang="en" dirty="0"/>
              <a:t>1. SAP Web IDE</a:t>
            </a:r>
            <a:endParaRPr dirty="0"/>
          </a:p>
        </p:txBody>
      </p:sp>
      <p:pic>
        <p:nvPicPr>
          <p:cNvPr id="125" name="Google Shape;125;p4" descr="A screenshot of a computer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tretch/>
        </p:blipFill>
        <p:spPr>
          <a:xfrm>
            <a:off x="415738" y="2505075"/>
            <a:ext cx="4281861" cy="368458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lang="en"/>
              <a:t>2. Eclipse or any IDE of your choice</a:t>
            </a:r>
            <a:endParaRPr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727A608-BAD4-43CC-B0CE-EF97DDD53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318" y="2505075"/>
            <a:ext cx="4281861" cy="36781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9F9F8E-A15D-432F-8869-1584866BCC7E}"/>
              </a:ext>
            </a:extLst>
          </p:cNvPr>
          <p:cNvSpPr txBox="1"/>
          <p:nvPr/>
        </p:nvSpPr>
        <p:spPr>
          <a:xfrm>
            <a:off x="641477" y="6338986"/>
            <a:ext cx="3829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https://help.sap.com/viewer/p/SAP_Web_IDE.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4F0924-6A1D-4304-88F1-D2DE1697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Web IDE Cloud version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7FEA1F-9251-45E6-9E33-AE4BB37CE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685800" indent="-457200">
              <a:buFont typeface="+mj-lt"/>
              <a:buAutoNum type="arabicPeriod"/>
            </a:pPr>
            <a:r>
              <a:rPr lang="en-GB" dirty="0"/>
              <a:t>Create an SAP Cloud Platform trial account:</a:t>
            </a:r>
            <a:br>
              <a:rPr lang="en-GB" dirty="0"/>
            </a:br>
            <a:r>
              <a:rPr lang="en-US" dirty="0">
                <a:latin typeface="Benton Sans"/>
              </a:rPr>
              <a:t> </a:t>
            </a:r>
            <a:r>
              <a:rPr lang="en-US" dirty="0">
                <a:solidFill>
                  <a:srgbClr val="00B0F0"/>
                </a:solidFill>
                <a:latin typeface="Benton Sans"/>
              </a:rPr>
              <a:t>https://account.hanatrial.ondemand.com/</a:t>
            </a:r>
            <a:endParaRPr lang="en-US" dirty="0">
              <a:solidFill>
                <a:srgbClr val="00B0F0"/>
              </a:solidFill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dirty="0"/>
              <a:t>Then navigate to `</a:t>
            </a:r>
            <a:r>
              <a:rPr lang="en-US" dirty="0"/>
              <a:t>Neo Trial</a:t>
            </a:r>
            <a:r>
              <a:rPr lang="en-GB" dirty="0"/>
              <a:t>` account. </a:t>
            </a:r>
          </a:p>
          <a:p>
            <a:pPr marL="685800" indent="-457200">
              <a:buFont typeface="+mj-lt"/>
              <a:buAutoNum type="arabicPeriod"/>
            </a:pPr>
            <a:r>
              <a:rPr lang="en-GB" dirty="0"/>
              <a:t>Choose </a:t>
            </a:r>
            <a:r>
              <a:rPr lang="en-GB" b="1" dirty="0"/>
              <a:t>Services</a:t>
            </a:r>
            <a:r>
              <a:rPr lang="en-GB" dirty="0"/>
              <a:t> in the navigation bar of the SAP Cloud Platform cockpit.</a:t>
            </a:r>
          </a:p>
          <a:p>
            <a:pPr marL="685800" indent="-457200">
              <a:buFont typeface="+mj-lt"/>
              <a:buAutoNum type="arabicPeriod"/>
            </a:pPr>
            <a:r>
              <a:rPr lang="en-GB" dirty="0"/>
              <a:t>Open the detailed information on your SAP Web IDE by choosing the SAP Web IDE Full-Stack tile.</a:t>
            </a:r>
          </a:p>
          <a:p>
            <a:pPr marL="685800" indent="-457200">
              <a:buFont typeface="+mj-lt"/>
              <a:buAutoNum type="arabicPeriod"/>
            </a:pPr>
            <a:r>
              <a:rPr lang="en-GB" dirty="0"/>
              <a:t>Activate the service if it is disabled. </a:t>
            </a:r>
          </a:p>
          <a:p>
            <a:pPr marL="685800" indent="-457200">
              <a:buFont typeface="+mj-lt"/>
              <a:buAutoNum type="arabicPeriod"/>
            </a:pPr>
            <a:r>
              <a:rPr lang="en-GB" dirty="0"/>
              <a:t>Selecting </a:t>
            </a:r>
            <a:r>
              <a:rPr lang="en-GB" b="1" dirty="0"/>
              <a:t>Go to Service</a:t>
            </a:r>
            <a:r>
              <a:rPr lang="en-GB" dirty="0"/>
              <a:t> leads you to your personal SAP Web IDE.</a:t>
            </a:r>
          </a:p>
          <a:p>
            <a:pPr marL="685800" indent="-457200">
              <a:buFont typeface="+mj-lt"/>
              <a:buAutoNum type="arabicPeriod"/>
            </a:pPr>
            <a:r>
              <a:rPr lang="en-GB" dirty="0"/>
              <a:t>Bookmark the URL of the Web IDE for the next time.</a:t>
            </a:r>
            <a:endParaRPr lang="en-US" dirty="0"/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08325F-B0AC-473E-BD7D-27186A90F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428" y="316513"/>
            <a:ext cx="5901511" cy="2843455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1876CA-8F17-4C0C-B89C-4B309DE53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427" y="3300655"/>
            <a:ext cx="5901511" cy="310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3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EC89-1A25-4514-B268-A92D892D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IDE on Local Machine (offline)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CC105-30BE-4D3B-864E-B909753EA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" y="2057400"/>
            <a:ext cx="3925030" cy="2743201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Google the term `</a:t>
            </a:r>
            <a:r>
              <a:rPr lang="en-US" i="1" dirty="0">
                <a:solidFill>
                  <a:srgbClr val="92D050"/>
                </a:solidFill>
              </a:rPr>
              <a:t>SAP Web IDE Personal Edition</a:t>
            </a:r>
            <a:r>
              <a:rPr lang="en-US" dirty="0"/>
              <a:t>`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Normally in the following URL you can find the download link for a local version of Web IDE: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https://tools.hana.ondemand.com/#sapui5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this page you can find the link for downloading the SAPUI5 SDK and Runtime library also. 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9251C97-1D09-4A05-9D37-13E8D83C3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317" y="448520"/>
            <a:ext cx="5400000" cy="596095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431908-AD57-4A27-96DA-A84F530B4E5E}"/>
              </a:ext>
            </a:extLst>
          </p:cNvPr>
          <p:cNvSpPr txBox="1">
            <a:spLocks/>
          </p:cNvSpPr>
          <p:nvPr/>
        </p:nvSpPr>
        <p:spPr>
          <a:xfrm>
            <a:off x="0" y="4770123"/>
            <a:ext cx="3925030" cy="208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b="1" dirty="0"/>
              <a:t>The Personal Edition can be used for the following purposes: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b="1" dirty="0"/>
              <a:t>Trial Use - </a:t>
            </a:r>
            <a:r>
              <a:rPr lang="en-GB" dirty="0"/>
              <a:t>for test and evaluation (non-productive scenarios).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b="1" dirty="0"/>
              <a:t>Productive Use - </a:t>
            </a:r>
            <a:r>
              <a:rPr lang="en-GB" dirty="0"/>
              <a:t>for customers with a paid subscription to SAP Web IDE on SAP Cloud Platform.</a:t>
            </a:r>
          </a:p>
          <a:p>
            <a:pPr marL="114300" indent="0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909C4-5601-458E-A5C7-379C3FDF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GB" dirty="0"/>
              <a:t>Eclipse with SAPUI5 Tools extension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2A55EA-EC43-4389-9DC8-25D53B40C8A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52399" y="2057400"/>
            <a:ext cx="3960207" cy="3811588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de-DE" dirty="0"/>
              <a:t>Normally on the same page you can find the instruction for installing </a:t>
            </a:r>
            <a:r>
              <a:rPr lang="de-DE" dirty="0">
                <a:solidFill>
                  <a:srgbClr val="92D050"/>
                </a:solidFill>
              </a:rPr>
              <a:t>SAPUI5 Tools</a:t>
            </a:r>
            <a:r>
              <a:rPr lang="de-DE" dirty="0"/>
              <a:t> inside the Eclipse</a:t>
            </a:r>
            <a:br>
              <a:rPr lang="de-DE" dirty="0"/>
            </a:br>
            <a:r>
              <a:rPr lang="en-US" dirty="0">
                <a:solidFill>
                  <a:srgbClr val="00B0F0"/>
                </a:solidFill>
              </a:rPr>
              <a:t>https://tools.hana.ondemand.com/#sapui5</a:t>
            </a:r>
            <a:endParaRPr lang="de-DE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This extension provides an application project wizard, and some more.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331CDB3-9CE3-418B-A996-0BEC4D46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73" y="611608"/>
            <a:ext cx="5400000" cy="5634783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74E84-D480-4B50-A461-40DE9EAAA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3" y="4111151"/>
            <a:ext cx="3276600" cy="213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6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BD84-918A-4845-9672-DAB0F0BC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Using Microsoft Visual Studio Code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5D778-B5EA-4929-B7A0-61F38F5CF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" y="2057400"/>
            <a:ext cx="3925030" cy="893618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rgbClr val="92D050"/>
                </a:solidFill>
              </a:rPr>
              <a:t>UI5 Tooling</a:t>
            </a:r>
            <a:r>
              <a:rPr lang="en-GB" dirty="0"/>
              <a:t>:  is an open source Node.js based development environment to support application developers. 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CEC9E36-0B2A-41BC-9A20-B075BBF4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536" y="232756"/>
            <a:ext cx="5867400" cy="5029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13EE49-6FE8-412C-9AEE-CFDAF07E071D}"/>
              </a:ext>
            </a:extLst>
          </p:cNvPr>
          <p:cNvSpPr/>
          <p:nvPr/>
        </p:nvSpPr>
        <p:spPr>
          <a:xfrm>
            <a:off x="689955" y="2951018"/>
            <a:ext cx="3387473" cy="19543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install -g @ui5/cli</a:t>
            </a:r>
          </a:p>
          <a:p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ui5 --help</a:t>
            </a:r>
          </a:p>
          <a:p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git clone https://github.com/SAP/openui5-basic-template-app.git</a:t>
            </a:r>
          </a:p>
          <a:p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cd openui5-basic-template-app</a:t>
            </a:r>
          </a:p>
          <a:p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install </a:t>
            </a:r>
          </a:p>
          <a:p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run</a:t>
            </a:r>
          </a:p>
          <a:p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ui5 serve -o /index.html</a:t>
            </a:r>
          </a:p>
          <a:p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run lint</a:t>
            </a:r>
          </a:p>
          <a:p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test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5CAFB9-C7E3-404C-B994-33EC9943C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31" b="9686"/>
          <a:stretch/>
        </p:blipFill>
        <p:spPr>
          <a:xfrm>
            <a:off x="4187534" y="4838566"/>
            <a:ext cx="5867401" cy="1790778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0F2135E-2B3A-493D-8BAD-41E5B798A53D}"/>
              </a:ext>
            </a:extLst>
          </p:cNvPr>
          <p:cNvSpPr txBox="1">
            <a:spLocks/>
          </p:cNvSpPr>
          <p:nvPr/>
        </p:nvSpPr>
        <p:spPr>
          <a:xfrm>
            <a:off x="152398" y="4905399"/>
            <a:ext cx="3925030" cy="89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UI5 related plugins and </a:t>
            </a:r>
            <a:r>
              <a:rPr lang="en-GB" i="1" dirty="0" err="1">
                <a:solidFill>
                  <a:srgbClr val="92D050"/>
                </a:solidFill>
              </a:rPr>
              <a:t>ESLint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 are recommended to be used inside the VSC. 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4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35E039-8E91-412F-A00F-8D41461C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 with some coding … </a:t>
            </a:r>
          </a:p>
        </p:txBody>
      </p:sp>
    </p:spTree>
    <p:extLst>
      <p:ext uri="{BB962C8B-B14F-4D97-AF65-F5344CB8AC3E}">
        <p14:creationId xmlns:p14="http://schemas.microsoft.com/office/powerpoint/2010/main" val="290300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Widescreen</PresentationFormat>
  <Paragraphs>55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Benton Sans</vt:lpstr>
      <vt:lpstr>Calibri</vt:lpstr>
      <vt:lpstr>Consolas</vt:lpstr>
      <vt:lpstr>Noto Sans Symbols</vt:lpstr>
      <vt:lpstr>Office</vt:lpstr>
      <vt:lpstr>Learn OpenUI5 step by step</vt:lpstr>
      <vt:lpstr>Prerequisites</vt:lpstr>
      <vt:lpstr>What is OpenUI5?</vt:lpstr>
      <vt:lpstr>IDEs for UI5 development</vt:lpstr>
      <vt:lpstr>Start with Web IDE Cloud version</vt:lpstr>
      <vt:lpstr>Web IDE on Local Machine (offline)</vt:lpstr>
      <vt:lpstr>Using Eclipse with SAPUI5 Tools extension</vt:lpstr>
      <vt:lpstr>Using Microsoft Visual Studio Code </vt:lpstr>
      <vt:lpstr>Let’s continue with some coding … </vt:lpstr>
      <vt:lpstr>App#1: Hello World!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OpenUI5 step by step</dc:title>
  <dc:creator>Mahdi Jaberzadeh Ansari</dc:creator>
  <cp:lastModifiedBy>Mahdi Jaberzadeh Ansari</cp:lastModifiedBy>
  <cp:revision>20</cp:revision>
  <dcterms:created xsi:type="dcterms:W3CDTF">2019-09-09T07:51:48Z</dcterms:created>
  <dcterms:modified xsi:type="dcterms:W3CDTF">2019-09-10T16:18:01Z</dcterms:modified>
</cp:coreProperties>
</file>