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4" r:id="rId10"/>
    <p:sldId id="265" r:id="rId11"/>
    <p:sldId id="268"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hcB0blr/SQn/d9pBN/m19CWvRtW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di Jaberzadeh Ansari" initials="MJA" lastIdx="1" clrIdx="0">
    <p:extLst>
      <p:ext uri="{19B8F6BF-5375-455C-9EA6-DF929625EA0E}">
        <p15:presenceInfo xmlns:p15="http://schemas.microsoft.com/office/powerpoint/2012/main" userId="S::mansari@AD.CIMT.DE::7eb0f391-2ea5-4fe7-b9f8-fd5a8e0690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8027" autoAdjust="0"/>
    <p:restoredTop sz="81882" autoAdjust="0"/>
  </p:normalViewPr>
  <p:slideViewPr>
    <p:cSldViewPr snapToGrid="0">
      <p:cViewPr varScale="1">
        <p:scale>
          <a:sx n="112" d="100"/>
          <a:sy n="112" d="100"/>
        </p:scale>
        <p:origin x="29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A trial version of SAP Web IDE can be accessed through the SAP Cloud Platform.</a:t>
            </a:r>
            <a:endParaRPr lang="en-US" dirty="0"/>
          </a:p>
        </p:txBody>
      </p:sp>
    </p:spTree>
    <p:extLst>
      <p:ext uri="{BB962C8B-B14F-4D97-AF65-F5344CB8AC3E}">
        <p14:creationId xmlns:p14="http://schemas.microsoft.com/office/powerpoint/2010/main" val="2456953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The process of loading and initializing UI5 library is called bootstrapping.</a:t>
            </a:r>
          </a:p>
          <a:p>
            <a:r>
              <a:rPr lang="en-GB" sz="1100" b="0" i="0" u="none" strike="noStrike" cap="none" dirty="0">
                <a:solidFill>
                  <a:srgbClr val="000000"/>
                </a:solidFill>
                <a:effectLst/>
                <a:latin typeface="Arial"/>
                <a:ea typeface="Arial"/>
                <a:cs typeface="Arial"/>
                <a:sym typeface="Arial"/>
              </a:rPr>
              <a:t>The </a:t>
            </a:r>
            <a:r>
              <a:rPr lang="en-GB" sz="1100" b="0" i="0" u="none" strike="noStrike" cap="none" dirty="0" err="1">
                <a:solidFill>
                  <a:srgbClr val="000000"/>
                </a:solidFill>
                <a:effectLst/>
                <a:latin typeface="Arial"/>
                <a:ea typeface="Arial"/>
                <a:cs typeface="Arial"/>
                <a:sym typeface="Arial"/>
              </a:rPr>
              <a:t>src</a:t>
            </a:r>
            <a:r>
              <a:rPr lang="en-GB" sz="1100" b="0" i="0" u="none" strike="noStrike" cap="none" dirty="0">
                <a:solidFill>
                  <a:srgbClr val="000000"/>
                </a:solidFill>
                <a:effectLst/>
                <a:latin typeface="Arial"/>
                <a:ea typeface="Arial"/>
                <a:cs typeface="Arial"/>
                <a:sym typeface="Arial"/>
              </a:rPr>
              <a:t> attribute of the &lt;script&gt; tag tells the browser where to find the OpenUI5 core library – it initializes the OpenUI5 runtime and loads additional resources, such as the libraries specified in the data-sap-</a:t>
            </a:r>
            <a:r>
              <a:rPr lang="en-GB" sz="1100" b="0" i="0" u="none" strike="noStrike" cap="none" dirty="0" err="1">
                <a:solidFill>
                  <a:srgbClr val="000000"/>
                </a:solidFill>
                <a:effectLst/>
                <a:latin typeface="Arial"/>
                <a:ea typeface="Arial"/>
                <a:cs typeface="Arial"/>
                <a:sym typeface="Arial"/>
              </a:rPr>
              <a:t>ui</a:t>
            </a:r>
            <a:r>
              <a:rPr lang="en-GB" sz="1100" b="0" i="0" u="none" strike="noStrike" cap="none" dirty="0">
                <a:solidFill>
                  <a:srgbClr val="000000"/>
                </a:solidFill>
                <a:effectLst/>
                <a:latin typeface="Arial"/>
                <a:ea typeface="Arial"/>
                <a:cs typeface="Arial"/>
                <a:sym typeface="Arial"/>
              </a:rPr>
              <a:t>-libs attribute.</a:t>
            </a:r>
          </a:p>
          <a:p>
            <a:r>
              <a:rPr lang="en-GB" sz="1100" b="0" i="0" u="none" strike="noStrike" cap="none" dirty="0">
                <a:solidFill>
                  <a:srgbClr val="000000"/>
                </a:solidFill>
                <a:effectLst/>
                <a:latin typeface="Arial"/>
                <a:ea typeface="Arial"/>
                <a:cs typeface="Arial"/>
                <a:sym typeface="Arial"/>
              </a:rPr>
              <a:t>The OpenUI5 controls support different themes, we choose </a:t>
            </a:r>
            <a:r>
              <a:rPr lang="en-GB" sz="1100" b="0" i="0" u="none" strike="noStrike" cap="none" dirty="0" err="1">
                <a:solidFill>
                  <a:srgbClr val="000000"/>
                </a:solidFill>
                <a:effectLst/>
                <a:latin typeface="Arial"/>
                <a:ea typeface="Arial"/>
                <a:cs typeface="Arial"/>
                <a:sym typeface="Arial"/>
              </a:rPr>
              <a:t>sap_belize</a:t>
            </a:r>
            <a:r>
              <a:rPr lang="en-GB" sz="1100" b="0" i="0" u="none" strike="noStrike" cap="none" dirty="0">
                <a:solidFill>
                  <a:srgbClr val="000000"/>
                </a:solidFill>
                <a:effectLst/>
                <a:latin typeface="Arial"/>
                <a:ea typeface="Arial"/>
                <a:cs typeface="Arial"/>
                <a:sym typeface="Arial"/>
              </a:rPr>
              <a:t> as our default theme.</a:t>
            </a:r>
          </a:p>
          <a:p>
            <a:r>
              <a:rPr lang="en-GB" sz="1100" b="0" i="0" u="none" strike="noStrike" cap="none" dirty="0">
                <a:solidFill>
                  <a:srgbClr val="000000"/>
                </a:solidFill>
                <a:effectLst/>
                <a:latin typeface="Arial"/>
                <a:ea typeface="Arial"/>
                <a:cs typeface="Arial"/>
                <a:sym typeface="Arial"/>
              </a:rPr>
              <a:t>We specify the required UI library </a:t>
            </a:r>
            <a:r>
              <a:rPr lang="en-GB" sz="1100" b="0" i="0" u="none" strike="noStrike" cap="none" dirty="0" err="1">
                <a:solidFill>
                  <a:srgbClr val="000000"/>
                </a:solidFill>
                <a:effectLst/>
                <a:latin typeface="Arial"/>
                <a:ea typeface="Arial"/>
                <a:cs typeface="Arial"/>
                <a:sym typeface="Arial"/>
              </a:rPr>
              <a:t>sap.m</a:t>
            </a:r>
            <a:r>
              <a:rPr lang="en-GB" sz="1100" b="0" i="0" u="none" strike="noStrike" cap="none" dirty="0">
                <a:solidFill>
                  <a:srgbClr val="000000"/>
                </a:solidFill>
                <a:effectLst/>
                <a:latin typeface="Arial"/>
                <a:ea typeface="Arial"/>
                <a:cs typeface="Arial"/>
                <a:sym typeface="Arial"/>
              </a:rPr>
              <a:t> containing the UI controls we need for this tutorial.</a:t>
            </a:r>
          </a:p>
          <a:p>
            <a:r>
              <a:rPr lang="en-GB" sz="1100" b="0" i="0" u="none" strike="noStrike" cap="none" dirty="0">
                <a:solidFill>
                  <a:srgbClr val="000000"/>
                </a:solidFill>
                <a:effectLst/>
                <a:latin typeface="Arial"/>
                <a:ea typeface="Arial"/>
                <a:cs typeface="Arial"/>
                <a:sym typeface="Arial"/>
              </a:rPr>
              <a:t>To make use of the most recent functionality of OpenUI5 we define the compatibility version as edge.</a:t>
            </a:r>
          </a:p>
          <a:p>
            <a:r>
              <a:rPr lang="en-GB" sz="1100" b="0" i="0" u="none" strike="noStrike" cap="none" dirty="0">
                <a:solidFill>
                  <a:srgbClr val="000000"/>
                </a:solidFill>
                <a:effectLst/>
                <a:latin typeface="Arial"/>
                <a:ea typeface="Arial"/>
                <a:cs typeface="Arial"/>
                <a:sym typeface="Arial"/>
              </a:rPr>
              <a:t>We configure the process of “bootstrapping” to run asynchronously.</a:t>
            </a:r>
          </a:p>
          <a:p>
            <a:r>
              <a:rPr lang="en-GB" sz="1100" b="0" i="0" u="none" strike="noStrike" cap="none" dirty="0">
                <a:solidFill>
                  <a:srgbClr val="000000"/>
                </a:solidFill>
                <a:effectLst/>
                <a:latin typeface="Arial"/>
                <a:ea typeface="Arial"/>
                <a:cs typeface="Arial"/>
                <a:sym typeface="Arial"/>
              </a:rPr>
              <a:t>This means that the OpenUI5 resources can be loaded simultaneously in the background for performance reasons.</a:t>
            </a:r>
          </a:p>
          <a:p>
            <a:r>
              <a:rPr lang="en-GB" sz="1100" b="0" i="0" u="none" strike="noStrike" cap="none" dirty="0">
                <a:solidFill>
                  <a:srgbClr val="000000"/>
                </a:solidFill>
                <a:effectLst/>
                <a:latin typeface="Arial"/>
                <a:ea typeface="Arial"/>
                <a:cs typeface="Arial"/>
                <a:sym typeface="Arial"/>
              </a:rPr>
              <a:t>We define the module to be loaded initially in a declarative way. With this, we avoid directly executable JavaScript code in the HTML file. This makes your app more secure. We will create the script that this references to further down in this step.</a:t>
            </a:r>
          </a:p>
        </p:txBody>
      </p:sp>
    </p:spTree>
    <p:extLst>
      <p:ext uri="{BB962C8B-B14F-4D97-AF65-F5344CB8AC3E}">
        <p14:creationId xmlns:p14="http://schemas.microsoft.com/office/powerpoint/2010/main" val="5717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4"/>
        <p:cNvGrpSpPr/>
        <p:nvPr/>
      </p:nvGrpSpPr>
      <p:grpSpPr>
        <a:xfrm>
          <a:off x="0" y="0"/>
          <a:ext cx="0" cy="0"/>
          <a:chOff x="0" y="0"/>
          <a:chExt cx="0" cy="0"/>
        </a:xfrm>
      </p:grpSpPr>
      <p:sp>
        <p:nvSpPr>
          <p:cNvPr id="15" name="Google Shape;15;p7"/>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8DA9DB"/>
              </a:buClr>
              <a:buSzPts val="2400"/>
              <a:buNone/>
              <a:defRPr sz="2400">
                <a:solidFill>
                  <a:srgbClr val="8DA9DB"/>
                </a:solidFill>
              </a:defRPr>
            </a:lvl1pPr>
            <a:lvl2pPr lvl="1" algn="ctr">
              <a:lnSpc>
                <a:spcPct val="90000"/>
              </a:lnSpc>
              <a:spcBef>
                <a:spcPts val="500"/>
              </a:spcBef>
              <a:spcAft>
                <a:spcPts val="0"/>
              </a:spcAft>
              <a:buClr>
                <a:srgbClr val="2F5496"/>
              </a:buClr>
              <a:buSzPts val="2000"/>
              <a:buNone/>
              <a:defRPr sz="2000"/>
            </a:lvl2pPr>
            <a:lvl3pPr lvl="2" algn="ctr">
              <a:lnSpc>
                <a:spcPct val="90000"/>
              </a:lnSpc>
              <a:spcBef>
                <a:spcPts val="500"/>
              </a:spcBef>
              <a:spcAft>
                <a:spcPts val="0"/>
              </a:spcAft>
              <a:buClr>
                <a:srgbClr val="2F5496"/>
              </a:buClr>
              <a:buSzPts val="1800"/>
              <a:buNone/>
              <a:defRPr sz="1800"/>
            </a:lvl3pPr>
            <a:lvl4pPr lvl="3" algn="ctr">
              <a:lnSpc>
                <a:spcPct val="90000"/>
              </a:lnSpc>
              <a:spcBef>
                <a:spcPts val="500"/>
              </a:spcBef>
              <a:spcAft>
                <a:spcPts val="0"/>
              </a:spcAft>
              <a:buClr>
                <a:srgbClr val="2F5496"/>
              </a:buClr>
              <a:buSzPts val="1600"/>
              <a:buNone/>
              <a:defRPr sz="1600"/>
            </a:lvl4pPr>
            <a:lvl5pPr lvl="4" algn="ctr">
              <a:lnSpc>
                <a:spcPct val="90000"/>
              </a:lnSpc>
              <a:spcBef>
                <a:spcPts val="500"/>
              </a:spcBef>
              <a:spcAft>
                <a:spcPts val="0"/>
              </a:spcAft>
              <a:buClr>
                <a:srgbClr val="2F549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20" name="Google Shape;20;p7"/>
          <p:cNvGrpSpPr/>
          <p:nvPr/>
        </p:nvGrpSpPr>
        <p:grpSpPr>
          <a:xfrm>
            <a:off x="2944266" y="5581163"/>
            <a:ext cx="4140553" cy="451824"/>
            <a:chOff x="5556262" y="4639716"/>
            <a:chExt cx="4140553" cy="451824"/>
          </a:xfrm>
        </p:grpSpPr>
        <p:sp>
          <p:nvSpPr>
            <p:cNvPr id="21" name="Google Shape;21;p7"/>
            <p:cNvSpPr/>
            <p:nvPr/>
          </p:nvSpPr>
          <p:spPr>
            <a:xfrm>
              <a:off x="5556262" y="4639716"/>
              <a:ext cx="451824" cy="451824"/>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7"/>
            <p:cNvSpPr/>
            <p:nvPr/>
          </p:nvSpPr>
          <p:spPr>
            <a:xfrm>
              <a:off x="6294242" y="4639716"/>
              <a:ext cx="451824" cy="451824"/>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7"/>
            <p:cNvSpPr/>
            <p:nvPr/>
          </p:nvSpPr>
          <p:spPr>
            <a:xfrm>
              <a:off x="7031358" y="4639716"/>
              <a:ext cx="451824" cy="451824"/>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7"/>
            <p:cNvSpPr/>
            <p:nvPr/>
          </p:nvSpPr>
          <p:spPr>
            <a:xfrm>
              <a:off x="7768474" y="4639716"/>
              <a:ext cx="451824" cy="451824"/>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7"/>
            <p:cNvSpPr/>
            <p:nvPr/>
          </p:nvSpPr>
          <p:spPr>
            <a:xfrm>
              <a:off x="8506731" y="4639716"/>
              <a:ext cx="451824" cy="45182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7"/>
            <p:cNvSpPr/>
            <p:nvPr/>
          </p:nvSpPr>
          <p:spPr>
            <a:xfrm>
              <a:off x="9244991" y="4639716"/>
              <a:ext cx="451824" cy="451824"/>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2876977" y="-898952"/>
            <a:ext cx="4351338" cy="9800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rot="5400000">
            <a:off x="5848286" y="2072357"/>
            <a:ext cx="5811838" cy="23973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body" idx="1"/>
          </p:nvPr>
        </p:nvSpPr>
        <p:spPr>
          <a:xfrm rot="5400000">
            <a:off x="904080" y="-386556"/>
            <a:ext cx="5811838"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2F5496"/>
              </a:buClr>
              <a:buSzPts val="2800"/>
              <a:buChar char="•"/>
              <a:defRPr>
                <a:solidFill>
                  <a:srgbClr val="2F5496"/>
                </a:solidFill>
              </a:defRPr>
            </a:lvl1pPr>
            <a:lvl2pPr marL="914400" lvl="1" indent="-381000" algn="l">
              <a:lnSpc>
                <a:spcPct val="90000"/>
              </a:lnSpc>
              <a:spcBef>
                <a:spcPts val="500"/>
              </a:spcBef>
              <a:spcAft>
                <a:spcPts val="0"/>
              </a:spcAft>
              <a:buClr>
                <a:srgbClr val="2F5496"/>
              </a:buClr>
              <a:buSzPts val="2400"/>
              <a:buChar char="•"/>
              <a:defRPr>
                <a:solidFill>
                  <a:srgbClr val="2F5496"/>
                </a:solidFill>
              </a:defRPr>
            </a:lvl2pPr>
            <a:lvl3pPr marL="1371600" lvl="2" indent="-355600" algn="l">
              <a:lnSpc>
                <a:spcPct val="90000"/>
              </a:lnSpc>
              <a:spcBef>
                <a:spcPts val="500"/>
              </a:spcBef>
              <a:spcAft>
                <a:spcPts val="0"/>
              </a:spcAft>
              <a:buClr>
                <a:srgbClr val="2F5496"/>
              </a:buClr>
              <a:buSzPts val="2000"/>
              <a:buChar char="•"/>
              <a:defRPr>
                <a:solidFill>
                  <a:srgbClr val="2F5496"/>
                </a:solidFill>
              </a:defRPr>
            </a:lvl3pPr>
            <a:lvl4pPr marL="1828800" lvl="3" indent="-342900" algn="l">
              <a:lnSpc>
                <a:spcPct val="90000"/>
              </a:lnSpc>
              <a:spcBef>
                <a:spcPts val="500"/>
              </a:spcBef>
              <a:spcAft>
                <a:spcPts val="0"/>
              </a:spcAft>
              <a:buClr>
                <a:srgbClr val="2F5496"/>
              </a:buClr>
              <a:buSzPts val="1800"/>
              <a:buChar char="•"/>
              <a:defRPr>
                <a:solidFill>
                  <a:srgbClr val="2F5496"/>
                </a:solidFill>
              </a:defRPr>
            </a:lvl4pPr>
            <a:lvl5pPr marL="2286000" lvl="4" indent="-342900" algn="l">
              <a:lnSpc>
                <a:spcPct val="90000"/>
              </a:lnSpc>
              <a:spcBef>
                <a:spcPts val="500"/>
              </a:spcBef>
              <a:spcAft>
                <a:spcPts val="0"/>
              </a:spcAft>
              <a:buClr>
                <a:srgbClr val="2F5496"/>
              </a:buClr>
              <a:buSzPts val="1800"/>
              <a:buChar char="•"/>
              <a:defRPr>
                <a:solidFill>
                  <a:srgbClr val="2F549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5108331"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62781" y="365125"/>
            <a:ext cx="979011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62781"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162781"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5165605"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5165605"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49"/>
        <p:cNvGrpSpPr/>
        <p:nvPr/>
      </p:nvGrpSpPr>
      <p:grpSpPr>
        <a:xfrm>
          <a:off x="0" y="0"/>
          <a:ext cx="0" cy="0"/>
          <a:chOff x="0" y="0"/>
          <a:chExt cx="0" cy="0"/>
        </a:xfrm>
      </p:grpSpPr>
      <p:sp>
        <p:nvSpPr>
          <p:cNvPr id="50" name="Google Shape;50;p11"/>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399" y="1709738"/>
            <a:ext cx="980049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152399" y="4589463"/>
            <a:ext cx="9800493"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2400"/>
              <a:buNone/>
              <a:defRPr sz="2400">
                <a:solidFill>
                  <a:srgbClr val="2F5496"/>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12"/>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52400" y="365125"/>
            <a:ext cx="98004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52399" y="457200"/>
            <a:ext cx="396020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4290647" y="987425"/>
            <a:ext cx="5662246"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2F5496"/>
              </a:buClr>
              <a:buSzPts val="3200"/>
              <a:buChar char="•"/>
              <a:defRPr sz="3200"/>
            </a:lvl1pPr>
            <a:lvl2pPr marL="914400" lvl="1" indent="-406400" algn="l">
              <a:lnSpc>
                <a:spcPct val="90000"/>
              </a:lnSpc>
              <a:spcBef>
                <a:spcPts val="500"/>
              </a:spcBef>
              <a:spcAft>
                <a:spcPts val="0"/>
              </a:spcAft>
              <a:buClr>
                <a:srgbClr val="2F5496"/>
              </a:buClr>
              <a:buSzPts val="2800"/>
              <a:buChar char="•"/>
              <a:defRPr sz="2800"/>
            </a:lvl2pPr>
            <a:lvl3pPr marL="1371600" lvl="2" indent="-381000" algn="l">
              <a:lnSpc>
                <a:spcPct val="90000"/>
              </a:lnSpc>
              <a:spcBef>
                <a:spcPts val="500"/>
              </a:spcBef>
              <a:spcAft>
                <a:spcPts val="0"/>
              </a:spcAft>
              <a:buClr>
                <a:srgbClr val="2F5496"/>
              </a:buClr>
              <a:buSzPts val="2400"/>
              <a:buChar char="•"/>
              <a:defRPr sz="2400"/>
            </a:lvl3pPr>
            <a:lvl4pPr marL="1828800" lvl="3" indent="-355600" algn="l">
              <a:lnSpc>
                <a:spcPct val="90000"/>
              </a:lnSpc>
              <a:spcBef>
                <a:spcPts val="500"/>
              </a:spcBef>
              <a:spcAft>
                <a:spcPts val="0"/>
              </a:spcAft>
              <a:buClr>
                <a:srgbClr val="2F5496"/>
              </a:buClr>
              <a:buSzPts val="2000"/>
              <a:buChar char="•"/>
              <a:defRPr sz="2000"/>
            </a:lvl4pPr>
            <a:lvl5pPr marL="2286000" lvl="4" indent="-355600" algn="l">
              <a:lnSpc>
                <a:spcPct val="90000"/>
              </a:lnSpc>
              <a:spcBef>
                <a:spcPts val="500"/>
              </a:spcBef>
              <a:spcAft>
                <a:spcPts val="0"/>
              </a:spcAft>
              <a:buClr>
                <a:srgbClr val="2F549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14"/>
          <p:cNvSpPr txBox="1">
            <a:spLocks noGrp="1"/>
          </p:cNvSpPr>
          <p:nvPr>
            <p:ph type="body" idx="2"/>
          </p:nvPr>
        </p:nvSpPr>
        <p:spPr>
          <a:xfrm>
            <a:off x="152399" y="2057400"/>
            <a:ext cx="396020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4"/>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52399" y="457200"/>
            <a:ext cx="392503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5"/>
          <p:cNvSpPr>
            <a:spLocks noGrp="1"/>
          </p:cNvSpPr>
          <p:nvPr>
            <p:ph type="pic" idx="2"/>
          </p:nvPr>
        </p:nvSpPr>
        <p:spPr>
          <a:xfrm>
            <a:off x="4255477" y="995363"/>
            <a:ext cx="5697415"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2F5496"/>
              </a:buClr>
              <a:buSzPts val="3200"/>
              <a:buFont typeface="Arial"/>
              <a:buNone/>
              <a:defRPr sz="3200" b="0" i="0" u="none" strike="noStrike" cap="none">
                <a:solidFill>
                  <a:srgbClr val="2F5496"/>
                </a:solidFill>
                <a:latin typeface="Calibri"/>
                <a:ea typeface="Calibri"/>
                <a:cs typeface="Calibri"/>
                <a:sym typeface="Calibri"/>
              </a:defRPr>
            </a:lvl1pPr>
            <a:lvl2pPr marR="0" lvl="1" algn="l" rtl="0">
              <a:lnSpc>
                <a:spcPct val="90000"/>
              </a:lnSpc>
              <a:spcBef>
                <a:spcPts val="500"/>
              </a:spcBef>
              <a:spcAft>
                <a:spcPts val="0"/>
              </a:spcAft>
              <a:buClr>
                <a:srgbClr val="2F5496"/>
              </a:buClr>
              <a:buSzPts val="2800"/>
              <a:buFont typeface="Arial"/>
              <a:buNone/>
              <a:defRPr sz="2800" b="0" i="0" u="none" strike="noStrike" cap="none">
                <a:solidFill>
                  <a:srgbClr val="2F5496"/>
                </a:solidFill>
                <a:latin typeface="Calibri"/>
                <a:ea typeface="Calibri"/>
                <a:cs typeface="Calibri"/>
                <a:sym typeface="Calibri"/>
              </a:defRPr>
            </a:lvl2pPr>
            <a:lvl3pPr marR="0" lvl="2" algn="l" rtl="0">
              <a:lnSpc>
                <a:spcPct val="90000"/>
              </a:lnSpc>
              <a:spcBef>
                <a:spcPts val="500"/>
              </a:spcBef>
              <a:spcAft>
                <a:spcPts val="0"/>
              </a:spcAft>
              <a:buClr>
                <a:srgbClr val="2F5496"/>
              </a:buClr>
              <a:buSzPts val="2400"/>
              <a:buFont typeface="Arial"/>
              <a:buNone/>
              <a:defRPr sz="2400" b="0" i="0" u="none" strike="noStrike" cap="none">
                <a:solidFill>
                  <a:srgbClr val="2F5496"/>
                </a:solidFill>
                <a:latin typeface="Calibri"/>
                <a:ea typeface="Calibri"/>
                <a:cs typeface="Calibri"/>
                <a:sym typeface="Calibri"/>
              </a:defRPr>
            </a:lvl3pPr>
            <a:lvl4pPr marR="0" lvl="3"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4pPr>
            <a:lvl5pPr marR="0" lvl="4"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15"/>
          <p:cNvSpPr txBox="1">
            <a:spLocks noGrp="1"/>
          </p:cNvSpPr>
          <p:nvPr>
            <p:ph type="body" idx="1"/>
          </p:nvPr>
        </p:nvSpPr>
        <p:spPr>
          <a:xfrm>
            <a:off x="152399" y="2057400"/>
            <a:ext cx="392503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5"/>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userDrawn="1"/>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152399" y="1825625"/>
            <a:ext cx="9800493"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2F5496"/>
              </a:buClr>
              <a:buSzPts val="2800"/>
              <a:buFont typeface="Arial"/>
              <a:buChar char="•"/>
              <a:defRPr sz="2800" b="0" i="0" u="none" strike="noStrike" cap="none">
                <a:solidFill>
                  <a:srgbClr val="2F5496"/>
                </a:solidFill>
                <a:latin typeface="Calibri"/>
                <a:ea typeface="Calibri"/>
                <a:cs typeface="Calibri"/>
                <a:sym typeface="Calibri"/>
              </a:defRPr>
            </a:lvl1pPr>
            <a:lvl2pPr marL="914400" marR="0" lvl="1" indent="-381000" algn="l" rtl="0">
              <a:lnSpc>
                <a:spcPct val="90000"/>
              </a:lnSpc>
              <a:spcBef>
                <a:spcPts val="500"/>
              </a:spcBef>
              <a:spcAft>
                <a:spcPts val="0"/>
              </a:spcAft>
              <a:buClr>
                <a:srgbClr val="2F5496"/>
              </a:buClr>
              <a:buSzPts val="2400"/>
              <a:buFont typeface="Arial"/>
              <a:buChar char="•"/>
              <a:defRPr sz="2400" b="0" i="0" u="none" strike="noStrike" cap="none">
                <a:solidFill>
                  <a:srgbClr val="2F5496"/>
                </a:solidFill>
                <a:latin typeface="Calibri"/>
                <a:ea typeface="Calibri"/>
                <a:cs typeface="Calibri"/>
                <a:sym typeface="Calibri"/>
              </a:defRPr>
            </a:lvl2pPr>
            <a:lvl3pPr marL="1371600" marR="0" lvl="2" indent="-355600" algn="l" rtl="0">
              <a:lnSpc>
                <a:spcPct val="90000"/>
              </a:lnSpc>
              <a:spcBef>
                <a:spcPts val="500"/>
              </a:spcBef>
              <a:spcAft>
                <a:spcPts val="0"/>
              </a:spcAft>
              <a:buClr>
                <a:srgbClr val="2F5496"/>
              </a:buClr>
              <a:buSzPts val="2000"/>
              <a:buFont typeface="Arial"/>
              <a:buChar char="•"/>
              <a:defRPr sz="2000" b="0" i="0" u="none" strike="noStrike" cap="none">
                <a:solidFill>
                  <a:srgbClr val="2F5496"/>
                </a:solidFill>
                <a:latin typeface="Calibri"/>
                <a:ea typeface="Calibri"/>
                <a:cs typeface="Calibri"/>
                <a:sym typeface="Calibri"/>
              </a:defRPr>
            </a:lvl3pPr>
            <a:lvl4pPr marL="1828800" marR="0" lvl="3"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4pPr>
            <a:lvl5pPr marL="2286000" marR="0" lvl="4"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 name="Google Shape;6;p6">
            <a:extLst>
              <a:ext uri="{FF2B5EF4-FFF2-40B4-BE49-F238E27FC236}">
                <a16:creationId xmlns:a16="http://schemas.microsoft.com/office/drawing/2014/main" id="{708B1D12-3B9E-4146-AD8A-03131E2AB00E}"/>
              </a:ext>
            </a:extLst>
          </p:cNvPr>
          <p:cNvSpPr/>
          <p:nvPr userDrawn="1"/>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F69CC3C0-D899-430F-B719-61FE2D424163}"/>
              </a:ext>
            </a:extLst>
          </p:cNvPr>
          <p:cNvPicPr>
            <a:picLocks noChangeAspect="1"/>
          </p:cNvPicPr>
          <p:nvPr userDrawn="1"/>
        </p:nvPicPr>
        <p:blipFill>
          <a:blip r:embed="rId13"/>
          <a:stretch>
            <a:fillRect/>
          </a:stretch>
        </p:blipFill>
        <p:spPr>
          <a:xfrm>
            <a:off x="10233499" y="5041454"/>
            <a:ext cx="1775832" cy="1482434"/>
          </a:xfrm>
          <a:prstGeom prst="rect">
            <a:avLst/>
          </a:prstGeom>
        </p:spPr>
      </p:pic>
      <p:pic>
        <p:nvPicPr>
          <p:cNvPr id="14" name="Picture 13">
            <a:extLst>
              <a:ext uri="{FF2B5EF4-FFF2-40B4-BE49-F238E27FC236}">
                <a16:creationId xmlns:a16="http://schemas.microsoft.com/office/drawing/2014/main" id="{4C5DFCCE-24E6-476F-A480-13433141C050}"/>
              </a:ext>
            </a:extLst>
          </p:cNvPr>
          <p:cNvPicPr>
            <a:picLocks noChangeAspect="1"/>
          </p:cNvPicPr>
          <p:nvPr userDrawn="1"/>
        </p:nvPicPr>
        <p:blipFill>
          <a:blip r:embed="rId14"/>
          <a:stretch>
            <a:fillRect/>
          </a:stretch>
        </p:blipFill>
        <p:spPr>
          <a:xfrm>
            <a:off x="10158175" y="283009"/>
            <a:ext cx="1926479" cy="1692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0A25BF91-C164-43B3-9D3E-026EB59B243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158175" y="3950018"/>
            <a:ext cx="1774243" cy="709697"/>
          </a:xfrm>
          <a:prstGeom prst="rect">
            <a:avLst/>
          </a:prstGeom>
        </p:spPr>
      </p:pic>
      <p:sp>
        <p:nvSpPr>
          <p:cNvPr id="17" name="TextBox 16">
            <a:extLst>
              <a:ext uri="{FF2B5EF4-FFF2-40B4-BE49-F238E27FC236}">
                <a16:creationId xmlns:a16="http://schemas.microsoft.com/office/drawing/2014/main" id="{2C593B7C-4AE4-4CAA-A847-6CA9D05EE5FC}"/>
              </a:ext>
            </a:extLst>
          </p:cNvPr>
          <p:cNvSpPr txBox="1"/>
          <p:nvPr userDrawn="1"/>
        </p:nvSpPr>
        <p:spPr>
          <a:xfrm>
            <a:off x="10235088" y="4496641"/>
            <a:ext cx="1774243" cy="353943"/>
          </a:xfrm>
          <a:prstGeom prst="rect">
            <a:avLst/>
          </a:prstGeom>
          <a:noFill/>
        </p:spPr>
        <p:txBody>
          <a:bodyPr wrap="square" rtlCol="0">
            <a:spAutoFit/>
          </a:bodyPr>
          <a:lstStyle/>
          <a:p>
            <a:r>
              <a:rPr lang="en-US" sz="1700" dirty="0">
                <a:solidFill>
                  <a:schemeClr val="bg1"/>
                </a:solidFill>
              </a:rPr>
              <a:t>www.cimt-ag.de</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1">
              <a:lnSpc>
                <a:spcPct val="90000"/>
              </a:lnSpc>
              <a:spcBef>
                <a:spcPts val="0"/>
              </a:spcBef>
              <a:spcAft>
                <a:spcPts val="0"/>
              </a:spcAft>
              <a:buClr>
                <a:srgbClr val="FEC630"/>
              </a:buClr>
              <a:buSzPts val="4800"/>
              <a:buFont typeface="Arial"/>
              <a:buNone/>
            </a:pPr>
            <a:r>
              <a:rPr lang="en" sz="4800" b="1">
                <a:solidFill>
                  <a:srgbClr val="FEC630"/>
                </a:solidFill>
                <a:latin typeface="Arial"/>
                <a:ea typeface="Arial"/>
                <a:cs typeface="Arial"/>
                <a:sym typeface="Arial"/>
              </a:rPr>
              <a:t>Learn OpenUI5 step by step</a:t>
            </a:r>
            <a:endParaRPr sz="4800" b="1">
              <a:solidFill>
                <a:srgbClr val="FEC630"/>
              </a:solidFill>
              <a:latin typeface="Arial"/>
              <a:ea typeface="Arial"/>
              <a:cs typeface="Arial"/>
              <a:sym typeface="Arial"/>
            </a:endParaRPr>
          </a:p>
        </p:txBody>
      </p:sp>
      <p:sp>
        <p:nvSpPr>
          <p:cNvPr id="95" name="Google Shape;95;p1"/>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5969"/>
              </a:buClr>
              <a:buSzPts val="2400"/>
              <a:buNone/>
            </a:pPr>
            <a:r>
              <a:rPr lang="en">
                <a:solidFill>
                  <a:srgbClr val="FF5969"/>
                </a:solidFill>
                <a:latin typeface="Arial"/>
                <a:ea typeface="Arial"/>
                <a:cs typeface="Arial"/>
                <a:sym typeface="Arial"/>
              </a:rPr>
              <a:t>Lesson #1</a:t>
            </a:r>
            <a:endParaRPr>
              <a:solidFill>
                <a:srgbClr val="FF5969"/>
              </a:solidFill>
              <a:latin typeface="Arial"/>
              <a:ea typeface="Arial"/>
              <a:cs typeface="Arial"/>
              <a:sym typeface="Arial"/>
            </a:endParaRPr>
          </a:p>
        </p:txBody>
      </p:sp>
      <p:pic>
        <p:nvPicPr>
          <p:cNvPr id="96" name="Google Shape;96;p1"/>
          <p:cNvPicPr preferRelativeResize="0"/>
          <p:nvPr/>
        </p:nvPicPr>
        <p:blipFill rotWithShape="1">
          <a:blip r:embed="rId3">
            <a:alphaModFix/>
          </a:blip>
          <a:srcRect/>
          <a:stretch/>
        </p:blipFill>
        <p:spPr>
          <a:xfrm>
            <a:off x="3166693" y="1314400"/>
            <a:ext cx="3695700" cy="1143000"/>
          </a:xfrm>
          <a:prstGeom prst="rect">
            <a:avLst/>
          </a:prstGeom>
          <a:noFill/>
          <a:ln>
            <a:noFill/>
          </a:ln>
        </p:spPr>
      </p:pic>
      <p:sp>
        <p:nvSpPr>
          <p:cNvPr id="97" name="Google Shape;97;p1"/>
          <p:cNvSpPr txBox="1"/>
          <p:nvPr/>
        </p:nvSpPr>
        <p:spPr>
          <a:xfrm>
            <a:off x="442543" y="6268064"/>
            <a:ext cx="32256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0" i="0" u="none" strike="noStrike" cap="none">
                <a:solidFill>
                  <a:srgbClr val="0070C0"/>
                </a:solidFill>
                <a:latin typeface="Noto Sans Symbols"/>
                <a:ea typeface="Noto Sans Symbols"/>
                <a:cs typeface="Noto Sans Symbols"/>
                <a:sym typeface="Noto Sans Symbols"/>
              </a:rPr>
              <a:t>  </a:t>
            </a:r>
            <a:r>
              <a:rPr lang="en" sz="1800" b="0" i="0" u="none" strike="noStrike" cap="none">
                <a:solidFill>
                  <a:srgbClr val="0070C0"/>
                </a:solidFill>
                <a:latin typeface="Calibri"/>
                <a:ea typeface="Calibri"/>
                <a:cs typeface="Calibri"/>
                <a:sym typeface="Calibri"/>
              </a:rPr>
              <a:t>Presented by: Mahdi J.Ansari</a:t>
            </a:r>
            <a:endParaRPr sz="1800">
              <a:solidFill>
                <a:srgbClr val="0070C0"/>
              </a:solidFill>
              <a:latin typeface="Calibri"/>
              <a:ea typeface="Calibri"/>
              <a:cs typeface="Calibri"/>
              <a:sym typeface="Calibri"/>
            </a:endParaRPr>
          </a:p>
        </p:txBody>
      </p:sp>
      <p:sp>
        <p:nvSpPr>
          <p:cNvPr id="98" name="Google Shape;98;p1"/>
          <p:cNvSpPr txBox="1"/>
          <p:nvPr/>
        </p:nvSpPr>
        <p:spPr>
          <a:xfrm>
            <a:off x="4078902" y="6268064"/>
            <a:ext cx="21502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70C0"/>
                </a:solidFill>
                <a:latin typeface="Noto Sans Symbols"/>
                <a:ea typeface="Noto Sans Symbols"/>
                <a:cs typeface="Noto Sans Symbols"/>
                <a:sym typeface="Noto Sans Symbols"/>
              </a:rPr>
              <a:t> </a:t>
            </a:r>
            <a:r>
              <a:rPr lang="en" sz="1800">
                <a:solidFill>
                  <a:srgbClr val="0070C0"/>
                </a:solidFill>
                <a:latin typeface="Calibri"/>
                <a:ea typeface="Calibri"/>
                <a:cs typeface="Calibri"/>
                <a:sym typeface="Calibri"/>
              </a:rPr>
              <a:t>www.mjzsoft.com</a:t>
            </a:r>
            <a:endParaRPr sz="1800">
              <a:solidFill>
                <a:srgbClr val="0070C0"/>
              </a:solidFill>
              <a:latin typeface="Calibri"/>
              <a:ea typeface="Calibri"/>
              <a:cs typeface="Calibri"/>
              <a:sym typeface="Calibri"/>
            </a:endParaRPr>
          </a:p>
        </p:txBody>
      </p:sp>
      <p:sp>
        <p:nvSpPr>
          <p:cNvPr id="99" name="Google Shape;99;p1"/>
          <p:cNvSpPr txBox="1"/>
          <p:nvPr/>
        </p:nvSpPr>
        <p:spPr>
          <a:xfrm>
            <a:off x="6862393" y="6268064"/>
            <a:ext cx="2657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70C0"/>
                </a:solidFill>
                <a:latin typeface="Noto Sans Symbols"/>
                <a:ea typeface="Noto Sans Symbols"/>
                <a:cs typeface="Noto Sans Symbols"/>
                <a:sym typeface="Noto Sans Symbols"/>
              </a:rPr>
              <a:t> </a:t>
            </a:r>
            <a:r>
              <a:rPr lang="en" sz="1800">
                <a:solidFill>
                  <a:srgbClr val="0070C0"/>
                </a:solidFill>
                <a:latin typeface="Calibri"/>
                <a:ea typeface="Calibri"/>
                <a:cs typeface="Calibri"/>
                <a:sym typeface="Calibri"/>
              </a:rPr>
              <a:t>linkedin.com/in/mjbza/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App#0: Node.js and Sample App!</a:t>
            </a:r>
          </a:p>
        </p:txBody>
      </p:sp>
      <p:pic>
        <p:nvPicPr>
          <p:cNvPr id="5" name="Picture 4" descr="A screenshot of a computer screen&#10;&#10;Description automatically generated">
            <a:extLst>
              <a:ext uri="{FF2B5EF4-FFF2-40B4-BE49-F238E27FC236}">
                <a16:creationId xmlns:a16="http://schemas.microsoft.com/office/drawing/2014/main" id="{31982C35-8661-43F8-8FD0-D4E3BA57D477}"/>
              </a:ext>
            </a:extLst>
          </p:cNvPr>
          <p:cNvPicPr>
            <a:picLocks noChangeAspect="1"/>
          </p:cNvPicPr>
          <p:nvPr/>
        </p:nvPicPr>
        <p:blipFill>
          <a:blip r:embed="rId2"/>
          <a:stretch>
            <a:fillRect/>
          </a:stretch>
        </p:blipFill>
        <p:spPr>
          <a:xfrm>
            <a:off x="2345352" y="3020678"/>
            <a:ext cx="5494941" cy="3837322"/>
          </a:xfrm>
          <a:prstGeom prst="rect">
            <a:avLst/>
          </a:prstGeom>
        </p:spPr>
      </p:pic>
      <p:sp>
        <p:nvSpPr>
          <p:cNvPr id="3" name="Rectangle 2">
            <a:extLst>
              <a:ext uri="{FF2B5EF4-FFF2-40B4-BE49-F238E27FC236}">
                <a16:creationId xmlns:a16="http://schemas.microsoft.com/office/drawing/2014/main" id="{043F118F-7CB7-43B0-8F56-DBA4B6231B65}"/>
              </a:ext>
            </a:extLst>
          </p:cNvPr>
          <p:cNvSpPr/>
          <p:nvPr/>
        </p:nvSpPr>
        <p:spPr>
          <a:xfrm>
            <a:off x="232755" y="1404851"/>
            <a:ext cx="9720137" cy="1615827"/>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spTree>
    <p:extLst>
      <p:ext uri="{BB962C8B-B14F-4D97-AF65-F5344CB8AC3E}">
        <p14:creationId xmlns:p14="http://schemas.microsoft.com/office/powerpoint/2010/main" val="287673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App#1: Bootstrapping</a:t>
            </a:r>
          </a:p>
        </p:txBody>
      </p:sp>
      <p:sp>
        <p:nvSpPr>
          <p:cNvPr id="4" name="Rectangle 3">
            <a:extLst>
              <a:ext uri="{FF2B5EF4-FFF2-40B4-BE49-F238E27FC236}">
                <a16:creationId xmlns:a16="http://schemas.microsoft.com/office/drawing/2014/main" id="{037F585D-5DC2-4110-A2B0-75933C0FC0EB}"/>
              </a:ext>
            </a:extLst>
          </p:cNvPr>
          <p:cNvSpPr/>
          <p:nvPr/>
        </p:nvSpPr>
        <p:spPr>
          <a:xfrm>
            <a:off x="152400" y="1379577"/>
            <a:ext cx="8490066" cy="5478423"/>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More </a:t>
            </a:r>
            <a:r>
              <a:rPr lang="en-US" dirty="0" err="1">
                <a:latin typeface="Consolas" panose="020B0609020204030204" pitchFamily="49" charset="0"/>
              </a:rPr>
              <a:t>Bootstarpping</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92D050"/>
                </a:solidFill>
                <a:latin typeface="Consolas" panose="020B0609020204030204" pitchFamily="49" charset="0"/>
              </a:rPr>
              <a:t>// r</a:t>
            </a:r>
            <a:r>
              <a:rPr lang="en-GB" dirty="0">
                <a:solidFill>
                  <a:srgbClr val="92D050"/>
                </a:solidFill>
              </a:rPr>
              <a:t>efference to the latest stable version of OpenUI5, is not recommended for productive. </a:t>
            </a:r>
            <a:endParaRPr lang="en-US" dirty="0">
              <a:solidFill>
                <a:srgbClr val="92D050"/>
              </a:solidFill>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compatVersion</a:t>
            </a:r>
            <a:r>
              <a:rPr lang="en-US" dirty="0">
                <a:latin typeface="Consolas" panose="020B0609020204030204" pitchFamily="49" charset="0"/>
              </a:rPr>
              <a:t>=</a:t>
            </a:r>
            <a:r>
              <a:rPr lang="en-US" dirty="0">
                <a:solidFill>
                  <a:srgbClr val="0000FF"/>
                </a:solidFill>
                <a:latin typeface="Consolas" panose="020B0609020204030204" pitchFamily="49" charset="0"/>
              </a:rPr>
              <a:t>"edge"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solidFill>
                  <a:srgbClr val="0000FF"/>
                </a:solidFill>
                <a:latin typeface="Consolas" panose="020B0609020204030204" pitchFamily="49" charset="0"/>
              </a:rPr>
              <a:t>                "com.mjzsoft.demo.ui5": "./"</a:t>
            </a:r>
            <a:endParaRPr lang="en-US" dirty="0">
              <a:latin typeface="Consolas" panose="020B0609020204030204" pitchFamily="49" charset="0"/>
            </a:endParaRPr>
          </a:p>
          <a:p>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oninit</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module:com</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mjzsoft</a:t>
            </a:r>
            <a:r>
              <a:rPr lang="en-US" dirty="0">
                <a:solidFill>
                  <a:srgbClr val="0000FF"/>
                </a:solidFill>
                <a:latin typeface="Consolas" panose="020B0609020204030204" pitchFamily="49" charset="0"/>
              </a:rPr>
              <a:t>/demo/ui5/index"</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&lt;div&gt;</a:t>
            </a:r>
            <a:r>
              <a:rPr lang="en-US" dirty="0">
                <a:latin typeface="Consolas" panose="020B0609020204030204" pitchFamily="49" charset="0"/>
              </a:rPr>
              <a:t>Hello UI5 World</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'alert'</a:t>
            </a:r>
            <a:r>
              <a:rPr lang="en-US" dirty="0">
                <a:solidFill>
                  <a:srgbClr val="800000"/>
                </a:solidFill>
                <a:latin typeface="Consolas" panose="020B0609020204030204" pitchFamily="49" charset="0"/>
              </a:rPr>
              <a:t>&gt;</a:t>
            </a:r>
            <a:r>
              <a:rPr lang="en-US" dirty="0">
                <a:latin typeface="Consolas" panose="020B0609020204030204" pitchFamily="49" charset="0"/>
              </a:rPr>
              <a:t>Please wait!</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6111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App#2: Xampp, MVC, Bootstrapping </a:t>
            </a:r>
          </a:p>
        </p:txBody>
      </p:sp>
      <p:sp>
        <p:nvSpPr>
          <p:cNvPr id="3" name="Rectangle 2">
            <a:extLst>
              <a:ext uri="{FF2B5EF4-FFF2-40B4-BE49-F238E27FC236}">
                <a16:creationId xmlns:a16="http://schemas.microsoft.com/office/drawing/2014/main" id="{0EAD6B99-FDF0-4163-990E-AE1F0F724AA2}"/>
              </a:ext>
            </a:extLst>
          </p:cNvPr>
          <p:cNvSpPr/>
          <p:nvPr/>
        </p:nvSpPr>
        <p:spPr>
          <a:xfrm>
            <a:off x="160712" y="1252350"/>
            <a:ext cx="9800491" cy="5909310"/>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1310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App#3: Bootstrapping from local</a:t>
            </a:r>
          </a:p>
        </p:txBody>
      </p:sp>
      <p:sp>
        <p:nvSpPr>
          <p:cNvPr id="4" name="Rectangle 3">
            <a:extLst>
              <a:ext uri="{FF2B5EF4-FFF2-40B4-BE49-F238E27FC236}">
                <a16:creationId xmlns:a16="http://schemas.microsoft.com/office/drawing/2014/main" id="{1EC7D430-FC1F-43B6-A604-C6E69C833295}"/>
              </a:ext>
            </a:extLst>
          </p:cNvPr>
          <p:cNvSpPr/>
          <p:nvPr/>
        </p:nvSpPr>
        <p:spPr>
          <a:xfrm>
            <a:off x="138546" y="1214012"/>
            <a:ext cx="9864223" cy="5693866"/>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"../openui5/openui5-runtime-1.70.0/resources/sap-ui-core.js"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76578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Prerequisites</a:t>
            </a:r>
            <a:endParaRPr/>
          </a:p>
        </p:txBody>
      </p:sp>
      <p:sp>
        <p:nvSpPr>
          <p:cNvPr id="105" name="Google Shape;105;p2"/>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
              <a:t>HTML, CSS, JS, jQuery, XML</a:t>
            </a:r>
            <a:endParaRPr/>
          </a:p>
          <a:p>
            <a:pPr marL="228600" lvl="0" indent="-228600" algn="l" rtl="0">
              <a:lnSpc>
                <a:spcPct val="90000"/>
              </a:lnSpc>
              <a:spcBef>
                <a:spcPts val="1000"/>
              </a:spcBef>
              <a:spcAft>
                <a:spcPts val="0"/>
              </a:spcAft>
              <a:buClr>
                <a:srgbClr val="2F5496"/>
              </a:buClr>
              <a:buSzPts val="2800"/>
              <a:buChar char="•"/>
            </a:pPr>
            <a:r>
              <a:rPr lang="en"/>
              <a:t>Static and Dynamic web pages</a:t>
            </a:r>
            <a:endParaRPr/>
          </a:p>
          <a:p>
            <a:pPr marL="228600" lvl="0" indent="-228600" algn="l" rtl="0">
              <a:lnSpc>
                <a:spcPct val="90000"/>
              </a:lnSpc>
              <a:spcBef>
                <a:spcPts val="1000"/>
              </a:spcBef>
              <a:spcAft>
                <a:spcPts val="0"/>
              </a:spcAft>
              <a:buClr>
                <a:srgbClr val="2F5496"/>
              </a:buClr>
              <a:buSzPts val="2800"/>
              <a:buChar char="•"/>
            </a:pPr>
            <a:r>
              <a:rPr lang="en"/>
              <a:t> Ajax and RESTful API</a:t>
            </a:r>
            <a:endParaRPr/>
          </a:p>
          <a:p>
            <a:pPr marL="228600" lvl="0" indent="-228600" algn="l" rtl="0">
              <a:lnSpc>
                <a:spcPct val="90000"/>
              </a:lnSpc>
              <a:spcBef>
                <a:spcPts val="1000"/>
              </a:spcBef>
              <a:spcAft>
                <a:spcPts val="0"/>
              </a:spcAft>
              <a:buClr>
                <a:srgbClr val="2F5496"/>
              </a:buClr>
              <a:buSzPts val="2800"/>
              <a:buChar char="•"/>
            </a:pPr>
            <a:r>
              <a:rPr lang="en"/>
              <a:t>MVC design pattern </a:t>
            </a:r>
            <a:endParaRPr/>
          </a:p>
        </p:txBody>
      </p:sp>
      <p:pic>
        <p:nvPicPr>
          <p:cNvPr id="106" name="Google Shape;106;p2" descr="A close up of a sign&#10;&#10;Description automatically generated"/>
          <p:cNvPicPr preferRelativeResize="0"/>
          <p:nvPr/>
        </p:nvPicPr>
        <p:blipFill rotWithShape="1">
          <a:blip r:embed="rId3">
            <a:alphaModFix/>
          </a:blip>
          <a:srcRect/>
          <a:stretch/>
        </p:blipFill>
        <p:spPr>
          <a:xfrm>
            <a:off x="0" y="4298666"/>
            <a:ext cx="2533650" cy="2533650"/>
          </a:xfrm>
          <a:prstGeom prst="rect">
            <a:avLst/>
          </a:prstGeom>
          <a:noFill/>
          <a:ln>
            <a:noFill/>
          </a:ln>
        </p:spPr>
      </p:pic>
      <p:pic>
        <p:nvPicPr>
          <p:cNvPr id="107" name="Google Shape;107;p2" descr="A close up of a sign&#10;&#10;Description automatically generated"/>
          <p:cNvPicPr preferRelativeResize="0"/>
          <p:nvPr/>
        </p:nvPicPr>
        <p:blipFill rotWithShape="1">
          <a:blip r:embed="rId4">
            <a:alphaModFix/>
          </a:blip>
          <a:srcRect/>
          <a:stretch/>
        </p:blipFill>
        <p:spPr>
          <a:xfrm>
            <a:off x="4148672" y="4298666"/>
            <a:ext cx="2845936" cy="2682952"/>
          </a:xfrm>
          <a:prstGeom prst="rect">
            <a:avLst/>
          </a:prstGeom>
          <a:noFill/>
          <a:ln>
            <a:noFill/>
          </a:ln>
        </p:spPr>
      </p:pic>
      <p:pic>
        <p:nvPicPr>
          <p:cNvPr id="108" name="Google Shape;108;p2" descr="A close up of a sign&#10;&#10;Description automatically generated"/>
          <p:cNvPicPr preferRelativeResize="0"/>
          <p:nvPr/>
        </p:nvPicPr>
        <p:blipFill rotWithShape="1">
          <a:blip r:embed="rId5">
            <a:alphaModFix/>
          </a:blip>
          <a:srcRect/>
          <a:stretch/>
        </p:blipFill>
        <p:spPr>
          <a:xfrm>
            <a:off x="2457801" y="4295174"/>
            <a:ext cx="1809750" cy="2533650"/>
          </a:xfrm>
          <a:prstGeom prst="rect">
            <a:avLst/>
          </a:prstGeom>
          <a:noFill/>
          <a:ln>
            <a:noFill/>
          </a:ln>
        </p:spPr>
      </p:pic>
      <p:pic>
        <p:nvPicPr>
          <p:cNvPr id="109" name="Google Shape;109;p2" descr="A close up of a logo&#10;&#10;Description automatically generated"/>
          <p:cNvPicPr preferRelativeResize="0"/>
          <p:nvPr/>
        </p:nvPicPr>
        <p:blipFill rotWithShape="1">
          <a:blip r:embed="rId6">
            <a:alphaModFix/>
          </a:blip>
          <a:srcRect/>
          <a:stretch/>
        </p:blipFill>
        <p:spPr>
          <a:xfrm>
            <a:off x="6744070" y="4050808"/>
            <a:ext cx="3175984" cy="31759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What is OpenUI5?</a:t>
            </a:r>
            <a:endParaRPr/>
          </a:p>
        </p:txBody>
      </p:sp>
      <p:sp>
        <p:nvSpPr>
          <p:cNvPr id="115" name="Google Shape;115;p3"/>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9DB"/>
              </a:buClr>
              <a:buSzPts val="2000"/>
              <a:buChar char="•"/>
            </a:pPr>
            <a:r>
              <a:rPr lang="en" sz="2000">
                <a:solidFill>
                  <a:srgbClr val="8DA9DB"/>
                </a:solidFill>
              </a:rPr>
              <a:t>OpenUI5 is a JavaScript application framework designed to build responsive web applications for enterprise world. </a:t>
            </a:r>
            <a:endParaRPr/>
          </a:p>
          <a:p>
            <a:pPr marL="228600" lvl="0" indent="-228600" algn="l" rtl="0">
              <a:lnSpc>
                <a:spcPct val="90000"/>
              </a:lnSpc>
              <a:spcBef>
                <a:spcPts val="1000"/>
              </a:spcBef>
              <a:spcAft>
                <a:spcPts val="0"/>
              </a:spcAft>
              <a:buClr>
                <a:srgbClr val="2F5496"/>
              </a:buClr>
              <a:buSzPts val="2000"/>
              <a:buChar char="•"/>
            </a:pPr>
            <a:r>
              <a:rPr lang="en" sz="2000"/>
              <a:t>Free and open source version of SAPUI5.</a:t>
            </a:r>
            <a:endParaRPr/>
          </a:p>
          <a:p>
            <a:pPr marL="228600" lvl="0" indent="-228600" algn="l" rtl="0">
              <a:lnSpc>
                <a:spcPct val="90000"/>
              </a:lnSpc>
              <a:spcBef>
                <a:spcPts val="1000"/>
              </a:spcBef>
              <a:spcAft>
                <a:spcPts val="0"/>
              </a:spcAft>
              <a:buClr>
                <a:srgbClr val="2F5496"/>
              </a:buClr>
              <a:buSzPts val="2000"/>
              <a:buChar char="•"/>
            </a:pPr>
            <a:r>
              <a:rPr lang="en" sz="2000"/>
              <a:t>Uses front-end MVC design pattern. </a:t>
            </a:r>
            <a:endParaRPr/>
          </a:p>
          <a:p>
            <a:pPr marL="228600" lvl="0" indent="-228600" algn="l" rtl="0">
              <a:lnSpc>
                <a:spcPct val="90000"/>
              </a:lnSpc>
              <a:spcBef>
                <a:spcPts val="1000"/>
              </a:spcBef>
              <a:spcAft>
                <a:spcPts val="0"/>
              </a:spcAft>
              <a:buClr>
                <a:srgbClr val="2F5496"/>
              </a:buClr>
              <a:buSzPts val="2000"/>
              <a:buChar char="•"/>
            </a:pPr>
            <a:r>
              <a:rPr lang="en" sz="2000"/>
              <a:t>Responsive Across Browsers and Devices</a:t>
            </a:r>
            <a:endParaRPr/>
          </a:p>
          <a:p>
            <a:pPr marL="228600" lvl="0" indent="-101600" algn="l" rtl="0">
              <a:lnSpc>
                <a:spcPct val="90000"/>
              </a:lnSpc>
              <a:spcBef>
                <a:spcPts val="1000"/>
              </a:spcBef>
              <a:spcAft>
                <a:spcPts val="0"/>
              </a:spcAft>
              <a:buClr>
                <a:srgbClr val="2F5496"/>
              </a:buClr>
              <a:buSzPts val="2000"/>
              <a:buNone/>
            </a:pPr>
            <a:endParaRPr sz="2000"/>
          </a:p>
          <a:p>
            <a:pPr marL="0" lvl="0" indent="0" algn="l" rtl="0">
              <a:lnSpc>
                <a:spcPct val="90000"/>
              </a:lnSpc>
              <a:spcBef>
                <a:spcPts val="1000"/>
              </a:spcBef>
              <a:spcAft>
                <a:spcPts val="0"/>
              </a:spcAft>
              <a:buClr>
                <a:srgbClr val="2F5496"/>
              </a:buClr>
              <a:buSzPts val="2000"/>
              <a:buNone/>
            </a:pPr>
            <a:endParaRPr sz="2000"/>
          </a:p>
          <a:p>
            <a:pPr marL="228600" lvl="0" indent="-101600" algn="l" rtl="0">
              <a:lnSpc>
                <a:spcPct val="90000"/>
              </a:lnSpc>
              <a:spcBef>
                <a:spcPts val="1000"/>
              </a:spcBef>
              <a:spcAft>
                <a:spcPts val="0"/>
              </a:spcAft>
              <a:buClr>
                <a:srgbClr val="2F5496"/>
              </a:buClr>
              <a:buSzPts val="2000"/>
              <a:buNone/>
            </a:pPr>
            <a:endParaRPr sz="2000"/>
          </a:p>
          <a:p>
            <a:pPr marL="0" lvl="0" indent="127000" algn="l" rtl="0">
              <a:lnSpc>
                <a:spcPct val="90000"/>
              </a:lnSpc>
              <a:spcBef>
                <a:spcPts val="1000"/>
              </a:spcBef>
              <a:spcAft>
                <a:spcPts val="0"/>
              </a:spcAft>
              <a:buClr>
                <a:srgbClr val="2F5496"/>
              </a:buClr>
              <a:buSzPts val="2000"/>
              <a:buNone/>
            </a:pPr>
            <a:endParaRPr sz="2000"/>
          </a:p>
        </p:txBody>
      </p:sp>
      <p:pic>
        <p:nvPicPr>
          <p:cNvPr id="116" name="Google Shape;116;p3" descr="A screenshot of a cell phone&#10;&#10;Description automatically generated"/>
          <p:cNvPicPr preferRelativeResize="0">
            <a:picLocks noGrp="1"/>
          </p:cNvPicPr>
          <p:nvPr>
            <p:ph type="body" idx="2"/>
          </p:nvPr>
        </p:nvPicPr>
        <p:blipFill rotWithShape="1">
          <a:blip r:embed="rId3">
            <a:alphaModFix/>
          </a:blip>
          <a:srcRect/>
          <a:stretch/>
        </p:blipFill>
        <p:spPr>
          <a:xfrm>
            <a:off x="5629319" y="1825625"/>
            <a:ext cx="3803562" cy="4351338"/>
          </a:xfrm>
          <a:prstGeom prst="rect">
            <a:avLst/>
          </a:prstGeom>
          <a:noFill/>
          <a:ln>
            <a:noFill/>
          </a:ln>
        </p:spPr>
      </p:pic>
      <p:sp>
        <p:nvSpPr>
          <p:cNvPr id="117" name="Google Shape;117;p3"/>
          <p:cNvSpPr txBox="1"/>
          <p:nvPr/>
        </p:nvSpPr>
        <p:spPr>
          <a:xfrm>
            <a:off x="5707555" y="6308209"/>
            <a:ext cx="36470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B0F0"/>
                </a:solidFill>
                <a:latin typeface="Calibri"/>
                <a:ea typeface="Calibri"/>
                <a:cs typeface="Calibri"/>
                <a:sym typeface="Calibri"/>
              </a:rPr>
              <a:t>http://openui5.hana.ondemand.com</a:t>
            </a:r>
            <a:endParaRPr/>
          </a:p>
        </p:txBody>
      </p:sp>
      <p:pic>
        <p:nvPicPr>
          <p:cNvPr id="118" name="Google Shape;118;p3" descr="A screenshot of a computer screen&#10;&#10;Description automatically generated"/>
          <p:cNvPicPr preferRelativeResize="0"/>
          <p:nvPr/>
        </p:nvPicPr>
        <p:blipFill rotWithShape="1">
          <a:blip r:embed="rId4">
            <a:alphaModFix/>
          </a:blip>
          <a:srcRect/>
          <a:stretch/>
        </p:blipFill>
        <p:spPr>
          <a:xfrm>
            <a:off x="212475" y="4010541"/>
            <a:ext cx="472440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IDEs for UI5 development</a:t>
            </a:r>
            <a:endParaRPr/>
          </a:p>
        </p:txBody>
      </p:sp>
      <p:sp>
        <p:nvSpPr>
          <p:cNvPr id="124" name="Google Shape;124;p4"/>
          <p:cNvSpPr txBox="1">
            <a:spLocks noGrp="1"/>
          </p:cNvSpPr>
          <p:nvPr>
            <p:ph type="body" idx="1"/>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dirty="0"/>
              <a:t>1. SAP Web IDE</a:t>
            </a:r>
            <a:endParaRPr dirty="0"/>
          </a:p>
        </p:txBody>
      </p:sp>
      <p:pic>
        <p:nvPicPr>
          <p:cNvPr id="125" name="Google Shape;125;p4" descr="A screenshot of a computer&#10;&#10;Description automatically generated"/>
          <p:cNvPicPr preferRelativeResize="0">
            <a:picLocks noGrp="1"/>
          </p:cNvPicPr>
          <p:nvPr>
            <p:ph type="body" idx="2"/>
          </p:nvPr>
        </p:nvPicPr>
        <p:blipFill rotWithShape="1">
          <a:blip r:embed="rId3">
            <a:alphaModFix/>
          </a:blip>
          <a:stretch/>
        </p:blipFill>
        <p:spPr>
          <a:xfrm>
            <a:off x="415738" y="2505075"/>
            <a:ext cx="4281861" cy="3684588"/>
          </a:xfrm>
          <a:prstGeom prst="rect">
            <a:avLst/>
          </a:prstGeom>
          <a:noFill/>
          <a:ln>
            <a:noFill/>
          </a:ln>
        </p:spPr>
      </p:pic>
      <p:sp>
        <p:nvSpPr>
          <p:cNvPr id="126" name="Google Shape;126;p4"/>
          <p:cNvSpPr txBox="1">
            <a:spLocks noGrp="1"/>
          </p:cNvSpPr>
          <p:nvPr>
            <p:ph type="body" idx="3"/>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a:t>2. Eclipse or any IDE of your choice</a:t>
            </a:r>
            <a:endParaRPr/>
          </a:p>
        </p:txBody>
      </p:sp>
      <p:pic>
        <p:nvPicPr>
          <p:cNvPr id="8" name="Picture 7" descr="A screenshot of a social media post&#10;&#10;Description automatically generated">
            <a:extLst>
              <a:ext uri="{FF2B5EF4-FFF2-40B4-BE49-F238E27FC236}">
                <a16:creationId xmlns:a16="http://schemas.microsoft.com/office/drawing/2014/main" id="{6727A608-BAD4-43CC-B0CE-EF97DDD5369E}"/>
              </a:ext>
            </a:extLst>
          </p:cNvPr>
          <p:cNvPicPr>
            <a:picLocks noChangeAspect="1"/>
          </p:cNvPicPr>
          <p:nvPr/>
        </p:nvPicPr>
        <p:blipFill>
          <a:blip r:embed="rId4"/>
          <a:stretch>
            <a:fillRect/>
          </a:stretch>
        </p:blipFill>
        <p:spPr>
          <a:xfrm>
            <a:off x="5418318" y="2505075"/>
            <a:ext cx="4281861" cy="3678194"/>
          </a:xfrm>
          <a:prstGeom prst="rect">
            <a:avLst/>
          </a:prstGeom>
        </p:spPr>
      </p:pic>
      <p:sp>
        <p:nvSpPr>
          <p:cNvPr id="9" name="TextBox 8">
            <a:extLst>
              <a:ext uri="{FF2B5EF4-FFF2-40B4-BE49-F238E27FC236}">
                <a16:creationId xmlns:a16="http://schemas.microsoft.com/office/drawing/2014/main" id="{7C9F9F8E-A15D-432F-8869-1584866BCC7E}"/>
              </a:ext>
            </a:extLst>
          </p:cNvPr>
          <p:cNvSpPr txBox="1"/>
          <p:nvPr/>
        </p:nvSpPr>
        <p:spPr>
          <a:xfrm>
            <a:off x="641477" y="6338986"/>
            <a:ext cx="3829895" cy="307777"/>
          </a:xfrm>
          <a:prstGeom prst="rect">
            <a:avLst/>
          </a:prstGeom>
          <a:noFill/>
        </p:spPr>
        <p:txBody>
          <a:bodyPr wrap="none" rtlCol="0">
            <a:spAutoFit/>
          </a:bodyPr>
          <a:lstStyle/>
          <a:p>
            <a:r>
              <a:rPr lang="en-US" dirty="0">
                <a:solidFill>
                  <a:srgbClr val="0070C0"/>
                </a:solidFill>
              </a:rPr>
              <a:t>https://help.sap.com/viewer/p/SAP_Web_IDE.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F0924-6A1D-4304-88F1-D2DE16973E74}"/>
              </a:ext>
            </a:extLst>
          </p:cNvPr>
          <p:cNvSpPr>
            <a:spLocks noGrp="1"/>
          </p:cNvSpPr>
          <p:nvPr>
            <p:ph type="title"/>
          </p:nvPr>
        </p:nvSpPr>
        <p:spPr/>
        <p:txBody>
          <a:bodyPr/>
          <a:lstStyle/>
          <a:p>
            <a:r>
              <a:rPr lang="en-US" dirty="0"/>
              <a:t>Start with Web IDE Cloud version</a:t>
            </a:r>
          </a:p>
        </p:txBody>
      </p:sp>
      <p:sp>
        <p:nvSpPr>
          <p:cNvPr id="9" name="Text Placeholder 8">
            <a:extLst>
              <a:ext uri="{FF2B5EF4-FFF2-40B4-BE49-F238E27FC236}">
                <a16:creationId xmlns:a16="http://schemas.microsoft.com/office/drawing/2014/main" id="{FB7FEA1F-9251-45E6-9E33-AE4BB37CEC19}"/>
              </a:ext>
            </a:extLst>
          </p:cNvPr>
          <p:cNvSpPr>
            <a:spLocks noGrp="1"/>
          </p:cNvSpPr>
          <p:nvPr>
            <p:ph type="body" idx="1"/>
          </p:nvPr>
        </p:nvSpPr>
        <p:spPr/>
        <p:txBody>
          <a:bodyPr>
            <a:normAutofit fontScale="92500" lnSpcReduction="10000"/>
          </a:bodyPr>
          <a:lstStyle/>
          <a:p>
            <a:pPr marL="685800" indent="-457200">
              <a:buFont typeface="+mj-lt"/>
              <a:buAutoNum type="arabicPeriod"/>
            </a:pPr>
            <a:r>
              <a:rPr lang="en-GB" dirty="0"/>
              <a:t>Create an SAP Cloud Platform trial account:</a:t>
            </a:r>
            <a:br>
              <a:rPr lang="en-GB" dirty="0"/>
            </a:br>
            <a:r>
              <a:rPr lang="en-US" dirty="0">
                <a:latin typeface="Benton Sans"/>
              </a:rPr>
              <a:t> </a:t>
            </a:r>
            <a:r>
              <a:rPr lang="en-US" dirty="0">
                <a:solidFill>
                  <a:srgbClr val="00B0F0"/>
                </a:solidFill>
                <a:latin typeface="Benton Sans"/>
              </a:rPr>
              <a:t>https://account.hanatrial.ondemand.com/</a:t>
            </a:r>
            <a:endParaRPr lang="en-US" dirty="0">
              <a:solidFill>
                <a:srgbClr val="00B0F0"/>
              </a:solidFill>
            </a:endParaRPr>
          </a:p>
          <a:p>
            <a:pPr marL="685800" indent="-457200">
              <a:buFont typeface="+mj-lt"/>
              <a:buAutoNum type="arabicPeriod"/>
            </a:pPr>
            <a:r>
              <a:rPr lang="en-GB" dirty="0"/>
              <a:t>Then navigate to `</a:t>
            </a:r>
            <a:r>
              <a:rPr lang="en-US" dirty="0"/>
              <a:t>Neo Trial</a:t>
            </a:r>
            <a:r>
              <a:rPr lang="en-GB" dirty="0"/>
              <a:t>` account. </a:t>
            </a:r>
          </a:p>
          <a:p>
            <a:pPr marL="685800" indent="-457200">
              <a:buFont typeface="+mj-lt"/>
              <a:buAutoNum type="arabicPeriod"/>
            </a:pPr>
            <a:r>
              <a:rPr lang="en-GB" dirty="0"/>
              <a:t>Choose </a:t>
            </a:r>
            <a:r>
              <a:rPr lang="en-GB" b="1" dirty="0"/>
              <a:t>Services</a:t>
            </a:r>
            <a:r>
              <a:rPr lang="en-GB" dirty="0"/>
              <a:t> in the navigation bar of the SAP Cloud Platform cockpit.</a:t>
            </a:r>
          </a:p>
          <a:p>
            <a:pPr marL="685800" indent="-457200">
              <a:buFont typeface="+mj-lt"/>
              <a:buAutoNum type="arabicPeriod"/>
            </a:pPr>
            <a:r>
              <a:rPr lang="en-GB" dirty="0"/>
              <a:t>Open the detailed information on your SAP Web IDE by choosing the SAP Web IDE Full-Stack tile.</a:t>
            </a:r>
          </a:p>
          <a:p>
            <a:pPr marL="685800" indent="-457200">
              <a:buFont typeface="+mj-lt"/>
              <a:buAutoNum type="arabicPeriod"/>
            </a:pPr>
            <a:r>
              <a:rPr lang="en-GB" dirty="0"/>
              <a:t>Activate the service if it is disabled. </a:t>
            </a:r>
          </a:p>
          <a:p>
            <a:pPr marL="685800" indent="-457200">
              <a:buFont typeface="+mj-lt"/>
              <a:buAutoNum type="arabicPeriod"/>
            </a:pPr>
            <a:r>
              <a:rPr lang="en-GB" dirty="0"/>
              <a:t>Selecting </a:t>
            </a:r>
            <a:r>
              <a:rPr lang="en-GB" b="1" dirty="0"/>
              <a:t>Go to Service</a:t>
            </a:r>
            <a:r>
              <a:rPr lang="en-GB" dirty="0"/>
              <a:t> leads you to your personal SAP Web IDE.</a:t>
            </a:r>
          </a:p>
          <a:p>
            <a:pPr marL="685800" indent="-457200">
              <a:buFont typeface="+mj-lt"/>
              <a:buAutoNum type="arabicPeriod"/>
            </a:pPr>
            <a:r>
              <a:rPr lang="en-GB" dirty="0"/>
              <a:t>Bookmark the URL of the Web IDE for the next time.</a:t>
            </a:r>
            <a:endParaRPr lang="en-US" dirty="0"/>
          </a:p>
        </p:txBody>
      </p:sp>
      <p:pic>
        <p:nvPicPr>
          <p:cNvPr id="16" name="Picture 15" descr="A screenshot of a cell phone&#10;&#10;Description automatically generated">
            <a:extLst>
              <a:ext uri="{FF2B5EF4-FFF2-40B4-BE49-F238E27FC236}">
                <a16:creationId xmlns:a16="http://schemas.microsoft.com/office/drawing/2014/main" id="{AB08325F-B0AC-473E-BD7D-27186A90FC51}"/>
              </a:ext>
            </a:extLst>
          </p:cNvPr>
          <p:cNvPicPr>
            <a:picLocks noChangeAspect="1"/>
          </p:cNvPicPr>
          <p:nvPr/>
        </p:nvPicPr>
        <p:blipFill>
          <a:blip r:embed="rId3"/>
          <a:stretch>
            <a:fillRect/>
          </a:stretch>
        </p:blipFill>
        <p:spPr>
          <a:xfrm>
            <a:off x="4077428" y="316513"/>
            <a:ext cx="5901511" cy="2843455"/>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E1876CA-8F17-4C0C-B89C-4B309DE532A9}"/>
              </a:ext>
            </a:extLst>
          </p:cNvPr>
          <p:cNvPicPr>
            <a:picLocks noChangeAspect="1"/>
          </p:cNvPicPr>
          <p:nvPr/>
        </p:nvPicPr>
        <p:blipFill>
          <a:blip r:embed="rId4"/>
          <a:stretch>
            <a:fillRect/>
          </a:stretch>
        </p:blipFill>
        <p:spPr>
          <a:xfrm>
            <a:off x="4077427" y="3300655"/>
            <a:ext cx="5901511" cy="3102764"/>
          </a:xfrm>
          <a:prstGeom prst="rect">
            <a:avLst/>
          </a:prstGeom>
        </p:spPr>
      </p:pic>
    </p:spTree>
    <p:extLst>
      <p:ext uri="{BB962C8B-B14F-4D97-AF65-F5344CB8AC3E}">
        <p14:creationId xmlns:p14="http://schemas.microsoft.com/office/powerpoint/2010/main" val="355843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Title 1">
            <a:extLst>
              <a:ext uri="{FF2B5EF4-FFF2-40B4-BE49-F238E27FC236}">
                <a16:creationId xmlns:a16="http://schemas.microsoft.com/office/drawing/2014/main" id="{250EEC89-1A25-4514-B268-A92D892DFCB6}"/>
              </a:ext>
            </a:extLst>
          </p:cNvPr>
          <p:cNvSpPr>
            <a:spLocks noGrp="1"/>
          </p:cNvSpPr>
          <p:nvPr>
            <p:ph type="title"/>
          </p:nvPr>
        </p:nvSpPr>
        <p:spPr/>
        <p:txBody>
          <a:bodyPr/>
          <a:lstStyle/>
          <a:p>
            <a:r>
              <a:rPr lang="en-US" dirty="0"/>
              <a:t>Web IDE on Local Machine (offline)</a:t>
            </a:r>
          </a:p>
        </p:txBody>
      </p:sp>
      <p:sp>
        <p:nvSpPr>
          <p:cNvPr id="3" name="Text Placeholder 2">
            <a:extLst>
              <a:ext uri="{FF2B5EF4-FFF2-40B4-BE49-F238E27FC236}">
                <a16:creationId xmlns:a16="http://schemas.microsoft.com/office/drawing/2014/main" id="{943CC105-30BE-4D3B-864E-B909753EA7D1}"/>
              </a:ext>
            </a:extLst>
          </p:cNvPr>
          <p:cNvSpPr>
            <a:spLocks noGrp="1"/>
          </p:cNvSpPr>
          <p:nvPr>
            <p:ph type="body" idx="1"/>
          </p:nvPr>
        </p:nvSpPr>
        <p:spPr>
          <a:xfrm>
            <a:off x="152399" y="2057400"/>
            <a:ext cx="3925030" cy="2743201"/>
          </a:xfrm>
        </p:spPr>
        <p:txBody>
          <a:bodyPr/>
          <a:lstStyle/>
          <a:p>
            <a:pPr marL="514350" indent="-285750">
              <a:buFont typeface="Arial" panose="020B0604020202020204" pitchFamily="34" charset="0"/>
              <a:buChar char="•"/>
            </a:pPr>
            <a:r>
              <a:rPr lang="en-US" dirty="0"/>
              <a:t>Google the term `</a:t>
            </a:r>
            <a:r>
              <a:rPr lang="en-US" i="1" dirty="0">
                <a:solidFill>
                  <a:srgbClr val="92D050"/>
                </a:solidFill>
              </a:rPr>
              <a:t>SAP Web IDE Personal Edition</a:t>
            </a:r>
            <a:r>
              <a:rPr lang="en-US" dirty="0"/>
              <a:t>`</a:t>
            </a:r>
          </a:p>
          <a:p>
            <a:pPr marL="514350" indent="-285750">
              <a:buFont typeface="Arial" panose="020B0604020202020204" pitchFamily="34" charset="0"/>
              <a:buChar char="•"/>
            </a:pPr>
            <a:r>
              <a:rPr lang="en-US" dirty="0"/>
              <a:t>Normally in the following URL you can find the download link for a local version of Web IDE:</a:t>
            </a:r>
            <a:br>
              <a:rPr lang="en-US" dirty="0"/>
            </a:br>
            <a:r>
              <a:rPr lang="en-US" dirty="0">
                <a:solidFill>
                  <a:srgbClr val="00B0F0"/>
                </a:solidFill>
              </a:rPr>
              <a:t>https://tools.hana.ondemand.com/#sapui5</a:t>
            </a:r>
          </a:p>
          <a:p>
            <a:pPr marL="400050" indent="-285750">
              <a:buFont typeface="Arial" panose="020B0604020202020204" pitchFamily="34" charset="0"/>
              <a:buChar char="•"/>
            </a:pPr>
            <a:r>
              <a:rPr lang="en-US" dirty="0">
                <a:solidFill>
                  <a:schemeClr val="accent1">
                    <a:lumMod val="75000"/>
                  </a:schemeClr>
                </a:solidFill>
              </a:rPr>
              <a:t> In this page you can find the link for downloading the SAPUI5 SDK and Runtime library also. </a:t>
            </a:r>
          </a:p>
          <a:p>
            <a:pPr marL="400050" indent="-285750">
              <a:buFont typeface="Arial" panose="020B0604020202020204" pitchFamily="34" charset="0"/>
              <a:buChar char="•"/>
            </a:pPr>
            <a:endParaRPr lang="en-US" dirty="0">
              <a:solidFill>
                <a:schemeClr val="accent1">
                  <a:lumMod val="75000"/>
                </a:schemeClr>
              </a:solidFill>
            </a:endParaRPr>
          </a:p>
        </p:txBody>
      </p:sp>
      <p:pic>
        <p:nvPicPr>
          <p:cNvPr id="8" name="Picture 7" descr="A screenshot of a social media post&#10;&#10;Description automatically generated">
            <a:extLst>
              <a:ext uri="{FF2B5EF4-FFF2-40B4-BE49-F238E27FC236}">
                <a16:creationId xmlns:a16="http://schemas.microsoft.com/office/drawing/2014/main" id="{39251C97-1D09-4A05-9D37-13E8D83C3629}"/>
              </a:ext>
            </a:extLst>
          </p:cNvPr>
          <p:cNvPicPr>
            <a:picLocks noChangeAspect="1"/>
          </p:cNvPicPr>
          <p:nvPr/>
        </p:nvPicPr>
        <p:blipFill>
          <a:blip r:embed="rId3"/>
          <a:stretch>
            <a:fillRect/>
          </a:stretch>
        </p:blipFill>
        <p:spPr>
          <a:xfrm>
            <a:off x="4654317" y="448520"/>
            <a:ext cx="5400000" cy="5960959"/>
          </a:xfrm>
          <a:prstGeom prst="rect">
            <a:avLst/>
          </a:prstGeom>
        </p:spPr>
      </p:pic>
      <p:sp>
        <p:nvSpPr>
          <p:cNvPr id="10" name="Text Placeholder 2">
            <a:extLst>
              <a:ext uri="{FF2B5EF4-FFF2-40B4-BE49-F238E27FC236}">
                <a16:creationId xmlns:a16="http://schemas.microsoft.com/office/drawing/2014/main" id="{85431908-AD57-4A27-96DA-A84F530B4E5E}"/>
              </a:ext>
            </a:extLst>
          </p:cNvPr>
          <p:cNvSpPr txBox="1">
            <a:spLocks/>
          </p:cNvSpPr>
          <p:nvPr/>
        </p:nvSpPr>
        <p:spPr>
          <a:xfrm>
            <a:off x="0" y="4770123"/>
            <a:ext cx="3925030" cy="20878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r>
              <a:rPr lang="en-GB" b="1" dirty="0"/>
              <a:t>The Personal Edition can be used for the following purposes:</a:t>
            </a:r>
          </a:p>
          <a:p>
            <a:pPr marL="514350" indent="-285750">
              <a:buFont typeface="Arial" panose="020B0604020202020204" pitchFamily="34" charset="0"/>
              <a:buChar char="•"/>
            </a:pPr>
            <a:r>
              <a:rPr lang="en-GB" b="1" dirty="0"/>
              <a:t>Trial Use - </a:t>
            </a:r>
            <a:r>
              <a:rPr lang="en-GB" dirty="0"/>
              <a:t>for test and evaluation (non-productive scenarios).</a:t>
            </a:r>
          </a:p>
          <a:p>
            <a:pPr marL="514350" indent="-285750">
              <a:buFont typeface="Arial" panose="020B0604020202020204" pitchFamily="34" charset="0"/>
              <a:buChar char="•"/>
            </a:pPr>
            <a:r>
              <a:rPr lang="en-GB" b="1" dirty="0"/>
              <a:t>Productive Use - </a:t>
            </a:r>
            <a:r>
              <a:rPr lang="en-GB" dirty="0"/>
              <a:t>for customers with a paid subscription to SAP Web IDE on SAP Cloud Platform.</a:t>
            </a:r>
          </a:p>
          <a:p>
            <a:pPr marL="114300" indent="0"/>
            <a:endParaRPr lang="en-US" dirty="0">
              <a:solidFill>
                <a:schemeClr val="accent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909C4-5601-458E-A5C7-379C3FDFBCAD}"/>
              </a:ext>
            </a:extLst>
          </p:cNvPr>
          <p:cNvSpPr>
            <a:spLocks noGrp="1"/>
          </p:cNvSpPr>
          <p:nvPr>
            <p:ph type="title"/>
          </p:nvPr>
        </p:nvSpPr>
        <p:spPr/>
        <p:txBody>
          <a:bodyPr/>
          <a:lstStyle/>
          <a:p>
            <a:r>
              <a:rPr lang="en-US" dirty="0"/>
              <a:t>Using </a:t>
            </a:r>
            <a:r>
              <a:rPr lang="en-GB" dirty="0"/>
              <a:t>Eclipse with SAPUI5 Tools extension</a:t>
            </a:r>
            <a:endParaRPr lang="en-US" dirty="0"/>
          </a:p>
        </p:txBody>
      </p:sp>
      <p:sp>
        <p:nvSpPr>
          <p:cNvPr id="10" name="Text Placeholder 9">
            <a:extLst>
              <a:ext uri="{FF2B5EF4-FFF2-40B4-BE49-F238E27FC236}">
                <a16:creationId xmlns:a16="http://schemas.microsoft.com/office/drawing/2014/main" id="{2A2A55EA-EC43-4389-9DC8-25D53B40C8AC}"/>
              </a:ext>
            </a:extLst>
          </p:cNvPr>
          <p:cNvSpPr>
            <a:spLocks noGrp="1"/>
          </p:cNvSpPr>
          <p:nvPr>
            <p:ph type="body" idx="2"/>
          </p:nvPr>
        </p:nvSpPr>
        <p:spPr>
          <a:xfrm>
            <a:off x="152399" y="2057400"/>
            <a:ext cx="3960207" cy="3811588"/>
          </a:xfrm>
        </p:spPr>
        <p:txBody>
          <a:bodyPr/>
          <a:lstStyle/>
          <a:p>
            <a:pPr marL="514350" indent="-285750">
              <a:buFont typeface="Arial" panose="020B0604020202020204" pitchFamily="34" charset="0"/>
              <a:buChar char="•"/>
            </a:pPr>
            <a:r>
              <a:rPr lang="de-DE" dirty="0"/>
              <a:t>Normally on the same page you can find the instruction for installing </a:t>
            </a:r>
            <a:r>
              <a:rPr lang="de-DE" dirty="0">
                <a:solidFill>
                  <a:srgbClr val="92D050"/>
                </a:solidFill>
              </a:rPr>
              <a:t>SAPUI5 Tools</a:t>
            </a:r>
            <a:r>
              <a:rPr lang="de-DE" dirty="0"/>
              <a:t> inside the Eclipse</a:t>
            </a:r>
            <a:br>
              <a:rPr lang="de-DE" dirty="0"/>
            </a:br>
            <a:r>
              <a:rPr lang="en-US" dirty="0">
                <a:solidFill>
                  <a:srgbClr val="00B0F0"/>
                </a:solidFill>
              </a:rPr>
              <a:t>https://tools.hana.ondemand.com/#sapui5</a:t>
            </a:r>
            <a:endParaRPr lang="de-DE" dirty="0"/>
          </a:p>
          <a:p>
            <a:pPr marL="514350" indent="-285750">
              <a:buFont typeface="Arial" panose="020B0604020202020204" pitchFamily="34" charset="0"/>
              <a:buChar char="•"/>
            </a:pPr>
            <a:r>
              <a:rPr lang="en-GB" dirty="0"/>
              <a:t>This extension provides an application project wizard, and some more.</a:t>
            </a:r>
          </a:p>
          <a:p>
            <a:pPr marL="514350" indent="-285750">
              <a:buFont typeface="Arial" panose="020B0604020202020204" pitchFamily="34" charset="0"/>
              <a:buChar char="•"/>
            </a:pPr>
            <a:endParaRPr lang="en-US" dirty="0"/>
          </a:p>
        </p:txBody>
      </p:sp>
      <p:pic>
        <p:nvPicPr>
          <p:cNvPr id="12" name="Picture 11" descr="A screenshot of a social media post&#10;&#10;Description automatically generated">
            <a:extLst>
              <a:ext uri="{FF2B5EF4-FFF2-40B4-BE49-F238E27FC236}">
                <a16:creationId xmlns:a16="http://schemas.microsoft.com/office/drawing/2014/main" id="{C331CDB3-9CE3-418B-A996-0BEC4D463590}"/>
              </a:ext>
            </a:extLst>
          </p:cNvPr>
          <p:cNvPicPr>
            <a:picLocks noChangeAspect="1"/>
          </p:cNvPicPr>
          <p:nvPr/>
        </p:nvPicPr>
        <p:blipFill>
          <a:blip r:embed="rId2"/>
          <a:stretch>
            <a:fillRect/>
          </a:stretch>
        </p:blipFill>
        <p:spPr>
          <a:xfrm>
            <a:off x="4650973" y="611608"/>
            <a:ext cx="5400000" cy="563478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7F74E84-D480-4B50-A461-40DE9EAAAB8A}"/>
              </a:ext>
            </a:extLst>
          </p:cNvPr>
          <p:cNvPicPr>
            <a:picLocks noChangeAspect="1"/>
          </p:cNvPicPr>
          <p:nvPr/>
        </p:nvPicPr>
        <p:blipFill>
          <a:blip r:embed="rId3"/>
          <a:stretch>
            <a:fillRect/>
          </a:stretch>
        </p:blipFill>
        <p:spPr>
          <a:xfrm>
            <a:off x="671983" y="4111151"/>
            <a:ext cx="3276600" cy="2135240"/>
          </a:xfrm>
          <a:prstGeom prst="rect">
            <a:avLst/>
          </a:prstGeom>
        </p:spPr>
      </p:pic>
    </p:spTree>
    <p:extLst>
      <p:ext uri="{BB962C8B-B14F-4D97-AF65-F5344CB8AC3E}">
        <p14:creationId xmlns:p14="http://schemas.microsoft.com/office/powerpoint/2010/main" val="96066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BD84-918A-4845-9672-DAB0F0BC3761}"/>
              </a:ext>
            </a:extLst>
          </p:cNvPr>
          <p:cNvSpPr>
            <a:spLocks noGrp="1"/>
          </p:cNvSpPr>
          <p:nvPr>
            <p:ph type="title"/>
          </p:nvPr>
        </p:nvSpPr>
        <p:spPr/>
        <p:txBody>
          <a:bodyPr/>
          <a:lstStyle/>
          <a:p>
            <a:r>
              <a:rPr lang="de-DE" dirty="0"/>
              <a:t>Using Microsoft Visual Studio Code </a:t>
            </a:r>
            <a:endParaRPr lang="en-US" dirty="0"/>
          </a:p>
        </p:txBody>
      </p:sp>
      <p:sp>
        <p:nvSpPr>
          <p:cNvPr id="4" name="Text Placeholder 3">
            <a:extLst>
              <a:ext uri="{FF2B5EF4-FFF2-40B4-BE49-F238E27FC236}">
                <a16:creationId xmlns:a16="http://schemas.microsoft.com/office/drawing/2014/main" id="{7085D778-B5EA-4929-B7A0-61F38F5CF465}"/>
              </a:ext>
            </a:extLst>
          </p:cNvPr>
          <p:cNvSpPr>
            <a:spLocks noGrp="1"/>
          </p:cNvSpPr>
          <p:nvPr>
            <p:ph type="body" idx="1"/>
          </p:nvPr>
        </p:nvSpPr>
        <p:spPr>
          <a:xfrm>
            <a:off x="152399" y="2057400"/>
            <a:ext cx="3925030" cy="893618"/>
          </a:xfrm>
        </p:spPr>
        <p:txBody>
          <a:bodyPr/>
          <a:lstStyle/>
          <a:p>
            <a:pPr marL="514350" indent="-285750">
              <a:buFont typeface="Arial" panose="020B0604020202020204" pitchFamily="34" charset="0"/>
              <a:buChar char="•"/>
            </a:pPr>
            <a:r>
              <a:rPr lang="en-GB" i="1" dirty="0">
                <a:solidFill>
                  <a:srgbClr val="92D050"/>
                </a:solidFill>
              </a:rPr>
              <a:t>UI5 Tooling</a:t>
            </a:r>
            <a:r>
              <a:rPr lang="en-GB" dirty="0"/>
              <a:t>:  is an open source Node.js based development environment to support application developers. </a:t>
            </a:r>
          </a:p>
        </p:txBody>
      </p:sp>
      <p:pic>
        <p:nvPicPr>
          <p:cNvPr id="6" name="Picture 5" descr="A screenshot of a social media post&#10;&#10;Description automatically generated">
            <a:extLst>
              <a:ext uri="{FF2B5EF4-FFF2-40B4-BE49-F238E27FC236}">
                <a16:creationId xmlns:a16="http://schemas.microsoft.com/office/drawing/2014/main" id="{BCEC9E36-0B2A-41BC-9A20-B075BBF4A18B}"/>
              </a:ext>
            </a:extLst>
          </p:cNvPr>
          <p:cNvPicPr>
            <a:picLocks noChangeAspect="1"/>
          </p:cNvPicPr>
          <p:nvPr/>
        </p:nvPicPr>
        <p:blipFill>
          <a:blip r:embed="rId2"/>
          <a:stretch>
            <a:fillRect/>
          </a:stretch>
        </p:blipFill>
        <p:spPr>
          <a:xfrm>
            <a:off x="4187536" y="232756"/>
            <a:ext cx="5867400" cy="5029200"/>
          </a:xfrm>
          <a:prstGeom prst="rect">
            <a:avLst/>
          </a:prstGeom>
        </p:spPr>
      </p:pic>
      <p:sp>
        <p:nvSpPr>
          <p:cNvPr id="8" name="Rectangle 7">
            <a:extLst>
              <a:ext uri="{FF2B5EF4-FFF2-40B4-BE49-F238E27FC236}">
                <a16:creationId xmlns:a16="http://schemas.microsoft.com/office/drawing/2014/main" id="{BD13EE49-6FE8-412C-9AEE-CFDAF07E071D}"/>
              </a:ext>
            </a:extLst>
          </p:cNvPr>
          <p:cNvSpPr/>
          <p:nvPr/>
        </p:nvSpPr>
        <p:spPr>
          <a:xfrm>
            <a:off x="689955" y="2951018"/>
            <a:ext cx="3387473" cy="1954381"/>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pic>
        <p:nvPicPr>
          <p:cNvPr id="16" name="Picture 15" descr="A screenshot of a cell phone&#10;&#10;Description automatically generated">
            <a:extLst>
              <a:ext uri="{FF2B5EF4-FFF2-40B4-BE49-F238E27FC236}">
                <a16:creationId xmlns:a16="http://schemas.microsoft.com/office/drawing/2014/main" id="{445CAFB9-C7E3-404C-B994-33EC9943CD5F}"/>
              </a:ext>
            </a:extLst>
          </p:cNvPr>
          <p:cNvPicPr>
            <a:picLocks noChangeAspect="1"/>
          </p:cNvPicPr>
          <p:nvPr/>
        </p:nvPicPr>
        <p:blipFill rotWithShape="1">
          <a:blip r:embed="rId3"/>
          <a:srcRect r="17431" b="9686"/>
          <a:stretch/>
        </p:blipFill>
        <p:spPr>
          <a:xfrm>
            <a:off x="4187534" y="4838566"/>
            <a:ext cx="5867401" cy="1790778"/>
          </a:xfrm>
          <a:prstGeom prst="rect">
            <a:avLst/>
          </a:prstGeom>
        </p:spPr>
      </p:pic>
      <p:sp>
        <p:nvSpPr>
          <p:cNvPr id="17" name="Text Placeholder 3">
            <a:extLst>
              <a:ext uri="{FF2B5EF4-FFF2-40B4-BE49-F238E27FC236}">
                <a16:creationId xmlns:a16="http://schemas.microsoft.com/office/drawing/2014/main" id="{F0F2135E-2B3A-493D-8BAD-41E5B798A53D}"/>
              </a:ext>
            </a:extLst>
          </p:cNvPr>
          <p:cNvSpPr txBox="1">
            <a:spLocks/>
          </p:cNvSpPr>
          <p:nvPr/>
        </p:nvSpPr>
        <p:spPr>
          <a:xfrm>
            <a:off x="152398" y="4905399"/>
            <a:ext cx="3925030" cy="8936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GB" i="1" dirty="0">
                <a:solidFill>
                  <a:schemeClr val="accent1">
                    <a:lumMod val="75000"/>
                  </a:schemeClr>
                </a:solidFill>
              </a:rPr>
              <a:t>UI5 related plugins and </a:t>
            </a:r>
            <a:r>
              <a:rPr lang="en-GB" i="1" dirty="0" err="1">
                <a:solidFill>
                  <a:srgbClr val="92D050"/>
                </a:solidFill>
              </a:rPr>
              <a:t>ESLint</a:t>
            </a:r>
            <a:r>
              <a:rPr lang="en-GB" i="1" dirty="0">
                <a:solidFill>
                  <a:schemeClr val="accent1">
                    <a:lumMod val="75000"/>
                  </a:schemeClr>
                </a:solidFill>
              </a:rPr>
              <a:t> are recommended to be used inside the VSC. </a:t>
            </a:r>
            <a:endParaRPr lang="en-GB" dirty="0">
              <a:solidFill>
                <a:schemeClr val="accent1">
                  <a:lumMod val="75000"/>
                </a:schemeClr>
              </a:solidFill>
            </a:endParaRPr>
          </a:p>
        </p:txBody>
      </p:sp>
    </p:spTree>
    <p:extLst>
      <p:ext uri="{BB962C8B-B14F-4D97-AF65-F5344CB8AC3E}">
        <p14:creationId xmlns:p14="http://schemas.microsoft.com/office/powerpoint/2010/main" val="173464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35E039-8E91-412F-A00F-8D41461CEF4D}"/>
              </a:ext>
            </a:extLst>
          </p:cNvPr>
          <p:cNvSpPr>
            <a:spLocks noGrp="1"/>
          </p:cNvSpPr>
          <p:nvPr>
            <p:ph type="title"/>
          </p:nvPr>
        </p:nvSpPr>
        <p:spPr/>
        <p:txBody>
          <a:bodyPr/>
          <a:lstStyle/>
          <a:p>
            <a:r>
              <a:rPr lang="en-US" dirty="0"/>
              <a:t>Let’s continue with some coding … </a:t>
            </a:r>
          </a:p>
        </p:txBody>
      </p:sp>
    </p:spTree>
    <p:extLst>
      <p:ext uri="{BB962C8B-B14F-4D97-AF65-F5344CB8AC3E}">
        <p14:creationId xmlns:p14="http://schemas.microsoft.com/office/powerpoint/2010/main" val="2903005884"/>
      </p:ext>
    </p:extLst>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Widescreen</PresentationFormat>
  <Paragraphs>152</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Benton Sans</vt:lpstr>
      <vt:lpstr>Calibri</vt:lpstr>
      <vt:lpstr>Consolas</vt:lpstr>
      <vt:lpstr>Noto Sans Symbols</vt:lpstr>
      <vt:lpstr>Office</vt:lpstr>
      <vt:lpstr>Learn OpenUI5 step by step</vt:lpstr>
      <vt:lpstr>Prerequisites</vt:lpstr>
      <vt:lpstr>What is OpenUI5?</vt:lpstr>
      <vt:lpstr>IDEs for UI5 development</vt:lpstr>
      <vt:lpstr>Start with Web IDE Cloud version</vt:lpstr>
      <vt:lpstr>Web IDE on Local Machine (offline)</vt:lpstr>
      <vt:lpstr>Using Eclipse with SAPUI5 Tools extension</vt:lpstr>
      <vt:lpstr>Using Microsoft Visual Studio Code </vt:lpstr>
      <vt:lpstr>Let’s continue with some coding … </vt:lpstr>
      <vt:lpstr>App#0: Node.js and Sample App!</vt:lpstr>
      <vt:lpstr>App#1: Bootstrapping</vt:lpstr>
      <vt:lpstr>App#2: Xampp, MVC, Bootstrapping </vt:lpstr>
      <vt:lpstr>App#3: Bootstrapping from local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OpenUI5 step by step</dc:title>
  <dc:creator>Mahdi Jaberzadeh Ansari</dc:creator>
  <cp:lastModifiedBy>Mahdi Jaberzadeh Ansari</cp:lastModifiedBy>
  <cp:revision>30</cp:revision>
  <dcterms:created xsi:type="dcterms:W3CDTF">2019-09-09T07:51:48Z</dcterms:created>
  <dcterms:modified xsi:type="dcterms:W3CDTF">2019-09-21T09:12:45Z</dcterms:modified>
</cp:coreProperties>
</file>