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 preserve="1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7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 preserve="1">
  <p:cSld name="Titel und vertikaler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8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 preserve="1">
  <p:cSld name="Vertikaler Titel u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3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>
                <a:solidFill>
                  <a:srgbClr val="2F549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>
                <a:solidFill>
                  <a:srgbClr val="2F549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>
                <a:solidFill>
                  <a:srgbClr val="2F549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7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 preserve="1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3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 preserve="1">
  <p:cSld name="Vergleic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781" y="365125"/>
            <a:ext cx="97901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62781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62781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5165605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5165605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2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 preserve="1">
  <p:cSld name="Le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9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 preserve="1">
  <p:cSld name="Abschnitts-&#10;überschri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 preserve="1">
  <p:cSld name="Nur Tite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 preserve="1">
  <p:cSld name="Inhalt mit Überschrif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602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0647" y="987425"/>
            <a:ext cx="566224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 preserve="1">
  <p:cSld name="Bild mit Überschrif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250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4255477" y="995363"/>
            <a:ext cx="569741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52399" y="2057400"/>
            <a:ext cx="392503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7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6;p6">
            <a:extLst>
              <a:ext uri="{FF2B5EF4-FFF2-40B4-BE49-F238E27FC236}">
                <a16:creationId xmlns:a16="http://schemas.microsoft.com/office/drawing/2014/main" id="{A9083685-2651-40DB-848C-CEFEF74A3503}"/>
              </a:ext>
            </a:extLst>
          </p:cNvPr>
          <p:cNvSpPr/>
          <p:nvPr userDrawn="1"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466AE4-9DB3-4997-A0B9-6096AC6F2A6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33499" y="5041454"/>
            <a:ext cx="1775832" cy="1482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FE54C5-27F6-48BC-A6FB-7F2D0CE933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8175" y="283009"/>
            <a:ext cx="1926479" cy="169200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9A1026-5A5A-4DE9-903C-481EBD33DFD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75" y="3950018"/>
            <a:ext cx="1774243" cy="7096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3DF842-3FEF-4ADA-B16D-6C9F92DA99FC}"/>
              </a:ext>
            </a:extLst>
          </p:cNvPr>
          <p:cNvSpPr txBox="1"/>
          <p:nvPr userDrawn="1"/>
        </p:nvSpPr>
        <p:spPr>
          <a:xfrm>
            <a:off x="10235088" y="4496641"/>
            <a:ext cx="17742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www.cimt-ag.de</a:t>
            </a:r>
          </a:p>
        </p:txBody>
      </p:sp>
    </p:spTree>
    <p:extLst>
      <p:ext uri="{BB962C8B-B14F-4D97-AF65-F5344CB8AC3E}">
        <p14:creationId xmlns:p14="http://schemas.microsoft.com/office/powerpoint/2010/main" val="9969902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244ED-D6F4-444F-9A93-9766C38B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8A2EB2-54C7-4457-B127-745BAEFC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#3</a:t>
            </a:r>
          </a:p>
        </p:txBody>
      </p:sp>
      <p:pic>
        <p:nvPicPr>
          <p:cNvPr id="8" name="Google Shape;96;p1">
            <a:extLst>
              <a:ext uri="{FF2B5EF4-FFF2-40B4-BE49-F238E27FC236}">
                <a16:creationId xmlns:a16="http://schemas.microsoft.com/office/drawing/2014/main" id="{06A4ABFB-7808-477B-9091-25CD9CF5D0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3541DA-17B6-41CC-BE49-4E599149E910}"/>
              </a:ext>
            </a:extLst>
          </p:cNvPr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AC535F3A-52AB-4849-A7B9-A695917DE379}"/>
              </a:ext>
            </a:extLst>
          </p:cNvPr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9;p1">
            <a:extLst>
              <a:ext uri="{FF2B5EF4-FFF2-40B4-BE49-F238E27FC236}">
                <a16:creationId xmlns:a16="http://schemas.microsoft.com/office/drawing/2014/main" id="{109B380D-B3F1-4C9F-BD63-F843424EAAA4}"/>
              </a:ext>
            </a:extLst>
          </p:cNvPr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7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116-490C-42BC-852A-B6D6A50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A835-FE90-4E2E-8C9E-16D7EB954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IDE</a:t>
            </a:r>
          </a:p>
          <a:p>
            <a:r>
              <a:rPr lang="en-US" dirty="0"/>
              <a:t>API Reference </a:t>
            </a:r>
          </a:p>
          <a:p>
            <a:r>
              <a:rPr lang="en-US" dirty="0"/>
              <a:t>Sample Applications</a:t>
            </a:r>
          </a:p>
          <a:p>
            <a:r>
              <a:rPr lang="en-US" dirty="0"/>
              <a:t>XML View</a:t>
            </a:r>
          </a:p>
          <a:p>
            <a:r>
              <a:rPr lang="en-US" dirty="0"/>
              <a:t>i18n</a:t>
            </a:r>
          </a:p>
          <a:p>
            <a:r>
              <a:rPr lang="en-US" dirty="0"/>
              <a:t>Auto translation service</a:t>
            </a:r>
          </a:p>
          <a:p>
            <a:r>
              <a:rPr lang="en-US" dirty="0"/>
              <a:t>RTL support</a:t>
            </a:r>
          </a:p>
        </p:txBody>
      </p:sp>
    </p:spTree>
    <p:extLst>
      <p:ext uri="{BB962C8B-B14F-4D97-AF65-F5344CB8AC3E}">
        <p14:creationId xmlns:p14="http://schemas.microsoft.com/office/powerpoint/2010/main" val="13306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App#7: UI Theme Designer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842E07-3F0F-4979-BE94-0FF6ADFFD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491" y="1430701"/>
            <a:ext cx="5807606" cy="4087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B284D5-D4D2-41EC-AC58-4DFC4C6D2DC6}"/>
              </a:ext>
            </a:extLst>
          </p:cNvPr>
          <p:cNvSpPr/>
          <p:nvPr/>
        </p:nvSpPr>
        <p:spPr>
          <a:xfrm>
            <a:off x="152398" y="1702818"/>
            <a:ext cx="42983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1- By bootstrap configuration: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&lt;script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"sap-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-bootstrap"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"resources/sap-ui-core.js"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data-sap-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-theme=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mjzbelize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data-sap-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-theme-roots=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'{"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mjzbelize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":"/resources/UI5"}'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99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FF99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2 -Use the URL parameter </a:t>
            </a:r>
            <a:r>
              <a:rPr lang="en-GB" dirty="0">
                <a:solidFill>
                  <a:srgbClr val="92D050"/>
                </a:solidFill>
                <a:latin typeface="Calibri"/>
                <a:cs typeface="Calibri"/>
              </a:rPr>
              <a:t>sap-</a:t>
            </a:r>
            <a:r>
              <a:rPr lang="en-GB" dirty="0" err="1">
                <a:solidFill>
                  <a:srgbClr val="92D050"/>
                </a:solidFill>
                <a:latin typeface="Calibri"/>
                <a:cs typeface="Calibri"/>
              </a:rPr>
              <a:t>ui</a:t>
            </a:r>
            <a:r>
              <a:rPr lang="en-GB" dirty="0">
                <a:solidFill>
                  <a:srgbClr val="92D050"/>
                </a:solidFill>
                <a:latin typeface="Calibri"/>
                <a:cs typeface="Calibri"/>
              </a:rPr>
              <a:t>-theme</a:t>
            </a:r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</a:p>
          <a:p>
            <a:r>
              <a:rPr lang="en-GB" dirty="0">
                <a:solidFill>
                  <a:srgbClr val="2F5496"/>
                </a:solidFill>
                <a:latin typeface="Calibri"/>
                <a:cs typeface="Calibri"/>
              </a:rPr>
              <a:t>Example:</a:t>
            </a:r>
          </a:p>
          <a:p>
            <a:r>
              <a:rPr lang="en-GB" dirty="0">
                <a:solidFill>
                  <a:srgbClr val="00B0F0"/>
                </a:solidFill>
              </a:rPr>
              <a:t>?sap-</a:t>
            </a:r>
            <a:r>
              <a:rPr lang="en-GB" dirty="0" err="1">
                <a:solidFill>
                  <a:srgbClr val="00B0F0"/>
                </a:solidFill>
              </a:rPr>
              <a:t>ui</a:t>
            </a:r>
            <a:r>
              <a:rPr lang="en-GB" dirty="0">
                <a:solidFill>
                  <a:srgbClr val="00B0F0"/>
                </a:solidFill>
              </a:rPr>
              <a:t>-theme=</a:t>
            </a:r>
            <a:r>
              <a:rPr lang="en-GB" dirty="0" err="1">
                <a:solidFill>
                  <a:srgbClr val="00B0F0"/>
                </a:solidFill>
              </a:rPr>
              <a:t>my_theme_name@url</a:t>
            </a:r>
            <a:endParaRPr lang="en-US" dirty="0">
              <a:solidFill>
                <a:srgbClr val="FF99FF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05A2DE-7439-4DE8-B6F5-8BE5A262B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5498906"/>
            <a:ext cx="6515100" cy="1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App#7: Event handlers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buttons</a:t>
            </a:r>
          </a:p>
          <a:p>
            <a:r>
              <a:rPr lang="en-US" dirty="0"/>
              <a:t>Add event handler</a:t>
            </a:r>
          </a:p>
          <a:p>
            <a:r>
              <a:rPr lang="en-US" dirty="0"/>
              <a:t>Access elements by ID</a:t>
            </a:r>
          </a:p>
          <a:p>
            <a:r>
              <a:rPr lang="en-US" dirty="0"/>
              <a:t>Clean the values </a:t>
            </a:r>
            <a:r>
              <a:rPr lang="en-US" dirty="0" err="1"/>
              <a:t>onReject</a:t>
            </a:r>
            <a:endParaRPr lang="en-US" dirty="0"/>
          </a:p>
          <a:p>
            <a:r>
              <a:rPr lang="en-US" dirty="0"/>
              <a:t>Show Hello message </a:t>
            </a:r>
            <a:r>
              <a:rPr lang="en-US" dirty="0" err="1"/>
              <a:t>onAccept</a:t>
            </a:r>
            <a:endParaRPr lang="en-US" dirty="0"/>
          </a:p>
          <a:p>
            <a:r>
              <a:rPr lang="en-US" dirty="0"/>
              <a:t>Accessing other functions</a:t>
            </a:r>
          </a:p>
          <a:p>
            <a:r>
              <a:rPr lang="en-US" dirty="0"/>
              <a:t>Accessing i18n</a:t>
            </a:r>
          </a:p>
        </p:txBody>
      </p:sp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69CAEB97-AC5E-48D0-84DD-93C0F25C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12" y="550506"/>
            <a:ext cx="4404080" cy="61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C46E-0E6C-487F-8782-A5F368C9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5597450" cy="1325563"/>
          </a:xfrm>
        </p:spPr>
        <p:txBody>
          <a:bodyPr/>
          <a:lstStyle/>
          <a:p>
            <a:r>
              <a:rPr lang="en-US" dirty="0"/>
              <a:t>Models in UI5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F23-05A9-43B5-AD12-599DF3D4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5" y="1825625"/>
            <a:ext cx="4844561" cy="4837206"/>
          </a:xfrm>
        </p:spPr>
        <p:txBody>
          <a:bodyPr>
            <a:normAutofit/>
          </a:bodyPr>
          <a:lstStyle/>
          <a:p>
            <a:r>
              <a:rPr lang="en-GB" dirty="0"/>
              <a:t>A model in the MVC concept holds the data and provides methods to retrieve the data from the database and to set, delete or update data.</a:t>
            </a:r>
          </a:p>
          <a:p>
            <a:r>
              <a:rPr lang="en-US" dirty="0"/>
              <a:t>Models can update bound elements of the views directly.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D3015-6BCF-40B8-8DA8-B47626B74EE6}"/>
              </a:ext>
            </a:extLst>
          </p:cNvPr>
          <p:cNvGrpSpPr/>
          <p:nvPr/>
        </p:nvGrpSpPr>
        <p:grpSpPr>
          <a:xfrm>
            <a:off x="5835535" y="4133461"/>
            <a:ext cx="4031672" cy="2608161"/>
            <a:chOff x="5835535" y="4133461"/>
            <a:chExt cx="4031672" cy="26081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D3D4AE-B772-4C52-81F6-07BE51A8811B}"/>
                </a:ext>
              </a:extLst>
            </p:cNvPr>
            <p:cNvSpPr/>
            <p:nvPr/>
          </p:nvSpPr>
          <p:spPr>
            <a:xfrm>
              <a:off x="5835535" y="4133461"/>
              <a:ext cx="4031672" cy="26081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B7CB09-E4FB-4257-B3A3-1BFDB2826881}"/>
                </a:ext>
              </a:extLst>
            </p:cNvPr>
            <p:cNvSpPr txBox="1"/>
            <p:nvPr/>
          </p:nvSpPr>
          <p:spPr>
            <a:xfrm>
              <a:off x="5835535" y="4133461"/>
              <a:ext cx="111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</p:grp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2D21B90-EFB5-4D8B-9DBE-7779A6466BDD}"/>
              </a:ext>
            </a:extLst>
          </p:cNvPr>
          <p:cNvSpPr/>
          <p:nvPr/>
        </p:nvSpPr>
        <p:spPr>
          <a:xfrm>
            <a:off x="8350897" y="5963035"/>
            <a:ext cx="1091683" cy="6997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3E2DE-7D12-4C9C-95C9-B04676D8ABF2}"/>
              </a:ext>
            </a:extLst>
          </p:cNvPr>
          <p:cNvSpPr txBox="1"/>
          <p:nvPr/>
        </p:nvSpPr>
        <p:spPr>
          <a:xfrm>
            <a:off x="7931020" y="5068209"/>
            <a:ext cx="186145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OData Gateway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C76283-2692-45E7-A96E-2A6319F66C2A}"/>
              </a:ext>
            </a:extLst>
          </p:cNvPr>
          <p:cNvCxnSpPr/>
          <p:nvPr/>
        </p:nvCxnSpPr>
        <p:spPr>
          <a:xfrm>
            <a:off x="8556171" y="5437541"/>
            <a:ext cx="0" cy="674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850415-C86D-4250-903A-84F530B11671}"/>
              </a:ext>
            </a:extLst>
          </p:cNvPr>
          <p:cNvCxnSpPr/>
          <p:nvPr/>
        </p:nvCxnSpPr>
        <p:spPr>
          <a:xfrm>
            <a:off x="9184433" y="5437541"/>
            <a:ext cx="0" cy="67401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E6D9FC-3E56-442E-B778-419C2917791E}"/>
              </a:ext>
            </a:extLst>
          </p:cNvPr>
          <p:cNvGrpSpPr/>
          <p:nvPr/>
        </p:nvGrpSpPr>
        <p:grpSpPr>
          <a:xfrm>
            <a:off x="5835534" y="221219"/>
            <a:ext cx="4031673" cy="2608161"/>
            <a:chOff x="5835534" y="221219"/>
            <a:chExt cx="4031673" cy="26081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EC82A0-32E6-4A7D-A1FC-E03A03A1EB56}"/>
                </a:ext>
              </a:extLst>
            </p:cNvPr>
            <p:cNvSpPr/>
            <p:nvPr/>
          </p:nvSpPr>
          <p:spPr>
            <a:xfrm>
              <a:off x="5835535" y="221219"/>
              <a:ext cx="4031672" cy="26081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0A3463-627E-43FA-B488-77EC8834A64B}"/>
                </a:ext>
              </a:extLst>
            </p:cNvPr>
            <p:cNvSpPr txBox="1"/>
            <p:nvPr/>
          </p:nvSpPr>
          <p:spPr>
            <a:xfrm>
              <a:off x="5835534" y="221219"/>
              <a:ext cx="171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Client-Browser</a:t>
              </a:r>
            </a:p>
          </p:txBody>
        </p:sp>
      </p:grp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1B039723-D4D0-4052-915B-41A74CBDAEAE}"/>
              </a:ext>
            </a:extLst>
          </p:cNvPr>
          <p:cNvSpPr/>
          <p:nvPr/>
        </p:nvSpPr>
        <p:spPr>
          <a:xfrm>
            <a:off x="6176864" y="5068209"/>
            <a:ext cx="1565989" cy="1594622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HTML, CSS, JS, JSON, i18n,  XML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7A2FA-FC3B-4C32-B6CF-67A1CE9AA9F3}"/>
              </a:ext>
            </a:extLst>
          </p:cNvPr>
          <p:cNvSpPr/>
          <p:nvPr/>
        </p:nvSpPr>
        <p:spPr>
          <a:xfrm>
            <a:off x="5953882" y="670573"/>
            <a:ext cx="1184987" cy="4841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32D67-78A5-4926-AA6E-A6AAA4B6C40F}"/>
              </a:ext>
            </a:extLst>
          </p:cNvPr>
          <p:cNvSpPr/>
          <p:nvPr/>
        </p:nvSpPr>
        <p:spPr>
          <a:xfrm>
            <a:off x="5953882" y="1322613"/>
            <a:ext cx="1184987" cy="4841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2367C-4DA5-4BE9-972D-FA97C5691626}"/>
              </a:ext>
            </a:extLst>
          </p:cNvPr>
          <p:cNvSpPr/>
          <p:nvPr/>
        </p:nvSpPr>
        <p:spPr>
          <a:xfrm>
            <a:off x="5953118" y="1974654"/>
            <a:ext cx="1184988" cy="4841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447DF6-8C61-4230-84CB-219234AFA8F0}"/>
              </a:ext>
            </a:extLst>
          </p:cNvPr>
          <p:cNvSpPr/>
          <p:nvPr/>
        </p:nvSpPr>
        <p:spPr>
          <a:xfrm>
            <a:off x="8591939" y="1974654"/>
            <a:ext cx="1184987" cy="484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OData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E5BE3BF2-D7D3-48DF-9965-59176FF2217E}"/>
              </a:ext>
            </a:extLst>
          </p:cNvPr>
          <p:cNvSpPr/>
          <p:nvPr/>
        </p:nvSpPr>
        <p:spPr>
          <a:xfrm>
            <a:off x="7663183" y="2688319"/>
            <a:ext cx="535673" cy="158620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CF14C7D-CC99-4D5A-AB18-012FAC72FF6B}"/>
              </a:ext>
            </a:extLst>
          </p:cNvPr>
          <p:cNvCxnSpPr>
            <a:stCxn id="18" idx="0"/>
            <a:endCxn id="23" idx="4"/>
          </p:cNvCxnSpPr>
          <p:nvPr/>
        </p:nvCxnSpPr>
        <p:spPr>
          <a:xfrm rot="5400000" flipH="1" flipV="1">
            <a:off x="7102463" y="4239653"/>
            <a:ext cx="793686" cy="8634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0C2D8C4-29A5-4CCF-A8BC-C40188A411F1}"/>
              </a:ext>
            </a:extLst>
          </p:cNvPr>
          <p:cNvCxnSpPr>
            <a:stCxn id="10" idx="0"/>
            <a:endCxn id="23" idx="4"/>
          </p:cNvCxnSpPr>
          <p:nvPr/>
        </p:nvCxnSpPr>
        <p:spPr>
          <a:xfrm rot="16200000" flipV="1">
            <a:off x="7999542" y="4206001"/>
            <a:ext cx="793686" cy="930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48BAFCC-2C27-46D1-AD40-D20AFF5CE15D}"/>
              </a:ext>
            </a:extLst>
          </p:cNvPr>
          <p:cNvCxnSpPr>
            <a:stCxn id="23" idx="0"/>
            <a:endCxn id="21" idx="3"/>
          </p:cNvCxnSpPr>
          <p:nvPr/>
        </p:nvCxnSpPr>
        <p:spPr>
          <a:xfrm rot="16200000" flipV="1">
            <a:off x="7298772" y="2056071"/>
            <a:ext cx="471583" cy="7929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16218A2-843E-4CD2-B75B-02D008D1B3DF}"/>
              </a:ext>
            </a:extLst>
          </p:cNvPr>
          <p:cNvCxnSpPr>
            <a:stCxn id="23" idx="0"/>
            <a:endCxn id="20" idx="3"/>
          </p:cNvCxnSpPr>
          <p:nvPr/>
        </p:nvCxnSpPr>
        <p:spPr>
          <a:xfrm rot="16200000" flipV="1">
            <a:off x="6973133" y="1730431"/>
            <a:ext cx="1123624" cy="792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9AFF651-786E-4E02-8CAA-9FF660759F1A}"/>
              </a:ext>
            </a:extLst>
          </p:cNvPr>
          <p:cNvCxnSpPr>
            <a:stCxn id="23" idx="0"/>
            <a:endCxn id="19" idx="3"/>
          </p:cNvCxnSpPr>
          <p:nvPr/>
        </p:nvCxnSpPr>
        <p:spPr>
          <a:xfrm rot="16200000" flipV="1">
            <a:off x="6647113" y="1404411"/>
            <a:ext cx="1775664" cy="792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F91726F-B4A2-48D0-BE68-1FE5EA6CA949}"/>
              </a:ext>
            </a:extLst>
          </p:cNvPr>
          <p:cNvCxnSpPr>
            <a:stCxn id="23" idx="0"/>
            <a:endCxn id="22" idx="1"/>
          </p:cNvCxnSpPr>
          <p:nvPr/>
        </p:nvCxnSpPr>
        <p:spPr>
          <a:xfrm rot="5400000" flipH="1" flipV="1">
            <a:off x="8025688" y="2122069"/>
            <a:ext cx="471583" cy="6609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9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C46E-0E6C-487F-8782-A5F368C9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34"/>
            <a:ext cx="5597450" cy="1325563"/>
          </a:xfrm>
        </p:spPr>
        <p:txBody>
          <a:bodyPr/>
          <a:lstStyle/>
          <a:p>
            <a:r>
              <a:rPr lang="en-US" dirty="0"/>
              <a:t>Binding Types in UI5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801B01C-9BC0-4278-BC68-58EC39435E4D}"/>
              </a:ext>
            </a:extLst>
          </p:cNvPr>
          <p:cNvGrpSpPr/>
          <p:nvPr/>
        </p:nvGrpSpPr>
        <p:grpSpPr>
          <a:xfrm>
            <a:off x="606487" y="1209677"/>
            <a:ext cx="9144003" cy="905067"/>
            <a:chOff x="606487" y="1209677"/>
            <a:chExt cx="9144003" cy="905067"/>
          </a:xfrm>
        </p:grpSpPr>
        <p:sp>
          <p:nvSpPr>
            <p:cNvPr id="24" name="Flowchart: Direct Access Storage 23">
              <a:extLst>
                <a:ext uri="{FF2B5EF4-FFF2-40B4-BE49-F238E27FC236}">
                  <a16:creationId xmlns:a16="http://schemas.microsoft.com/office/drawing/2014/main" id="{4597D822-AF3D-41A6-A912-0F2F688A17EB}"/>
                </a:ext>
              </a:extLst>
            </p:cNvPr>
            <p:cNvSpPr/>
            <p:nvPr/>
          </p:nvSpPr>
          <p:spPr>
            <a:xfrm>
              <a:off x="606487" y="1209677"/>
              <a:ext cx="1474236" cy="830425"/>
            </a:xfrm>
            <a:prstGeom prst="flowChartMagneticDru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OData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9E1CF89-2DC4-4332-9249-8D2CAF7ACC2F}"/>
                </a:ext>
              </a:extLst>
            </p:cNvPr>
            <p:cNvSpPr/>
            <p:nvPr/>
          </p:nvSpPr>
          <p:spPr>
            <a:xfrm>
              <a:off x="4133461" y="1209677"/>
              <a:ext cx="1747935" cy="905067"/>
            </a:xfrm>
            <a:prstGeom prst="roundRect">
              <a:avLst>
                <a:gd name="adj" fmla="val 859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OData Model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422CF2-9579-464E-B21A-6E2D9CF05CE9}"/>
                </a:ext>
              </a:extLst>
            </p:cNvPr>
            <p:cNvSpPr/>
            <p:nvPr/>
          </p:nvSpPr>
          <p:spPr>
            <a:xfrm>
              <a:off x="8061649" y="1209677"/>
              <a:ext cx="1688841" cy="9050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FB24D07-6FB9-4D6A-83C8-FDC7B71E0737}"/>
                </a:ext>
              </a:extLst>
            </p:cNvPr>
            <p:cNvGrpSpPr/>
            <p:nvPr/>
          </p:nvGrpSpPr>
          <p:grpSpPr>
            <a:xfrm>
              <a:off x="5905498" y="1249449"/>
              <a:ext cx="2124077" cy="833831"/>
              <a:chOff x="5905498" y="1411374"/>
              <a:chExt cx="2124077" cy="833831"/>
            </a:xfrm>
          </p:grpSpPr>
          <p:sp>
            <p:nvSpPr>
              <p:cNvPr id="42" name="Arrow: Right 41">
                <a:extLst>
                  <a:ext uri="{FF2B5EF4-FFF2-40B4-BE49-F238E27FC236}">
                    <a16:creationId xmlns:a16="http://schemas.microsoft.com/office/drawing/2014/main" id="{C926C972-B75E-4890-8A73-7332A979D53F}"/>
                  </a:ext>
                </a:extLst>
              </p:cNvPr>
              <p:cNvSpPr/>
              <p:nvPr/>
            </p:nvSpPr>
            <p:spPr>
              <a:xfrm>
                <a:off x="5905500" y="1708862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One-Way</a:t>
                </a:r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C4EA4717-6472-4D04-BCB8-C488C568B9CB}"/>
                  </a:ext>
                </a:extLst>
              </p:cNvPr>
              <p:cNvSpPr/>
              <p:nvPr/>
            </p:nvSpPr>
            <p:spPr>
              <a:xfrm>
                <a:off x="5905500" y="2006350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One-Time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BE91C9-3D12-41E2-895B-6E63DD3C6AB3}"/>
                  </a:ext>
                </a:extLst>
              </p:cNvPr>
              <p:cNvGrpSpPr/>
              <p:nvPr/>
            </p:nvGrpSpPr>
            <p:grpSpPr>
              <a:xfrm>
                <a:off x="5905498" y="1411374"/>
                <a:ext cx="2124077" cy="238855"/>
                <a:chOff x="5905498" y="1411374"/>
                <a:chExt cx="2124077" cy="238855"/>
              </a:xfrm>
            </p:grpSpPr>
            <p:sp>
              <p:nvSpPr>
                <p:cNvPr id="47" name="Arrow: Right 46">
                  <a:extLst>
                    <a:ext uri="{FF2B5EF4-FFF2-40B4-BE49-F238E27FC236}">
                      <a16:creationId xmlns:a16="http://schemas.microsoft.com/office/drawing/2014/main" id="{97EFD451-667A-4C4B-94AB-B857CE77E1FF}"/>
                    </a:ext>
                  </a:extLst>
                </p:cNvPr>
                <p:cNvSpPr/>
                <p:nvPr/>
              </p:nvSpPr>
              <p:spPr>
                <a:xfrm flipH="1">
                  <a:off x="5905498" y="1411374"/>
                  <a:ext cx="2006599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4" name="Arrow: Right 43">
                  <a:extLst>
                    <a:ext uri="{FF2B5EF4-FFF2-40B4-BE49-F238E27FC236}">
                      <a16:creationId xmlns:a16="http://schemas.microsoft.com/office/drawing/2014/main" id="{AB291CBB-A93E-48C6-A16E-2F93D605A662}"/>
                    </a:ext>
                  </a:extLst>
                </p:cNvPr>
                <p:cNvSpPr/>
                <p:nvPr/>
              </p:nvSpPr>
              <p:spPr>
                <a:xfrm>
                  <a:off x="6022975" y="1411374"/>
                  <a:ext cx="2006600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Two-Way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27341FC-B70B-426E-8722-84A2031FEF75}"/>
                    </a:ext>
                  </a:extLst>
                </p:cNvPr>
                <p:cNvSpPr/>
                <p:nvPr/>
              </p:nvSpPr>
              <p:spPr>
                <a:xfrm>
                  <a:off x="5998873" y="1458129"/>
                  <a:ext cx="206375" cy="14842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7" name="Arrow: Left-Right 76">
              <a:extLst>
                <a:ext uri="{FF2B5EF4-FFF2-40B4-BE49-F238E27FC236}">
                  <a16:creationId xmlns:a16="http://schemas.microsoft.com/office/drawing/2014/main" id="{420F5409-3E3F-4350-9335-53BF0DE30EEC}"/>
                </a:ext>
              </a:extLst>
            </p:cNvPr>
            <p:cNvSpPr/>
            <p:nvPr/>
          </p:nvSpPr>
          <p:spPr>
            <a:xfrm>
              <a:off x="2088790" y="1434291"/>
              <a:ext cx="2028634" cy="381195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CE9D545-6FBD-450E-9BB4-16584D2E05B6}"/>
              </a:ext>
            </a:extLst>
          </p:cNvPr>
          <p:cNvGrpSpPr/>
          <p:nvPr/>
        </p:nvGrpSpPr>
        <p:grpSpPr>
          <a:xfrm>
            <a:off x="606487" y="2460173"/>
            <a:ext cx="9144003" cy="1250302"/>
            <a:chOff x="606487" y="2460173"/>
            <a:chExt cx="9144003" cy="125030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A397B6-9670-4D4E-B6AE-247F0E329279}"/>
                </a:ext>
              </a:extLst>
            </p:cNvPr>
            <p:cNvSpPr/>
            <p:nvPr/>
          </p:nvSpPr>
          <p:spPr>
            <a:xfrm>
              <a:off x="8061649" y="2632790"/>
              <a:ext cx="1688841" cy="9050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B313262-949C-4F90-AD45-9B977BCD0CCE}"/>
                </a:ext>
              </a:extLst>
            </p:cNvPr>
            <p:cNvGrpSpPr/>
            <p:nvPr/>
          </p:nvGrpSpPr>
          <p:grpSpPr>
            <a:xfrm>
              <a:off x="5905498" y="2668407"/>
              <a:ext cx="2124077" cy="833831"/>
              <a:chOff x="5905498" y="1411374"/>
              <a:chExt cx="2124077" cy="833831"/>
            </a:xfrm>
          </p:grpSpPr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C0358CF1-5C47-4CC8-A444-EA989687C44C}"/>
                  </a:ext>
                </a:extLst>
              </p:cNvPr>
              <p:cNvSpPr/>
              <p:nvPr/>
            </p:nvSpPr>
            <p:spPr>
              <a:xfrm>
                <a:off x="5905500" y="1708862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One-Way</a:t>
                </a:r>
              </a:p>
            </p:txBody>
          </p: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DA47E005-FC6D-4330-B24B-F8F0142E6D5B}"/>
                  </a:ext>
                </a:extLst>
              </p:cNvPr>
              <p:cNvSpPr/>
              <p:nvPr/>
            </p:nvSpPr>
            <p:spPr>
              <a:xfrm>
                <a:off x="5905500" y="2006350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One-Time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7A5FEE0-6D38-4F90-8CA6-6607BC389D6A}"/>
                  </a:ext>
                </a:extLst>
              </p:cNvPr>
              <p:cNvGrpSpPr/>
              <p:nvPr/>
            </p:nvGrpSpPr>
            <p:grpSpPr>
              <a:xfrm>
                <a:off x="5905498" y="1411374"/>
                <a:ext cx="2124077" cy="238855"/>
                <a:chOff x="5905498" y="1411374"/>
                <a:chExt cx="2124077" cy="238855"/>
              </a:xfrm>
            </p:grpSpPr>
            <p:sp>
              <p:nvSpPr>
                <p:cNvPr id="57" name="Arrow: Right 56">
                  <a:extLst>
                    <a:ext uri="{FF2B5EF4-FFF2-40B4-BE49-F238E27FC236}">
                      <a16:creationId xmlns:a16="http://schemas.microsoft.com/office/drawing/2014/main" id="{89F2AAF4-EFC0-4886-AE40-5BC871B2CDBD}"/>
                    </a:ext>
                  </a:extLst>
                </p:cNvPr>
                <p:cNvSpPr/>
                <p:nvPr/>
              </p:nvSpPr>
              <p:spPr>
                <a:xfrm flipH="1">
                  <a:off x="5905498" y="1411374"/>
                  <a:ext cx="2006599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8" name="Arrow: Right 57">
                  <a:extLst>
                    <a:ext uri="{FF2B5EF4-FFF2-40B4-BE49-F238E27FC236}">
                      <a16:creationId xmlns:a16="http://schemas.microsoft.com/office/drawing/2014/main" id="{B2068DCC-831B-456C-A756-32564DBC8673}"/>
                    </a:ext>
                  </a:extLst>
                </p:cNvPr>
                <p:cNvSpPr/>
                <p:nvPr/>
              </p:nvSpPr>
              <p:spPr>
                <a:xfrm>
                  <a:off x="6022975" y="1411374"/>
                  <a:ext cx="2006600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Two-Way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3EE1915-E97A-4228-98F7-1D782983BCD1}"/>
                    </a:ext>
                  </a:extLst>
                </p:cNvPr>
                <p:cNvSpPr/>
                <p:nvPr/>
              </p:nvSpPr>
              <p:spPr>
                <a:xfrm>
                  <a:off x="6012772" y="1462892"/>
                  <a:ext cx="206375" cy="144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0DB4571-51E9-40BA-8327-A5486AB24E90}"/>
                </a:ext>
              </a:extLst>
            </p:cNvPr>
            <p:cNvSpPr/>
            <p:nvPr/>
          </p:nvSpPr>
          <p:spPr>
            <a:xfrm>
              <a:off x="4133460" y="2645414"/>
              <a:ext cx="1747935" cy="905067"/>
            </a:xfrm>
            <a:prstGeom prst="roundRect">
              <a:avLst>
                <a:gd name="adj" fmla="val 859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JSON Model</a:t>
              </a:r>
            </a:p>
          </p:txBody>
        </p:sp>
        <p:sp>
          <p:nvSpPr>
            <p:cNvPr id="78" name="Arrow: Left-Right 77">
              <a:extLst>
                <a:ext uri="{FF2B5EF4-FFF2-40B4-BE49-F238E27FC236}">
                  <a16:creationId xmlns:a16="http://schemas.microsoft.com/office/drawing/2014/main" id="{8C8911AF-8AD0-416C-8D80-8A843EAB0B15}"/>
                </a:ext>
              </a:extLst>
            </p:cNvPr>
            <p:cNvSpPr/>
            <p:nvPr/>
          </p:nvSpPr>
          <p:spPr>
            <a:xfrm>
              <a:off x="1875453" y="2894724"/>
              <a:ext cx="2254899" cy="381195"/>
            </a:xfrm>
            <a:prstGeom prst="leftRightArrow">
              <a:avLst/>
            </a:prstGeom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AA98E0D4-5576-415D-AC58-218F7F242E41}"/>
                </a:ext>
              </a:extLst>
            </p:cNvPr>
            <p:cNvSpPr/>
            <p:nvPr/>
          </p:nvSpPr>
          <p:spPr>
            <a:xfrm>
              <a:off x="606487" y="2460173"/>
              <a:ext cx="1474237" cy="1250302"/>
            </a:xfrm>
            <a:prstGeom prst="flowChartMultidocumen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JSON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2C4CB1E-FD38-490A-B144-5717F3BB7616}"/>
              </a:ext>
            </a:extLst>
          </p:cNvPr>
          <p:cNvGrpSpPr/>
          <p:nvPr/>
        </p:nvGrpSpPr>
        <p:grpSpPr>
          <a:xfrm>
            <a:off x="606488" y="3968621"/>
            <a:ext cx="9144002" cy="1250302"/>
            <a:chOff x="606488" y="3968621"/>
            <a:chExt cx="9144002" cy="12503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8423B6-51F8-4FBD-8204-36377B9F299B}"/>
                </a:ext>
              </a:extLst>
            </p:cNvPr>
            <p:cNvSpPr/>
            <p:nvPr/>
          </p:nvSpPr>
          <p:spPr>
            <a:xfrm>
              <a:off x="8061649" y="4141238"/>
              <a:ext cx="1688841" cy="9050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B254D67-0EF9-4609-8CDF-68BBE553188D}"/>
                </a:ext>
              </a:extLst>
            </p:cNvPr>
            <p:cNvGrpSpPr/>
            <p:nvPr/>
          </p:nvGrpSpPr>
          <p:grpSpPr>
            <a:xfrm>
              <a:off x="5905498" y="4172340"/>
              <a:ext cx="2124077" cy="833831"/>
              <a:chOff x="5905498" y="1411374"/>
              <a:chExt cx="2124077" cy="833831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CFC3D565-B90D-4FC7-9A1F-D1BC90A43BD0}"/>
                  </a:ext>
                </a:extLst>
              </p:cNvPr>
              <p:cNvSpPr/>
              <p:nvPr/>
            </p:nvSpPr>
            <p:spPr>
              <a:xfrm>
                <a:off x="5905500" y="1708862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One-Way</a:t>
                </a:r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C4696B86-DB26-4FFC-B5A1-2462B62883A4}"/>
                  </a:ext>
                </a:extLst>
              </p:cNvPr>
              <p:cNvSpPr/>
              <p:nvPr/>
            </p:nvSpPr>
            <p:spPr>
              <a:xfrm>
                <a:off x="5905500" y="2006350"/>
                <a:ext cx="2124075" cy="238855"/>
              </a:xfrm>
              <a:prstGeom prst="rightArrow">
                <a:avLst>
                  <a:gd name="adj1" fmla="val 73438"/>
                  <a:gd name="adj2" fmla="val 5000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One-Time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BB04E8D-3561-4663-AE87-FC19DC8839C2}"/>
                  </a:ext>
                </a:extLst>
              </p:cNvPr>
              <p:cNvGrpSpPr/>
              <p:nvPr/>
            </p:nvGrpSpPr>
            <p:grpSpPr>
              <a:xfrm>
                <a:off x="5905498" y="1411374"/>
                <a:ext cx="2124077" cy="238855"/>
                <a:chOff x="5905498" y="1411374"/>
                <a:chExt cx="2124077" cy="238855"/>
              </a:xfrm>
            </p:grpSpPr>
            <p:sp>
              <p:nvSpPr>
                <p:cNvPr id="64" name="Arrow: Right 63">
                  <a:extLst>
                    <a:ext uri="{FF2B5EF4-FFF2-40B4-BE49-F238E27FC236}">
                      <a16:creationId xmlns:a16="http://schemas.microsoft.com/office/drawing/2014/main" id="{4B9FC122-7AC3-40E2-B683-CE7EEFE0074D}"/>
                    </a:ext>
                  </a:extLst>
                </p:cNvPr>
                <p:cNvSpPr/>
                <p:nvPr/>
              </p:nvSpPr>
              <p:spPr>
                <a:xfrm flipH="1">
                  <a:off x="5905498" y="1411374"/>
                  <a:ext cx="2006599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5" name="Arrow: Right 64">
                  <a:extLst>
                    <a:ext uri="{FF2B5EF4-FFF2-40B4-BE49-F238E27FC236}">
                      <a16:creationId xmlns:a16="http://schemas.microsoft.com/office/drawing/2014/main" id="{0AA14EE7-4A3C-451A-B1F6-B3AD516C2539}"/>
                    </a:ext>
                  </a:extLst>
                </p:cNvPr>
                <p:cNvSpPr/>
                <p:nvPr/>
              </p:nvSpPr>
              <p:spPr>
                <a:xfrm>
                  <a:off x="6022975" y="1411374"/>
                  <a:ext cx="2006600" cy="238855"/>
                </a:xfrm>
                <a:prstGeom prst="rightArrow">
                  <a:avLst>
                    <a:gd name="adj1" fmla="val 73438"/>
                    <a:gd name="adj2" fmla="val 5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Two-Way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2349434-719C-4F40-8B10-6936EA7ED3C0}"/>
                    </a:ext>
                  </a:extLst>
                </p:cNvPr>
                <p:cNvSpPr/>
                <p:nvPr/>
              </p:nvSpPr>
              <p:spPr>
                <a:xfrm>
                  <a:off x="5998873" y="1458129"/>
                  <a:ext cx="206375" cy="14842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778E963-B565-4632-A5DF-0ABFA68A6666}"/>
                </a:ext>
              </a:extLst>
            </p:cNvPr>
            <p:cNvSpPr/>
            <p:nvPr/>
          </p:nvSpPr>
          <p:spPr>
            <a:xfrm>
              <a:off x="4133460" y="4128798"/>
              <a:ext cx="1747935" cy="905067"/>
            </a:xfrm>
            <a:prstGeom prst="roundRect">
              <a:avLst>
                <a:gd name="adj" fmla="val 859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XML Model</a:t>
              </a:r>
            </a:p>
          </p:txBody>
        </p:sp>
        <p:sp>
          <p:nvSpPr>
            <p:cNvPr id="79" name="Arrow: Left-Right 78">
              <a:extLst>
                <a:ext uri="{FF2B5EF4-FFF2-40B4-BE49-F238E27FC236}">
                  <a16:creationId xmlns:a16="http://schemas.microsoft.com/office/drawing/2014/main" id="{7F802644-DFF8-4BC0-AF42-89E2423DC0B1}"/>
                </a:ext>
              </a:extLst>
            </p:cNvPr>
            <p:cNvSpPr/>
            <p:nvPr/>
          </p:nvSpPr>
          <p:spPr>
            <a:xfrm>
              <a:off x="1854456" y="4390733"/>
              <a:ext cx="2254899" cy="381195"/>
            </a:xfrm>
            <a:prstGeom prst="leftRightArrow">
              <a:avLst/>
            </a:prstGeom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0" name="Flowchart: Multidocument 29">
              <a:extLst>
                <a:ext uri="{FF2B5EF4-FFF2-40B4-BE49-F238E27FC236}">
                  <a16:creationId xmlns:a16="http://schemas.microsoft.com/office/drawing/2014/main" id="{C1EAF519-8F92-4D92-9AF6-955420F7178F}"/>
                </a:ext>
              </a:extLst>
            </p:cNvPr>
            <p:cNvSpPr/>
            <p:nvPr/>
          </p:nvSpPr>
          <p:spPr>
            <a:xfrm>
              <a:off x="606488" y="3968621"/>
              <a:ext cx="1474237" cy="1250302"/>
            </a:xfrm>
            <a:prstGeom prst="flowChartMultidocumen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XML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F5F6F6-77E5-4E45-8D26-356A34A30125}"/>
              </a:ext>
            </a:extLst>
          </p:cNvPr>
          <p:cNvGrpSpPr/>
          <p:nvPr/>
        </p:nvGrpSpPr>
        <p:grpSpPr>
          <a:xfrm>
            <a:off x="606490" y="5447524"/>
            <a:ext cx="9144000" cy="1250302"/>
            <a:chOff x="606490" y="5447524"/>
            <a:chExt cx="9144000" cy="125030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87154C7-165D-42CA-AD88-2504682E2242}"/>
                </a:ext>
              </a:extLst>
            </p:cNvPr>
            <p:cNvSpPr/>
            <p:nvPr/>
          </p:nvSpPr>
          <p:spPr>
            <a:xfrm>
              <a:off x="8061649" y="5617029"/>
              <a:ext cx="1688841" cy="9050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3FBD90E-87FA-4343-8DFD-37EAC65DCBE5}"/>
                </a:ext>
              </a:extLst>
            </p:cNvPr>
            <p:cNvSpPr/>
            <p:nvPr/>
          </p:nvSpPr>
          <p:spPr>
            <a:xfrm>
              <a:off x="4130352" y="5617028"/>
              <a:ext cx="1747935" cy="905067"/>
            </a:xfrm>
            <a:prstGeom prst="roundRect">
              <a:avLst>
                <a:gd name="adj" fmla="val 859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Resource Model</a:t>
              </a: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EF7AD2E-706E-43BA-854F-ADB127DA60E0}"/>
                </a:ext>
              </a:extLst>
            </p:cNvPr>
            <p:cNvSpPr/>
            <p:nvPr/>
          </p:nvSpPr>
          <p:spPr>
            <a:xfrm>
              <a:off x="5905500" y="6247621"/>
              <a:ext cx="2124075" cy="238855"/>
            </a:xfrm>
            <a:prstGeom prst="rightArrow">
              <a:avLst>
                <a:gd name="adj1" fmla="val 73438"/>
                <a:gd name="adj2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One-Time</a:t>
              </a:r>
            </a:p>
          </p:txBody>
        </p:sp>
        <p:sp>
          <p:nvSpPr>
            <p:cNvPr id="80" name="Arrow: Left-Right 79">
              <a:extLst>
                <a:ext uri="{FF2B5EF4-FFF2-40B4-BE49-F238E27FC236}">
                  <a16:creationId xmlns:a16="http://schemas.microsoft.com/office/drawing/2014/main" id="{13278DFC-8A02-465B-A028-200DDECD1566}"/>
                </a:ext>
              </a:extLst>
            </p:cNvPr>
            <p:cNvSpPr/>
            <p:nvPr/>
          </p:nvSpPr>
          <p:spPr>
            <a:xfrm>
              <a:off x="1861846" y="5878963"/>
              <a:ext cx="2254899" cy="381195"/>
            </a:xfrm>
            <a:prstGeom prst="leftRightArrow">
              <a:avLst/>
            </a:prstGeom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766544C0-F396-4343-8755-4537CF6B1D1B}"/>
                </a:ext>
              </a:extLst>
            </p:cNvPr>
            <p:cNvSpPr/>
            <p:nvPr/>
          </p:nvSpPr>
          <p:spPr>
            <a:xfrm>
              <a:off x="606490" y="5447524"/>
              <a:ext cx="1474237" cy="1250302"/>
            </a:xfrm>
            <a:prstGeom prst="flowChartMultidocumen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Resources</a:t>
              </a:r>
              <a:br>
                <a:rPr lang="en-US" sz="1400" dirty="0"/>
              </a:br>
              <a:r>
                <a:rPr lang="en-US" sz="1400" dirty="0"/>
                <a:t>(e.g. i18n)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9E517B9-D0D1-4E45-8E67-8DBC594F200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941669" y="1326797"/>
            <a:ext cx="9456" cy="553120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D887E15-FB5A-4764-A8C3-7B178A3C02E8}"/>
              </a:ext>
            </a:extLst>
          </p:cNvPr>
          <p:cNvSpPr txBox="1"/>
          <p:nvPr/>
        </p:nvSpPr>
        <p:spPr>
          <a:xfrm>
            <a:off x="1970998" y="6367048"/>
            <a:ext cx="92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A34F24-3031-44DD-8F6F-1E51CBE3D257}"/>
              </a:ext>
            </a:extLst>
          </p:cNvPr>
          <p:cNvSpPr txBox="1"/>
          <p:nvPr/>
        </p:nvSpPr>
        <p:spPr>
          <a:xfrm>
            <a:off x="3075993" y="6367048"/>
            <a:ext cx="92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03359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App#8: View Model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IconTabBar</a:t>
            </a:r>
            <a:endParaRPr lang="en-US" dirty="0"/>
          </a:p>
          <a:p>
            <a:r>
              <a:rPr lang="en-US" dirty="0" err="1"/>
              <a:t>IconTabFilter</a:t>
            </a:r>
            <a:endParaRPr lang="en-US" dirty="0"/>
          </a:p>
          <a:p>
            <a:r>
              <a:rPr lang="en-US" dirty="0"/>
              <a:t>Slider</a:t>
            </a:r>
          </a:p>
          <a:p>
            <a:r>
              <a:rPr lang="en-US" dirty="0"/>
              <a:t>Icon</a:t>
            </a:r>
          </a:p>
          <a:p>
            <a:r>
              <a:rPr lang="en-US" dirty="0" err="1"/>
              <a:t>OnLiveChange</a:t>
            </a:r>
            <a:r>
              <a:rPr lang="en-US" dirty="0"/>
              <a:t> event</a:t>
            </a:r>
          </a:p>
          <a:p>
            <a:r>
              <a:rPr lang="en-US" dirty="0"/>
              <a:t>JSON Model</a:t>
            </a:r>
          </a:p>
          <a:p>
            <a:r>
              <a:rPr lang="en-US" dirty="0" err="1"/>
              <a:t>ViewModel</a:t>
            </a:r>
            <a:endParaRPr lang="en-US" dirty="0"/>
          </a:p>
          <a:p>
            <a:r>
              <a:rPr lang="en-US" dirty="0"/>
              <a:t>Working with APIs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1CD626-4F83-4274-8446-2A9AB2686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51" y="0"/>
            <a:ext cx="4839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1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App#9: JSON Model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in models</a:t>
            </a:r>
          </a:p>
          <a:p>
            <a:r>
              <a:rPr lang="en-US" dirty="0"/>
              <a:t>Generate </a:t>
            </a:r>
            <a:r>
              <a:rPr lang="en-US" dirty="0" err="1"/>
              <a:t>JSDoc</a:t>
            </a:r>
            <a:r>
              <a:rPr lang="en-US" dirty="0"/>
              <a:t> Comment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1CD626-4F83-4274-8446-2A9AB2686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51" y="0"/>
            <a:ext cx="4839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5967"/>
      </p:ext>
    </p:extLst>
  </p:cSld>
  <p:clrMapOvr>
    <a:masterClrMapping/>
  </p:clrMapOvr>
</p:sld>
</file>

<file path=ppt/theme/theme1.xml><?xml version="1.0" encoding="utf-8"?>
<a:theme xmlns:a="http://schemas.openxmlformats.org/drawingml/2006/main" name="MJZSof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5_000.pptx" id="{1D8A65B2-0BAD-422B-86DA-84FA77C04665}" vid="{2292AC4F-EBD5-40A4-8419-7018E0B5F3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UI5_000</Template>
  <TotalTime>2</TotalTime>
  <Words>261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MJZSoft</vt:lpstr>
      <vt:lpstr>Learn OpenUI5 step by step</vt:lpstr>
      <vt:lpstr>What do we know now?</vt:lpstr>
      <vt:lpstr>App#7: UI Theme Designer</vt:lpstr>
      <vt:lpstr>App#7: Event handlers</vt:lpstr>
      <vt:lpstr>Models in UI5</vt:lpstr>
      <vt:lpstr>Binding Types in UI5</vt:lpstr>
      <vt:lpstr>App#8: View Model</vt:lpstr>
      <vt:lpstr>App#9: JSON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24</cp:revision>
  <dcterms:created xsi:type="dcterms:W3CDTF">2019-09-13T11:06:41Z</dcterms:created>
  <dcterms:modified xsi:type="dcterms:W3CDTF">2019-09-21T09:14:28Z</dcterms:modified>
</cp:coreProperties>
</file>