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9" r:id="rId4"/>
    <p:sldId id="264" r:id="rId5"/>
    <p:sldId id="267" r:id="rId6"/>
    <p:sldId id="270" r:id="rId7"/>
    <p:sldId id="271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hcB0blr/SQn/d9pBN/m19CWvRtW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di Jaberzadeh Ansari" initials="MJA" lastIdx="1" clrIdx="0">
    <p:extLst>
      <p:ext uri="{19B8F6BF-5375-455C-9EA6-DF929625EA0E}">
        <p15:presenceInfo xmlns:p15="http://schemas.microsoft.com/office/powerpoint/2012/main" userId="S::mansari@AD.CIMT.DE::7eb0f391-2ea5-4fe7-b9f8-fd5a8e0690a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81882" autoAdjust="0"/>
  </p:normalViewPr>
  <p:slideViewPr>
    <p:cSldViewPr snapToGrid="0">
      <p:cViewPr varScale="1">
        <p:scale>
          <a:sx n="116" d="100"/>
          <a:sy n="116" d="100"/>
        </p:scale>
        <p:origin x="21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1753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1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57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705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>
            <a:spLocks noGrp="1"/>
          </p:cNvSpPr>
          <p:nvPr>
            <p:ph type="ctrTitle"/>
          </p:nvPr>
        </p:nvSpPr>
        <p:spPr>
          <a:xfrm>
            <a:off x="442543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>
                <a:solidFill>
                  <a:srgbClr val="1F38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ubTitle" idx="1"/>
          </p:nvPr>
        </p:nvSpPr>
        <p:spPr>
          <a:xfrm>
            <a:off x="442543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DA9DB"/>
              </a:buClr>
              <a:buSzPts val="2400"/>
              <a:buNone/>
              <a:defRPr sz="2400">
                <a:solidFill>
                  <a:srgbClr val="8DA9DB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" name="Google Shape;20;p7"/>
          <p:cNvGrpSpPr/>
          <p:nvPr/>
        </p:nvGrpSpPr>
        <p:grpSpPr>
          <a:xfrm>
            <a:off x="2944266" y="5581163"/>
            <a:ext cx="4140553" cy="451824"/>
            <a:chOff x="5556262" y="4639716"/>
            <a:chExt cx="4140553" cy="451824"/>
          </a:xfrm>
        </p:grpSpPr>
        <p:sp>
          <p:nvSpPr>
            <p:cNvPr id="21" name="Google Shape;21;p7"/>
            <p:cNvSpPr/>
            <p:nvPr/>
          </p:nvSpPr>
          <p:spPr>
            <a:xfrm>
              <a:off x="5556262" y="4639716"/>
              <a:ext cx="451824" cy="451824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7"/>
            <p:cNvSpPr/>
            <p:nvPr/>
          </p:nvSpPr>
          <p:spPr>
            <a:xfrm>
              <a:off x="6294242" y="4639716"/>
              <a:ext cx="451824" cy="451824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7"/>
            <p:cNvSpPr/>
            <p:nvPr/>
          </p:nvSpPr>
          <p:spPr>
            <a:xfrm>
              <a:off x="7031358" y="4639716"/>
              <a:ext cx="451824" cy="451824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7"/>
            <p:cNvSpPr/>
            <p:nvPr/>
          </p:nvSpPr>
          <p:spPr>
            <a:xfrm>
              <a:off x="7768474" y="4639716"/>
              <a:ext cx="451824" cy="451824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7"/>
            <p:cNvSpPr/>
            <p:nvPr/>
          </p:nvSpPr>
          <p:spPr>
            <a:xfrm>
              <a:off x="8506731" y="4639716"/>
              <a:ext cx="451824" cy="45182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7"/>
            <p:cNvSpPr/>
            <p:nvPr/>
          </p:nvSpPr>
          <p:spPr>
            <a:xfrm>
              <a:off x="9244991" y="4639716"/>
              <a:ext cx="451824" cy="451824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52399" y="365125"/>
            <a:ext cx="98004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52395" y="1825625"/>
            <a:ext cx="484456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5108331" y="1825625"/>
            <a:ext cx="484456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>
  <p:cSld name="SECTION_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152399" y="1709738"/>
            <a:ext cx="9800493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152399" y="4589463"/>
            <a:ext cx="9800493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  <a:defRPr sz="2400">
                <a:solidFill>
                  <a:srgbClr val="2F549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152400" y="365125"/>
            <a:ext cx="980049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152399" y="365125"/>
            <a:ext cx="98004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2876977" y="-898952"/>
            <a:ext cx="4351338" cy="9800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 rot="5400000">
            <a:off x="5848286" y="2072357"/>
            <a:ext cx="5811838" cy="2397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 rot="5400000">
            <a:off x="904080" y="-386556"/>
            <a:ext cx="5811838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/>
          <p:nvPr/>
        </p:nvSpPr>
        <p:spPr>
          <a:xfrm>
            <a:off x="10050830" y="0"/>
            <a:ext cx="2141170" cy="6858000"/>
          </a:xfrm>
          <a:prstGeom prst="rect">
            <a:avLst/>
          </a:prstGeom>
          <a:solidFill>
            <a:srgbClr val="262626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6"/>
          <p:cNvSpPr txBox="1">
            <a:spLocks noGrp="1"/>
          </p:cNvSpPr>
          <p:nvPr>
            <p:ph type="title"/>
          </p:nvPr>
        </p:nvSpPr>
        <p:spPr>
          <a:xfrm>
            <a:off x="152399" y="365125"/>
            <a:ext cx="98004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body" idx="1"/>
          </p:nvPr>
        </p:nvSpPr>
        <p:spPr>
          <a:xfrm>
            <a:off x="152399" y="1825625"/>
            <a:ext cx="980049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E6A13-6A04-48D4-BE9B-1321014C19B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233499" y="4742351"/>
            <a:ext cx="1775832" cy="1482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BFE228-50CE-4AF2-8C9B-5B2C28BBF1C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158175" y="365125"/>
            <a:ext cx="1926479" cy="169200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8" r:id="rId6"/>
    <p:sldLayoutId id="214748365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ctrTitle"/>
          </p:nvPr>
        </p:nvSpPr>
        <p:spPr>
          <a:xfrm>
            <a:off x="442543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C630"/>
              </a:buClr>
              <a:buSzPts val="4800"/>
              <a:buFont typeface="Arial"/>
              <a:buNone/>
            </a:pPr>
            <a:r>
              <a:rPr lang="en" sz="4800" b="1">
                <a:solidFill>
                  <a:srgbClr val="FEC630"/>
                </a:solidFill>
                <a:latin typeface="Arial"/>
                <a:ea typeface="Arial"/>
                <a:cs typeface="Arial"/>
                <a:sym typeface="Arial"/>
              </a:rPr>
              <a:t>Learn OpenUI5 step by step</a:t>
            </a:r>
            <a:endParaRPr sz="4800" b="1">
              <a:solidFill>
                <a:srgbClr val="FEC6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>
            <a:spLocks noGrp="1"/>
          </p:cNvSpPr>
          <p:nvPr>
            <p:ph type="subTitle" idx="1"/>
          </p:nvPr>
        </p:nvSpPr>
        <p:spPr>
          <a:xfrm>
            <a:off x="442543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969"/>
              </a:buClr>
              <a:buSzPts val="2400"/>
              <a:buNone/>
            </a:pPr>
            <a:r>
              <a:rPr lang="en" dirty="0">
                <a:solidFill>
                  <a:srgbClr val="FF5969"/>
                </a:solidFill>
                <a:latin typeface="Arial"/>
                <a:ea typeface="Arial"/>
                <a:cs typeface="Arial"/>
                <a:sym typeface="Arial"/>
              </a:rPr>
              <a:t>Lesson #2</a:t>
            </a:r>
            <a:endParaRPr dirty="0">
              <a:solidFill>
                <a:srgbClr val="FF59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66693" y="1314400"/>
            <a:ext cx="36957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/>
        </p:nvSpPr>
        <p:spPr>
          <a:xfrm>
            <a:off x="442543" y="6268064"/>
            <a:ext cx="32256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rgbClr val="0070C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  </a:t>
            </a:r>
            <a:r>
              <a:rPr lang="en" sz="1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Presented by: Mahdi J.Ansari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4078902" y="6268064"/>
            <a:ext cx="21502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70C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 </a:t>
            </a:r>
            <a:r>
              <a:rPr lang="en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www.mjzsoft.com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6862393" y="6268064"/>
            <a:ext cx="26577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70C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 </a:t>
            </a:r>
            <a:r>
              <a:rPr lang="en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linkedin.com/in/mjbza/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152399" y="365125"/>
            <a:ext cx="98004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" dirty="0"/>
              <a:t>What </a:t>
            </a:r>
            <a:r>
              <a:rPr lang="en-US" dirty="0"/>
              <a:t>we know until now?</a:t>
            </a:r>
            <a:endParaRPr dirty="0"/>
          </a:p>
        </p:txBody>
      </p:sp>
      <p:sp>
        <p:nvSpPr>
          <p:cNvPr id="115" name="Google Shape;115;p3"/>
          <p:cNvSpPr txBox="1">
            <a:spLocks noGrp="1"/>
          </p:cNvSpPr>
          <p:nvPr>
            <p:ph type="body" idx="1"/>
          </p:nvPr>
        </p:nvSpPr>
        <p:spPr>
          <a:xfrm>
            <a:off x="152395" y="1825625"/>
            <a:ext cx="484456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/>
              <a:t>UI5 as a JS library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/>
              <a:t>front-end MVC architecture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/>
              <a:t>IDEs for development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/>
              <a:t>Bootstrapping UI5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/>
              <a:t>Running UI5 apps in a server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/>
              <a:t>UI5 Tooling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/>
              <a:t>OpenUI5 vs. SAPUI5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/>
              <a:t>Some sample codes</a:t>
            </a:r>
            <a:endParaRPr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 sz="2000"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 sz="2000" dirty="0"/>
          </a:p>
          <a:p>
            <a:pPr marL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152399" y="365125"/>
            <a:ext cx="98004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API Reference, Samples</a:t>
            </a:r>
            <a:endParaRPr dirty="0"/>
          </a:p>
        </p:txBody>
      </p:sp>
      <p:sp>
        <p:nvSpPr>
          <p:cNvPr id="117" name="Google Shape;117;p3"/>
          <p:cNvSpPr txBox="1"/>
          <p:nvPr/>
        </p:nvSpPr>
        <p:spPr>
          <a:xfrm>
            <a:off x="3229100" y="6308209"/>
            <a:ext cx="36470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http://openui5.hana.ondemand.com</a:t>
            </a:r>
            <a:endParaRPr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C3BF3C-2A86-43A1-BDCC-284599C2C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297" y="1452880"/>
            <a:ext cx="6724696" cy="470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35E039-8E91-412F-A00F-8D41461C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continue with Web IDE</a:t>
            </a:r>
          </a:p>
        </p:txBody>
      </p:sp>
      <p:sp>
        <p:nvSpPr>
          <p:cNvPr id="3" name="Google Shape;115;p3">
            <a:extLst>
              <a:ext uri="{FF2B5EF4-FFF2-40B4-BE49-F238E27FC236}">
                <a16:creationId xmlns:a16="http://schemas.microsoft.com/office/drawing/2014/main" id="{545771F1-9534-4B84-B454-62E30D493A6B}"/>
              </a:ext>
            </a:extLst>
          </p:cNvPr>
          <p:cNvSpPr txBox="1">
            <a:spLocks/>
          </p:cNvSpPr>
          <p:nvPr/>
        </p:nvSpPr>
        <p:spPr>
          <a:xfrm>
            <a:off x="152395" y="1825625"/>
            <a:ext cx="322385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Take a tour first!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Check the previous applications then!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Why do we need `</a:t>
            </a:r>
            <a:r>
              <a:rPr lang="en-US" sz="2800" dirty="0">
                <a:solidFill>
                  <a:srgbClr val="92D050"/>
                </a:solidFill>
                <a:latin typeface="Calibri"/>
                <a:cs typeface="Calibri"/>
                <a:sym typeface="Calibri"/>
              </a:rPr>
              <a:t>neo-</a:t>
            </a:r>
            <a:r>
              <a:rPr lang="en-US" sz="2800" dirty="0" err="1">
                <a:solidFill>
                  <a:srgbClr val="92D050"/>
                </a:solidFill>
                <a:latin typeface="Calibri"/>
                <a:cs typeface="Calibri"/>
                <a:sym typeface="Calibri"/>
              </a:rPr>
              <a:t>app.json</a:t>
            </a: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` file?</a:t>
            </a:r>
          </a:p>
          <a:p>
            <a:pPr indent="1270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</a:pPr>
            <a:endParaRPr lang="en-US" sz="20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E9D1F6-B811-4006-83B1-A4579E70A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848" y="1825625"/>
            <a:ext cx="6471044" cy="451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0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5E4C9-DB1E-4CA5-8EB5-78E59F7F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App#4: Start with a blank template!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3F5BE5F-1D7B-430E-B4F6-D62C2EE29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542" y="3377248"/>
            <a:ext cx="4964350" cy="3476624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0E935A-3557-4A6C-B60A-101610ACA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48" y="1584960"/>
            <a:ext cx="4787294" cy="527304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Google Shape;115;p3">
            <a:extLst>
              <a:ext uri="{FF2B5EF4-FFF2-40B4-BE49-F238E27FC236}">
                <a16:creationId xmlns:a16="http://schemas.microsoft.com/office/drawing/2014/main" id="{C0AB04CB-4518-4E43-A2EB-CD6B4230FD82}"/>
              </a:ext>
            </a:extLst>
          </p:cNvPr>
          <p:cNvSpPr txBox="1">
            <a:spLocks/>
          </p:cNvSpPr>
          <p:nvPr/>
        </p:nvSpPr>
        <p:spPr>
          <a:xfrm>
            <a:off x="5088226" y="1584961"/>
            <a:ext cx="4787294" cy="178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Create new app from templates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Different color! Why?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What is the Fiori guideline?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What’s the `</a:t>
            </a:r>
            <a:r>
              <a:rPr lang="en-US" sz="2800" dirty="0" err="1">
                <a:solidFill>
                  <a:srgbClr val="92D050"/>
                </a:solidFill>
                <a:latin typeface="Calibri"/>
                <a:cs typeface="Calibri"/>
                <a:sym typeface="Calibri"/>
              </a:rPr>
              <a:t>manifest.json</a:t>
            </a: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` file?</a:t>
            </a:r>
          </a:p>
          <a:p>
            <a:pPr indent="1270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578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5E4C9-DB1E-4CA5-8EB5-78E59F7F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App#5: Start with a blank template!</a:t>
            </a:r>
          </a:p>
        </p:txBody>
      </p:sp>
      <p:sp>
        <p:nvSpPr>
          <p:cNvPr id="8" name="Google Shape;115;p3">
            <a:extLst>
              <a:ext uri="{FF2B5EF4-FFF2-40B4-BE49-F238E27FC236}">
                <a16:creationId xmlns:a16="http://schemas.microsoft.com/office/drawing/2014/main" id="{C0AB04CB-4518-4E43-A2EB-CD6B4230FD82}"/>
              </a:ext>
            </a:extLst>
          </p:cNvPr>
          <p:cNvSpPr txBox="1">
            <a:spLocks/>
          </p:cNvSpPr>
          <p:nvPr/>
        </p:nvSpPr>
        <p:spPr>
          <a:xfrm>
            <a:off x="152400" y="1513841"/>
            <a:ext cx="4787294" cy="178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Layout Editor vs. Code Editor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Controls &amp; UX design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i18n </a:t>
            </a:r>
          </a:p>
          <a:p>
            <a:pPr indent="1270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</a:pPr>
            <a:endParaRPr lang="en-US" sz="20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771A40-5B3F-4827-BD1A-3B5D91417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510" y="2166622"/>
            <a:ext cx="6080382" cy="456819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2A3921-E39E-4413-B3CE-D443216B1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345" y="3248979"/>
            <a:ext cx="1710221" cy="348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18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5E4C9-DB1E-4CA5-8EB5-78E59F7F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App#6: i18n &amp; RTL support!</a:t>
            </a:r>
          </a:p>
        </p:txBody>
      </p:sp>
      <p:sp>
        <p:nvSpPr>
          <p:cNvPr id="8" name="Google Shape;115;p3">
            <a:extLst>
              <a:ext uri="{FF2B5EF4-FFF2-40B4-BE49-F238E27FC236}">
                <a16:creationId xmlns:a16="http://schemas.microsoft.com/office/drawing/2014/main" id="{C0AB04CB-4518-4E43-A2EB-CD6B4230FD82}"/>
              </a:ext>
            </a:extLst>
          </p:cNvPr>
          <p:cNvSpPr txBox="1">
            <a:spLocks/>
          </p:cNvSpPr>
          <p:nvPr/>
        </p:nvSpPr>
        <p:spPr>
          <a:xfrm>
            <a:off x="152400" y="1513840"/>
            <a:ext cx="4787294" cy="5120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Import project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Web IDE Search tool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i18n model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sap-language=de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RTL magic</a:t>
            </a:r>
          </a:p>
          <a:p>
            <a:pPr indent="1270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</a:pPr>
            <a:endParaRPr lang="en-US" sz="20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4D4111-0BC9-4E82-A1BE-1481E15AC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233" y="1315604"/>
            <a:ext cx="5661660" cy="547878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5502C5-1D4B-4ED7-985F-2E47E168D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537" y="4118610"/>
            <a:ext cx="3826559" cy="267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69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Widescreen</PresentationFormat>
  <Paragraphs>37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Noto Sans Symbols</vt:lpstr>
      <vt:lpstr>Office</vt:lpstr>
      <vt:lpstr>Learn OpenUI5 step by step</vt:lpstr>
      <vt:lpstr>What we know until now?</vt:lpstr>
      <vt:lpstr>API Reference, Samples</vt:lpstr>
      <vt:lpstr>Let’s continue with Web IDE</vt:lpstr>
      <vt:lpstr>App#4: Start with a blank template!</vt:lpstr>
      <vt:lpstr>App#5: Start with a blank template!</vt:lpstr>
      <vt:lpstr>App#6: i18n &amp; RTL support!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OpenUI5 step by step</dc:title>
  <dc:creator>Mahdi Jaberzadeh Ansari</dc:creator>
  <cp:lastModifiedBy>Mahdi Jaberzadeh Ansari</cp:lastModifiedBy>
  <cp:revision>40</cp:revision>
  <dcterms:created xsi:type="dcterms:W3CDTF">2019-09-09T07:51:48Z</dcterms:created>
  <dcterms:modified xsi:type="dcterms:W3CDTF">2019-09-13T07:23:54Z</dcterms:modified>
</cp:coreProperties>
</file>