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13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66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9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846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202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11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464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87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00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67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6AEA-5F29-FB41-8D5D-1D1831BEC632}" type="datetimeFigureOut">
              <a:rPr lang="en-NL" smtClean="0"/>
              <a:t>12/10/2023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3591-D0C2-3A4A-9ECC-161FD733186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545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volkingsonderzoeknederland.nl/bewezen-effectief/#baarmoederhalskanker" TargetMode="External"/><Relationship Id="rId4" Type="http://schemas.openxmlformats.org/officeDocument/2006/relationships/hyperlink" Target="https://www.kanker.nl/kankersoorten/darmkanker-dikkedarmkanker/algemeen/overlevingscijfers-van-darmkan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volkingsonderzoeknederland.nl/bewezen-effectief/#baarmoederhalskank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ivm.nl/baarmoederhalskanker" TargetMode="External"/><Relationship Id="rId4" Type="http://schemas.openxmlformats.org/officeDocument/2006/relationships/hyperlink" Target="https://www.kanker.nl/kankersoorten/baarmoederhalskanker/algemeen/overlevingscijfers-van-baarmoederhalskank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graph of a patient with blue and green lines&#10;&#10;Description automatically generated">
            <a:extLst>
              <a:ext uri="{FF2B5EF4-FFF2-40B4-BE49-F238E27FC236}">
                <a16:creationId xmlns:a16="http://schemas.microsoft.com/office/drawing/2014/main" id="{00472CF9-A008-2B4F-A24C-3D1D7DFE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3" y="1119648"/>
            <a:ext cx="5829932" cy="485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B374B-3755-3B40-BF30-8CC8D04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54" y="1056445"/>
            <a:ext cx="5297583" cy="4755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FE07C-8BAA-7940-8FB7-3524DF7DCF55}"/>
              </a:ext>
            </a:extLst>
          </p:cNvPr>
          <p:cNvSpPr txBox="1"/>
          <p:nvPr/>
        </p:nvSpPr>
        <p:spPr>
          <a:xfrm>
            <a:off x="2549341" y="5727868"/>
            <a:ext cx="768661" cy="30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06100">
              <a:spcAft>
                <a:spcPts val="594"/>
              </a:spcAft>
            </a:pPr>
            <a:r>
              <a:rPr lang="en-NL" sz="139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E3BCD-93E7-C143-9388-C3B79568993B}"/>
              </a:ext>
            </a:extLst>
          </p:cNvPr>
          <p:cNvSpPr txBox="1"/>
          <p:nvPr/>
        </p:nvSpPr>
        <p:spPr>
          <a:xfrm>
            <a:off x="8785611" y="5778213"/>
            <a:ext cx="768661" cy="30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06100">
              <a:spcAft>
                <a:spcPts val="594"/>
              </a:spcAft>
            </a:pPr>
            <a:r>
              <a:rPr lang="en-NL" sz="13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</a:t>
            </a:r>
            <a:endParaRPr lang="en-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33E006-ED55-2843-8D89-A8EA3366BEFB}"/>
              </a:ext>
            </a:extLst>
          </p:cNvPr>
          <p:cNvSpPr txBox="1">
            <a:spLocks/>
          </p:cNvSpPr>
          <p:nvPr/>
        </p:nvSpPr>
        <p:spPr>
          <a:xfrm>
            <a:off x="3592735" y="573829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Source: https://</a:t>
            </a:r>
            <a:r>
              <a:rPr lang="en-US" sz="2400" dirty="0" err="1"/>
              <a:t>iknl.nl</a:t>
            </a:r>
            <a:r>
              <a:rPr lang="en-US" sz="2400" dirty="0"/>
              <a:t>/</a:t>
            </a:r>
            <a:r>
              <a:rPr lang="en-US" sz="2400" dirty="0" err="1"/>
              <a:t>borstkankercijfers</a:t>
            </a:r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4A5B246-74B3-1C46-BF8B-4D294DE8A42A}"/>
              </a:ext>
            </a:extLst>
          </p:cNvPr>
          <p:cNvSpPr txBox="1">
            <a:spLocks/>
          </p:cNvSpPr>
          <p:nvPr/>
        </p:nvSpPr>
        <p:spPr>
          <a:xfrm>
            <a:off x="4441699" y="-238943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Breast cancer</a:t>
            </a:r>
          </a:p>
        </p:txBody>
      </p:sp>
    </p:spTree>
    <p:extLst>
      <p:ext uri="{BB962C8B-B14F-4D97-AF65-F5344CB8AC3E}">
        <p14:creationId xmlns:p14="http://schemas.microsoft.com/office/powerpoint/2010/main" val="1971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FBBEA14-23FA-C2D4-3BD2-6366964AEB9D}"/>
              </a:ext>
            </a:extLst>
          </p:cNvPr>
          <p:cNvSpPr/>
          <p:nvPr/>
        </p:nvSpPr>
        <p:spPr>
          <a:xfrm>
            <a:off x="4443767" y="2870133"/>
            <a:ext cx="3995571" cy="279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6868AA6-CD70-38FC-9EE9-9F558843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65973"/>
            <a:ext cx="9686926" cy="5998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0BDD4-D4B6-BD46-9264-DA21CB521D0A}"/>
              </a:ext>
            </a:extLst>
          </p:cNvPr>
          <p:cNvSpPr txBox="1"/>
          <p:nvPr/>
        </p:nvSpPr>
        <p:spPr>
          <a:xfrm>
            <a:off x="2624900" y="6308865"/>
            <a:ext cx="1104138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NL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</a:t>
            </a:r>
            <a:r>
              <a:rPr lang="en-NL" sz="1422" dirty="0"/>
              <a:t>3</a:t>
            </a:r>
            <a:endParaRPr lang="en-NL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157079-11BC-A64B-AA90-1B8D981E69FD}"/>
              </a:ext>
            </a:extLst>
          </p:cNvPr>
          <p:cNvSpPr txBox="1">
            <a:spLocks/>
          </p:cNvSpPr>
          <p:nvPr/>
        </p:nvSpPr>
        <p:spPr>
          <a:xfrm>
            <a:off x="6251471" y="1940539"/>
            <a:ext cx="4823255" cy="46576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22376">
              <a:lnSpc>
                <a:spcPct val="100000"/>
              </a:lnSpc>
              <a:spcAft>
                <a:spcPts val="600"/>
              </a:spcAft>
            </a:pPr>
            <a:r>
              <a:rPr lang="en-US" sz="1264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Interpretation of figure 1, 2 and 3:</a:t>
            </a:r>
          </a:p>
          <a:p>
            <a:pPr defTabSz="722376">
              <a:lnSpc>
                <a:spcPct val="100000"/>
              </a:lnSpc>
              <a:spcAft>
                <a:spcPts val="600"/>
              </a:spcAft>
            </a:pPr>
            <a: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2021 the incidence of breast cancer in the Netherlands is 18,000 (figure 3), of which 54% is discovered through screening (9720 patients, rounded 10.000). Out of which 1 percent (n= 100) is diagnosed in stage 4 (see figure 2). Regarding figure 1, 50% (n = 50) of woman in stage 4 is expected to die after 2 years. </a:t>
            </a:r>
            <a:b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 2 shows that 3% of patients diagnosed through screening is in stage 3 (n= 10.000*0,03 = 300). Of these 300, 10% (n = 30) is expected to die after 2 years (see figure 1). Thus the total mortality of patients diagnosed by screening in stage 3 and 4 is expected to be 80 patients in 2 years. </a:t>
            </a:r>
            <a:b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you also include stage 1 and 2 (see figure 1 and 2) and suppose that 1% dies after 2 years (n = 75), a total number of 155 patients diagnosed by screening is expected to die after 2 years. </a:t>
            </a:r>
          </a:p>
          <a:p>
            <a:pPr defTabSz="722376">
              <a:lnSpc>
                <a:spcPct val="100000"/>
              </a:lnSpc>
              <a:spcAft>
                <a:spcPts val="600"/>
              </a:spcAft>
            </a:pPr>
            <a:r>
              <a:rPr lang="en-GB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These are figures from 1 year of screening.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Since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screening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stopped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months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during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,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patients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die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should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devided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1264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</a:t>
            </a:r>
            <a:r>
              <a:rPr lang="nl-NL" sz="126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4. </a:t>
            </a:r>
            <a:endParaRPr lang="en-US" sz="1264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  <a:p>
            <a:pPr defTabSz="722376">
              <a:lnSpc>
                <a:spcPct val="100000"/>
              </a:lnSpc>
              <a:spcAft>
                <a:spcPts val="600"/>
              </a:spcAft>
            </a:pPr>
            <a:endParaRPr lang="en-US" sz="1106" kern="1200" dirty="0">
              <a:solidFill>
                <a:schemeClr val="tx1"/>
              </a:solidFill>
              <a:latin typeface="+mj-lt"/>
              <a:ea typeface="+mj-ea"/>
              <a:cs typeface="+mj-cs"/>
              <a:sym typeface="Wingdings" pitchFamily="2" charset="2"/>
            </a:endParaRPr>
          </a:p>
          <a:p>
            <a:pPr defTabSz="722376">
              <a:lnSpc>
                <a:spcPct val="100000"/>
              </a:lnSpc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Wingdings" pitchFamily="2" charset="2"/>
              </a:rPr>
              <a:t> Assuming screening was stopped for 3 months, approximately 40 extra women could die in 2 years (155/4 ) time. </a:t>
            </a:r>
            <a:endParaRPr lang="en-NL" sz="1800" b="1" dirty="0"/>
          </a:p>
        </p:txBody>
      </p:sp>
    </p:spTree>
    <p:extLst>
      <p:ext uri="{BB962C8B-B14F-4D97-AF65-F5344CB8AC3E}">
        <p14:creationId xmlns:p14="http://schemas.microsoft.com/office/powerpoint/2010/main" val="131800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FDA9-095F-154C-9083-62846C2C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7" y="-142875"/>
            <a:ext cx="3555302" cy="10024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coloncancer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2683FA8-AF2C-E342-B36C-B716106B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57" y="1204452"/>
            <a:ext cx="9582285" cy="5653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2DBB4-AFA7-7D4E-BB7B-62787CD93723}"/>
              </a:ext>
            </a:extLst>
          </p:cNvPr>
          <p:cNvSpPr txBox="1"/>
          <p:nvPr/>
        </p:nvSpPr>
        <p:spPr>
          <a:xfrm>
            <a:off x="10294514" y="4858203"/>
            <a:ext cx="3429000" cy="752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0963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92A4888-BD32-5C49-9FE8-B7EE2D0F9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52" y="524552"/>
            <a:ext cx="5236149" cy="39916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531D4A-91A3-8006-F463-D25B3578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36" y="335808"/>
            <a:ext cx="5236148" cy="216143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4E651B5-2316-7189-59F1-A3C4CE03ECD1}"/>
              </a:ext>
            </a:extLst>
          </p:cNvPr>
          <p:cNvSpPr txBox="1"/>
          <p:nvPr/>
        </p:nvSpPr>
        <p:spPr>
          <a:xfrm>
            <a:off x="5889999" y="2497241"/>
            <a:ext cx="5733289" cy="3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60" dirty="0"/>
              <a:t>Similar analysis as in breast cancer:</a:t>
            </a:r>
          </a:p>
          <a:p>
            <a:endParaRPr lang="en-US" sz="1260" dirty="0"/>
          </a:p>
          <a:p>
            <a:r>
              <a:rPr lang="en-US" sz="1260" dirty="0"/>
              <a:t>The incidence of colon cancer in screening is 2790 in 2021 (= 0.17% (2790) of the 1.632.493 screened clients).</a:t>
            </a:r>
          </a:p>
          <a:p>
            <a:r>
              <a:rPr lang="en-US" sz="1260" dirty="0"/>
              <a:t>5% of the screened individuals is diagnosed with stage 4 colon cancer (n = 140). Survival of patients with stage 4 is 12% after 5 years. Suppose half of the patients died after 2 years (n = 70).</a:t>
            </a:r>
          </a:p>
          <a:p>
            <a:r>
              <a:rPr lang="en-US" sz="1260" dirty="0"/>
              <a:t>Survival of patients with stage 3 is approx. 10% (n = 279). Survival of patients with stage 3 is 70% percent after 5 years. Suppose 15% died after 2 years (n = 40).</a:t>
            </a:r>
          </a:p>
          <a:p>
            <a:r>
              <a:rPr lang="en-US" sz="1260" dirty="0"/>
              <a:t>The chance of death within 2 years with stages 1 and 2 is very small. Suppose that's 50 individuals.</a:t>
            </a:r>
          </a:p>
          <a:p>
            <a:endParaRPr lang="en-US" sz="1260" dirty="0"/>
          </a:p>
          <a:p>
            <a:r>
              <a:rPr lang="en-US" sz="1260" dirty="0"/>
              <a:t>IN total 160 people will die from colon cancer in 2 years if you do not perform screening for a year.</a:t>
            </a:r>
          </a:p>
          <a:p>
            <a:endParaRPr lang="en-US" sz="1260" dirty="0"/>
          </a:p>
          <a:p>
            <a:r>
              <a:rPr lang="en-US" sz="1260" b="1" dirty="0">
                <a:sym typeface="Wingdings" pitchFamily="2" charset="2"/>
              </a:rPr>
              <a:t> </a:t>
            </a:r>
            <a:r>
              <a:rPr lang="en-US" sz="1260" b="1" dirty="0"/>
              <a:t>Assuming screening stopped for 3 months, this means that 160/4 = approximately 40 extra people could die in 2 years.</a:t>
            </a:r>
            <a:endParaRPr lang="en-NL" sz="126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FA820-8569-F940-9975-037DB8D2269C}"/>
              </a:ext>
            </a:extLst>
          </p:cNvPr>
          <p:cNvSpPr txBox="1"/>
          <p:nvPr/>
        </p:nvSpPr>
        <p:spPr>
          <a:xfrm>
            <a:off x="2318025" y="4796326"/>
            <a:ext cx="141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Figure 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64AD-8351-3745-A45F-423014D8E6A0}"/>
              </a:ext>
            </a:extLst>
          </p:cNvPr>
          <p:cNvSpPr txBox="1">
            <a:spLocks/>
          </p:cNvSpPr>
          <p:nvPr/>
        </p:nvSpPr>
        <p:spPr>
          <a:xfrm>
            <a:off x="409052" y="5617984"/>
            <a:ext cx="107165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Source: </a:t>
            </a:r>
            <a:r>
              <a:rPr lang="en-GB" sz="1600" dirty="0">
                <a:hlinkClick r:id="rId4"/>
              </a:rPr>
              <a:t>https://www.kanker.nl/kankersoorten/darmkanker-dikkedarmkanker/algemeen/overlevingscijfers-van-darmkanker</a:t>
            </a:r>
            <a:r>
              <a:rPr lang="en-GB" sz="1600" dirty="0"/>
              <a:t> and </a:t>
            </a:r>
            <a:endParaRPr lang="en-NL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2193F-5E91-B049-9890-0DAD2C01FEB3}"/>
              </a:ext>
            </a:extLst>
          </p:cNvPr>
          <p:cNvSpPr txBox="1">
            <a:spLocks/>
          </p:cNvSpPr>
          <p:nvPr/>
        </p:nvSpPr>
        <p:spPr>
          <a:xfrm>
            <a:off x="409052" y="5928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hlinkClick r:id="rId5"/>
              </a:rPr>
              <a:t>https://www.bevolkingsonderzoeknederland.nl/bewezen-effectief/#baarmoederhalskanker</a:t>
            </a:r>
            <a:endParaRPr lang="en-NL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48115-809A-3D42-94EE-C73D6A9B2916}"/>
              </a:ext>
            </a:extLst>
          </p:cNvPr>
          <p:cNvSpPr/>
          <p:nvPr/>
        </p:nvSpPr>
        <p:spPr>
          <a:xfrm>
            <a:off x="5767336" y="2286000"/>
            <a:ext cx="3332059" cy="168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0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F7D-7CFF-5540-B911-0D5DAD5C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898" y="426487"/>
            <a:ext cx="3887995" cy="717207"/>
          </a:xfrm>
        </p:spPr>
        <p:txBody>
          <a:bodyPr anchor="b">
            <a:normAutofit fontScale="90000"/>
          </a:bodyPr>
          <a:lstStyle/>
          <a:p>
            <a:r>
              <a:rPr lang="en-NL" sz="3100" dirty="0"/>
              <a:t>Cervical cancer</a:t>
            </a:r>
            <a:r>
              <a:rPr lang="en-NL" sz="3600" dirty="0"/>
              <a:t>	</a:t>
            </a:r>
            <a:r>
              <a:rPr lang="en-NL" sz="2800" dirty="0"/>
              <a:t>			</a:t>
            </a:r>
            <a:endParaRPr lang="en-N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3CB8-95A4-AA4E-BF2D-B623AD1D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034" y="1494530"/>
            <a:ext cx="5413664" cy="3484412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The incidence of cervical cancer is 830 (RIVM web-site). </a:t>
            </a:r>
          </a:p>
          <a:p>
            <a:pPr marL="0" indent="0">
              <a:buNone/>
            </a:pPr>
            <a:r>
              <a:rPr lang="en-US" sz="1200" dirty="0"/>
              <a:t>If we assume that 100 percent is found by screening (= overestimation) and we assume that 100% of the women screened are diagnosed with stage 3 (50%) and stage 4 cancer (50%), which is a huge overestimation, then we can conclude that after 5 years 44 % (n= 232) of women with stage 3 would have died and and 19% ((n = 336) of women with stage 4 cancer (total n = 568) (see figure 6). </a:t>
            </a:r>
          </a:p>
          <a:p>
            <a:pPr marL="0" indent="0">
              <a:buNone/>
            </a:pPr>
            <a:r>
              <a:rPr lang="en-US" sz="1200" dirty="0"/>
              <a:t>Regarding a period of 2 year follow-up, in total 227 women would be expected to die if no screening was performed for 1 year.</a:t>
            </a:r>
          </a:p>
          <a:p>
            <a:pPr marL="0" indent="0">
              <a:buNone/>
            </a:pPr>
            <a:r>
              <a:rPr lang="en-US" sz="1200" dirty="0"/>
              <a:t>Due to Covid screening stopped between March 16 and May 10 2020, which is 1/6 of a year. So 227/6 = 38 women could die in 2 years because the of lack of screening in this period. </a:t>
            </a:r>
          </a:p>
          <a:p>
            <a:pPr marL="0" indent="0">
              <a:buNone/>
            </a:pPr>
            <a:r>
              <a:rPr lang="en-US" sz="1200" dirty="0"/>
              <a:t>Important note: </a:t>
            </a:r>
            <a:br>
              <a:rPr lang="en-US" sz="1200" dirty="0"/>
            </a:br>
            <a:r>
              <a:rPr lang="en-US" sz="1200" dirty="0"/>
              <a:t>it is a huge overestimation that 38 women could die in 2 years time as a result of absence of screening for 2 months regarding the assumptions that we have made, i.e. 100 % of women with cervical cancer is diagnosed by screening and 100 % of them is diagnosed in stage 3 or stage 4.</a:t>
            </a:r>
            <a:endParaRPr lang="en-NL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AE244C-CE7F-7447-BA03-7920ACDD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4" y="1397551"/>
            <a:ext cx="4949031" cy="365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43D07-01FD-6D4B-B265-6CCE3CF71F25}"/>
              </a:ext>
            </a:extLst>
          </p:cNvPr>
          <p:cNvSpPr txBox="1"/>
          <p:nvPr/>
        </p:nvSpPr>
        <p:spPr>
          <a:xfrm>
            <a:off x="2442466" y="5098920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Figure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48789-927D-9843-85C2-F7B5984556DB}"/>
              </a:ext>
            </a:extLst>
          </p:cNvPr>
          <p:cNvSpPr txBox="1"/>
          <p:nvPr/>
        </p:nvSpPr>
        <p:spPr>
          <a:xfrm>
            <a:off x="1232212" y="5757533"/>
            <a:ext cx="10175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L" sz="1400" dirty="0"/>
              <a:t>Source: </a:t>
            </a:r>
            <a:r>
              <a:rPr lang="en-GB" sz="1400" dirty="0">
                <a:hlinkClick r:id="rId3"/>
              </a:rPr>
              <a:t>https://www.bevolkingsonderzoeknederland.nl/bewezen-effectief/#baarmoederhalskanker</a:t>
            </a:r>
            <a:br>
              <a:rPr lang="en-GB" sz="1400" dirty="0"/>
            </a:br>
            <a:r>
              <a:rPr lang="en-GB" sz="1400" dirty="0"/>
              <a:t>- </a:t>
            </a:r>
            <a:r>
              <a:rPr lang="en-GB" sz="1400" dirty="0">
                <a:hlinkClick r:id="rId4"/>
              </a:rPr>
              <a:t>https://www.kanker.nl/kankersoorten/baarmoederhalskanker/algemeen/overlevingscijfers-van-baarmoederhalskanker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-</a:t>
            </a:r>
            <a:r>
              <a:rPr lang="en-GB" sz="1400" dirty="0">
                <a:hlinkClick r:id="rId5"/>
              </a:rPr>
              <a:t>https://www.rivm.nl/baarmoederhalskanker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0074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B2BD-5E8E-2F4D-BEA3-2388FD3A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79458"/>
            <a:ext cx="10436352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Regarding the calculations in the previous slides, in total 120 people could die due to unrecognized colon -, breast - and cervical cancer in 2 years as a result of lack of screening for a period of 3 months.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This is an overestimation, partly because: </a:t>
            </a:r>
          </a:p>
          <a:p>
            <a:pPr marL="0" indent="0">
              <a:buNone/>
            </a:pPr>
            <a:r>
              <a:rPr lang="en-GB" sz="2000" dirty="0"/>
              <a:t>- In the previous assumptions none of the individuals are screened in the following 2 years after the period of screening pause. In practice, however, it is to be expected that a fair number of people will be discovered when screening resumes. </a:t>
            </a:r>
          </a:p>
          <a:p>
            <a:pPr marL="0" indent="0">
              <a:buNone/>
            </a:pPr>
            <a:r>
              <a:rPr lang="en-GB" sz="2000" dirty="0"/>
              <a:t>- For cervical cancer the figures are overestimated in purpose to prevent underestimation in absence of detailed information.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Conclusion: </a:t>
            </a:r>
          </a:p>
          <a:p>
            <a:pPr marL="0" indent="0">
              <a:buNone/>
            </a:pPr>
            <a:r>
              <a:rPr lang="en-GB" sz="2000" b="1" dirty="0"/>
              <a:t>Assuming an excess mortality of 120 people, due to a 3 month lack of screening during Covid, it is clear that the total excess mortality </a:t>
            </a:r>
            <a:r>
              <a:rPr lang="en-GB" sz="2000" b="1"/>
              <a:t>(= 30K </a:t>
            </a:r>
            <a:r>
              <a:rPr lang="en-GB" sz="2000" b="1" dirty="0"/>
              <a:t>people) in 2020 and 2021 can not be explained by the stop in screening.</a:t>
            </a:r>
            <a:endParaRPr lang="en-NL" sz="2000" b="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598C18-09AD-2449-8593-616C4D323FF0}"/>
              </a:ext>
            </a:extLst>
          </p:cNvPr>
          <p:cNvSpPr txBox="1">
            <a:spLocks/>
          </p:cNvSpPr>
          <p:nvPr/>
        </p:nvSpPr>
        <p:spPr>
          <a:xfrm>
            <a:off x="2707068" y="-80513"/>
            <a:ext cx="6448081" cy="165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/>
              <a:t>In total </a:t>
            </a:r>
            <a:br>
              <a:rPr lang="en-GB" sz="2800" dirty="0"/>
            </a:br>
            <a:r>
              <a:rPr lang="en-GB" sz="2800" dirty="0"/>
              <a:t>(colon, breast and cervical cancer)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2216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5A9-3C15-D943-9995-34E343E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531" y="13094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C</a:t>
            </a:r>
            <a:r>
              <a:rPr lang="en-NL" sz="3600" dirty="0"/>
              <a:t>onclusions regarding the 4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605-1528-A34A-A5FC-50B0B0DE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1) Looking at the graphs we can conclude that this hypothesis is n</a:t>
            </a:r>
            <a:r>
              <a:rPr lang="en-NL" sz="1600" dirty="0"/>
              <a:t>ot true </a:t>
            </a:r>
          </a:p>
          <a:p>
            <a:pPr marL="0" indent="0">
              <a:buNone/>
            </a:pPr>
            <a:r>
              <a:rPr lang="en-NL" sz="1600" dirty="0"/>
              <a:t>2) To answer this hypothesis it is relevant to have some additional information, i.e.: </a:t>
            </a:r>
          </a:p>
          <a:p>
            <a:r>
              <a:rPr lang="en-NL" sz="1600" dirty="0"/>
              <a:t>What is the definition of ‘caused by covid’? Is it caused by the disease itself or also due to for example:</a:t>
            </a:r>
            <a:br>
              <a:rPr lang="en-NL" sz="1600" dirty="0"/>
            </a:br>
            <a:r>
              <a:rPr lang="en-NL" sz="1600" dirty="0"/>
              <a:t>- the possible interaction of Covid with other diseases, </a:t>
            </a:r>
            <a:br>
              <a:rPr lang="en-NL" sz="1600" dirty="0"/>
            </a:br>
            <a:r>
              <a:rPr lang="en-NL" sz="1600" dirty="0"/>
              <a:t>- the lockdowns (and suicides) as result of the Covid-pandemic,</a:t>
            </a:r>
            <a:br>
              <a:rPr lang="en-NL" sz="1600" dirty="0"/>
            </a:br>
            <a:r>
              <a:rPr lang="en-NL" sz="1600" dirty="0"/>
              <a:t>- undertreatment as result of misinterpretation of, for example, cardiac diseases because certain complaints are interpreted as complaints due to Covid, </a:t>
            </a:r>
          </a:p>
          <a:p>
            <a:pPr marL="0" indent="0">
              <a:buNone/>
            </a:pPr>
            <a:r>
              <a:rPr lang="en-NL" sz="1600" dirty="0"/>
              <a:t>     - vaccination for Covid due to t</a:t>
            </a:r>
            <a:r>
              <a:rPr lang="en-GB" sz="1600" dirty="0"/>
              <a:t>he</a:t>
            </a:r>
            <a:r>
              <a:rPr lang="en-NL" sz="1600" dirty="0"/>
              <a:t> Covid-pandemic,</a:t>
            </a:r>
          </a:p>
          <a:p>
            <a:pPr marL="0" indent="0">
              <a:buNone/>
            </a:pPr>
            <a:r>
              <a:rPr lang="en-NL" sz="1600" dirty="0"/>
              <a:t>     -undertreatment because people were afraid to go to the hospital as they were scared to get Covid there </a:t>
            </a:r>
            <a:br>
              <a:rPr lang="en-NL" sz="1600" dirty="0"/>
            </a:br>
            <a:endParaRPr lang="en-NL" sz="1600" dirty="0"/>
          </a:p>
          <a:p>
            <a:r>
              <a:rPr lang="en-NL" sz="1600" dirty="0"/>
              <a:t>What was the procedure for concluding that a patient died of COVID?</a:t>
            </a:r>
          </a:p>
          <a:p>
            <a:pPr marL="0" indent="0">
              <a:buNone/>
            </a:pPr>
            <a:r>
              <a:rPr lang="en-NL" sz="1600" dirty="0"/>
              <a:t>Interestingly enough: in dec 2022-jan 2023 there is a peak in excess mortality, however there is no peak in Covid19 diagnoses. This is different as compared to the previous 2 years. As compared to 2020, at least 3 aspects were different in dec 2022-jan 2023; there was less testing for Covid in 2023, there was a booster </a:t>
            </a:r>
            <a:r>
              <a:rPr lang="en-NL" sz="1600"/>
              <a:t>campaign just before this period and </a:t>
            </a:r>
            <a:r>
              <a:rPr lang="en-NL" sz="1600" dirty="0"/>
              <a:t>there was no lockdown. </a:t>
            </a:r>
          </a:p>
          <a:p>
            <a:pPr marL="0" indent="0">
              <a:buNone/>
            </a:pPr>
            <a:r>
              <a:rPr lang="en-NL" sz="1600" dirty="0"/>
              <a:t>3) As explained in t</a:t>
            </a:r>
            <a:r>
              <a:rPr lang="en-GB" sz="1600" dirty="0"/>
              <a:t>he</a:t>
            </a:r>
            <a:r>
              <a:rPr lang="en-NL" sz="1600" dirty="0"/>
              <a:t> presentation this hypothesis is not true. If there would be a measurable effect on excess mortality, the effect would be very small as compared to the excess mortality shown in the graphs. </a:t>
            </a:r>
          </a:p>
          <a:p>
            <a:pPr marL="0" indent="0">
              <a:buNone/>
            </a:pPr>
            <a:r>
              <a:rPr lang="en-NL" sz="1600" dirty="0"/>
              <a:t>4) This hypothesis is highly unlikely as the number of patient dying from cancer is not increased in 2020-2021 (see figure 11)</a:t>
            </a:r>
          </a:p>
          <a:p>
            <a:pPr marL="0" indent="0">
              <a:buNone/>
            </a:pPr>
            <a:endParaRPr lang="en-NL" sz="20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76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1252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coloncancer</vt:lpstr>
      <vt:lpstr>PowerPoint Presentation</vt:lpstr>
      <vt:lpstr>Cervical cancer    </vt:lpstr>
      <vt:lpstr>PowerPoint Presentation</vt:lpstr>
      <vt:lpstr>Conclusions regarding the 4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https://iknl.nl/borstkankercijfers</dc:title>
  <dc:creator>Sabine Pinedo</dc:creator>
  <cp:lastModifiedBy>Marc Jacobs</cp:lastModifiedBy>
  <cp:revision>5</cp:revision>
  <dcterms:created xsi:type="dcterms:W3CDTF">2023-10-05T14:50:16Z</dcterms:created>
  <dcterms:modified xsi:type="dcterms:W3CDTF">2023-10-12T19:29:41Z</dcterms:modified>
</cp:coreProperties>
</file>