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0" r:id="rId3"/>
    <p:sldId id="256" r:id="rId4"/>
    <p:sldId id="277" r:id="rId5"/>
    <p:sldId id="278" r:id="rId6"/>
    <p:sldId id="279" r:id="rId7"/>
    <p:sldId id="280" r:id="rId8"/>
    <p:sldId id="281" r:id="rId9"/>
    <p:sldId id="282" r:id="rId10"/>
    <p:sldId id="283" r:id="rId11"/>
    <p:sldId id="267" r:id="rId12"/>
    <p:sldId id="268" r:id="rId13"/>
    <p:sldId id="263" r:id="rId14"/>
    <p:sldId id="264"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2003"/>
    <a:srgbClr val="4D7FBB"/>
    <a:srgbClr val="FFA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024065-F7BF-4039-8628-BAAF6CC5A3BD}" type="doc">
      <dgm:prSet loTypeId="urn:microsoft.com/office/officeart/2008/layout/VerticalCurvedList" loCatId="list" qsTypeId="urn:microsoft.com/office/officeart/2005/8/quickstyle/3d3" qsCatId="3D" csTypeId="urn:microsoft.com/office/officeart/2005/8/colors/accent1_1" csCatId="accent1" phldr="1"/>
      <dgm:spPr/>
      <dgm:t>
        <a:bodyPr/>
        <a:lstStyle/>
        <a:p>
          <a:endParaRPr lang="ru-RU"/>
        </a:p>
      </dgm:t>
    </dgm:pt>
    <dgm:pt modelId="{619983B5-6271-4C6F-8A34-4EA883CEAE1F}">
      <dgm:prSet phldrT="[Текст]" custT="1"/>
      <dgm:spPr>
        <a:noFill/>
      </dgm:spPr>
      <dgm:t>
        <a:bodyPr/>
        <a:lstStyle/>
        <a:p>
          <a:pPr algn="ctr"/>
          <a:r>
            <a:rPr lang="ru-RU" sz="2400" b="1" dirty="0" err="1" smtClean="0">
              <a:solidFill>
                <a:srgbClr val="002060"/>
              </a:solidFill>
              <a:latin typeface="Times New Roman" panose="02020603050405020304" pitchFamily="18" charset="0"/>
              <a:cs typeface="Times New Roman" panose="02020603050405020304" pitchFamily="18" charset="0"/>
            </a:rPr>
            <a:t>Муҳандислик</a:t>
          </a:r>
          <a:r>
            <a:rPr lang="ru-RU" sz="2400" b="1" dirty="0" smtClean="0">
              <a:solidFill>
                <a:srgbClr val="002060"/>
              </a:solidFill>
              <a:latin typeface="Times New Roman" panose="02020603050405020304" pitchFamily="18" charset="0"/>
              <a:cs typeface="Times New Roman" panose="02020603050405020304" pitchFamily="18" charset="0"/>
            </a:rPr>
            <a:t>-коммуникация </a:t>
          </a:r>
          <a:r>
            <a:rPr lang="ru-RU" sz="2400" b="1" dirty="0" err="1" smtClean="0">
              <a:solidFill>
                <a:srgbClr val="002060"/>
              </a:solidFill>
              <a:latin typeface="Times New Roman" panose="02020603050405020304" pitchFamily="18" charset="0"/>
              <a:cs typeface="Times New Roman" panose="02020603050405020304" pitchFamily="18" charset="0"/>
            </a:rPr>
            <a:t>инфратузилмаси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ва</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аҳолига</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қулай</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уй-жой</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қурилишини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400" baseline="0" dirty="0">
            <a:solidFill>
              <a:srgbClr val="002060"/>
            </a:solidFill>
            <a:latin typeface="Times New Roman" panose="02020603050405020304" pitchFamily="18" charset="0"/>
            <a:cs typeface="Times New Roman" panose="02020603050405020304" pitchFamily="18" charset="0"/>
          </a:endParaRPr>
        </a:p>
      </dgm:t>
    </dgm:pt>
    <dgm:pt modelId="{2072B9F5-2E20-47D4-8D13-6F3184E8B8A6}" type="parTrans" cxnId="{7357A030-441B-433B-9480-B34302BECA82}">
      <dgm:prSet/>
      <dgm:spPr/>
      <dgm:t>
        <a:bodyPr/>
        <a:lstStyle/>
        <a:p>
          <a:endParaRPr lang="ru-RU">
            <a:solidFill>
              <a:srgbClr val="002060"/>
            </a:solidFill>
          </a:endParaRPr>
        </a:p>
      </dgm:t>
    </dgm:pt>
    <dgm:pt modelId="{0666D713-E82E-4076-B018-B5D5A94711EA}" type="sibTrans" cxnId="{7357A030-441B-433B-9480-B34302BECA82}">
      <dgm:prSet/>
      <dgm:spPr>
        <a:solidFill>
          <a:srgbClr val="9EBCBB">
            <a:alpha val="0"/>
          </a:srgbClr>
        </a:solidFill>
        <a:ln>
          <a:solidFill>
            <a:schemeClr val="accent1">
              <a:shade val="60000"/>
              <a:hueOff val="0"/>
              <a:satOff val="0"/>
              <a:lumOff val="0"/>
              <a:alpha val="0"/>
            </a:schemeClr>
          </a:solidFill>
        </a:ln>
      </dgm:spPr>
      <dgm:t>
        <a:bodyPr/>
        <a:lstStyle/>
        <a:p>
          <a:endParaRPr lang="ru-RU">
            <a:solidFill>
              <a:srgbClr val="002060"/>
            </a:solidFill>
          </a:endParaRPr>
        </a:p>
      </dgm:t>
    </dgm:pt>
    <dgm:pt modelId="{E258CE85-175E-4117-9013-6F3592F9F61A}">
      <dgm:prSet phldrT="[Текст]" custT="1"/>
      <dgm:spPr>
        <a:noFill/>
      </dgm:spPr>
      <dgm:t>
        <a:bodyPr lIns="360000"/>
        <a:lstStyle/>
        <a:p>
          <a:pPr algn="ctr"/>
          <a:r>
            <a:rPr lang="ru-RU" sz="2400" b="1" dirty="0" err="1" smtClean="0">
              <a:solidFill>
                <a:srgbClr val="002060"/>
              </a:solidFill>
              <a:latin typeface="Times New Roman" panose="02020603050405020304" pitchFamily="18" charset="0"/>
              <a:cs typeface="Times New Roman" panose="02020603050405020304" pitchFamily="18" charset="0"/>
            </a:rPr>
            <a:t>Ижтимоий</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инфраструктурани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400" b="0" baseline="0" dirty="0">
            <a:solidFill>
              <a:srgbClr val="002060"/>
            </a:solidFill>
            <a:latin typeface="Times New Roman" panose="02020603050405020304" pitchFamily="18" charset="0"/>
            <a:cs typeface="Times New Roman" panose="02020603050405020304" pitchFamily="18" charset="0"/>
          </a:endParaRPr>
        </a:p>
      </dgm:t>
    </dgm:pt>
    <dgm:pt modelId="{C48514EA-F2FF-40D2-A4DB-C2DC35AEDA1C}" type="parTrans" cxnId="{84C9B614-336E-4DCE-863A-E6A517DD0E2E}">
      <dgm:prSet/>
      <dgm:spPr/>
      <dgm:t>
        <a:bodyPr/>
        <a:lstStyle/>
        <a:p>
          <a:endParaRPr lang="ru-RU">
            <a:solidFill>
              <a:srgbClr val="002060"/>
            </a:solidFill>
          </a:endParaRPr>
        </a:p>
      </dgm:t>
    </dgm:pt>
    <dgm:pt modelId="{BBA50922-40FE-42C4-9F0E-5B84154EB25D}" type="sibTrans" cxnId="{84C9B614-336E-4DCE-863A-E6A517DD0E2E}">
      <dgm:prSet/>
      <dgm:spPr/>
      <dgm:t>
        <a:bodyPr/>
        <a:lstStyle/>
        <a:p>
          <a:endParaRPr lang="ru-RU">
            <a:solidFill>
              <a:srgbClr val="002060"/>
            </a:solidFill>
          </a:endParaRPr>
        </a:p>
      </dgm:t>
    </dgm:pt>
    <dgm:pt modelId="{5243D429-1F9E-46DF-9223-A5F41FAD2C32}">
      <dgm:prSet phldrT="[Текст]" custT="1"/>
      <dgm:spPr>
        <a:noFill/>
      </dgm:spPr>
      <dgm:t>
        <a:bodyPr lIns="396000"/>
        <a:lstStyle/>
        <a:p>
          <a:pPr algn="ctr"/>
          <a:r>
            <a:rPr lang="ru-RU" sz="2400" b="1" dirty="0" err="1" smtClean="0">
              <a:solidFill>
                <a:srgbClr val="002060"/>
              </a:solidFill>
              <a:latin typeface="Times New Roman" panose="02020603050405020304" pitchFamily="18" charset="0"/>
              <a:cs typeface="Times New Roman" panose="02020603050405020304" pitchFamily="18" charset="0"/>
            </a:rPr>
            <a:t>Ижтимоий</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таъминот</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ва</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соғлиқни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сақлаш</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тизимларини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такомиллаштириш</a:t>
          </a:r>
          <a:endParaRPr lang="ru-RU" sz="2400" baseline="0" dirty="0">
            <a:solidFill>
              <a:srgbClr val="002060"/>
            </a:solidFill>
            <a:latin typeface="Times New Roman" panose="02020603050405020304" pitchFamily="18" charset="0"/>
            <a:cs typeface="Times New Roman" panose="02020603050405020304" pitchFamily="18" charset="0"/>
          </a:endParaRPr>
        </a:p>
      </dgm:t>
    </dgm:pt>
    <dgm:pt modelId="{792B44C5-615B-4CD6-BEF5-B5595851C6E2}" type="parTrans" cxnId="{9E6A49DD-2DA8-4780-BF64-B63821C19999}">
      <dgm:prSet/>
      <dgm:spPr/>
      <dgm:t>
        <a:bodyPr/>
        <a:lstStyle/>
        <a:p>
          <a:endParaRPr lang="ru-RU">
            <a:solidFill>
              <a:srgbClr val="002060"/>
            </a:solidFill>
          </a:endParaRPr>
        </a:p>
      </dgm:t>
    </dgm:pt>
    <dgm:pt modelId="{3EE31D43-153E-44BD-A692-DD42B5243CBF}" type="sibTrans" cxnId="{9E6A49DD-2DA8-4780-BF64-B63821C19999}">
      <dgm:prSet/>
      <dgm:spPr/>
      <dgm:t>
        <a:bodyPr/>
        <a:lstStyle/>
        <a:p>
          <a:endParaRPr lang="ru-RU">
            <a:solidFill>
              <a:srgbClr val="002060"/>
            </a:solidFill>
          </a:endParaRPr>
        </a:p>
      </dgm:t>
    </dgm:pt>
    <dgm:pt modelId="{FA801243-5434-4915-A34D-61977059693C}">
      <dgm:prSet phldrT="[Текст]" custT="1"/>
      <dgm:spPr>
        <a:noFill/>
      </dgm:spPr>
      <dgm:t>
        <a:bodyPr lIns="360000"/>
        <a:lstStyle/>
        <a:p>
          <a:pPr algn="ctr"/>
          <a:r>
            <a:rPr lang="ru-RU" sz="2400" b="1" dirty="0" err="1" smtClean="0">
              <a:solidFill>
                <a:srgbClr val="002060"/>
              </a:solidFill>
              <a:latin typeface="Times New Roman" panose="02020603050405020304" pitchFamily="18" charset="0"/>
              <a:cs typeface="Times New Roman" panose="02020603050405020304" pitchFamily="18" charset="0"/>
            </a:rPr>
            <a:t>Таълим</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ва</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фан</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соҳасини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400" baseline="0" dirty="0">
            <a:solidFill>
              <a:srgbClr val="002060"/>
            </a:solidFill>
            <a:latin typeface="Times New Roman" panose="02020603050405020304" pitchFamily="18" charset="0"/>
            <a:cs typeface="Times New Roman" panose="02020603050405020304" pitchFamily="18" charset="0"/>
          </a:endParaRPr>
        </a:p>
      </dgm:t>
    </dgm:pt>
    <dgm:pt modelId="{ECFDA88E-0F50-4270-9B05-34F4047B8A48}" type="parTrans" cxnId="{AFD43689-90CB-4510-8394-AC1B6E97DF13}">
      <dgm:prSet/>
      <dgm:spPr/>
      <dgm:t>
        <a:bodyPr/>
        <a:lstStyle/>
        <a:p>
          <a:endParaRPr lang="ru-RU">
            <a:solidFill>
              <a:srgbClr val="002060"/>
            </a:solidFill>
          </a:endParaRPr>
        </a:p>
      </dgm:t>
    </dgm:pt>
    <dgm:pt modelId="{DC742472-B590-4D6A-A06F-CB1F3B4644A3}" type="sibTrans" cxnId="{AFD43689-90CB-4510-8394-AC1B6E97DF13}">
      <dgm:prSet/>
      <dgm:spPr/>
      <dgm:t>
        <a:bodyPr/>
        <a:lstStyle/>
        <a:p>
          <a:endParaRPr lang="ru-RU">
            <a:solidFill>
              <a:srgbClr val="002060"/>
            </a:solidFill>
          </a:endParaRPr>
        </a:p>
      </dgm:t>
    </dgm:pt>
    <dgm:pt modelId="{8242AB15-541E-48AA-8068-3D3A298C69D2}">
      <dgm:prSet phldrT="[Текст]" custT="1"/>
      <dgm:spPr>
        <a:noFill/>
      </dgm:spPr>
      <dgm:t>
        <a:bodyPr/>
        <a:lstStyle/>
        <a:p>
          <a:pPr algn="ctr"/>
          <a:r>
            <a:rPr lang="ru-RU" sz="2400" b="1" dirty="0" err="1" smtClean="0">
              <a:solidFill>
                <a:srgbClr val="002060"/>
              </a:solidFill>
              <a:latin typeface="Times New Roman" panose="02020603050405020304" pitchFamily="18" charset="0"/>
              <a:cs typeface="Times New Roman" panose="02020603050405020304" pitchFamily="18" charset="0"/>
            </a:rPr>
            <a:t>Ёшларга</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доир</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давлат</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сиёсатини</a:t>
          </a:r>
          <a:r>
            <a:rPr lang="ru-RU" sz="2400" b="1" dirty="0" smtClean="0">
              <a:solidFill>
                <a:srgbClr val="002060"/>
              </a:solidFill>
              <a:latin typeface="Times New Roman" panose="02020603050405020304" pitchFamily="18" charset="0"/>
              <a:cs typeface="Times New Roman" panose="02020603050405020304" pitchFamily="18" charset="0"/>
            </a:rPr>
            <a:t> </a:t>
          </a:r>
          <a:r>
            <a:rPr lang="ru-RU" sz="2400" b="1" dirty="0" err="1" smtClean="0">
              <a:solidFill>
                <a:srgbClr val="002060"/>
              </a:solidFill>
              <a:latin typeface="Times New Roman" panose="02020603050405020304" pitchFamily="18" charset="0"/>
              <a:cs typeface="Times New Roman" panose="02020603050405020304" pitchFamily="18" charset="0"/>
            </a:rPr>
            <a:t>такомиллаштириш</a:t>
          </a:r>
          <a:endParaRPr lang="ru-RU" sz="2400" b="1" dirty="0">
            <a:solidFill>
              <a:srgbClr val="002060"/>
            </a:solidFill>
            <a:latin typeface="Times New Roman" panose="02020603050405020304" pitchFamily="18" charset="0"/>
            <a:cs typeface="Times New Roman" panose="02020603050405020304" pitchFamily="18" charset="0"/>
          </a:endParaRPr>
        </a:p>
      </dgm:t>
    </dgm:pt>
    <dgm:pt modelId="{716ECB83-48BE-45DB-9BD1-563443EF915C}" type="parTrans" cxnId="{61AF2F49-3641-4752-8239-96B124704A19}">
      <dgm:prSet/>
      <dgm:spPr/>
      <dgm:t>
        <a:bodyPr/>
        <a:lstStyle/>
        <a:p>
          <a:endParaRPr lang="ru-RU">
            <a:solidFill>
              <a:srgbClr val="002060"/>
            </a:solidFill>
          </a:endParaRPr>
        </a:p>
      </dgm:t>
    </dgm:pt>
    <dgm:pt modelId="{F8C49053-0FE0-4853-8159-456557A4391E}" type="sibTrans" cxnId="{61AF2F49-3641-4752-8239-96B124704A19}">
      <dgm:prSet/>
      <dgm:spPr/>
      <dgm:t>
        <a:bodyPr/>
        <a:lstStyle/>
        <a:p>
          <a:endParaRPr lang="ru-RU">
            <a:solidFill>
              <a:srgbClr val="002060"/>
            </a:solidFill>
          </a:endParaRPr>
        </a:p>
      </dgm:t>
    </dgm:pt>
    <dgm:pt modelId="{82A2A4E8-EF3C-40B3-B9F1-A05C8F1472AF}" type="pres">
      <dgm:prSet presAssocID="{82024065-F7BF-4039-8628-BAAF6CC5A3BD}" presName="Name0" presStyleCnt="0">
        <dgm:presLayoutVars>
          <dgm:chMax val="7"/>
          <dgm:chPref val="7"/>
          <dgm:dir/>
        </dgm:presLayoutVars>
      </dgm:prSet>
      <dgm:spPr/>
      <dgm:t>
        <a:bodyPr/>
        <a:lstStyle/>
        <a:p>
          <a:endParaRPr lang="ru-RU"/>
        </a:p>
      </dgm:t>
    </dgm:pt>
    <dgm:pt modelId="{67E39B2C-0DDF-49D6-9264-AFDF44A18766}" type="pres">
      <dgm:prSet presAssocID="{82024065-F7BF-4039-8628-BAAF6CC5A3BD}" presName="Name1" presStyleCnt="0"/>
      <dgm:spPr/>
    </dgm:pt>
    <dgm:pt modelId="{1A7F48A8-8370-456C-B0D3-7D07745F4E47}" type="pres">
      <dgm:prSet presAssocID="{82024065-F7BF-4039-8628-BAAF6CC5A3BD}" presName="cycle" presStyleCnt="0"/>
      <dgm:spPr/>
    </dgm:pt>
    <dgm:pt modelId="{E1039306-5FC1-4367-9755-F7AF4B65B7E5}" type="pres">
      <dgm:prSet presAssocID="{82024065-F7BF-4039-8628-BAAF6CC5A3BD}" presName="srcNode" presStyleLbl="node1" presStyleIdx="0" presStyleCnt="5"/>
      <dgm:spPr/>
    </dgm:pt>
    <dgm:pt modelId="{C5E0523A-56F0-4E36-BD3A-64314BE2A352}" type="pres">
      <dgm:prSet presAssocID="{82024065-F7BF-4039-8628-BAAF6CC5A3BD}" presName="conn" presStyleLbl="parChTrans1D2" presStyleIdx="0" presStyleCnt="1"/>
      <dgm:spPr/>
      <dgm:t>
        <a:bodyPr/>
        <a:lstStyle/>
        <a:p>
          <a:endParaRPr lang="ru-RU"/>
        </a:p>
      </dgm:t>
    </dgm:pt>
    <dgm:pt modelId="{BAB3AECA-00EE-46C5-B605-7C5B8396B931}" type="pres">
      <dgm:prSet presAssocID="{82024065-F7BF-4039-8628-BAAF6CC5A3BD}" presName="extraNode" presStyleLbl="node1" presStyleIdx="0" presStyleCnt="5"/>
      <dgm:spPr/>
    </dgm:pt>
    <dgm:pt modelId="{AC146237-38B5-4A9C-B33A-63AD0B7EFB5B}" type="pres">
      <dgm:prSet presAssocID="{82024065-F7BF-4039-8628-BAAF6CC5A3BD}" presName="dstNode" presStyleLbl="node1" presStyleIdx="0" presStyleCnt="5"/>
      <dgm:spPr/>
    </dgm:pt>
    <dgm:pt modelId="{A7904AB1-9BCA-4760-BD28-02218D5DFB83}" type="pres">
      <dgm:prSet presAssocID="{619983B5-6271-4C6F-8A34-4EA883CEAE1F}" presName="text_1" presStyleLbl="node1" presStyleIdx="0" presStyleCnt="5" custScaleX="96696" custScaleY="121339">
        <dgm:presLayoutVars>
          <dgm:bulletEnabled val="1"/>
        </dgm:presLayoutVars>
      </dgm:prSet>
      <dgm:spPr/>
      <dgm:t>
        <a:bodyPr/>
        <a:lstStyle/>
        <a:p>
          <a:endParaRPr lang="ru-RU"/>
        </a:p>
      </dgm:t>
    </dgm:pt>
    <dgm:pt modelId="{9671848A-C4C2-448A-B083-8B7A2E4C452F}" type="pres">
      <dgm:prSet presAssocID="{619983B5-6271-4C6F-8A34-4EA883CEAE1F}" presName="accent_1" presStyleCnt="0"/>
      <dgm:spPr/>
    </dgm:pt>
    <dgm:pt modelId="{6E6BBAE4-29F9-4FCE-8077-D321F6A0C1FA}" type="pres">
      <dgm:prSet presAssocID="{619983B5-6271-4C6F-8A34-4EA883CEAE1F}" presName="accentRepeatNode" presStyleLbl="solidFgAcc1" presStyleIdx="0" presStyleCnt="5" custScaleX="100136" custScaleY="100136" custLinFactNeighborX="16020"/>
      <dgm:spPr>
        <a:solidFill>
          <a:srgbClr val="DDE7E7"/>
        </a:solidFill>
      </dgm:spPr>
      <dgm:t>
        <a:bodyPr/>
        <a:lstStyle/>
        <a:p>
          <a:endParaRPr lang="ru-RU"/>
        </a:p>
      </dgm:t>
    </dgm:pt>
    <dgm:pt modelId="{95FB5EC8-E21F-4DD7-A188-AB40008D176A}" type="pres">
      <dgm:prSet presAssocID="{E258CE85-175E-4117-9013-6F3592F9F61A}" presName="text_2" presStyleLbl="node1" presStyleIdx="1" presStyleCnt="5" custScaleX="102232" custScaleY="121339" custLinFactNeighborX="-2756" custLinFactNeighborY="452">
        <dgm:presLayoutVars>
          <dgm:bulletEnabled val="1"/>
        </dgm:presLayoutVars>
      </dgm:prSet>
      <dgm:spPr/>
      <dgm:t>
        <a:bodyPr/>
        <a:lstStyle/>
        <a:p>
          <a:endParaRPr lang="ru-RU"/>
        </a:p>
      </dgm:t>
    </dgm:pt>
    <dgm:pt modelId="{88F699F5-08B8-4EFB-A79F-2C064881D85C}" type="pres">
      <dgm:prSet presAssocID="{E258CE85-175E-4117-9013-6F3592F9F61A}" presName="accent_2" presStyleCnt="0"/>
      <dgm:spPr/>
    </dgm:pt>
    <dgm:pt modelId="{5A562700-B3E0-4E4F-A7F1-4DD998E7CC8F}" type="pres">
      <dgm:prSet presAssocID="{E258CE85-175E-4117-9013-6F3592F9F61A}" presName="accentRepeatNode" presStyleLbl="solidFgAcc1" presStyleIdx="1" presStyleCnt="5" custScaleX="100136" custScaleY="100136" custLinFactNeighborX="-43180" custLinFactNeighborY="-104"/>
      <dgm:spPr>
        <a:solidFill>
          <a:srgbClr val="DDE7E7"/>
        </a:solidFill>
      </dgm:spPr>
      <dgm:t>
        <a:bodyPr/>
        <a:lstStyle/>
        <a:p>
          <a:endParaRPr lang="ru-RU"/>
        </a:p>
      </dgm:t>
    </dgm:pt>
    <dgm:pt modelId="{D78E525E-B7BD-47BD-BC55-CD5AD2B2E86A}" type="pres">
      <dgm:prSet presAssocID="{5243D429-1F9E-46DF-9223-A5F41FAD2C32}" presName="text_3" presStyleLbl="node1" presStyleIdx="2" presStyleCnt="5" custScaleX="104981" custScaleY="121339" custLinFactNeighborX="-3940">
        <dgm:presLayoutVars>
          <dgm:bulletEnabled val="1"/>
        </dgm:presLayoutVars>
      </dgm:prSet>
      <dgm:spPr/>
      <dgm:t>
        <a:bodyPr/>
        <a:lstStyle/>
        <a:p>
          <a:endParaRPr lang="ru-RU"/>
        </a:p>
      </dgm:t>
    </dgm:pt>
    <dgm:pt modelId="{057B91A1-73E3-471A-88CC-8132A587C061}" type="pres">
      <dgm:prSet presAssocID="{5243D429-1F9E-46DF-9223-A5F41FAD2C32}" presName="accent_3" presStyleCnt="0"/>
      <dgm:spPr/>
    </dgm:pt>
    <dgm:pt modelId="{3CE0D237-149F-45BF-939B-D94E34283471}" type="pres">
      <dgm:prSet presAssocID="{5243D429-1F9E-46DF-9223-A5F41FAD2C32}" presName="accentRepeatNode" presStyleLbl="solidFgAcc1" presStyleIdx="2" presStyleCnt="5" custScaleX="100136" custScaleY="100136" custLinFactNeighborX="-61677" custLinFactNeighborY="-539"/>
      <dgm:spPr>
        <a:solidFill>
          <a:srgbClr val="DDE7E7"/>
        </a:solidFill>
      </dgm:spPr>
      <dgm:t>
        <a:bodyPr/>
        <a:lstStyle/>
        <a:p>
          <a:endParaRPr lang="ru-RU"/>
        </a:p>
      </dgm:t>
    </dgm:pt>
    <dgm:pt modelId="{B702D2C4-1D72-4467-85EA-5E1A6023D144}" type="pres">
      <dgm:prSet presAssocID="{FA801243-5434-4915-A34D-61977059693C}" presName="text_4" presStyleLbl="node1" presStyleIdx="3" presStyleCnt="5" custScaleX="104981" custScaleY="121339" custLinFactNeighborX="-3940">
        <dgm:presLayoutVars>
          <dgm:bulletEnabled val="1"/>
        </dgm:presLayoutVars>
      </dgm:prSet>
      <dgm:spPr/>
      <dgm:t>
        <a:bodyPr/>
        <a:lstStyle/>
        <a:p>
          <a:endParaRPr lang="ru-RU"/>
        </a:p>
      </dgm:t>
    </dgm:pt>
    <dgm:pt modelId="{6C48A508-C36B-4BF3-A4B1-0279273384A8}" type="pres">
      <dgm:prSet presAssocID="{FA801243-5434-4915-A34D-61977059693C}" presName="accent_4" presStyleCnt="0"/>
      <dgm:spPr/>
    </dgm:pt>
    <dgm:pt modelId="{27E00A0D-0B82-4CE9-8F02-0486B835DF27}" type="pres">
      <dgm:prSet presAssocID="{FA801243-5434-4915-A34D-61977059693C}" presName="accentRepeatNode" presStyleLbl="solidFgAcc1" presStyleIdx="3" presStyleCnt="5" custLinFactNeighborX="-49453" custLinFactNeighborY="469"/>
      <dgm:spPr>
        <a:solidFill>
          <a:srgbClr val="DDE7E7"/>
        </a:solidFill>
      </dgm:spPr>
      <dgm:t>
        <a:bodyPr/>
        <a:lstStyle/>
        <a:p>
          <a:endParaRPr lang="ru-RU"/>
        </a:p>
      </dgm:t>
    </dgm:pt>
    <dgm:pt modelId="{F4AD67AD-5170-430F-ADED-4089B807B2A8}" type="pres">
      <dgm:prSet presAssocID="{8242AB15-541E-48AA-8068-3D3A298C69D2}" presName="text_5" presStyleLbl="node1" presStyleIdx="4" presStyleCnt="5" custScaleX="99029" custScaleY="121339" custLinFactNeighborX="-855">
        <dgm:presLayoutVars>
          <dgm:bulletEnabled val="1"/>
        </dgm:presLayoutVars>
      </dgm:prSet>
      <dgm:spPr/>
      <dgm:t>
        <a:bodyPr/>
        <a:lstStyle/>
        <a:p>
          <a:endParaRPr lang="ru-RU"/>
        </a:p>
      </dgm:t>
    </dgm:pt>
    <dgm:pt modelId="{B7B6341F-FA6D-46E0-88BA-34E1BAA8A7AF}" type="pres">
      <dgm:prSet presAssocID="{8242AB15-541E-48AA-8068-3D3A298C69D2}" presName="accent_5" presStyleCnt="0"/>
      <dgm:spPr/>
    </dgm:pt>
    <dgm:pt modelId="{29073215-E6E7-4F6B-9738-AF45B72B0660}" type="pres">
      <dgm:prSet presAssocID="{8242AB15-541E-48AA-8068-3D3A298C69D2}" presName="accentRepeatNode" presStyleLbl="solidFgAcc1" presStyleIdx="4" presStyleCnt="5" custLinFactNeighborX="7138" custLinFactNeighborY="-214"/>
      <dgm:spPr>
        <a:solidFill>
          <a:srgbClr val="DDE7E7"/>
        </a:solidFill>
      </dgm:spPr>
      <dgm:t>
        <a:bodyPr/>
        <a:lstStyle/>
        <a:p>
          <a:endParaRPr lang="ru-RU"/>
        </a:p>
      </dgm:t>
    </dgm:pt>
  </dgm:ptLst>
  <dgm:cxnLst>
    <dgm:cxn modelId="{00B769D4-0DD7-45D3-9F74-A2C75098F222}" type="presOf" srcId="{0666D713-E82E-4076-B018-B5D5A94711EA}" destId="{C5E0523A-56F0-4E36-BD3A-64314BE2A352}" srcOrd="0" destOrd="0" presId="urn:microsoft.com/office/officeart/2008/layout/VerticalCurvedList"/>
    <dgm:cxn modelId="{84C9B614-336E-4DCE-863A-E6A517DD0E2E}" srcId="{82024065-F7BF-4039-8628-BAAF6CC5A3BD}" destId="{E258CE85-175E-4117-9013-6F3592F9F61A}" srcOrd="1" destOrd="0" parTransId="{C48514EA-F2FF-40D2-A4DB-C2DC35AEDA1C}" sibTransId="{BBA50922-40FE-42C4-9F0E-5B84154EB25D}"/>
    <dgm:cxn modelId="{2942BE17-EF92-4087-879D-DFD1A5CD1780}" type="presOf" srcId="{619983B5-6271-4C6F-8A34-4EA883CEAE1F}" destId="{A7904AB1-9BCA-4760-BD28-02218D5DFB83}" srcOrd="0" destOrd="0" presId="urn:microsoft.com/office/officeart/2008/layout/VerticalCurvedList"/>
    <dgm:cxn modelId="{9E6A49DD-2DA8-4780-BF64-B63821C19999}" srcId="{82024065-F7BF-4039-8628-BAAF6CC5A3BD}" destId="{5243D429-1F9E-46DF-9223-A5F41FAD2C32}" srcOrd="2" destOrd="0" parTransId="{792B44C5-615B-4CD6-BEF5-B5595851C6E2}" sibTransId="{3EE31D43-153E-44BD-A692-DD42B5243CBF}"/>
    <dgm:cxn modelId="{7357A030-441B-433B-9480-B34302BECA82}" srcId="{82024065-F7BF-4039-8628-BAAF6CC5A3BD}" destId="{619983B5-6271-4C6F-8A34-4EA883CEAE1F}" srcOrd="0" destOrd="0" parTransId="{2072B9F5-2E20-47D4-8D13-6F3184E8B8A6}" sibTransId="{0666D713-E82E-4076-B018-B5D5A94711EA}"/>
    <dgm:cxn modelId="{D8CAFD18-6BE6-4EDA-B9B2-B9047946EDC1}" type="presOf" srcId="{82024065-F7BF-4039-8628-BAAF6CC5A3BD}" destId="{82A2A4E8-EF3C-40B3-B9F1-A05C8F1472AF}" srcOrd="0" destOrd="0" presId="urn:microsoft.com/office/officeart/2008/layout/VerticalCurvedList"/>
    <dgm:cxn modelId="{0B4CF5A2-52D6-48FC-9862-50FB51ED85E3}" type="presOf" srcId="{E258CE85-175E-4117-9013-6F3592F9F61A}" destId="{95FB5EC8-E21F-4DD7-A188-AB40008D176A}" srcOrd="0" destOrd="0" presId="urn:microsoft.com/office/officeart/2008/layout/VerticalCurvedList"/>
    <dgm:cxn modelId="{9C78C4EA-8C89-4539-AA70-9CA1BE57F6FE}" type="presOf" srcId="{FA801243-5434-4915-A34D-61977059693C}" destId="{B702D2C4-1D72-4467-85EA-5E1A6023D144}" srcOrd="0" destOrd="0" presId="urn:microsoft.com/office/officeart/2008/layout/VerticalCurvedList"/>
    <dgm:cxn modelId="{BFDA35BD-E48A-4371-B770-F4451E5D5B43}" type="presOf" srcId="{5243D429-1F9E-46DF-9223-A5F41FAD2C32}" destId="{D78E525E-B7BD-47BD-BC55-CD5AD2B2E86A}" srcOrd="0" destOrd="0" presId="urn:microsoft.com/office/officeart/2008/layout/VerticalCurvedList"/>
    <dgm:cxn modelId="{61AF2F49-3641-4752-8239-96B124704A19}" srcId="{82024065-F7BF-4039-8628-BAAF6CC5A3BD}" destId="{8242AB15-541E-48AA-8068-3D3A298C69D2}" srcOrd="4" destOrd="0" parTransId="{716ECB83-48BE-45DB-9BD1-563443EF915C}" sibTransId="{F8C49053-0FE0-4853-8159-456557A4391E}"/>
    <dgm:cxn modelId="{AFD43689-90CB-4510-8394-AC1B6E97DF13}" srcId="{82024065-F7BF-4039-8628-BAAF6CC5A3BD}" destId="{FA801243-5434-4915-A34D-61977059693C}" srcOrd="3" destOrd="0" parTransId="{ECFDA88E-0F50-4270-9B05-34F4047B8A48}" sibTransId="{DC742472-B590-4D6A-A06F-CB1F3B4644A3}"/>
    <dgm:cxn modelId="{87719944-EE9C-40BA-8BCA-A09DED35932D}" type="presOf" srcId="{8242AB15-541E-48AA-8068-3D3A298C69D2}" destId="{F4AD67AD-5170-430F-ADED-4089B807B2A8}" srcOrd="0" destOrd="0" presId="urn:microsoft.com/office/officeart/2008/layout/VerticalCurvedList"/>
    <dgm:cxn modelId="{9519D134-FF18-4364-8A5C-E65A5F26E4F8}" type="presParOf" srcId="{82A2A4E8-EF3C-40B3-B9F1-A05C8F1472AF}" destId="{67E39B2C-0DDF-49D6-9264-AFDF44A18766}" srcOrd="0" destOrd="0" presId="urn:microsoft.com/office/officeart/2008/layout/VerticalCurvedList"/>
    <dgm:cxn modelId="{5787EE5F-46B2-4C62-A5AA-28962E6B5CC0}" type="presParOf" srcId="{67E39B2C-0DDF-49D6-9264-AFDF44A18766}" destId="{1A7F48A8-8370-456C-B0D3-7D07745F4E47}" srcOrd="0" destOrd="0" presId="urn:microsoft.com/office/officeart/2008/layout/VerticalCurvedList"/>
    <dgm:cxn modelId="{577DE2FE-7B58-4A4D-ABEB-0A5C93861E4C}" type="presParOf" srcId="{1A7F48A8-8370-456C-B0D3-7D07745F4E47}" destId="{E1039306-5FC1-4367-9755-F7AF4B65B7E5}" srcOrd="0" destOrd="0" presId="urn:microsoft.com/office/officeart/2008/layout/VerticalCurvedList"/>
    <dgm:cxn modelId="{82959A80-6D7B-4A86-B44A-7171FE62BE50}" type="presParOf" srcId="{1A7F48A8-8370-456C-B0D3-7D07745F4E47}" destId="{C5E0523A-56F0-4E36-BD3A-64314BE2A352}" srcOrd="1" destOrd="0" presId="urn:microsoft.com/office/officeart/2008/layout/VerticalCurvedList"/>
    <dgm:cxn modelId="{8871AE95-51A3-47AC-831A-5911A53F4C25}" type="presParOf" srcId="{1A7F48A8-8370-456C-B0D3-7D07745F4E47}" destId="{BAB3AECA-00EE-46C5-B605-7C5B8396B931}" srcOrd="2" destOrd="0" presId="urn:microsoft.com/office/officeart/2008/layout/VerticalCurvedList"/>
    <dgm:cxn modelId="{F73E7FDC-E83C-47F0-8EF3-9ECE190E5351}" type="presParOf" srcId="{1A7F48A8-8370-456C-B0D3-7D07745F4E47}" destId="{AC146237-38B5-4A9C-B33A-63AD0B7EFB5B}" srcOrd="3" destOrd="0" presId="urn:microsoft.com/office/officeart/2008/layout/VerticalCurvedList"/>
    <dgm:cxn modelId="{9E9D2527-25AB-4B94-94D9-A40B8C84F95B}" type="presParOf" srcId="{67E39B2C-0DDF-49D6-9264-AFDF44A18766}" destId="{A7904AB1-9BCA-4760-BD28-02218D5DFB83}" srcOrd="1" destOrd="0" presId="urn:microsoft.com/office/officeart/2008/layout/VerticalCurvedList"/>
    <dgm:cxn modelId="{E86D30E4-A36F-4B94-9F4F-5F8C200E7AD8}" type="presParOf" srcId="{67E39B2C-0DDF-49D6-9264-AFDF44A18766}" destId="{9671848A-C4C2-448A-B083-8B7A2E4C452F}" srcOrd="2" destOrd="0" presId="urn:microsoft.com/office/officeart/2008/layout/VerticalCurvedList"/>
    <dgm:cxn modelId="{67033F54-5F81-4E7D-BB2F-C6AC6D4D2DF9}" type="presParOf" srcId="{9671848A-C4C2-448A-B083-8B7A2E4C452F}" destId="{6E6BBAE4-29F9-4FCE-8077-D321F6A0C1FA}" srcOrd="0" destOrd="0" presId="urn:microsoft.com/office/officeart/2008/layout/VerticalCurvedList"/>
    <dgm:cxn modelId="{87E9C39E-FC08-4010-B9AC-3091E2E9C14D}" type="presParOf" srcId="{67E39B2C-0DDF-49D6-9264-AFDF44A18766}" destId="{95FB5EC8-E21F-4DD7-A188-AB40008D176A}" srcOrd="3" destOrd="0" presId="urn:microsoft.com/office/officeart/2008/layout/VerticalCurvedList"/>
    <dgm:cxn modelId="{5FE530A9-3C19-455C-A7B3-AC7AFE9C7E6B}" type="presParOf" srcId="{67E39B2C-0DDF-49D6-9264-AFDF44A18766}" destId="{88F699F5-08B8-4EFB-A79F-2C064881D85C}" srcOrd="4" destOrd="0" presId="urn:microsoft.com/office/officeart/2008/layout/VerticalCurvedList"/>
    <dgm:cxn modelId="{FDA873AA-4965-4A19-9FB9-357F477D1D46}" type="presParOf" srcId="{88F699F5-08B8-4EFB-A79F-2C064881D85C}" destId="{5A562700-B3E0-4E4F-A7F1-4DD998E7CC8F}" srcOrd="0" destOrd="0" presId="urn:microsoft.com/office/officeart/2008/layout/VerticalCurvedList"/>
    <dgm:cxn modelId="{D1D3C9EE-419A-4818-B290-F7F3DFD14CCE}" type="presParOf" srcId="{67E39B2C-0DDF-49D6-9264-AFDF44A18766}" destId="{D78E525E-B7BD-47BD-BC55-CD5AD2B2E86A}" srcOrd="5" destOrd="0" presId="urn:microsoft.com/office/officeart/2008/layout/VerticalCurvedList"/>
    <dgm:cxn modelId="{11F026DA-C325-4961-B930-3C4A4B61D2E7}" type="presParOf" srcId="{67E39B2C-0DDF-49D6-9264-AFDF44A18766}" destId="{057B91A1-73E3-471A-88CC-8132A587C061}" srcOrd="6" destOrd="0" presId="urn:microsoft.com/office/officeart/2008/layout/VerticalCurvedList"/>
    <dgm:cxn modelId="{0FBD0F79-3E69-4AD1-A85C-4FBA059071FA}" type="presParOf" srcId="{057B91A1-73E3-471A-88CC-8132A587C061}" destId="{3CE0D237-149F-45BF-939B-D94E34283471}" srcOrd="0" destOrd="0" presId="urn:microsoft.com/office/officeart/2008/layout/VerticalCurvedList"/>
    <dgm:cxn modelId="{09BE38D4-B658-4D46-8F2A-0265B88B7DE4}" type="presParOf" srcId="{67E39B2C-0DDF-49D6-9264-AFDF44A18766}" destId="{B702D2C4-1D72-4467-85EA-5E1A6023D144}" srcOrd="7" destOrd="0" presId="urn:microsoft.com/office/officeart/2008/layout/VerticalCurvedList"/>
    <dgm:cxn modelId="{134B8ACC-9DA9-44E6-82BE-D7383D4191FE}" type="presParOf" srcId="{67E39B2C-0DDF-49D6-9264-AFDF44A18766}" destId="{6C48A508-C36B-4BF3-A4B1-0279273384A8}" srcOrd="8" destOrd="0" presId="urn:microsoft.com/office/officeart/2008/layout/VerticalCurvedList"/>
    <dgm:cxn modelId="{DDD16136-3C35-4C03-99FB-896F77EE673E}" type="presParOf" srcId="{6C48A508-C36B-4BF3-A4B1-0279273384A8}" destId="{27E00A0D-0B82-4CE9-8F02-0486B835DF27}" srcOrd="0" destOrd="0" presId="urn:microsoft.com/office/officeart/2008/layout/VerticalCurvedList"/>
    <dgm:cxn modelId="{3892F0D0-1CB4-430B-BAE5-76B2174CD5C5}" type="presParOf" srcId="{67E39B2C-0DDF-49D6-9264-AFDF44A18766}" destId="{F4AD67AD-5170-430F-ADED-4089B807B2A8}" srcOrd="9" destOrd="0" presId="urn:microsoft.com/office/officeart/2008/layout/VerticalCurvedList"/>
    <dgm:cxn modelId="{29D9BBB7-C39A-40E5-BE1C-43B1E392F6B2}" type="presParOf" srcId="{67E39B2C-0DDF-49D6-9264-AFDF44A18766}" destId="{B7B6341F-FA6D-46E0-88BA-34E1BAA8A7AF}" srcOrd="10" destOrd="0" presId="urn:microsoft.com/office/officeart/2008/layout/VerticalCurvedList"/>
    <dgm:cxn modelId="{EA2A09DE-87EC-4E8C-8B9C-1A9962892D11}" type="presParOf" srcId="{B7B6341F-FA6D-46E0-88BA-34E1BAA8A7AF}" destId="{29073215-E6E7-4F6B-9738-AF45B72B0660}" srcOrd="0" destOrd="0" presId="urn:microsoft.com/office/officeart/2008/layout/VerticalCurve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EFEA0977-59E0-434A-BB2E-9BEF6BF81F8A}" type="datetimeFigureOut">
              <a:rPr lang="ru-RU" smtClean="0"/>
              <a:t>04.10.2017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423346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FEA0977-59E0-434A-BB2E-9BEF6BF81F8A}" type="datetimeFigureOut">
              <a:rPr lang="ru-RU" smtClean="0"/>
              <a:t>04.10.2017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2555039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FEA0977-59E0-434A-BB2E-9BEF6BF81F8A}" type="datetimeFigureOut">
              <a:rPr lang="ru-RU" smtClean="0"/>
              <a:t>04.10.2017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426362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FEA0977-59E0-434A-BB2E-9BEF6BF81F8A}" type="datetimeFigureOut">
              <a:rPr lang="ru-RU" smtClean="0"/>
              <a:t>04.10.2017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963847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EFEA0977-59E0-434A-BB2E-9BEF6BF81F8A}" type="datetimeFigureOut">
              <a:rPr lang="ru-RU" smtClean="0"/>
              <a:t>04.10.2017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294102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EFEA0977-59E0-434A-BB2E-9BEF6BF81F8A}" type="datetimeFigureOut">
              <a:rPr lang="ru-RU" smtClean="0"/>
              <a:t>04.10.2017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13122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EFEA0977-59E0-434A-BB2E-9BEF6BF81F8A}" type="datetimeFigureOut">
              <a:rPr lang="ru-RU" smtClean="0"/>
              <a:t>04.10.2017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359183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EFEA0977-59E0-434A-BB2E-9BEF6BF81F8A}" type="datetimeFigureOut">
              <a:rPr lang="ru-RU" smtClean="0"/>
              <a:t>04.10.2017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38990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FEA0977-59E0-434A-BB2E-9BEF6BF81F8A}" type="datetimeFigureOut">
              <a:rPr lang="ru-RU" smtClean="0"/>
              <a:t>04.10.2017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423242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FEA0977-59E0-434A-BB2E-9BEF6BF81F8A}" type="datetimeFigureOut">
              <a:rPr lang="ru-RU" smtClean="0"/>
              <a:t>04.10.2017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534794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EFEA0977-59E0-434A-BB2E-9BEF6BF81F8A}" type="datetimeFigureOut">
              <a:rPr lang="ru-RU" smtClean="0"/>
              <a:t>04.10.2017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04A2D38-BD23-4FB5-B5C5-884D5068B3F8}" type="slidenum">
              <a:rPr lang="ru-RU" smtClean="0"/>
              <a:t>‹#›</a:t>
            </a:fld>
            <a:endParaRPr lang="ru-RU"/>
          </a:p>
        </p:txBody>
      </p:sp>
    </p:spTree>
    <p:extLst>
      <p:ext uri="{BB962C8B-B14F-4D97-AF65-F5344CB8AC3E}">
        <p14:creationId xmlns:p14="http://schemas.microsoft.com/office/powerpoint/2010/main" val="2510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A0977-59E0-434A-BB2E-9BEF6BF81F8A}" type="datetimeFigureOut">
              <a:rPr lang="ru-RU" smtClean="0"/>
              <a:t>04.10.2017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A2D38-BD23-4FB5-B5C5-884D5068B3F8}" type="slidenum">
              <a:rPr lang="ru-RU" smtClean="0"/>
              <a:t>‹#›</a:t>
            </a:fld>
            <a:endParaRPr lang="ru-RU"/>
          </a:p>
        </p:txBody>
      </p:sp>
    </p:spTree>
    <p:extLst>
      <p:ext uri="{BB962C8B-B14F-4D97-AF65-F5344CB8AC3E}">
        <p14:creationId xmlns:p14="http://schemas.microsoft.com/office/powerpoint/2010/main" val="3186613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ctrTitle"/>
          </p:nvPr>
        </p:nvSpPr>
        <p:spPr>
          <a:xfrm>
            <a:off x="1115616" y="2924944"/>
            <a:ext cx="6985000" cy="1725612"/>
          </a:xfrm>
        </p:spPr>
        <p:txBody>
          <a:bodyPr rtlCol="0" anchor="ctr">
            <a:normAutofit/>
          </a:bodyPr>
          <a:lstStyle/>
          <a:p>
            <a:pPr eaLnBrk="1" fontAlgn="auto" hangingPunct="1">
              <a:lnSpc>
                <a:spcPct val="100000"/>
              </a:lnSpc>
              <a:spcBef>
                <a:spcPts val="600"/>
              </a:spcBef>
              <a:spcAft>
                <a:spcPts val="600"/>
              </a:spcAft>
              <a:defRPr/>
            </a:pPr>
            <a:r>
              <a:rPr lang="ru-RU" sz="2400" b="1" spc="100" dirty="0" smtClean="0">
                <a:solidFill>
                  <a:srgbClr val="002060"/>
                </a:solidFill>
                <a:latin typeface="Times New Roman" panose="02020603050405020304" pitchFamily="18" charset="0"/>
                <a:cs typeface="Times New Roman" panose="02020603050405020304" pitchFamily="18" charset="0"/>
              </a:rPr>
              <a:t>2017-2021 </a:t>
            </a:r>
            <a:r>
              <a:rPr lang="ru-RU" sz="2400" b="1" spc="100" dirty="0" err="1" smtClean="0">
                <a:solidFill>
                  <a:srgbClr val="002060"/>
                </a:solidFill>
                <a:latin typeface="Times New Roman" panose="02020603050405020304" pitchFamily="18" charset="0"/>
                <a:cs typeface="Times New Roman" panose="02020603050405020304" pitchFamily="18" charset="0"/>
              </a:rPr>
              <a:t>йилларда</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Ўзбекистон</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Республикасини</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ривожлантиришнинг</a:t>
            </a:r>
            <a:r>
              <a:rPr lang="ru-RU" sz="2400" b="1" spc="100" dirty="0" smtClean="0">
                <a:solidFill>
                  <a:srgbClr val="002060"/>
                </a:solidFill>
                <a:latin typeface="Times New Roman" panose="02020603050405020304" pitchFamily="18" charset="0"/>
                <a:cs typeface="Times New Roman" panose="02020603050405020304" pitchFamily="18" charset="0"/>
              </a:rPr>
              <a:t/>
            </a:r>
            <a:br>
              <a:rPr lang="ru-RU" sz="2400" b="1" spc="100" dirty="0" smtClean="0">
                <a:solidFill>
                  <a:srgbClr val="002060"/>
                </a:solidFill>
                <a:latin typeface="Times New Roman" panose="02020603050405020304" pitchFamily="18" charset="0"/>
                <a:cs typeface="Times New Roman" panose="02020603050405020304" pitchFamily="18" charset="0"/>
              </a:rPr>
            </a:br>
            <a:r>
              <a:rPr lang="ru-RU" sz="2400" b="1" spc="100" dirty="0" err="1" smtClean="0">
                <a:solidFill>
                  <a:srgbClr val="002060"/>
                </a:solidFill>
                <a:latin typeface="Times New Roman" panose="02020603050405020304" pitchFamily="18" charset="0"/>
                <a:cs typeface="Times New Roman" panose="02020603050405020304" pitchFamily="18" charset="0"/>
              </a:rPr>
              <a:t>бешта</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устувор</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йўналишлари</a:t>
            </a:r>
            <a:r>
              <a:rPr lang="ru-RU" sz="2400" b="1" spc="100" dirty="0" smtClean="0">
                <a:solidFill>
                  <a:srgbClr val="002060"/>
                </a:solidFill>
                <a:latin typeface="Times New Roman" panose="02020603050405020304" pitchFamily="18" charset="0"/>
                <a:cs typeface="Times New Roman" panose="02020603050405020304" pitchFamily="18" charset="0"/>
              </a:rPr>
              <a:t> </a:t>
            </a:r>
            <a:r>
              <a:rPr lang="ru-RU" sz="2400" b="1" spc="100" dirty="0" err="1" smtClean="0">
                <a:solidFill>
                  <a:srgbClr val="002060"/>
                </a:solidFill>
                <a:latin typeface="Times New Roman" panose="02020603050405020304" pitchFamily="18" charset="0"/>
                <a:cs typeface="Times New Roman" panose="02020603050405020304" pitchFamily="18" charset="0"/>
              </a:rPr>
              <a:t>бўйича</a:t>
            </a:r>
            <a:r>
              <a:rPr lang="ru-RU" sz="2400" b="1" spc="100" dirty="0" smtClean="0">
                <a:solidFill>
                  <a:srgbClr val="002060"/>
                </a:solidFill>
                <a:latin typeface="Times New Roman" panose="02020603050405020304" pitchFamily="18" charset="0"/>
                <a:cs typeface="Times New Roman" panose="02020603050405020304" pitchFamily="18" charset="0"/>
              </a:rPr>
              <a:t/>
            </a:r>
            <a:br>
              <a:rPr lang="ru-RU" sz="2400" b="1" spc="100" dirty="0" smtClean="0">
                <a:solidFill>
                  <a:srgbClr val="002060"/>
                </a:solidFill>
                <a:latin typeface="Times New Roman" panose="02020603050405020304" pitchFamily="18" charset="0"/>
                <a:cs typeface="Times New Roman" panose="02020603050405020304" pitchFamily="18" charset="0"/>
              </a:rPr>
            </a:br>
            <a:r>
              <a:rPr lang="ru-RU" sz="2400" b="1" spc="100" dirty="0" smtClean="0">
                <a:solidFill>
                  <a:srgbClr val="002060"/>
                </a:solidFill>
                <a:latin typeface="Times New Roman" panose="02020603050405020304" pitchFamily="18" charset="0"/>
                <a:cs typeface="Times New Roman" panose="02020603050405020304" pitchFamily="18" charset="0"/>
              </a:rPr>
              <a:t>ҲАРАКАТЛАР СТРАТЕГИЯСИ</a:t>
            </a:r>
            <a:endParaRPr lang="ru-RU" sz="2400" b="1" spc="100" dirty="0">
              <a:solidFill>
                <a:srgbClr val="002060"/>
              </a:solidFill>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rcRect b="24942"/>
          <a:stretch>
            <a:fillRect/>
          </a:stretch>
        </p:blipFill>
        <p:spPr bwMode="auto">
          <a:xfrm>
            <a:off x="463550" y="88900"/>
            <a:ext cx="1925638"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Скругленный прямоугольник 5"/>
          <p:cNvSpPr/>
          <p:nvPr/>
        </p:nvSpPr>
        <p:spPr>
          <a:xfrm>
            <a:off x="384175" y="1765300"/>
            <a:ext cx="2084388" cy="777875"/>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2017-2021 ЙИЛЛАРДА</a:t>
            </a:r>
          </a:p>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ҲАРАКАТЛАР  СТРАТЕГИЯСИ</a:t>
            </a:r>
            <a:endParaRPr lang="ru-RU" sz="1400"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54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Скругленный прямоугольник 21"/>
          <p:cNvSpPr/>
          <p:nvPr/>
        </p:nvSpPr>
        <p:spPr>
          <a:xfrm>
            <a:off x="971600" y="2353464"/>
            <a:ext cx="2373530"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smtClean="0">
                <a:solidFill>
                  <a:srgbClr val="432003"/>
                </a:solidFill>
                <a:latin typeface="Times New Roman" pitchFamily="18" charset="0"/>
                <a:cs typeface="Times New Roman" pitchFamily="18" charset="0"/>
              </a:rPr>
              <a:t>Республикада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ёшларга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оид</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давлат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сиёсатини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амалга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ошириш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бўйича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идоралар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раҳбарлари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билан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ижтимоий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тармоқларда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тўғридан-тўғри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узатиладиган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очиқ</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мулоқотлар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a:t>
            </a:r>
            <a:endParaRPr lang="ru-RU" sz="1000" dirty="0">
              <a:solidFill>
                <a:srgbClr val="432003"/>
              </a:solidFill>
              <a:latin typeface="Times New Roman" pitchFamily="18" charset="0"/>
              <a:cs typeface="Times New Roman" pitchFamily="18" charset="0"/>
            </a:endParaRPr>
          </a:p>
        </p:txBody>
      </p:sp>
      <p:sp>
        <p:nvSpPr>
          <p:cNvPr id="23" name="Скругленный прямоугольник 22"/>
          <p:cNvSpPr/>
          <p:nvPr/>
        </p:nvSpPr>
        <p:spPr>
          <a:xfrm>
            <a:off x="3496042" y="2417160"/>
            <a:ext cx="2300093" cy="2815804"/>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smtClean="0">
                <a:solidFill>
                  <a:srgbClr val="432003"/>
                </a:solidFill>
                <a:latin typeface="Times New Roman" pitchFamily="18" charset="0"/>
                <a:cs typeface="Times New Roman" pitchFamily="18" charset="0"/>
              </a:rPr>
              <a:t>Ёшлар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ўртасида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тиббий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маданиятни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ошириш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уларга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тиббий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кўрикдан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доимий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ўтишнинг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ижобий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томонларини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тушунтириш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мақсадида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таълим</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муассасалари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маҳаллалар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ҳамда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тиббиёт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пунктларида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Саломатлик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кунлари»ни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a:t>
            </a:r>
            <a:endParaRPr lang="ru-RU" sz="1000" dirty="0">
              <a:solidFill>
                <a:srgbClr val="432003"/>
              </a:solidFill>
              <a:latin typeface="Times New Roman" pitchFamily="18" charset="0"/>
              <a:cs typeface="Times New Roman" pitchFamily="18" charset="0"/>
            </a:endParaRPr>
          </a:p>
        </p:txBody>
      </p:sp>
      <p:sp>
        <p:nvSpPr>
          <p:cNvPr id="24" name="Скругленный прямоугольник 23"/>
          <p:cNvSpPr/>
          <p:nvPr/>
        </p:nvSpPr>
        <p:spPr>
          <a:xfrm>
            <a:off x="6004967" y="2417160"/>
            <a:ext cx="2854620" cy="2815804"/>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smtClean="0">
                <a:solidFill>
                  <a:srgbClr val="432003"/>
                </a:solidFill>
                <a:latin typeface="Times New Roman" pitchFamily="18" charset="0"/>
                <a:cs typeface="Times New Roman" pitchFamily="18" charset="0"/>
              </a:rPr>
              <a:t>Нотинч</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оилалар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фарзандлари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уюшмаган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ёшлар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билан</a:t>
            </a:r>
            <a:r>
              <a:rPr lang="ru-RU" sz="1000" dirty="0" smtClean="0">
                <a:solidFill>
                  <a:srgbClr val="432003"/>
                </a:solidFill>
                <a:latin typeface="Times New Roman" pitchFamily="18" charset="0"/>
                <a:cs typeface="Times New Roman" pitchFamily="18" charset="0"/>
              </a:rPr>
              <a:t> банд </a:t>
            </a:r>
            <a:r>
              <a:rPr lang="ru-RU" sz="1000" dirty="0" err="1" smtClean="0">
                <a:solidFill>
                  <a:srgbClr val="432003"/>
                </a:solidFill>
                <a:latin typeface="Times New Roman" pitchFamily="18" charset="0"/>
                <a:cs typeface="Times New Roman" pitchFamily="18" charset="0"/>
              </a:rPr>
              <a:t>бўлмаган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оммавий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маданият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таъсирига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тушиб</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қолган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йигит-қизларнинг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хатти-ҳаракатларини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назоратга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олишда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уларнинг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ота-оналарининг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масъулиятини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ошириш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кашандалик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алкоголли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ичимликлар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истеъмол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қилиш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бошқа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иллатлар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профилактикасига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оид</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тадбирлар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семинарлар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ўтказиш</a:t>
            </a:r>
            <a:r>
              <a:rPr lang="ru-RU" sz="1000" dirty="0" smtClean="0">
                <a:solidFill>
                  <a:srgbClr val="432003"/>
                </a:solidFill>
                <a:latin typeface="Times New Roman" pitchFamily="18" charset="0"/>
                <a:cs typeface="Times New Roman" pitchFamily="18" charset="0"/>
              </a:rPr>
              <a:t>, буклет, плакат, </a:t>
            </a:r>
            <a:r>
              <a:rPr lang="ru-RU" sz="1000" dirty="0" err="1" smtClean="0">
                <a:solidFill>
                  <a:srgbClr val="432003"/>
                </a:solidFill>
                <a:latin typeface="Times New Roman" pitchFamily="18" charset="0"/>
                <a:cs typeface="Times New Roman" pitchFamily="18" charset="0"/>
              </a:rPr>
              <a:t>кўргазмали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қўлланмалар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чоп</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кўрсатув</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эшиттиришлар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қилиш</a:t>
            </a:r>
            <a:r>
              <a:rPr lang="ru-RU" sz="1000" dirty="0" smtClean="0">
                <a:solidFill>
                  <a:srgbClr val="432003"/>
                </a:solidFill>
                <a:latin typeface="Times New Roman" pitchFamily="18" charset="0"/>
                <a:cs typeface="Times New Roman" pitchFamily="18" charset="0"/>
              </a:rPr>
              <a:t>.</a:t>
            </a:r>
            <a:endParaRPr lang="ru-RU" sz="1000"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899593" y="5309521"/>
            <a:ext cx="2551204"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smtClean="0">
                <a:solidFill>
                  <a:srgbClr val="432003"/>
                </a:solidFill>
                <a:latin typeface="Times New Roman" pitchFamily="18" charset="0"/>
                <a:cs typeface="Times New Roman" pitchFamily="18" charset="0"/>
              </a:rPr>
              <a:t>«</a:t>
            </a:r>
            <a:r>
              <a:rPr lang="ru-RU" sz="1000" dirty="0" err="1" smtClean="0">
                <a:solidFill>
                  <a:srgbClr val="432003"/>
                </a:solidFill>
                <a:latin typeface="Times New Roman" pitchFamily="18" charset="0"/>
                <a:cs typeface="Times New Roman" pitchFamily="18" charset="0"/>
              </a:rPr>
              <a:t>Камолот</a:t>
            </a:r>
            <a:r>
              <a:rPr lang="ru-RU" sz="1000" dirty="0" smtClean="0">
                <a:solidFill>
                  <a:srgbClr val="432003"/>
                </a:solidFill>
                <a:latin typeface="Times New Roman" pitchFamily="18" charset="0"/>
                <a:cs typeface="Times New Roman" pitchFamily="18" charset="0"/>
              </a:rPr>
              <a:t>» ЁИҲ, </a:t>
            </a:r>
            <a:r>
              <a:rPr lang="ru-RU" sz="1000" dirty="0" err="1" smtClean="0">
                <a:solidFill>
                  <a:srgbClr val="432003"/>
                </a:solidFill>
                <a:latin typeface="Times New Roman" pitchFamily="18" charset="0"/>
                <a:cs typeface="Times New Roman" pitchFamily="18" charset="0"/>
              </a:rPr>
              <a:t>ОваЎМТВ</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Халқ</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таълими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Меҳнат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Соғлиқни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сақлаш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вазирлиги</a:t>
            </a:r>
            <a:r>
              <a:rPr lang="ru-RU" sz="1000" dirty="0" smtClean="0">
                <a:solidFill>
                  <a:srgbClr val="432003"/>
                </a:solidFill>
                <a:latin typeface="Times New Roman" pitchFamily="18" charset="0"/>
                <a:cs typeface="Times New Roman" pitchFamily="18" charset="0"/>
              </a:rPr>
              <a:t>, ИИВ, </a:t>
            </a:r>
            <a:r>
              <a:rPr lang="ru-RU" sz="1000" dirty="0" err="1" smtClean="0">
                <a:solidFill>
                  <a:srgbClr val="432003"/>
                </a:solidFill>
                <a:latin typeface="Times New Roman" pitchFamily="18" charset="0"/>
                <a:cs typeface="Times New Roman" pitchFamily="18" charset="0"/>
              </a:rPr>
              <a:t>Ахборот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технологиялари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Ўзбекистон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Миллий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ахборот</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агентлиги</a:t>
            </a:r>
            <a:r>
              <a:rPr lang="ru-RU" sz="1000" dirty="0" smtClean="0">
                <a:solidFill>
                  <a:srgbClr val="432003"/>
                </a:solidFill>
                <a:latin typeface="Times New Roman" pitchFamily="18" charset="0"/>
                <a:cs typeface="Times New Roman" pitchFamily="18" charset="0"/>
              </a:rPr>
              <a:t>, МТРК, </a:t>
            </a:r>
            <a:r>
              <a:rPr lang="ru-RU" sz="1000" dirty="0" err="1" smtClean="0">
                <a:solidFill>
                  <a:srgbClr val="432003"/>
                </a:solidFill>
                <a:latin typeface="Times New Roman" pitchFamily="18" charset="0"/>
                <a:cs typeface="Times New Roman" pitchFamily="18" charset="0"/>
              </a:rPr>
              <a:t>ЎзЭОАВМА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вазирлик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идоралар</a:t>
            </a:r>
            <a:endParaRPr lang="ru-RU" sz="1000" dirty="0">
              <a:solidFill>
                <a:srgbClr val="432003"/>
              </a:solidFill>
              <a:latin typeface="Times New Roman" pitchFamily="18" charset="0"/>
              <a:cs typeface="Times New Roman" pitchFamily="18" charset="0"/>
            </a:endParaRPr>
          </a:p>
        </p:txBody>
      </p:sp>
      <p:sp>
        <p:nvSpPr>
          <p:cNvPr id="27" name="Скругленный прямоугольник 26"/>
          <p:cNvSpPr/>
          <p:nvPr/>
        </p:nvSpPr>
        <p:spPr>
          <a:xfrm>
            <a:off x="3563888" y="5310583"/>
            <a:ext cx="2232248"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smtClean="0">
                <a:latin typeface="Times New Roman" pitchFamily="18" charset="0"/>
                <a:cs typeface="Times New Roman" pitchFamily="18" charset="0"/>
              </a:rPr>
              <a:t>«</a:t>
            </a:r>
            <a:r>
              <a:rPr lang="ru-RU" sz="1100" dirty="0" err="1" smtClean="0">
                <a:latin typeface="Times New Roman" pitchFamily="18" charset="0"/>
                <a:cs typeface="Times New Roman" pitchFamily="18" charset="0"/>
              </a:rPr>
              <a:t>Камолот</a:t>
            </a:r>
            <a:r>
              <a:rPr lang="ru-RU" sz="1100" dirty="0" smtClean="0">
                <a:latin typeface="Times New Roman" pitchFamily="18" charset="0"/>
                <a:cs typeface="Times New Roman" pitchFamily="18" charset="0"/>
              </a:rPr>
              <a:t>» ЁИҲ,</a:t>
            </a:r>
          </a:p>
          <a:p>
            <a:pPr algn="ctr"/>
            <a:r>
              <a:rPr lang="ru-RU" sz="1100" dirty="0" smtClean="0">
                <a:latin typeface="Times New Roman" pitchFamily="18" charset="0"/>
                <a:cs typeface="Times New Roman" pitchFamily="18" charset="0"/>
              </a:rPr>
              <a:t>Хотин-</a:t>
            </a:r>
            <a:r>
              <a:rPr lang="ru-RU" sz="1100" dirty="0" err="1" smtClean="0">
                <a:latin typeface="Times New Roman" pitchFamily="18" charset="0"/>
                <a:cs typeface="Times New Roman" pitchFamily="18" charset="0"/>
              </a:rPr>
              <a:t>қизлар</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қўмитаси</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Соғлиқни</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сақлаш</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вазирлиги</a:t>
            </a:r>
            <a:r>
              <a:rPr lang="ru-RU" sz="1100" dirty="0" smtClean="0">
                <a:latin typeface="Times New Roman" pitchFamily="18" charset="0"/>
                <a:cs typeface="Times New Roman" pitchFamily="18" charset="0"/>
              </a:rPr>
              <a:t>,</a:t>
            </a:r>
          </a:p>
          <a:p>
            <a:pPr algn="ctr"/>
            <a:r>
              <a:rPr lang="ru-RU" sz="1100" dirty="0" err="1" smtClean="0">
                <a:latin typeface="Times New Roman" pitchFamily="18" charset="0"/>
                <a:cs typeface="Times New Roman" pitchFamily="18" charset="0"/>
              </a:rPr>
              <a:t>ОваЎМТВ</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Халқ</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таълими</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вазирлиги</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Маҳалла</a:t>
            </a:r>
            <a:r>
              <a:rPr lang="ru-RU" sz="1100" dirty="0" smtClean="0">
                <a:latin typeface="Times New Roman" pitchFamily="18" charset="0"/>
                <a:cs typeface="Times New Roman" pitchFamily="18" charset="0"/>
              </a:rPr>
              <a:t>» </a:t>
            </a:r>
            <a:r>
              <a:rPr lang="ru-RU" sz="1100" dirty="0" err="1" smtClean="0">
                <a:latin typeface="Times New Roman" pitchFamily="18" charset="0"/>
                <a:cs typeface="Times New Roman" pitchFamily="18" charset="0"/>
              </a:rPr>
              <a:t>жамғармаси</a:t>
            </a:r>
            <a:endParaRPr lang="ru-RU" sz="1100" dirty="0">
              <a:latin typeface="Times New Roman" pitchFamily="18" charset="0"/>
              <a:cs typeface="Times New Roman" pitchFamily="18" charset="0"/>
            </a:endParaRPr>
          </a:p>
        </p:txBody>
      </p:sp>
      <p:sp>
        <p:nvSpPr>
          <p:cNvPr id="28" name="Скругленный прямоугольник 27"/>
          <p:cNvSpPr/>
          <p:nvPr/>
        </p:nvSpPr>
        <p:spPr>
          <a:xfrm>
            <a:off x="6004967" y="5328626"/>
            <a:ext cx="2887513"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endParaRPr lang="ru-RU" sz="1050" dirty="0" smtClean="0">
              <a:solidFill>
                <a:srgbClr val="432003"/>
              </a:solidFill>
              <a:latin typeface="Times New Roman" pitchFamily="18" charset="0"/>
              <a:cs typeface="Times New Roman" pitchFamily="18" charset="0"/>
            </a:endParaRPr>
          </a:p>
          <a:p>
            <a:pPr algn="ctr"/>
            <a:r>
              <a:rPr lang="ru-RU" sz="1050" dirty="0" smtClean="0">
                <a:solidFill>
                  <a:srgbClr val="432003"/>
                </a:solidFill>
                <a:latin typeface="Times New Roman" pitchFamily="18" charset="0"/>
                <a:cs typeface="Times New Roman" pitchFamily="18" charset="0"/>
              </a:rPr>
              <a:t>«</a:t>
            </a:r>
            <a:r>
              <a:rPr lang="ru-RU" sz="1050" dirty="0" err="1" smtClean="0">
                <a:solidFill>
                  <a:srgbClr val="432003"/>
                </a:solidFill>
                <a:latin typeface="Times New Roman" pitchFamily="18" charset="0"/>
                <a:cs typeface="Times New Roman" pitchFamily="18" charset="0"/>
              </a:rPr>
              <a:t>Камолот</a:t>
            </a:r>
            <a:r>
              <a:rPr lang="ru-RU" sz="1050" dirty="0" smtClean="0">
                <a:solidFill>
                  <a:srgbClr val="432003"/>
                </a:solidFill>
                <a:latin typeface="Times New Roman" pitchFamily="18" charset="0"/>
                <a:cs typeface="Times New Roman" pitchFamily="18" charset="0"/>
              </a:rPr>
              <a:t>» ЁИҲ, Хотин-</a:t>
            </a:r>
            <a:r>
              <a:rPr lang="ru-RU" sz="1050" dirty="0" err="1" smtClean="0">
                <a:solidFill>
                  <a:srgbClr val="432003"/>
                </a:solidFill>
                <a:latin typeface="Times New Roman" pitchFamily="18" charset="0"/>
                <a:cs typeface="Times New Roman" pitchFamily="18" charset="0"/>
              </a:rPr>
              <a:t>қизлар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қўмитаси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Соғлиқни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сақлаш</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Касаба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уюшмалари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Федерацияси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кенгаши</a:t>
            </a:r>
            <a:r>
              <a:rPr lang="ru-RU" sz="1050" dirty="0" smtClean="0">
                <a:solidFill>
                  <a:srgbClr val="432003"/>
                </a:solidFill>
                <a:latin typeface="Times New Roman" pitchFamily="18" charset="0"/>
                <a:cs typeface="Times New Roman" pitchFamily="18" charset="0"/>
              </a:rPr>
              <a:t>, ИИВ, </a:t>
            </a:r>
            <a:r>
              <a:rPr lang="ru-RU" sz="1050" dirty="0" err="1" smtClean="0">
                <a:solidFill>
                  <a:srgbClr val="432003"/>
                </a:solidFill>
                <a:latin typeface="Times New Roman" pitchFamily="18" charset="0"/>
                <a:cs typeface="Times New Roman" pitchFamily="18" charset="0"/>
              </a:rPr>
              <a:t>Адлия</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Халқ</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таълими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ОваЎМТВ</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Ўрта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махсус</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касб-ҳунар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таълими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маркази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Соғлом</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авлод</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учун</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фонди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Оила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илмий-амалий</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маркази</a:t>
            </a:r>
            <a:r>
              <a:rPr lang="ru-RU" sz="1050" dirty="0" smtClean="0">
                <a:solidFill>
                  <a:srgbClr val="432003"/>
                </a:solidFill>
                <a:latin typeface="Times New Roman" pitchFamily="18" charset="0"/>
                <a:cs typeface="Times New Roman" pitchFamily="18" charset="0"/>
              </a:rPr>
              <a:t>, МТРК, </a:t>
            </a:r>
            <a:r>
              <a:rPr lang="ru-RU" sz="1050" dirty="0" err="1" smtClean="0">
                <a:solidFill>
                  <a:srgbClr val="432003"/>
                </a:solidFill>
                <a:latin typeface="Times New Roman" pitchFamily="18" charset="0"/>
                <a:cs typeface="Times New Roman" pitchFamily="18" charset="0"/>
              </a:rPr>
              <a:t>ЎзННТМА</a:t>
            </a:r>
            <a:endParaRPr lang="ru-RU" sz="1050" dirty="0">
              <a:solidFill>
                <a:srgbClr val="432003"/>
              </a:solidFill>
              <a:latin typeface="Times New Roman" pitchFamily="18" charset="0"/>
              <a:cs typeface="Times New Roman" pitchFamily="18" charset="0"/>
            </a:endParaRPr>
          </a:p>
        </p:txBody>
      </p:sp>
      <p:sp>
        <p:nvSpPr>
          <p:cNvPr id="30" name="Скругленный прямоугольник 29"/>
          <p:cNvSpPr/>
          <p:nvPr/>
        </p:nvSpPr>
        <p:spPr>
          <a:xfrm>
            <a:off x="1079612" y="2319093"/>
            <a:ext cx="215750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279-</a:t>
            </a:r>
            <a:r>
              <a:rPr lang="ru-RU" sz="1050" dirty="0" smtClean="0">
                <a:solidFill>
                  <a:srgbClr val="432003"/>
                </a:solidFill>
                <a:latin typeface="Times New Roman" pitchFamily="18" charset="0"/>
                <a:cs typeface="Times New Roman" pitchFamily="18" charset="0"/>
              </a:rPr>
              <a:t> банд</a:t>
            </a:r>
            <a:endParaRPr lang="ru-RU" sz="1050" dirty="0">
              <a:solidFill>
                <a:srgbClr val="432003"/>
              </a:solidFill>
              <a:latin typeface="Times New Roman" pitchFamily="18" charset="0"/>
              <a:cs typeface="Times New Roman" pitchFamily="18" charset="0"/>
            </a:endParaRPr>
          </a:p>
        </p:txBody>
      </p:sp>
      <p:sp>
        <p:nvSpPr>
          <p:cNvPr id="31" name="Скругленный прямоугольник 30"/>
          <p:cNvSpPr/>
          <p:nvPr/>
        </p:nvSpPr>
        <p:spPr>
          <a:xfrm>
            <a:off x="3600711" y="2319859"/>
            <a:ext cx="2090753"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289-банд</a:t>
            </a:r>
            <a:endParaRPr lang="ru-RU" sz="1050" dirty="0">
              <a:solidFill>
                <a:srgbClr val="432003"/>
              </a:solidFill>
              <a:latin typeface="Times New Roman" pitchFamily="18" charset="0"/>
              <a:cs typeface="Times New Roman" pitchFamily="18" charset="0"/>
            </a:endParaRPr>
          </a:p>
        </p:txBody>
      </p:sp>
      <p:sp>
        <p:nvSpPr>
          <p:cNvPr id="32" name="Скругленный прямоугольник 31"/>
          <p:cNvSpPr/>
          <p:nvPr/>
        </p:nvSpPr>
        <p:spPr>
          <a:xfrm>
            <a:off x="6329414" y="2319093"/>
            <a:ext cx="220572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 292-банд</a:t>
            </a:r>
            <a:endParaRPr lang="ru-RU" sz="1050" dirty="0">
              <a:solidFill>
                <a:srgbClr val="432003"/>
              </a:solidFill>
              <a:latin typeface="Times New Roman" pitchFamily="18" charset="0"/>
              <a:cs typeface="Times New Roman" pitchFamily="18" charset="0"/>
            </a:endParaRPr>
          </a:p>
        </p:txBody>
      </p:sp>
      <p:grpSp>
        <p:nvGrpSpPr>
          <p:cNvPr id="19" name="Группа 18"/>
          <p:cNvGrpSpPr/>
          <p:nvPr/>
        </p:nvGrpSpPr>
        <p:grpSpPr>
          <a:xfrm>
            <a:off x="1522804" y="119975"/>
            <a:ext cx="6276269" cy="755373"/>
            <a:chOff x="1591551" y="152973"/>
            <a:chExt cx="6276269" cy="755373"/>
          </a:xfrm>
        </p:grpSpPr>
        <p:grpSp>
          <p:nvGrpSpPr>
            <p:cNvPr id="21" name="Группа 20"/>
            <p:cNvGrpSpPr/>
            <p:nvPr/>
          </p:nvGrpSpPr>
          <p:grpSpPr>
            <a:xfrm>
              <a:off x="2034959" y="176686"/>
              <a:ext cx="5832861" cy="731660"/>
              <a:chOff x="3707904" y="2323541"/>
              <a:chExt cx="1944216" cy="1990128"/>
            </a:xfrm>
          </p:grpSpPr>
          <p:sp>
            <p:nvSpPr>
              <p:cNvPr id="39" name="Прямоугольник 38"/>
              <p:cNvSpPr/>
              <p:nvPr/>
            </p:nvSpPr>
            <p:spPr>
              <a:xfrm>
                <a:off x="3903794" y="2674869"/>
                <a:ext cx="1636163" cy="1088306"/>
              </a:xfrm>
              <a:prstGeom prst="rect">
                <a:avLst/>
              </a:prstGeom>
              <a:ln>
                <a:noFill/>
              </a:ln>
            </p:spPr>
            <p:txBody>
              <a:bodyPr wrap="square">
                <a:spAutoFit/>
              </a:bodyPr>
              <a:lstStyle/>
              <a:p>
                <a:pPr marL="91440" algn="ctr">
                  <a:defRPr/>
                </a:pPr>
                <a:r>
                  <a:rPr lang="ru-RU" sz="2000" b="1" dirty="0" err="1" smtClean="0">
                    <a:solidFill>
                      <a:srgbClr val="002060"/>
                    </a:solidFill>
                    <a:latin typeface="Times New Roman" panose="02020603050405020304" pitchFamily="18" charset="0"/>
                    <a:cs typeface="Times New Roman" panose="02020603050405020304" pitchFamily="18" charset="0"/>
                  </a:rPr>
                  <a:t>Ижтимоий</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соҳани</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000" b="1" dirty="0">
                  <a:solidFill>
                    <a:srgbClr val="002060"/>
                  </a:solidFill>
                  <a:latin typeface="Times New Roman" panose="02020603050405020304" pitchFamily="18" charset="0"/>
                  <a:cs typeface="Times New Roman" panose="02020603050405020304" pitchFamily="18" charset="0"/>
                </a:endParaRPr>
              </a:p>
            </p:txBody>
          </p:sp>
          <p:sp>
            <p:nvSpPr>
              <p:cNvPr id="40" name="Скругленный прямоугольник 39"/>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8" name="Овал 37"/>
            <p:cNvSpPr/>
            <p:nvPr/>
          </p:nvSpPr>
          <p:spPr>
            <a:xfrm>
              <a:off x="1591551" y="152973"/>
              <a:ext cx="887354"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grpSp>
      <p:sp>
        <p:nvSpPr>
          <p:cNvPr id="17" name="Скругленный прямоугольник 16"/>
          <p:cNvSpPr/>
          <p:nvPr/>
        </p:nvSpPr>
        <p:spPr>
          <a:xfrm>
            <a:off x="556483" y="980728"/>
            <a:ext cx="8208912"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2400" b="1" dirty="0" smtClean="0">
                <a:solidFill>
                  <a:srgbClr val="432003"/>
                </a:solidFill>
                <a:latin typeface="Times New Roman" pitchFamily="18" charset="0"/>
                <a:cs typeface="Times New Roman" pitchFamily="18" charset="0"/>
              </a:rPr>
              <a:t>4.5. </a:t>
            </a:r>
            <a:r>
              <a:rPr lang="ru-RU" sz="2400" b="1" dirty="0" err="1" smtClean="0">
                <a:solidFill>
                  <a:srgbClr val="432003"/>
                </a:solidFill>
                <a:latin typeface="Times New Roman" pitchFamily="18" charset="0"/>
                <a:cs typeface="Times New Roman" pitchFamily="18" charset="0"/>
              </a:rPr>
              <a:t>Ёшларга</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оид</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давлат</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сиёсатини</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такомиллаштириш</a:t>
            </a:r>
            <a:endParaRPr lang="ru-RU" sz="2400" b="1" dirty="0">
              <a:solidFill>
                <a:srgbClr val="432003"/>
              </a:solidFill>
              <a:latin typeface="Times New Roman" pitchFamily="18" charset="0"/>
              <a:cs typeface="Times New Roman" pitchFamily="18" charset="0"/>
            </a:endParaRPr>
          </a:p>
        </p:txBody>
      </p:sp>
    </p:spTree>
    <p:extLst>
      <p:ext uri="{BB962C8B-B14F-4D97-AF65-F5344CB8AC3E}">
        <p14:creationId xmlns:p14="http://schemas.microsoft.com/office/powerpoint/2010/main" val="1011065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Скругленный прямоугольник 12"/>
          <p:cNvSpPr/>
          <p:nvPr/>
        </p:nvSpPr>
        <p:spPr>
          <a:xfrm>
            <a:off x="556483" y="583434"/>
            <a:ext cx="8208912" cy="973357"/>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b="1" spc="100" dirty="0" smtClean="0">
                <a:solidFill>
                  <a:srgbClr val="002060"/>
                </a:solidFill>
                <a:latin typeface="Times New Roman" panose="02020603050405020304" pitchFamily="18" charset="0"/>
                <a:cs typeface="Times New Roman" panose="02020603050405020304" pitchFamily="18" charset="0"/>
              </a:rPr>
              <a:t>2017-2021 </a:t>
            </a:r>
            <a:r>
              <a:rPr lang="ru-RU" sz="1400" b="1" spc="100" dirty="0" err="1" smtClean="0">
                <a:solidFill>
                  <a:srgbClr val="002060"/>
                </a:solidFill>
                <a:latin typeface="Times New Roman" panose="02020603050405020304" pitchFamily="18" charset="0"/>
                <a:cs typeface="Times New Roman" panose="02020603050405020304" pitchFamily="18" charset="0"/>
              </a:rPr>
              <a:t>йилларда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Ўзбекистон</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Республикасини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ривожлантиришнинг</a:t>
            </a:r>
            <a:r>
              <a:rPr lang="ru-RU" sz="1400" b="1" spc="100" dirty="0" smtClean="0">
                <a:solidFill>
                  <a:srgbClr val="002060"/>
                </a:solidFill>
                <a:latin typeface="Times New Roman" panose="02020603050405020304" pitchFamily="18" charset="0"/>
                <a:cs typeface="Times New Roman" panose="02020603050405020304" pitchFamily="18" charset="0"/>
              </a:rPr>
              <a:t/>
            </a:r>
            <a:br>
              <a:rPr lang="ru-RU" sz="1400" b="1" spc="100" dirty="0" smtClean="0">
                <a:solidFill>
                  <a:srgbClr val="002060"/>
                </a:solidFill>
                <a:latin typeface="Times New Roman" panose="02020603050405020304" pitchFamily="18" charset="0"/>
                <a:cs typeface="Times New Roman" panose="02020603050405020304" pitchFamily="18" charset="0"/>
              </a:rPr>
            </a:br>
            <a:r>
              <a:rPr lang="ru-RU" sz="1400" b="1" spc="100" dirty="0" err="1" smtClean="0">
                <a:solidFill>
                  <a:srgbClr val="002060"/>
                </a:solidFill>
                <a:latin typeface="Times New Roman" panose="02020603050405020304" pitchFamily="18" charset="0"/>
                <a:cs typeface="Times New Roman" panose="02020603050405020304" pitchFamily="18" charset="0"/>
              </a:rPr>
              <a:t>бешта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устувор</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йўналишлари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бўйича</a:t>
            </a:r>
            <a:r>
              <a:rPr lang="ru-RU" sz="1400" b="1" spc="100" dirty="0" smtClean="0">
                <a:solidFill>
                  <a:srgbClr val="002060"/>
                </a:solidFill>
                <a:latin typeface="Times New Roman" panose="02020603050405020304" pitchFamily="18" charset="0"/>
                <a:cs typeface="Times New Roman" panose="02020603050405020304" pitchFamily="18" charset="0"/>
              </a:rPr>
              <a:t/>
            </a:r>
            <a:br>
              <a:rPr lang="ru-RU" sz="1400" b="1" spc="100" dirty="0" smtClean="0">
                <a:solidFill>
                  <a:srgbClr val="002060"/>
                </a:solidFill>
                <a:latin typeface="Times New Roman" panose="02020603050405020304" pitchFamily="18" charset="0"/>
                <a:cs typeface="Times New Roman" panose="02020603050405020304" pitchFamily="18" charset="0"/>
              </a:rPr>
            </a:br>
            <a:r>
              <a:rPr lang="ru-RU" sz="1400" b="1" spc="100" dirty="0" smtClean="0">
                <a:solidFill>
                  <a:srgbClr val="002060"/>
                </a:solidFill>
                <a:latin typeface="Times New Roman" panose="02020603050405020304" pitchFamily="18" charset="0"/>
                <a:cs typeface="Times New Roman" panose="02020603050405020304" pitchFamily="18" charset="0"/>
              </a:rPr>
              <a:t>ҲАРАКАТЛАР СТРАТЕГИЯСИ </a:t>
            </a:r>
            <a:r>
              <a:rPr lang="ru-RU" sz="1400" b="1" spc="100" dirty="0" err="1" smtClean="0">
                <a:solidFill>
                  <a:srgbClr val="002060"/>
                </a:solidFill>
                <a:latin typeface="Times New Roman" panose="02020603050405020304" pitchFamily="18" charset="0"/>
                <a:cs typeface="Times New Roman" panose="02020603050405020304" pitchFamily="18" charset="0"/>
              </a:rPr>
              <a:t>мазмун</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моҳиятини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таълим</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муассасаларида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ўрганиш</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432003"/>
                </a:solidFill>
                <a:latin typeface="Times New Roman" panose="02020603050405020304" pitchFamily="18" charset="0"/>
                <a:cs typeface="Times New Roman" panose="02020603050405020304" pitchFamily="18" charset="0"/>
              </a:rPr>
              <a:t>Юзасидан</a:t>
            </a:r>
            <a:r>
              <a:rPr lang="ru-RU" sz="1400" b="1" spc="100" dirty="0" smtClean="0">
                <a:solidFill>
                  <a:srgbClr val="432003"/>
                </a:solidFill>
                <a:latin typeface="Times New Roman" panose="02020603050405020304" pitchFamily="18" charset="0"/>
                <a:cs typeface="Times New Roman" panose="02020603050405020304" pitchFamily="18" charset="0"/>
              </a:rPr>
              <a:t> </a:t>
            </a:r>
            <a:r>
              <a:rPr lang="ru-RU" sz="1400" b="1" spc="100" dirty="0" err="1" smtClean="0">
                <a:solidFill>
                  <a:srgbClr val="432003"/>
                </a:solidFill>
                <a:latin typeface="Times New Roman" panose="02020603050405020304" pitchFamily="18" charset="0"/>
                <a:cs typeface="Times New Roman" panose="02020603050405020304" pitchFamily="18" charset="0"/>
              </a:rPr>
              <a:t>тавсиялар</a:t>
            </a:r>
            <a:endParaRPr lang="ru-RU" sz="1400" b="1" dirty="0">
              <a:solidFill>
                <a:srgbClr val="432003"/>
              </a:solidFill>
              <a:latin typeface="Times New Roman" pitchFamily="18" charset="0"/>
              <a:cs typeface="Times New Roman" pitchFamily="18" charset="0"/>
            </a:endParaRPr>
          </a:p>
        </p:txBody>
      </p:sp>
      <p:sp>
        <p:nvSpPr>
          <p:cNvPr id="14" name="Скругленный прямоугольник 13"/>
          <p:cNvSpPr/>
          <p:nvPr/>
        </p:nvSpPr>
        <p:spPr>
          <a:xfrm>
            <a:off x="530820" y="1916832"/>
            <a:ext cx="8263989" cy="1117373"/>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b="1" spc="100" dirty="0" smtClean="0">
                <a:solidFill>
                  <a:srgbClr val="002060"/>
                </a:solidFill>
                <a:latin typeface="Times New Roman" panose="02020603050405020304" pitchFamily="18" charset="0"/>
                <a:cs typeface="Times New Roman" panose="02020603050405020304" pitchFamily="18" charset="0"/>
              </a:rPr>
              <a:t>2017-2021 </a:t>
            </a:r>
            <a:r>
              <a:rPr lang="ru-RU" sz="1400" b="1" spc="100" dirty="0" err="1" smtClean="0">
                <a:solidFill>
                  <a:srgbClr val="002060"/>
                </a:solidFill>
                <a:latin typeface="Times New Roman" panose="02020603050405020304" pitchFamily="18" charset="0"/>
                <a:cs typeface="Times New Roman" panose="02020603050405020304" pitchFamily="18" charset="0"/>
              </a:rPr>
              <a:t>йилларда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Ўзбекистон</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Республикасини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ривожлантиришнинг</a:t>
            </a:r>
            <a:r>
              <a:rPr lang="ru-RU" sz="1400" b="1" spc="100" dirty="0" smtClean="0">
                <a:solidFill>
                  <a:srgbClr val="002060"/>
                </a:solidFill>
                <a:latin typeface="Times New Roman" panose="02020603050405020304" pitchFamily="18" charset="0"/>
                <a:cs typeface="Times New Roman" panose="02020603050405020304" pitchFamily="18" charset="0"/>
              </a:rPr>
              <a:t/>
            </a:r>
            <a:br>
              <a:rPr lang="ru-RU" sz="1400" b="1" spc="100" dirty="0" smtClean="0">
                <a:solidFill>
                  <a:srgbClr val="002060"/>
                </a:solidFill>
                <a:latin typeface="Times New Roman" panose="02020603050405020304" pitchFamily="18" charset="0"/>
                <a:cs typeface="Times New Roman" panose="02020603050405020304" pitchFamily="18" charset="0"/>
              </a:rPr>
            </a:br>
            <a:r>
              <a:rPr lang="ru-RU" sz="1400" b="1" spc="100" dirty="0" err="1" smtClean="0">
                <a:solidFill>
                  <a:srgbClr val="002060"/>
                </a:solidFill>
                <a:latin typeface="Times New Roman" panose="02020603050405020304" pitchFamily="18" charset="0"/>
                <a:cs typeface="Times New Roman" panose="02020603050405020304" pitchFamily="18" charset="0"/>
              </a:rPr>
              <a:t>бешта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устувор</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йўналишлари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бўйича</a:t>
            </a:r>
            <a:r>
              <a:rPr lang="ru-RU" sz="1400" b="1" spc="100" dirty="0" smtClean="0">
                <a:solidFill>
                  <a:srgbClr val="002060"/>
                </a:solidFill>
                <a:latin typeface="Times New Roman" panose="02020603050405020304" pitchFamily="18" charset="0"/>
                <a:cs typeface="Times New Roman" panose="02020603050405020304" pitchFamily="18" charset="0"/>
              </a:rPr>
              <a:t> ҲАРАКАТЛАР СТРАТЕГИЯСИ </a:t>
            </a:r>
            <a:r>
              <a:rPr lang="ru-RU" sz="1400" b="1" spc="100" dirty="0" err="1" smtClean="0">
                <a:solidFill>
                  <a:srgbClr val="002060"/>
                </a:solidFill>
                <a:latin typeface="Times New Roman" panose="02020603050405020304" pitchFamily="18" charset="0"/>
                <a:cs typeface="Times New Roman" panose="02020603050405020304" pitchFamily="18" charset="0"/>
              </a:rPr>
              <a:t>мазмун</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моҳияти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билан</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барча</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таълим</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бошқарув</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ходимларини</a:t>
            </a:r>
            <a:r>
              <a:rPr lang="ru-RU" sz="1400" b="1" spc="100" dirty="0" smtClean="0">
                <a:solidFill>
                  <a:srgbClr val="002060"/>
                </a:solidFill>
                <a:latin typeface="Times New Roman" panose="02020603050405020304" pitchFamily="18" charset="0"/>
                <a:cs typeface="Times New Roman" panose="02020603050405020304" pitchFamily="18" charset="0"/>
              </a:rPr>
              <a:t> </a:t>
            </a:r>
            <a:r>
              <a:rPr lang="ru-RU" sz="1400" b="1" spc="100" dirty="0" err="1" smtClean="0">
                <a:solidFill>
                  <a:srgbClr val="002060"/>
                </a:solidFill>
                <a:latin typeface="Times New Roman" panose="02020603050405020304" pitchFamily="18" charset="0"/>
                <a:cs typeface="Times New Roman" panose="02020603050405020304" pitchFamily="18" charset="0"/>
              </a:rPr>
              <a:t>таништириш</a:t>
            </a:r>
            <a:endParaRPr lang="ru-RU" sz="1400" b="1" dirty="0">
              <a:solidFill>
                <a:srgbClr val="432003"/>
              </a:solidFill>
              <a:latin typeface="Times New Roman" pitchFamily="18" charset="0"/>
              <a:cs typeface="Times New Roman" pitchFamily="18" charset="0"/>
            </a:endParaRPr>
          </a:p>
        </p:txBody>
      </p:sp>
      <p:sp>
        <p:nvSpPr>
          <p:cNvPr id="15" name="Скругленный прямоугольник 14"/>
          <p:cNvSpPr/>
          <p:nvPr/>
        </p:nvSpPr>
        <p:spPr>
          <a:xfrm>
            <a:off x="528944" y="3356992"/>
            <a:ext cx="8263989" cy="1117373"/>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400" b="1" spc="100" dirty="0" smtClean="0">
                <a:solidFill>
                  <a:srgbClr val="002060"/>
                </a:solidFill>
                <a:latin typeface="Times New Roman" panose="02020603050405020304" pitchFamily="18" charset="0"/>
                <a:cs typeface="Times New Roman" panose="02020603050405020304" pitchFamily="18" charset="0"/>
              </a:rPr>
              <a:t>Таълим муассасалари педагогик жамолари ўртасида ўрганиш, ота-оналар мажлисларида тарғибот ишларини амалга ошириш</a:t>
            </a:r>
            <a:endParaRPr lang="ru-RU" sz="1400" b="1" dirty="0">
              <a:solidFill>
                <a:srgbClr val="432003"/>
              </a:solidFill>
              <a:latin typeface="Times New Roman" pitchFamily="18" charset="0"/>
              <a:cs typeface="Times New Roman" pitchFamily="18" charset="0"/>
            </a:endParaRPr>
          </a:p>
        </p:txBody>
      </p:sp>
      <p:sp>
        <p:nvSpPr>
          <p:cNvPr id="16" name="Скругленный прямоугольник 15"/>
          <p:cNvSpPr/>
          <p:nvPr/>
        </p:nvSpPr>
        <p:spPr>
          <a:xfrm>
            <a:off x="501406" y="4869160"/>
            <a:ext cx="8263989" cy="1117373"/>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b="1" dirty="0" err="1" smtClean="0">
                <a:solidFill>
                  <a:srgbClr val="002060"/>
                </a:solidFill>
                <a:latin typeface="Times New Roman" panose="02020603050405020304" pitchFamily="18" charset="0"/>
                <a:cs typeface="Times New Roman" panose="02020603050405020304" pitchFamily="18" charset="0"/>
              </a:rPr>
              <a:t>Ижтимоий</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соҳани</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ривожлантиришга</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оид</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белгиланган</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тадбирлар</a:t>
            </a:r>
            <a:r>
              <a:rPr lang="ru-RU" sz="1400" b="1" dirty="0" smtClean="0">
                <a:solidFill>
                  <a:srgbClr val="002060"/>
                </a:solidFill>
                <a:latin typeface="Times New Roman" panose="02020603050405020304" pitchFamily="18" charset="0"/>
                <a:cs typeface="Times New Roman" panose="02020603050405020304" pitchFamily="18" charset="0"/>
              </a:rPr>
              <a:t> м</a:t>
            </a:r>
            <a:r>
              <a:rPr lang="uz-Cyrl-UZ" sz="1400" b="1" spc="100" dirty="0" smtClean="0">
                <a:solidFill>
                  <a:srgbClr val="002060"/>
                </a:solidFill>
                <a:latin typeface="Times New Roman" panose="02020603050405020304" pitchFamily="18" charset="0"/>
                <a:cs typeface="Times New Roman" panose="02020603050405020304" pitchFamily="18" charset="0"/>
              </a:rPr>
              <a:t>амлакатимизда ёшларга оид давлат сиёсатини мазмуни моҳиятини билан боғлиқ эканлигини ўқувчи ёшларга тушунтириш, Иқтисодий билим асослари, давлат ҳуқуқ асослари, Миллий истиқлол ғояси асосий тушунча ва тамоийллар туркумига кирувчи фанлар мазм унига сингдириб бориш  </a:t>
            </a:r>
            <a:endParaRPr lang="ru-RU" sz="1400" b="1" dirty="0">
              <a:solidFill>
                <a:srgbClr val="432003"/>
              </a:solidFill>
              <a:latin typeface="Times New Roman" pitchFamily="18" charset="0"/>
              <a:cs typeface="Times New Roman" pitchFamily="18" charset="0"/>
            </a:endParaRPr>
          </a:p>
        </p:txBody>
      </p:sp>
    </p:spTree>
    <p:extLst>
      <p:ext uri="{BB962C8B-B14F-4D97-AF65-F5344CB8AC3E}">
        <p14:creationId xmlns:p14="http://schemas.microsoft.com/office/powerpoint/2010/main" val="2374903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Заголовок 1"/>
          <p:cNvSpPr txBox="1">
            <a:spLocks/>
          </p:cNvSpPr>
          <p:nvPr/>
        </p:nvSpPr>
        <p:spPr bwMode="auto">
          <a:xfrm>
            <a:off x="179388" y="115888"/>
            <a:ext cx="86407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100">
                <a:solidFill>
                  <a:schemeClr val="tx1"/>
                </a:solidFill>
                <a:latin typeface="Calibri" pitchFamily="34" charset="0"/>
              </a:defRPr>
            </a:lvl1pPr>
            <a:lvl2pPr>
              <a:defRPr>
                <a:solidFill>
                  <a:schemeClr val="tx1"/>
                </a:solidFill>
                <a:latin typeface="Calibri" pitchFamily="34" charset="0"/>
              </a:defRPr>
            </a:lvl2pPr>
            <a:lvl3pPr>
              <a:defRPr sz="1500">
                <a:solidFill>
                  <a:schemeClr val="tx1"/>
                </a:solidFill>
                <a:latin typeface="Calibri" pitchFamily="34" charset="0"/>
              </a:defRPr>
            </a:lvl3pPr>
            <a:lvl4pPr>
              <a:defRPr sz="1300">
                <a:solidFill>
                  <a:schemeClr val="tx1"/>
                </a:solidFill>
                <a:latin typeface="Calibri" pitchFamily="34" charset="0"/>
              </a:defRPr>
            </a:lvl4pPr>
            <a:lvl5pPr>
              <a:defRPr sz="1300">
                <a:solidFill>
                  <a:schemeClr val="tx1"/>
                </a:solidFill>
                <a:latin typeface="Calibri" pitchFamily="34" charset="0"/>
              </a:defRPr>
            </a:lvl5pPr>
            <a:lvl6pPr marL="2000250" eaLnBrk="0" fontAlgn="base" hangingPunct="0">
              <a:spcAft>
                <a:spcPct val="0"/>
              </a:spcAft>
              <a:buFont typeface="Arial" charset="0"/>
              <a:defRPr sz="1300">
                <a:solidFill>
                  <a:schemeClr val="tx1"/>
                </a:solidFill>
                <a:latin typeface="Calibri" pitchFamily="34" charset="0"/>
              </a:defRPr>
            </a:lvl6pPr>
            <a:lvl7pPr marL="2457450" eaLnBrk="0" fontAlgn="base" hangingPunct="0">
              <a:spcAft>
                <a:spcPct val="0"/>
              </a:spcAft>
              <a:buFont typeface="Arial" charset="0"/>
              <a:defRPr sz="1300">
                <a:solidFill>
                  <a:schemeClr val="tx1"/>
                </a:solidFill>
                <a:latin typeface="Calibri" pitchFamily="34" charset="0"/>
              </a:defRPr>
            </a:lvl7pPr>
            <a:lvl8pPr marL="2914650" eaLnBrk="0" fontAlgn="base" hangingPunct="0">
              <a:spcAft>
                <a:spcPct val="0"/>
              </a:spcAft>
              <a:buFont typeface="Arial" charset="0"/>
              <a:defRPr sz="1300">
                <a:solidFill>
                  <a:schemeClr val="tx1"/>
                </a:solidFill>
                <a:latin typeface="Calibri" pitchFamily="34" charset="0"/>
              </a:defRPr>
            </a:lvl8pPr>
            <a:lvl9pPr marL="3371850" eaLnBrk="0" fontAlgn="base" hangingPunct="0">
              <a:spcAft>
                <a:spcPct val="0"/>
              </a:spcAft>
              <a:buFont typeface="Arial" charset="0"/>
              <a:defRPr sz="1300">
                <a:solidFill>
                  <a:schemeClr val="tx1"/>
                </a:solidFill>
                <a:latin typeface="Calibri" pitchFamily="34" charset="0"/>
              </a:defRPr>
            </a:lvl9pPr>
          </a:lstStyle>
          <a:p>
            <a:pPr algn="ctr"/>
            <a:r>
              <a:rPr lang="ru-RU" altLang="ru-RU" sz="2400" b="1" dirty="0" smtClean="0">
                <a:solidFill>
                  <a:srgbClr val="002060"/>
                </a:solidFill>
                <a:latin typeface="Times New Roman" pitchFamily="18" charset="0"/>
                <a:cs typeface="Times New Roman" pitchFamily="18" charset="0"/>
              </a:rPr>
              <a:t> I</a:t>
            </a:r>
            <a:r>
              <a:rPr lang="en-US" altLang="ru-RU" sz="2400" b="1" dirty="0">
                <a:solidFill>
                  <a:srgbClr val="002060"/>
                </a:solidFill>
                <a:latin typeface="Times New Roman" pitchFamily="18" charset="0"/>
                <a:cs typeface="Times New Roman" pitchFamily="18" charset="0"/>
              </a:rPr>
              <a:t>V</a:t>
            </a:r>
            <a:r>
              <a:rPr lang="ru-RU" altLang="ru-RU" sz="2400" b="1" dirty="0">
                <a:solidFill>
                  <a:srgbClr val="002060"/>
                </a:solidFill>
                <a:latin typeface="Times New Roman" pitchFamily="18" charset="0"/>
                <a:cs typeface="Times New Roman" pitchFamily="18" charset="0"/>
              </a:rPr>
              <a:t>.</a:t>
            </a:r>
            <a:r>
              <a:rPr lang="ru-RU" altLang="ru-RU" sz="2400" b="1" dirty="0">
                <a:solidFill>
                  <a:srgbClr val="FF0000"/>
                </a:solidFill>
                <a:latin typeface="Times New Roman" pitchFamily="18" charset="0"/>
                <a:cs typeface="Times New Roman" pitchFamily="18" charset="0"/>
              </a:rPr>
              <a:t> </a:t>
            </a:r>
            <a:r>
              <a:rPr lang="ru-RU" altLang="ru-RU" sz="2400" b="1" dirty="0">
                <a:solidFill>
                  <a:srgbClr val="002060"/>
                </a:solidFill>
                <a:latin typeface="Times New Roman" pitchFamily="18" charset="0"/>
                <a:cs typeface="Times New Roman" pitchFamily="18" charset="0"/>
              </a:rPr>
              <a:t> ИЖТИМОИЙ СОҲАНИ РИВОЖЛАНТИРИШ</a:t>
            </a:r>
          </a:p>
        </p:txBody>
      </p:sp>
      <p:graphicFrame>
        <p:nvGraphicFramePr>
          <p:cNvPr id="37" name="Схема 36"/>
          <p:cNvGraphicFramePr/>
          <p:nvPr/>
        </p:nvGraphicFramePr>
        <p:xfrm>
          <a:off x="76200" y="1317088"/>
          <a:ext cx="9067800" cy="5354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7108" name="Прямоугольник 37"/>
          <p:cNvSpPr>
            <a:spLocks noChangeArrowheads="1"/>
          </p:cNvSpPr>
          <p:nvPr/>
        </p:nvSpPr>
        <p:spPr bwMode="auto">
          <a:xfrm>
            <a:off x="271463" y="2741613"/>
            <a:ext cx="6810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ru-RU" altLang="ru-RU" sz="2000" b="1">
                <a:solidFill>
                  <a:srgbClr val="002060"/>
                </a:solidFill>
              </a:rPr>
              <a:t>4.2. </a:t>
            </a:r>
            <a:endParaRPr lang="ru-RU" altLang="ru-RU" sz="2000">
              <a:solidFill>
                <a:srgbClr val="002060"/>
              </a:solidFill>
            </a:endParaRPr>
          </a:p>
        </p:txBody>
      </p:sp>
      <p:sp>
        <p:nvSpPr>
          <p:cNvPr id="47109" name="Прямоугольник 38"/>
          <p:cNvSpPr>
            <a:spLocks noChangeArrowheads="1"/>
          </p:cNvSpPr>
          <p:nvPr/>
        </p:nvSpPr>
        <p:spPr bwMode="auto">
          <a:xfrm>
            <a:off x="331788" y="1731963"/>
            <a:ext cx="6683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ru-RU" altLang="ru-RU" sz="2000" b="1">
                <a:solidFill>
                  <a:srgbClr val="002060"/>
                </a:solidFill>
              </a:rPr>
              <a:t>4.1</a:t>
            </a:r>
            <a:r>
              <a:rPr lang="ru-RU" altLang="ru-RU" b="1">
                <a:solidFill>
                  <a:srgbClr val="002060"/>
                </a:solidFill>
              </a:rPr>
              <a:t>. </a:t>
            </a:r>
            <a:endParaRPr lang="ru-RU" altLang="ru-RU">
              <a:solidFill>
                <a:srgbClr val="002060"/>
              </a:solidFill>
            </a:endParaRPr>
          </a:p>
        </p:txBody>
      </p:sp>
      <p:sp>
        <p:nvSpPr>
          <p:cNvPr id="47110" name="Прямоугольник 39"/>
          <p:cNvSpPr>
            <a:spLocks noChangeArrowheads="1"/>
          </p:cNvSpPr>
          <p:nvPr/>
        </p:nvSpPr>
        <p:spPr bwMode="auto">
          <a:xfrm>
            <a:off x="269875" y="3754438"/>
            <a:ext cx="681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ru-RU" altLang="ru-RU" sz="2000" b="1">
                <a:solidFill>
                  <a:srgbClr val="002060"/>
                </a:solidFill>
              </a:rPr>
              <a:t>4.3. </a:t>
            </a:r>
            <a:endParaRPr lang="ru-RU" altLang="ru-RU" sz="2000">
              <a:solidFill>
                <a:srgbClr val="002060"/>
              </a:solidFill>
            </a:endParaRPr>
          </a:p>
        </p:txBody>
      </p:sp>
      <p:sp>
        <p:nvSpPr>
          <p:cNvPr id="47111" name="Прямоугольник 7"/>
          <p:cNvSpPr>
            <a:spLocks noChangeArrowheads="1"/>
          </p:cNvSpPr>
          <p:nvPr/>
        </p:nvSpPr>
        <p:spPr bwMode="auto">
          <a:xfrm>
            <a:off x="269875" y="4743450"/>
            <a:ext cx="681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ru-RU" altLang="ru-RU" sz="2000" b="1">
                <a:solidFill>
                  <a:srgbClr val="002060"/>
                </a:solidFill>
              </a:rPr>
              <a:t>4.4. </a:t>
            </a:r>
            <a:endParaRPr lang="ru-RU" altLang="ru-RU" sz="2000">
              <a:solidFill>
                <a:srgbClr val="002060"/>
              </a:solidFill>
            </a:endParaRPr>
          </a:p>
        </p:txBody>
      </p:sp>
      <p:sp>
        <p:nvSpPr>
          <p:cNvPr id="47112" name="Прямоугольник 8"/>
          <p:cNvSpPr>
            <a:spLocks noChangeArrowheads="1"/>
          </p:cNvSpPr>
          <p:nvPr/>
        </p:nvSpPr>
        <p:spPr bwMode="auto">
          <a:xfrm>
            <a:off x="236538" y="5748338"/>
            <a:ext cx="681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ru-RU" altLang="ru-RU" sz="2000" b="1">
                <a:solidFill>
                  <a:srgbClr val="002060"/>
                </a:solidFill>
              </a:rPr>
              <a:t>4.5. </a:t>
            </a:r>
            <a:endParaRPr lang="ru-RU" altLang="ru-RU" sz="2000">
              <a:solidFill>
                <a:srgbClr val="002060"/>
              </a:solidFill>
            </a:endParaRPr>
          </a:p>
        </p:txBody>
      </p:sp>
      <p:sp>
        <p:nvSpPr>
          <p:cNvPr id="9" name="Овал 8"/>
          <p:cNvSpPr/>
          <p:nvPr/>
        </p:nvSpPr>
        <p:spPr>
          <a:xfrm>
            <a:off x="254788" y="396940"/>
            <a:ext cx="572796" cy="611982"/>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Tree>
    <p:extLst>
      <p:ext uri="{BB962C8B-B14F-4D97-AF65-F5344CB8AC3E}">
        <p14:creationId xmlns:p14="http://schemas.microsoft.com/office/powerpoint/2010/main" val="178189467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с двумя скругленными противолежащими углами 18"/>
          <p:cNvSpPr/>
          <p:nvPr/>
        </p:nvSpPr>
        <p:spPr>
          <a:xfrm>
            <a:off x="66675" y="157936"/>
            <a:ext cx="8991600" cy="1110824"/>
          </a:xfrm>
          <a:prstGeom prst="round2DiagRect">
            <a:avLst>
              <a:gd name="adj1" fmla="val 31298"/>
              <a:gd name="adj2" fmla="val 0"/>
            </a:avLst>
          </a:prstGeom>
          <a:solidFill>
            <a:srgbClr val="00FFCC"/>
          </a:solidFill>
          <a:ln>
            <a:solidFill>
              <a:schemeClr val="accent2">
                <a:lumMod val="75000"/>
              </a:schemeClr>
            </a:solidFill>
          </a:ln>
          <a:scene3d>
            <a:camera prst="orthographicFront">
              <a:rot lat="0" lon="0" rev="0"/>
            </a:camera>
            <a:lightRig rig="threePt" dir="t">
              <a:rot lat="0" lon="0" rev="1200000"/>
            </a:lightRig>
          </a:scene3d>
          <a:sp3d>
            <a:bevelT w="63500" h="25400" prst="riblet"/>
          </a:sp3d>
        </p:spPr>
        <p:style>
          <a:lnRef idx="0">
            <a:schemeClr val="accent6"/>
          </a:lnRef>
          <a:fillRef idx="3">
            <a:schemeClr val="accent6"/>
          </a:fillRef>
          <a:effectRef idx="3">
            <a:schemeClr val="accent6"/>
          </a:effectRef>
          <a:fontRef idx="minor">
            <a:schemeClr val="lt1"/>
          </a:fontRef>
        </p:style>
        <p:txBody>
          <a:bodyPr anchor="ctr"/>
          <a:lstStyle/>
          <a:p>
            <a:pPr algn="r" eaLnBrk="1" hangingPunct="1">
              <a:defRPr/>
            </a:pPr>
            <a:endParaRPr kumimoji="1" lang="ru-RU" b="1" dirty="0">
              <a:solidFill>
                <a:schemeClr val="bg1"/>
              </a:solidFill>
            </a:endParaRPr>
          </a:p>
        </p:txBody>
      </p:sp>
      <p:sp>
        <p:nvSpPr>
          <p:cNvPr id="10247" name="Прямоугольник 21"/>
          <p:cNvSpPr>
            <a:spLocks noChangeArrowheads="1"/>
          </p:cNvSpPr>
          <p:nvPr/>
        </p:nvSpPr>
        <p:spPr bwMode="auto">
          <a:xfrm>
            <a:off x="467544" y="214313"/>
            <a:ext cx="799224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dirty="0" err="1">
                <a:solidFill>
                  <a:srgbClr val="0000FF"/>
                </a:solidFill>
                <a:latin typeface="Times New Roman" panose="02020603050405020304" pitchFamily="18" charset="0"/>
                <a:cs typeface="Times New Roman" panose="02020603050405020304" pitchFamily="18" charset="0"/>
              </a:rPr>
              <a:t>Ўзбекистон</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Республикасини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янада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ривожлантириш</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бўйича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ҳаракатлар</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стратегиясининг</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асосий</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мазмун</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ва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моҳиятини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педагогларга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етказиш</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ўқув</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машғулотлари</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мазмунининг</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тузилиши</a:t>
            </a:r>
            <a:endParaRPr lang="ru-RU" altLang="ru-RU" b="1" dirty="0">
              <a:solidFill>
                <a:srgbClr val="0000FF"/>
              </a:solidFill>
              <a:latin typeface="Times New Roman" panose="02020603050405020304" pitchFamily="18" charset="0"/>
              <a:cs typeface="Times New Roman" panose="02020603050405020304" pitchFamily="18" charset="0"/>
            </a:endParaRPr>
          </a:p>
        </p:txBody>
      </p:sp>
      <p:sp>
        <p:nvSpPr>
          <p:cNvPr id="24" name="Скругленный прямоугольник 23"/>
          <p:cNvSpPr/>
          <p:nvPr/>
        </p:nvSpPr>
        <p:spPr>
          <a:xfrm>
            <a:off x="174522" y="1592920"/>
            <a:ext cx="5621614" cy="899976"/>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Ўзбекистон</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Республикасини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янада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ривожлантиришнинг</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Ҳаракатлар</a:t>
            </a:r>
            <a:r>
              <a:rPr lang="ru-RU" b="1" dirty="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стратегияси</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мазмунини</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шаклланиши</a:t>
            </a:r>
            <a:endParaRPr lang="ru-RU" b="1" dirty="0">
              <a:solidFill>
                <a:srgbClr val="0000FF"/>
              </a:solidFill>
              <a:latin typeface="Times New Roman" pitchFamily="18" charset="0"/>
              <a:cs typeface="Times New Roman" pitchFamily="18" charset="0"/>
            </a:endParaRPr>
          </a:p>
        </p:txBody>
      </p:sp>
      <p:sp>
        <p:nvSpPr>
          <p:cNvPr id="25" name="Скругленный прямоугольник 24"/>
          <p:cNvSpPr/>
          <p:nvPr/>
        </p:nvSpPr>
        <p:spPr>
          <a:xfrm>
            <a:off x="730356" y="2636912"/>
            <a:ext cx="6721964" cy="936104"/>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Ўзбекистон</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Республикаси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Президентининг</a:t>
            </a:r>
            <a:r>
              <a:rPr lang="ru-RU" b="1" dirty="0">
                <a:solidFill>
                  <a:srgbClr val="0000FF"/>
                </a:solidFill>
                <a:latin typeface="Times New Roman" pitchFamily="18" charset="0"/>
                <a:cs typeface="Times New Roman" pitchFamily="18" charset="0"/>
              </a:rPr>
              <a:t> </a:t>
            </a:r>
            <a:endParaRPr lang="ru-RU" b="1" dirty="0" smtClean="0">
              <a:solidFill>
                <a:srgbClr val="0000FF"/>
              </a:solidFill>
              <a:latin typeface="Times New Roman" pitchFamily="18" charset="0"/>
              <a:cs typeface="Times New Roman" pitchFamily="18" charset="0"/>
            </a:endParaRPr>
          </a:p>
          <a:p>
            <a:pPr algn="ctr" fontAlgn="auto">
              <a:spcBef>
                <a:spcPts val="0"/>
              </a:spcBef>
              <a:spcAft>
                <a:spcPts val="0"/>
              </a:spcAft>
              <a:defRPr/>
            </a:pPr>
            <a:r>
              <a:rPr lang="ru-RU" b="1" dirty="0" smtClean="0">
                <a:solidFill>
                  <a:srgbClr val="0000FF"/>
                </a:solidFill>
                <a:latin typeface="Times New Roman" pitchFamily="18" charset="0"/>
                <a:cs typeface="Times New Roman" pitchFamily="18" charset="0"/>
              </a:rPr>
              <a:t>2017 </a:t>
            </a:r>
            <a:r>
              <a:rPr lang="ru-RU" b="1" dirty="0" err="1">
                <a:solidFill>
                  <a:srgbClr val="0000FF"/>
                </a:solidFill>
                <a:latin typeface="Times New Roman" pitchFamily="18" charset="0"/>
                <a:cs typeface="Times New Roman" pitchFamily="18" charset="0"/>
              </a:rPr>
              <a:t>йил</a:t>
            </a:r>
            <a:r>
              <a:rPr lang="ru-RU" b="1" dirty="0">
                <a:solidFill>
                  <a:srgbClr val="0000FF"/>
                </a:solidFill>
                <a:latin typeface="Times New Roman" pitchFamily="18" charset="0"/>
                <a:cs typeface="Times New Roman" pitchFamily="18" charset="0"/>
              </a:rPr>
              <a:t> 7 </a:t>
            </a:r>
            <a:r>
              <a:rPr lang="ru-RU" b="1" dirty="0" err="1">
                <a:solidFill>
                  <a:srgbClr val="0000FF"/>
                </a:solidFill>
                <a:latin typeface="Times New Roman" pitchFamily="18" charset="0"/>
                <a:cs typeface="Times New Roman" pitchFamily="18" charset="0"/>
              </a:rPr>
              <a:t>февралдаги</a:t>
            </a:r>
            <a:r>
              <a:rPr lang="ru-RU" b="1" dirty="0">
                <a:solidFill>
                  <a:srgbClr val="0000FF"/>
                </a:solidFill>
                <a:latin typeface="Times New Roman" pitchFamily="18" charset="0"/>
                <a:cs typeface="Times New Roman" pitchFamily="18" charset="0"/>
              </a:rPr>
              <a:t> </a:t>
            </a:r>
            <a:r>
              <a:rPr lang="ru-RU" b="1" dirty="0" smtClean="0">
                <a:solidFill>
                  <a:srgbClr val="0000FF"/>
                </a:solidFill>
                <a:latin typeface="Times New Roman" pitchFamily="18" charset="0"/>
                <a:cs typeface="Times New Roman" pitchFamily="18" charset="0"/>
              </a:rPr>
              <a:t>4958-Фармони </a:t>
            </a:r>
            <a:r>
              <a:rPr lang="ru-RU" b="1" dirty="0" err="1" smtClean="0">
                <a:solidFill>
                  <a:srgbClr val="0000FF"/>
                </a:solidFill>
                <a:latin typeface="Times New Roman" pitchFamily="18" charset="0"/>
                <a:cs typeface="Times New Roman" pitchFamily="18" charset="0"/>
              </a:rPr>
              <a:t>мазмуни</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ва</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Ҳаракатлар</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стратегиясини</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амалга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ошириш</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босқичлари</a:t>
            </a:r>
            <a:endParaRPr lang="ru-RU" b="1" dirty="0">
              <a:solidFill>
                <a:srgbClr val="0000FF"/>
              </a:solidFill>
              <a:latin typeface="Times New Roman" pitchFamily="18" charset="0"/>
              <a:cs typeface="Times New Roman" pitchFamily="18" charset="0"/>
            </a:endParaRPr>
          </a:p>
        </p:txBody>
      </p:sp>
      <p:sp>
        <p:nvSpPr>
          <p:cNvPr id="30" name="Скругленный прямоугольник 29"/>
          <p:cNvSpPr/>
          <p:nvPr/>
        </p:nvSpPr>
        <p:spPr>
          <a:xfrm>
            <a:off x="1403648" y="3717032"/>
            <a:ext cx="6721964" cy="765479"/>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Ижтимоий</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соҳани</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ривожлантиришнинг</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устувор</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йўналиши</a:t>
            </a:r>
            <a:r>
              <a:rPr lang="ru-RU" b="1" dirty="0" smtClean="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Таълим</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фан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соҳасини</a:t>
            </a:r>
            <a:r>
              <a:rPr lang="ru-RU" b="1" dirty="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ривожлантириш</a:t>
            </a:r>
            <a:r>
              <a:rPr lang="ru-RU" b="1" dirty="0" smtClean="0">
                <a:solidFill>
                  <a:srgbClr val="0000FF"/>
                </a:solidFill>
                <a:latin typeface="Times New Roman" pitchFamily="18" charset="0"/>
                <a:cs typeface="Times New Roman" pitchFamily="18" charset="0"/>
              </a:rPr>
              <a:t> (4.4)</a:t>
            </a:r>
            <a:endParaRPr lang="ru-RU" b="1" dirty="0">
              <a:solidFill>
                <a:srgbClr val="0000FF"/>
              </a:solidFill>
              <a:latin typeface="Times New Roman" pitchFamily="18" charset="0"/>
              <a:cs typeface="Times New Roman" pitchFamily="18" charset="0"/>
            </a:endParaRPr>
          </a:p>
        </p:txBody>
      </p:sp>
      <p:sp>
        <p:nvSpPr>
          <p:cNvPr id="31" name="Скругленный прямоугольник 30"/>
          <p:cNvSpPr/>
          <p:nvPr/>
        </p:nvSpPr>
        <p:spPr>
          <a:xfrm>
            <a:off x="2051720" y="4653136"/>
            <a:ext cx="6721964" cy="100811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smtClean="0">
                <a:solidFill>
                  <a:srgbClr val="0000FF"/>
                </a:solidFill>
                <a:latin typeface="Times New Roman" pitchFamily="18" charset="0"/>
                <a:cs typeface="Times New Roman" pitchFamily="18" charset="0"/>
              </a:rPr>
              <a:t>2017 </a:t>
            </a:r>
            <a:r>
              <a:rPr lang="ru-RU" b="1" dirty="0" err="1">
                <a:solidFill>
                  <a:srgbClr val="0000FF"/>
                </a:solidFill>
                <a:latin typeface="Times New Roman" pitchFamily="18" charset="0"/>
                <a:cs typeface="Times New Roman" pitchFamily="18" charset="0"/>
              </a:rPr>
              <a:t>йил</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Халқ</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билан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мулоқот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инсон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манфаатлари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йили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Давлат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дастури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унда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Таълим</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фан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соҳасини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қаратилган</a:t>
            </a:r>
            <a:r>
              <a:rPr lang="ru-RU" b="1" dirty="0">
                <a:solidFill>
                  <a:srgbClr val="0000FF"/>
                </a:solidFill>
                <a:latin typeface="Times New Roman" pitchFamily="18" charset="0"/>
                <a:cs typeface="Times New Roman" pitchFamily="18" charset="0"/>
              </a:rPr>
              <a:t> </a:t>
            </a:r>
            <a:r>
              <a:rPr lang="ru-RU" b="1" dirty="0" err="1" smtClean="0">
                <a:solidFill>
                  <a:srgbClr val="0000FF"/>
                </a:solidFill>
                <a:latin typeface="Times New Roman" pitchFamily="18" charset="0"/>
                <a:cs typeface="Times New Roman" pitchFamily="18" charset="0"/>
              </a:rPr>
              <a:t>вазифалар</a:t>
            </a:r>
            <a:endParaRPr lang="ru-RU" b="1" dirty="0">
              <a:solidFill>
                <a:srgbClr val="0000FF"/>
              </a:solidFill>
              <a:latin typeface="Times New Roman" pitchFamily="18" charset="0"/>
              <a:cs typeface="Times New Roman" pitchFamily="18" charset="0"/>
            </a:endParaRPr>
          </a:p>
        </p:txBody>
      </p:sp>
      <p:sp>
        <p:nvSpPr>
          <p:cNvPr id="8" name="Скругленный прямоугольник 7"/>
          <p:cNvSpPr/>
          <p:nvPr/>
        </p:nvSpPr>
        <p:spPr>
          <a:xfrm>
            <a:off x="2267744" y="5805264"/>
            <a:ext cx="6721964" cy="1008112"/>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uz-Cyrl-UZ" b="1" dirty="0" smtClean="0">
                <a:solidFill>
                  <a:srgbClr val="0000FF"/>
                </a:solidFill>
                <a:latin typeface="Times New Roman" pitchFamily="18" charset="0"/>
                <a:cs typeface="Times New Roman" pitchFamily="18" charset="0"/>
              </a:rPr>
              <a:t>Ҳаракатлар стратегиясида белгилаб берилган вазифалардан келиб чиқиб бугунги кунда халқ таълими тизими муассасаларининг бажарадиган ишлар мазмуни</a:t>
            </a:r>
            <a:endParaRPr lang="ru-RU"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42859048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Прямоугольник с двумя скругленными противолежащими углами 18"/>
          <p:cNvSpPr/>
          <p:nvPr/>
        </p:nvSpPr>
        <p:spPr>
          <a:xfrm>
            <a:off x="66675" y="157936"/>
            <a:ext cx="8991600" cy="1256706"/>
          </a:xfrm>
          <a:prstGeom prst="round2DiagRect">
            <a:avLst>
              <a:gd name="adj1" fmla="val 31298"/>
              <a:gd name="adj2" fmla="val 0"/>
            </a:avLst>
          </a:prstGeom>
          <a:solidFill>
            <a:srgbClr val="00FFCC"/>
          </a:solidFill>
          <a:ln>
            <a:solidFill>
              <a:schemeClr val="accent2">
                <a:lumMod val="75000"/>
              </a:schemeClr>
            </a:solidFill>
          </a:ln>
          <a:scene3d>
            <a:camera prst="orthographicFront">
              <a:rot lat="0" lon="0" rev="0"/>
            </a:camera>
            <a:lightRig rig="threePt" dir="t">
              <a:rot lat="0" lon="0" rev="1200000"/>
            </a:lightRig>
          </a:scene3d>
          <a:sp3d>
            <a:bevelT w="63500" h="25400" prst="riblet"/>
          </a:sp3d>
        </p:spPr>
        <p:style>
          <a:lnRef idx="0">
            <a:schemeClr val="accent6"/>
          </a:lnRef>
          <a:fillRef idx="3">
            <a:schemeClr val="accent6"/>
          </a:fillRef>
          <a:effectRef idx="3">
            <a:schemeClr val="accent6"/>
          </a:effectRef>
          <a:fontRef idx="minor">
            <a:schemeClr val="lt1"/>
          </a:fontRef>
        </p:style>
        <p:txBody>
          <a:bodyPr anchor="ctr"/>
          <a:lstStyle/>
          <a:p>
            <a:pPr algn="r" eaLnBrk="1" hangingPunct="1">
              <a:defRPr/>
            </a:pPr>
            <a:endParaRPr kumimoji="1" lang="ru-RU" b="1" dirty="0">
              <a:solidFill>
                <a:schemeClr val="bg1"/>
              </a:solidFill>
            </a:endParaRPr>
          </a:p>
        </p:txBody>
      </p:sp>
      <p:sp>
        <p:nvSpPr>
          <p:cNvPr id="10247" name="Прямоугольник 21"/>
          <p:cNvSpPr>
            <a:spLocks noChangeArrowheads="1"/>
          </p:cNvSpPr>
          <p:nvPr/>
        </p:nvSpPr>
        <p:spPr bwMode="auto">
          <a:xfrm>
            <a:off x="227832" y="214313"/>
            <a:ext cx="85926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ru-RU" altLang="ru-RU" b="1" dirty="0" smtClean="0">
                <a:solidFill>
                  <a:srgbClr val="0000FF"/>
                </a:solidFill>
                <a:latin typeface="Times New Roman" panose="02020603050405020304" pitchFamily="18" charset="0"/>
                <a:cs typeface="Times New Roman" panose="02020603050405020304" pitchFamily="18" charset="0"/>
              </a:rPr>
              <a:t>«</a:t>
            </a:r>
            <a:r>
              <a:rPr lang="ru-RU" altLang="ru-RU" b="1" dirty="0" err="1" smtClean="0">
                <a:solidFill>
                  <a:srgbClr val="0000FF"/>
                </a:solidFill>
                <a:latin typeface="Times New Roman" panose="02020603050405020304" pitchFamily="18" charset="0"/>
                <a:cs typeface="Times New Roman" panose="02020603050405020304" pitchFamily="18" charset="0"/>
              </a:rPr>
              <a:t>Ўзбекистон</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Республикаси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Президентининг</a:t>
            </a:r>
            <a:r>
              <a:rPr lang="ru-RU" altLang="ru-RU" b="1" dirty="0">
                <a:solidFill>
                  <a:srgbClr val="0000FF"/>
                </a:solidFill>
                <a:latin typeface="Times New Roman" panose="02020603050405020304" pitchFamily="18" charset="0"/>
                <a:cs typeface="Times New Roman" panose="02020603050405020304" pitchFamily="18" charset="0"/>
              </a:rPr>
              <a:t> 2017 </a:t>
            </a:r>
            <a:r>
              <a:rPr lang="ru-RU" altLang="ru-RU" b="1" dirty="0" err="1">
                <a:solidFill>
                  <a:srgbClr val="0000FF"/>
                </a:solidFill>
                <a:latin typeface="Times New Roman" panose="02020603050405020304" pitchFamily="18" charset="0"/>
                <a:cs typeface="Times New Roman" panose="02020603050405020304" pitchFamily="18" charset="0"/>
              </a:rPr>
              <a:t>йил</a:t>
            </a:r>
            <a:r>
              <a:rPr lang="ru-RU" altLang="ru-RU" b="1" dirty="0">
                <a:solidFill>
                  <a:srgbClr val="0000FF"/>
                </a:solidFill>
                <a:latin typeface="Times New Roman" panose="02020603050405020304" pitchFamily="18" charset="0"/>
                <a:cs typeface="Times New Roman" panose="02020603050405020304" pitchFamily="18" charset="0"/>
              </a:rPr>
              <a:t> 7 </a:t>
            </a:r>
            <a:r>
              <a:rPr lang="ru-RU" altLang="ru-RU" b="1" dirty="0" err="1">
                <a:solidFill>
                  <a:srgbClr val="0000FF"/>
                </a:solidFill>
                <a:latin typeface="Times New Roman" panose="02020603050405020304" pitchFamily="18" charset="0"/>
                <a:cs typeface="Times New Roman" panose="02020603050405020304" pitchFamily="18" charset="0"/>
              </a:rPr>
              <a:t>февралдаги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Ўзбекистон</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Республикасини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янада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ривожлантиришнинг</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Ҳаракатлар</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стратегияси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тўғрисида”ги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Фармони</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мазмун</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a:solidFill>
                  <a:srgbClr val="0000FF"/>
                </a:solidFill>
                <a:latin typeface="Times New Roman" panose="02020603050405020304" pitchFamily="18" charset="0"/>
                <a:cs typeface="Times New Roman" panose="02020603050405020304" pitchFamily="18" charset="0"/>
              </a:rPr>
              <a:t>ва</a:t>
            </a:r>
            <a:r>
              <a:rPr lang="ru-RU" altLang="ru-RU" b="1" dirty="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моҳияти</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мавзусидаги</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амалий</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машғулот</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мазмунининг</a:t>
            </a:r>
            <a:r>
              <a:rPr lang="ru-RU" altLang="ru-RU" b="1" dirty="0" smtClean="0">
                <a:solidFill>
                  <a:srgbClr val="0000FF"/>
                </a:solidFill>
                <a:latin typeface="Times New Roman" panose="02020603050405020304" pitchFamily="18" charset="0"/>
                <a:cs typeface="Times New Roman" panose="02020603050405020304" pitchFamily="18" charset="0"/>
              </a:rPr>
              <a:t> </a:t>
            </a:r>
            <a:r>
              <a:rPr lang="ru-RU" altLang="ru-RU" b="1" dirty="0" err="1" smtClean="0">
                <a:solidFill>
                  <a:srgbClr val="0000FF"/>
                </a:solidFill>
                <a:latin typeface="Times New Roman" panose="02020603050405020304" pitchFamily="18" charset="0"/>
                <a:cs typeface="Times New Roman" panose="02020603050405020304" pitchFamily="18" charset="0"/>
              </a:rPr>
              <a:t>тузилмаси</a:t>
            </a:r>
            <a:endParaRPr lang="ru-RU" altLang="ru-RU" b="1" dirty="0">
              <a:solidFill>
                <a:srgbClr val="0000FF"/>
              </a:solidFill>
              <a:latin typeface="Times New Roman" panose="02020603050405020304" pitchFamily="18" charset="0"/>
              <a:cs typeface="Times New Roman" panose="02020603050405020304" pitchFamily="18" charset="0"/>
            </a:endParaRPr>
          </a:p>
        </p:txBody>
      </p:sp>
      <p:sp>
        <p:nvSpPr>
          <p:cNvPr id="24" name="Скругленный прямоугольник 23"/>
          <p:cNvSpPr/>
          <p:nvPr/>
        </p:nvSpPr>
        <p:spPr>
          <a:xfrm>
            <a:off x="174522" y="1556792"/>
            <a:ext cx="7416824" cy="899976"/>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Ўзбекистонда</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демократик</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ислоҳотларни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янада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чуқурлаштириш</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фуқаролик</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жамиятини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босқичлари</a:t>
            </a:r>
            <a:endParaRPr lang="ru-RU" b="1" dirty="0">
              <a:solidFill>
                <a:srgbClr val="0000FF"/>
              </a:solidFill>
              <a:latin typeface="Times New Roman" pitchFamily="18" charset="0"/>
              <a:cs typeface="Times New Roman" pitchFamily="18" charset="0"/>
            </a:endParaRPr>
          </a:p>
        </p:txBody>
      </p:sp>
      <p:sp>
        <p:nvSpPr>
          <p:cNvPr id="8" name="Скругленный прямоугольник 7"/>
          <p:cNvSpPr/>
          <p:nvPr/>
        </p:nvSpPr>
        <p:spPr>
          <a:xfrm>
            <a:off x="467544" y="2548012"/>
            <a:ext cx="7416824" cy="151216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Ўзбекистон</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Республикасининг</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Президенти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Шавкат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Мирзиёевнинг</a:t>
            </a:r>
            <a:r>
              <a:rPr lang="ru-RU" b="1" dirty="0">
                <a:solidFill>
                  <a:srgbClr val="0000FF"/>
                </a:solidFill>
                <a:latin typeface="Times New Roman" pitchFamily="18" charset="0"/>
                <a:cs typeface="Times New Roman" pitchFamily="18" charset="0"/>
              </a:rPr>
              <a:t> 2016 </a:t>
            </a:r>
            <a:r>
              <a:rPr lang="ru-RU" b="1" dirty="0" err="1">
                <a:solidFill>
                  <a:srgbClr val="0000FF"/>
                </a:solidFill>
                <a:latin typeface="Times New Roman" pitchFamily="18" charset="0"/>
                <a:cs typeface="Times New Roman" pitchFamily="18" charset="0"/>
              </a:rPr>
              <a:t>йил</a:t>
            </a:r>
            <a:r>
              <a:rPr lang="ru-RU" b="1" dirty="0">
                <a:solidFill>
                  <a:srgbClr val="0000FF"/>
                </a:solidFill>
                <a:latin typeface="Times New Roman" pitchFamily="18" charset="0"/>
                <a:cs typeface="Times New Roman" pitchFamily="18" charset="0"/>
              </a:rPr>
              <a:t> 7 </a:t>
            </a:r>
            <a:r>
              <a:rPr lang="ru-RU" b="1" dirty="0" err="1">
                <a:solidFill>
                  <a:srgbClr val="0000FF"/>
                </a:solidFill>
                <a:latin typeface="Times New Roman" pitchFamily="18" charset="0"/>
                <a:cs typeface="Times New Roman" pitchFamily="18" charset="0"/>
              </a:rPr>
              <a:t>декабрдаги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Мамлакатимизни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демократик</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янгилаш</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модернизация </a:t>
            </a:r>
            <a:r>
              <a:rPr lang="ru-RU" b="1" dirty="0" err="1">
                <a:solidFill>
                  <a:srgbClr val="0000FF"/>
                </a:solidFill>
                <a:latin typeface="Times New Roman" pitchFamily="18" charset="0"/>
                <a:cs typeface="Times New Roman" pitchFamily="18" charset="0"/>
              </a:rPr>
              <a:t>қилишга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қаратилган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тараққиёт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йўлимизни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қатъият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билан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давом</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эттириш</a:t>
            </a:r>
            <a:r>
              <a:rPr lang="ru-RU" b="1" dirty="0">
                <a:solidFill>
                  <a:srgbClr val="0000FF"/>
                </a:solidFill>
                <a:latin typeface="Times New Roman" pitchFamily="18" charset="0"/>
                <a:cs typeface="Times New Roman" pitchFamily="18" charset="0"/>
              </a:rPr>
              <a:t> – бош </a:t>
            </a:r>
            <a:r>
              <a:rPr lang="ru-RU" b="1" dirty="0" err="1">
                <a:solidFill>
                  <a:srgbClr val="0000FF"/>
                </a:solidFill>
                <a:latin typeface="Times New Roman" pitchFamily="18" charset="0"/>
                <a:cs typeface="Times New Roman" pitchFamily="18" charset="0"/>
              </a:rPr>
              <a:t>мақсадимиздир</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мавзусидаги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маърузасининг</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мазмуни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моҳияти</a:t>
            </a:r>
            <a:endParaRPr lang="ru-RU" b="1" dirty="0">
              <a:solidFill>
                <a:srgbClr val="0000FF"/>
              </a:solidFill>
              <a:latin typeface="Times New Roman" pitchFamily="18" charset="0"/>
              <a:cs typeface="Times New Roman" pitchFamily="18" charset="0"/>
            </a:endParaRPr>
          </a:p>
        </p:txBody>
      </p:sp>
      <p:sp>
        <p:nvSpPr>
          <p:cNvPr id="9" name="Скругленный прямоугольник 8"/>
          <p:cNvSpPr/>
          <p:nvPr/>
        </p:nvSpPr>
        <p:spPr>
          <a:xfrm>
            <a:off x="899592" y="4174480"/>
            <a:ext cx="7416824" cy="115212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smtClean="0">
                <a:solidFill>
                  <a:srgbClr val="0000FF"/>
                </a:solidFill>
                <a:latin typeface="Times New Roman" pitchFamily="18" charset="0"/>
                <a:cs typeface="Times New Roman" pitchFamily="18" charset="0"/>
              </a:rPr>
              <a:t>2017-2021 </a:t>
            </a:r>
            <a:r>
              <a:rPr lang="ru-RU" b="1" dirty="0" err="1">
                <a:solidFill>
                  <a:srgbClr val="0000FF"/>
                </a:solidFill>
                <a:latin typeface="Times New Roman" pitchFamily="18" charset="0"/>
                <a:cs typeface="Times New Roman" pitchFamily="18" charset="0"/>
              </a:rPr>
              <a:t>йилларда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Ўзбекистон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Республикасини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ривожлантиришнинг</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бешта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устувор</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йўналиши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бўйича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Ҳаракатлар</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стратегияси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Таълим</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фан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соҳасини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a:t>
            </a:r>
            <a:endParaRPr lang="ru-RU" b="1" dirty="0">
              <a:solidFill>
                <a:srgbClr val="0000FF"/>
              </a:solidFill>
              <a:latin typeface="Times New Roman" pitchFamily="18" charset="0"/>
              <a:cs typeface="Times New Roman" pitchFamily="18" charset="0"/>
            </a:endParaRPr>
          </a:p>
        </p:txBody>
      </p:sp>
      <p:sp>
        <p:nvSpPr>
          <p:cNvPr id="10" name="Скругленный прямоугольник 9"/>
          <p:cNvSpPr/>
          <p:nvPr/>
        </p:nvSpPr>
        <p:spPr>
          <a:xfrm>
            <a:off x="1475656" y="5517232"/>
            <a:ext cx="7416824" cy="115212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ru-RU" b="1" dirty="0" err="1" smtClean="0">
                <a:solidFill>
                  <a:srgbClr val="0000FF"/>
                </a:solidFill>
                <a:latin typeface="Times New Roman" pitchFamily="18" charset="0"/>
                <a:cs typeface="Times New Roman" pitchFamily="18" charset="0"/>
              </a:rPr>
              <a:t>Ҳаракатлар</a:t>
            </a:r>
            <a:r>
              <a:rPr lang="ru-RU" b="1" dirty="0" smtClean="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стратегиясини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Халқ</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билан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мулоқот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инсон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манфаатлари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йили”да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амалга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оширишга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оид</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Давлат</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дастури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ҳамда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унда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таълим</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фан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соҳасини</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ривожлантиришга</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қаратилган</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устувор</a:t>
            </a:r>
            <a:r>
              <a:rPr lang="ru-RU" b="1" dirty="0">
                <a:solidFill>
                  <a:srgbClr val="0000FF"/>
                </a:solidFill>
                <a:latin typeface="Times New Roman" pitchFamily="18" charset="0"/>
                <a:cs typeface="Times New Roman" pitchFamily="18" charset="0"/>
              </a:rPr>
              <a:t> </a:t>
            </a:r>
            <a:r>
              <a:rPr lang="ru-RU" b="1" dirty="0" err="1">
                <a:solidFill>
                  <a:srgbClr val="0000FF"/>
                </a:solidFill>
                <a:latin typeface="Times New Roman" pitchFamily="18" charset="0"/>
                <a:cs typeface="Times New Roman" pitchFamily="18" charset="0"/>
              </a:rPr>
              <a:t>вазифалар</a:t>
            </a:r>
            <a:endParaRPr lang="ru-RU"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val="4373686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вал 4"/>
          <p:cNvSpPr/>
          <p:nvPr/>
        </p:nvSpPr>
        <p:spPr>
          <a:xfrm>
            <a:off x="231775" y="2390775"/>
            <a:ext cx="287338" cy="287338"/>
          </a:xfrm>
          <a:prstGeom prst="ellipse">
            <a:avLst/>
          </a:prstGeom>
          <a:solidFill>
            <a:srgbClr val="6DA6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6" name="Овал 5"/>
          <p:cNvSpPr/>
          <p:nvPr/>
        </p:nvSpPr>
        <p:spPr>
          <a:xfrm>
            <a:off x="222250" y="3319463"/>
            <a:ext cx="287338" cy="287337"/>
          </a:xfrm>
          <a:prstGeom prst="ellipse">
            <a:avLst/>
          </a:prstGeom>
          <a:solidFill>
            <a:srgbClr val="953B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7" name="Овал 6"/>
          <p:cNvSpPr/>
          <p:nvPr/>
        </p:nvSpPr>
        <p:spPr>
          <a:xfrm>
            <a:off x="231782" y="4059728"/>
            <a:ext cx="288032" cy="288000"/>
          </a:xfrm>
          <a:prstGeom prst="ellipse">
            <a:avLst/>
          </a:prstGeom>
          <a:solidFill>
            <a:srgbClr val="FFD757"/>
          </a:solidFill>
          <a:ln>
            <a:noFill/>
          </a:ln>
          <a:effectLst>
            <a:innerShdw blurRad="63500" dist="50800">
              <a:schemeClr val="accent4">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8" name="Овал 7"/>
          <p:cNvSpPr/>
          <p:nvPr/>
        </p:nvSpPr>
        <p:spPr>
          <a:xfrm>
            <a:off x="222250" y="5045075"/>
            <a:ext cx="287338" cy="287338"/>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p>
        </p:txBody>
      </p:sp>
      <p:sp>
        <p:nvSpPr>
          <p:cNvPr id="9" name="Овал 8"/>
          <p:cNvSpPr/>
          <p:nvPr/>
        </p:nvSpPr>
        <p:spPr>
          <a:xfrm>
            <a:off x="231782" y="5805264"/>
            <a:ext cx="288032" cy="288000"/>
          </a:xfrm>
          <a:prstGeom prst="ellipse">
            <a:avLst/>
          </a:prstGeom>
          <a:solidFill>
            <a:schemeClr val="bg1"/>
          </a:solidFill>
          <a:ln w="9525">
            <a:solidFill>
              <a:schemeClr val="bg1">
                <a:lumMod val="85000"/>
              </a:schemeClr>
            </a:solidFill>
          </a:ln>
          <a:effectLst>
            <a:innerShdw blurRad="63500" dist="50800">
              <a:schemeClr val="bg1">
                <a:lumMod val="9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ru-RU">
              <a:ln w="6350">
                <a:solidFill>
                  <a:schemeClr val="tx1"/>
                </a:solidFill>
              </a:ln>
            </a:endParaRPr>
          </a:p>
        </p:txBody>
      </p:sp>
      <p:sp>
        <p:nvSpPr>
          <p:cNvPr id="10" name="Прямоугольник 9"/>
          <p:cNvSpPr/>
          <p:nvPr/>
        </p:nvSpPr>
        <p:spPr>
          <a:xfrm>
            <a:off x="512763" y="2406650"/>
            <a:ext cx="8634412" cy="40243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1440" indent="-285750" eaLnBrk="1" hangingPunct="1">
              <a:spcBef>
                <a:spcPts val="0"/>
              </a:spcBef>
              <a:spcAft>
                <a:spcPts val="0"/>
              </a:spcAft>
              <a:buFontTx/>
              <a:buChar char="-"/>
              <a:defRPr/>
            </a:pPr>
            <a:r>
              <a:rPr lang="en-US" sz="1600" b="1" dirty="0">
                <a:solidFill>
                  <a:srgbClr val="002060"/>
                </a:solidFill>
                <a:latin typeface="Times New Roman" panose="02020603050405020304" pitchFamily="18" charset="0"/>
                <a:cs typeface="Times New Roman" panose="02020603050405020304" pitchFamily="18" charset="0"/>
              </a:rPr>
              <a:t>I. </a:t>
            </a:r>
            <a:r>
              <a:rPr lang="ru-RU" sz="1600" b="1" dirty="0" err="1">
                <a:solidFill>
                  <a:srgbClr val="002060"/>
                </a:solidFill>
                <a:latin typeface="Times New Roman" panose="02020603050405020304" pitchFamily="18" charset="0"/>
                <a:cs typeface="Times New Roman" panose="02020603050405020304" pitchFamily="18" charset="0"/>
              </a:rPr>
              <a:t>Давлат</a:t>
            </a:r>
            <a:r>
              <a:rPr lang="ru-RU" sz="1600" b="1" dirty="0">
                <a:solidFill>
                  <a:srgbClr val="002060"/>
                </a:solidFill>
                <a:latin typeface="Times New Roman" panose="02020603050405020304" pitchFamily="18" charset="0"/>
                <a:cs typeface="Times New Roman" panose="02020603050405020304" pitchFamily="18" charset="0"/>
              </a:rPr>
              <a:t> </a:t>
            </a:r>
            <a:r>
              <a:rPr lang="uz-Cyrl-UZ" sz="1600" b="1" dirty="0">
                <a:solidFill>
                  <a:srgbClr val="002060"/>
                </a:solidFill>
                <a:latin typeface="Times New Roman" panose="02020603050405020304" pitchFamily="18" charset="0"/>
                <a:cs typeface="Times New Roman" panose="02020603050405020304" pitchFamily="18" charset="0"/>
              </a:rPr>
              <a:t>ва жамият қурилиш тизимини такомиллаштириш </a:t>
            </a:r>
            <a:endParaRPr lang="ru-RU" sz="1600" b="1"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uz-Cyrl-UZ" sz="1600"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70C0"/>
                </a:solidFill>
                <a:latin typeface="Times New Roman" panose="02020603050405020304" pitchFamily="18" charset="0"/>
                <a:cs typeface="Times New Roman" panose="02020603050405020304" pitchFamily="18" charset="0"/>
              </a:rPr>
              <a:t>Мовий</a:t>
            </a:r>
            <a:r>
              <a:rPr lang="ru-RU" sz="1600" b="1" dirty="0">
                <a:solidFill>
                  <a:srgbClr val="0070C0"/>
                </a:solidFill>
                <a:latin typeface="Times New Roman" panose="02020603050405020304" pitchFamily="18" charset="0"/>
                <a:cs typeface="Times New Roman" panose="02020603050405020304" pitchFamily="18" charset="0"/>
              </a:rPr>
              <a:t> </a:t>
            </a:r>
            <a:r>
              <a:rPr lang="ru-RU" sz="1600" b="1" dirty="0" err="1">
                <a:solidFill>
                  <a:srgbClr val="0070C0"/>
                </a:solidFill>
                <a:latin typeface="Times New Roman" panose="02020603050405020304" pitchFamily="18" charset="0"/>
                <a:cs typeface="Times New Roman" panose="02020603050405020304" pitchFamily="18" charset="0"/>
              </a:rPr>
              <a:t>ҳаворанг</a:t>
            </a:r>
            <a:r>
              <a:rPr lang="ru-RU" sz="1600" b="1" dirty="0">
                <a:solidFill>
                  <a:srgbClr val="0070C0"/>
                </a:solidFill>
                <a:latin typeface="Times New Roman" panose="02020603050405020304" pitchFamily="18" charset="0"/>
                <a:cs typeface="Times New Roman" panose="02020603050405020304" pitchFamily="18" charset="0"/>
              </a:rPr>
              <a:t> </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осмон</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ва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тоза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сув</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рамзи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буюк</a:t>
            </a:r>
            <a:r>
              <a:rPr lang="ru-RU" sz="1600" dirty="0">
                <a:solidFill>
                  <a:srgbClr val="002060"/>
                </a:solidFill>
                <a:latin typeface="Times New Roman" panose="02020603050405020304" pitchFamily="18" charset="0"/>
                <a:cs typeface="Times New Roman" panose="02020603050405020304" pitchFamily="18" charset="0"/>
              </a:rPr>
              <a:t> Амир </a:t>
            </a:r>
            <a:r>
              <a:rPr lang="ru-RU" sz="1600" dirty="0" err="1">
                <a:solidFill>
                  <a:srgbClr val="002060"/>
                </a:solidFill>
                <a:latin typeface="Times New Roman" panose="02020603050405020304" pitchFamily="18" charset="0"/>
                <a:cs typeface="Times New Roman" panose="02020603050405020304" pitchFamily="18" charset="0"/>
              </a:rPr>
              <a:t>Темур</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давлатининг</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байроғининг</a:t>
            </a:r>
            <a:r>
              <a:rPr lang="ru-RU" sz="1600" dirty="0">
                <a:solidFill>
                  <a:srgbClr val="002060"/>
                </a:solidFill>
                <a:latin typeface="Times New Roman" panose="02020603050405020304" pitchFamily="18" charset="0"/>
                <a:cs typeface="Times New Roman" panose="02020603050405020304" pitchFamily="18" charset="0"/>
              </a:rPr>
              <a:t>       </a:t>
            </a: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ранги)</a:t>
            </a:r>
          </a:p>
          <a:p>
            <a:pPr marL="91440" eaLnBrk="1" hangingPunct="1">
              <a:spcBef>
                <a:spcPts val="0"/>
              </a:spcBef>
              <a:spcAft>
                <a:spcPts val="0"/>
              </a:spcAft>
              <a:defRPr/>
            </a:pPr>
            <a:endParaRPr lang="ru-RU" sz="1600" dirty="0">
              <a:solidFill>
                <a:srgbClr val="002060"/>
              </a:solidFill>
              <a:latin typeface="Times New Roman" panose="02020603050405020304" pitchFamily="18" charset="0"/>
              <a:cs typeface="Times New Roman" panose="02020603050405020304" pitchFamily="18" charset="0"/>
            </a:endParaRPr>
          </a:p>
          <a:p>
            <a:pPr marL="91440" indent="-285750" eaLnBrk="1" hangingPunct="1">
              <a:spcBef>
                <a:spcPts val="0"/>
              </a:spcBef>
              <a:spcAft>
                <a:spcPts val="0"/>
              </a:spcAft>
              <a:buFontTx/>
              <a:buChar char="-"/>
              <a:defRPr/>
            </a:pPr>
            <a:r>
              <a:rPr lang="en-US" sz="1600" b="1" dirty="0">
                <a:solidFill>
                  <a:srgbClr val="002060"/>
                </a:solidFill>
                <a:latin typeface="Times New Roman" panose="02020603050405020304" pitchFamily="18" charset="0"/>
                <a:cs typeface="Times New Roman" panose="02020603050405020304" pitchFamily="18" charset="0"/>
              </a:rPr>
              <a:t>II.</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Қонун</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устуворлигини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таъминлаш</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ва</a:t>
            </a:r>
            <a:r>
              <a:rPr lang="ru-RU" sz="1600" b="1" dirty="0">
                <a:solidFill>
                  <a:srgbClr val="002060"/>
                </a:solidFill>
                <a:latin typeface="Times New Roman" panose="02020603050405020304" pitchFamily="18" charset="0"/>
                <a:cs typeface="Times New Roman" panose="02020603050405020304" pitchFamily="18" charset="0"/>
              </a:rPr>
              <a:t> суд-</a:t>
            </a:r>
            <a:r>
              <a:rPr lang="ru-RU" sz="1600" b="1" dirty="0" err="1">
                <a:solidFill>
                  <a:srgbClr val="002060"/>
                </a:solidFill>
                <a:latin typeface="Times New Roman" panose="02020603050405020304" pitchFamily="18" charset="0"/>
                <a:cs typeface="Times New Roman" panose="02020603050405020304" pitchFamily="18" charset="0"/>
              </a:rPr>
              <a:t>ҳуқуқ</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тизимини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янада</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ислоҳ</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қилиш</a:t>
            </a:r>
            <a:endParaRPr lang="ru-RU" sz="1600" b="1"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C00000"/>
                </a:solidFill>
                <a:latin typeface="Times New Roman" panose="02020603050405020304" pitchFamily="18" charset="0"/>
                <a:cs typeface="Times New Roman" panose="02020603050405020304" pitchFamily="18" charset="0"/>
              </a:rPr>
              <a:t>Сиёҳранг</a:t>
            </a:r>
            <a:r>
              <a:rPr lang="ru-RU" sz="1600" dirty="0">
                <a:solidFill>
                  <a:srgbClr val="002060"/>
                </a:solidFill>
                <a:latin typeface="Times New Roman" panose="02020603050405020304" pitchFamily="18" charset="0"/>
                <a:cs typeface="Times New Roman" panose="02020603050405020304" pitchFamily="18" charset="0"/>
              </a:rPr>
              <a:t>– </a:t>
            </a:r>
            <a:r>
              <a:rPr lang="uz-Cyrl-UZ" sz="1600" dirty="0">
                <a:solidFill>
                  <a:srgbClr val="002060"/>
                </a:solidFill>
                <a:latin typeface="Times New Roman" panose="02020603050405020304" pitchFamily="18" charset="0"/>
                <a:cs typeface="Times New Roman" panose="02020603050405020304" pitchFamily="18" charset="0"/>
              </a:rPr>
              <a:t>қонунийлик элементлари ҳисобланган устуворлик ва ор-номуслилик рамзи</a:t>
            </a:r>
            <a:r>
              <a:rPr lang="ru-RU" sz="1600" dirty="0">
                <a:solidFill>
                  <a:srgbClr val="002060"/>
                </a:solidFill>
                <a:latin typeface="Times New Roman" panose="02020603050405020304" pitchFamily="18" charset="0"/>
                <a:cs typeface="Times New Roman" panose="02020603050405020304" pitchFamily="18" charset="0"/>
              </a:rPr>
              <a:t>)</a:t>
            </a:r>
          </a:p>
          <a:p>
            <a:pPr marL="91440" eaLnBrk="1" hangingPunct="1">
              <a:spcBef>
                <a:spcPts val="0"/>
              </a:spcBef>
              <a:spcAft>
                <a:spcPts val="0"/>
              </a:spcAft>
              <a:defRPr/>
            </a:pPr>
            <a:endParaRPr lang="en-US" sz="1600" b="1"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en-US" sz="1600" b="1" dirty="0">
                <a:solidFill>
                  <a:srgbClr val="002060"/>
                </a:solidFill>
                <a:latin typeface="Times New Roman" panose="02020603050405020304" pitchFamily="18" charset="0"/>
                <a:cs typeface="Times New Roman" panose="02020603050405020304" pitchFamily="18" charset="0"/>
              </a:rPr>
              <a:t>-  III.</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Иқтисодиётни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ривожлантириш</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ва</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эркинлаштириш</a:t>
            </a:r>
            <a:endParaRPr lang="ru-RU" sz="1600" b="1"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FFC000"/>
                </a:solidFill>
                <a:latin typeface="Times New Roman" panose="02020603050405020304" pitchFamily="18" charset="0"/>
                <a:cs typeface="Times New Roman" panose="02020603050405020304" pitchFamily="18" charset="0"/>
              </a:rPr>
              <a:t>Тилларанг</a:t>
            </a:r>
            <a:r>
              <a:rPr lang="ru-RU" sz="1600" dirty="0">
                <a:solidFill>
                  <a:srgbClr val="002060"/>
                </a:solidFill>
                <a:latin typeface="Times New Roman" panose="02020603050405020304" pitchFamily="18" charset="0"/>
                <a:cs typeface="Times New Roman" panose="02020603050405020304" pitchFamily="18" charset="0"/>
              </a:rPr>
              <a:t> – </a:t>
            </a:r>
            <a:r>
              <a:rPr lang="ru-RU" sz="1600" dirty="0" err="1">
                <a:solidFill>
                  <a:srgbClr val="002060"/>
                </a:solidFill>
                <a:latin typeface="Times New Roman" panose="02020603050405020304" pitchFamily="18" charset="0"/>
                <a:cs typeface="Times New Roman" panose="02020603050405020304" pitchFamily="18" charset="0"/>
              </a:rPr>
              <a:t>иқтисодиётни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ривожлантириш</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элементлари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ҳисобланган</a:t>
            </a:r>
            <a:r>
              <a:rPr lang="ru-RU" sz="1600" dirty="0">
                <a:solidFill>
                  <a:srgbClr val="002060"/>
                </a:solidFill>
                <a:latin typeface="Times New Roman" panose="02020603050405020304" pitchFamily="18" charset="0"/>
                <a:cs typeface="Times New Roman" panose="02020603050405020304" pitchFamily="18" charset="0"/>
              </a:rPr>
              <a:t> куч-</a:t>
            </a:r>
            <a:r>
              <a:rPr lang="ru-RU" sz="1600" dirty="0" err="1">
                <a:solidFill>
                  <a:srgbClr val="002060"/>
                </a:solidFill>
                <a:latin typeface="Times New Roman" panose="02020603050405020304" pitchFamily="18" charset="0"/>
                <a:cs typeface="Times New Roman" panose="02020603050405020304" pitchFamily="18" charset="0"/>
              </a:rPr>
              <a:t>қудрат</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ва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бойлик</a:t>
            </a:r>
            <a:r>
              <a:rPr lang="ru-RU" sz="1600" dirty="0">
                <a:solidFill>
                  <a:srgbClr val="002060"/>
                </a:solidFill>
                <a:latin typeface="Times New Roman" panose="02020603050405020304" pitchFamily="18" charset="0"/>
                <a:cs typeface="Times New Roman" panose="02020603050405020304" pitchFamily="18" charset="0"/>
              </a:rPr>
              <a:t>     </a:t>
            </a: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рамзи</a:t>
            </a:r>
            <a:r>
              <a:rPr lang="ru-RU" sz="1600" dirty="0">
                <a:solidFill>
                  <a:srgbClr val="002060"/>
                </a:solidFill>
                <a:latin typeface="Times New Roman" panose="02020603050405020304" pitchFamily="18" charset="0"/>
                <a:cs typeface="Times New Roman" panose="02020603050405020304" pitchFamily="18" charset="0"/>
              </a:rPr>
              <a:t>,)</a:t>
            </a:r>
          </a:p>
          <a:p>
            <a:pPr marL="91440" eaLnBrk="1" hangingPunct="1">
              <a:spcBef>
                <a:spcPts val="0"/>
              </a:spcBef>
              <a:spcAft>
                <a:spcPts val="0"/>
              </a:spcAft>
              <a:defRPr/>
            </a:pPr>
            <a:endParaRPr lang="ru-RU" sz="1600"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ru-RU" sz="1600" b="1" dirty="0">
                <a:solidFill>
                  <a:srgbClr val="002060"/>
                </a:solidFill>
                <a:latin typeface="Times New Roman" panose="02020603050405020304" pitchFamily="18" charset="0"/>
                <a:cs typeface="Times New Roman" panose="02020603050405020304" pitchFamily="18" charset="0"/>
              </a:rPr>
              <a:t>-  </a:t>
            </a:r>
            <a:r>
              <a:rPr lang="en-US" sz="1600" b="1" dirty="0">
                <a:solidFill>
                  <a:srgbClr val="002060"/>
                </a:solidFill>
                <a:latin typeface="Times New Roman" panose="02020603050405020304" pitchFamily="18" charset="0"/>
                <a:cs typeface="Times New Roman" panose="02020603050405020304" pitchFamily="18" charset="0"/>
              </a:rPr>
              <a:t>IV.</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Ижтимоий</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соҳани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ривожлантириш</a:t>
            </a:r>
            <a:endParaRPr lang="ru-RU" sz="1600" b="1" dirty="0">
              <a:solidFill>
                <a:srgbClr val="002060"/>
              </a:solidFill>
              <a:latin typeface="Times New Roman" panose="02020603050405020304" pitchFamily="18" charset="0"/>
              <a:cs typeface="Times New Roman" panose="02020603050405020304" pitchFamily="18" charset="0"/>
            </a:endParaRP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FF0000"/>
                </a:solidFill>
                <a:latin typeface="Times New Roman" panose="02020603050405020304" pitchFamily="18" charset="0"/>
                <a:cs typeface="Times New Roman" panose="02020603050405020304" pitchFamily="18" charset="0"/>
              </a:rPr>
              <a:t>Қизил</a:t>
            </a:r>
            <a:r>
              <a:rPr lang="ru-RU" sz="1600" b="1" dirty="0">
                <a:solidFill>
                  <a:srgbClr val="FF0000"/>
                </a:solidFill>
                <a:latin typeface="Times New Roman" panose="02020603050405020304" pitchFamily="18" charset="0"/>
                <a:cs typeface="Times New Roman" panose="02020603050405020304" pitchFamily="18" charset="0"/>
              </a:rPr>
              <a:t> ранг </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ҳаёт</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ва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аҳолининг</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муносиб</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турмуш</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тарзини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таъминлаш</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рамзи</a:t>
            </a:r>
            <a:r>
              <a:rPr lang="ru-RU" sz="1600" dirty="0">
                <a:solidFill>
                  <a:srgbClr val="002060"/>
                </a:solidFill>
                <a:latin typeface="Times New Roman" panose="02020603050405020304" pitchFamily="18" charset="0"/>
                <a:cs typeface="Times New Roman" panose="02020603050405020304" pitchFamily="18" charset="0"/>
              </a:rPr>
              <a:t>)</a:t>
            </a:r>
          </a:p>
          <a:p>
            <a:pPr marL="91440" eaLnBrk="1" hangingPunct="1">
              <a:spcBef>
                <a:spcPts val="0"/>
              </a:spcBef>
              <a:spcAft>
                <a:spcPts val="0"/>
              </a:spcAft>
              <a:defRPr/>
            </a:pPr>
            <a:endParaRPr lang="ru-RU" sz="1600" dirty="0">
              <a:solidFill>
                <a:srgbClr val="002060"/>
              </a:solidFill>
              <a:latin typeface="Times New Roman" panose="02020603050405020304" pitchFamily="18" charset="0"/>
              <a:cs typeface="Times New Roman" panose="02020603050405020304" pitchFamily="18" charset="0"/>
            </a:endParaRPr>
          </a:p>
          <a:p>
            <a:pPr marL="91440" indent="-285750" eaLnBrk="1" hangingPunct="1">
              <a:spcBef>
                <a:spcPts val="0"/>
              </a:spcBef>
              <a:spcAft>
                <a:spcPts val="0"/>
              </a:spcAft>
              <a:buFontTx/>
              <a:buChar char="-"/>
              <a:defRPr/>
            </a:pPr>
            <a:r>
              <a:rPr lang="en-US" sz="1600" b="1" dirty="0">
                <a:solidFill>
                  <a:srgbClr val="002060"/>
                </a:solidFill>
                <a:latin typeface="Times New Roman" panose="02020603050405020304" pitchFamily="18" charset="0"/>
                <a:cs typeface="Times New Roman" panose="02020603050405020304" pitchFamily="18" charset="0"/>
              </a:rPr>
              <a:t>V.</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Хавфсизлик</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диний</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бағрикенглик</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ва</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миллатлараро</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тотувлик</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ўзаро</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манфаатли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ва</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амалий</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ташқи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сиёсат</a:t>
            </a:r>
            <a:r>
              <a:rPr lang="ru-RU" sz="1600" b="1" dirty="0">
                <a:solidFill>
                  <a:srgbClr val="002060"/>
                </a:solidFill>
                <a:latin typeface="Times New Roman" panose="02020603050405020304" pitchFamily="18" charset="0"/>
                <a:cs typeface="Times New Roman" panose="02020603050405020304" pitchFamily="18" charset="0"/>
              </a:rPr>
              <a:t> </a:t>
            </a:r>
          </a:p>
          <a:p>
            <a:pPr marL="91440" eaLnBrk="1" hangingPunct="1">
              <a:spcBef>
                <a:spcPts val="0"/>
              </a:spcBef>
              <a:spcAft>
                <a:spcPts val="0"/>
              </a:spcAft>
              <a:defRPr/>
            </a:pPr>
            <a:r>
              <a:rPr lang="ru-RU" sz="1600" dirty="0">
                <a:solidFill>
                  <a:srgbClr val="002060"/>
                </a:solidFill>
                <a:latin typeface="Times New Roman" panose="02020603050405020304" pitchFamily="18" charset="0"/>
                <a:cs typeface="Times New Roman" panose="02020603050405020304" pitchFamily="18" charset="0"/>
              </a:rPr>
              <a:t>      (</a:t>
            </a:r>
            <a:r>
              <a:rPr lang="ru-RU" sz="1600" b="1" dirty="0" err="1">
                <a:solidFill>
                  <a:schemeClr val="tx1"/>
                </a:solidFill>
                <a:latin typeface="Times New Roman" panose="02020603050405020304" pitchFamily="18" charset="0"/>
                <a:cs typeface="Times New Roman" panose="02020603050405020304" pitchFamily="18" charset="0"/>
              </a:rPr>
              <a:t>Оқ</a:t>
            </a:r>
            <a:r>
              <a:rPr lang="ru-RU" sz="1600" b="1" dirty="0">
                <a:solidFill>
                  <a:schemeClr val="tx1"/>
                </a:solidFill>
                <a:latin typeface="Times New Roman" panose="02020603050405020304" pitchFamily="18" charset="0"/>
                <a:cs typeface="Times New Roman" panose="02020603050405020304" pitchFamily="18" charset="0"/>
              </a:rPr>
              <a:t> ранг </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тинчликсеварлик</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сиёсати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элементлари</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ҳисобланган</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тинчлик</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ва</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софлик</a:t>
            </a:r>
            <a:r>
              <a:rPr lang="ru-RU" sz="1600" dirty="0">
                <a:solidFill>
                  <a:srgbClr val="002060"/>
                </a:solidFill>
                <a:latin typeface="Times New Roman" panose="02020603050405020304" pitchFamily="18" charset="0"/>
                <a:cs typeface="Times New Roman" panose="02020603050405020304" pitchFamily="18" charset="0"/>
              </a:rPr>
              <a:t> </a:t>
            </a:r>
            <a:r>
              <a:rPr lang="ru-RU" sz="1600" dirty="0" err="1">
                <a:solidFill>
                  <a:srgbClr val="002060"/>
                </a:solidFill>
                <a:latin typeface="Times New Roman" panose="02020603050405020304" pitchFamily="18" charset="0"/>
                <a:cs typeface="Times New Roman" panose="02020603050405020304" pitchFamily="18" charset="0"/>
              </a:rPr>
              <a:t>рамзи</a:t>
            </a:r>
            <a:r>
              <a:rPr lang="ru-RU" sz="1600" dirty="0">
                <a:solidFill>
                  <a:srgbClr val="002060"/>
                </a:solidFill>
                <a:latin typeface="Times New Roman" panose="02020603050405020304" pitchFamily="18" charset="0"/>
                <a:cs typeface="Times New Roman" panose="02020603050405020304" pitchFamily="18" charset="0"/>
              </a:rPr>
              <a:t>)</a:t>
            </a:r>
            <a:endParaRPr lang="ru-RU" sz="1600" dirty="0">
              <a:solidFill>
                <a:schemeClr val="tx1"/>
              </a:solidFill>
              <a:latin typeface="Times New Roman" panose="02020603050405020304" pitchFamily="18" charset="0"/>
              <a:cs typeface="Times New Roman" panose="02020603050405020304" pitchFamily="18" charset="0"/>
            </a:endParaRPr>
          </a:p>
        </p:txBody>
      </p:sp>
      <p:pic>
        <p:nvPicPr>
          <p:cNvPr id="46092" name="Рисунок 10"/>
          <p:cNvPicPr>
            <a:picLocks noChangeAspect="1"/>
          </p:cNvPicPr>
          <p:nvPr/>
        </p:nvPicPr>
        <p:blipFill>
          <a:blip r:embed="rId2">
            <a:extLst>
              <a:ext uri="{28A0092B-C50C-407E-A947-70E740481C1C}">
                <a14:useLocalDpi xmlns:a14="http://schemas.microsoft.com/office/drawing/2010/main" val="0"/>
              </a:ext>
            </a:extLst>
          </a:blip>
          <a:srcRect b="24942"/>
          <a:stretch>
            <a:fillRect/>
          </a:stretch>
        </p:blipFill>
        <p:spPr bwMode="auto">
          <a:xfrm>
            <a:off x="3776663" y="-158750"/>
            <a:ext cx="1925637"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Скругленный прямоугольник 11"/>
          <p:cNvSpPr/>
          <p:nvPr/>
        </p:nvSpPr>
        <p:spPr>
          <a:xfrm>
            <a:off x="3697288" y="1484313"/>
            <a:ext cx="2084387" cy="779462"/>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2017-2021 ЙИЛЛАРДА</a:t>
            </a:r>
          </a:p>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ҲАРАКАТЛАР СТРАТЕГИЯСИ</a:t>
            </a:r>
            <a:endParaRPr lang="ru-RU" sz="1400" b="1"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504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076056" y="2878378"/>
            <a:ext cx="3670176" cy="750496"/>
          </a:xfrm>
          <a:ln w="25400">
            <a:solidFill>
              <a:srgbClr val="0070C0"/>
            </a:solidFill>
          </a:ln>
        </p:spPr>
        <p:txBody>
          <a:bodyPr>
            <a:normAutofit fontScale="90000"/>
          </a:bodyPr>
          <a:lstStyle/>
          <a:p>
            <a:r>
              <a:rPr lang="ru-RU" sz="1800" dirty="0" err="1" smtClean="0"/>
              <a:t>Давлат</a:t>
            </a:r>
            <a:r>
              <a:rPr lang="ru-RU" sz="1800" dirty="0" smtClean="0"/>
              <a:t> </a:t>
            </a:r>
            <a:r>
              <a:rPr lang="ru-RU" sz="1800" dirty="0" err="1" smtClean="0"/>
              <a:t>ва</a:t>
            </a:r>
            <a:r>
              <a:rPr lang="ru-RU" sz="1800" dirty="0" smtClean="0"/>
              <a:t> </a:t>
            </a:r>
            <a:r>
              <a:rPr lang="ru-RU" sz="1800" dirty="0" err="1"/>
              <a:t>жамиятнинг</a:t>
            </a:r>
            <a:r>
              <a:rPr lang="ru-RU" sz="1800" dirty="0"/>
              <a:t> </a:t>
            </a:r>
            <a:r>
              <a:rPr lang="ru-RU" sz="1800" dirty="0" err="1"/>
              <a:t>ҳар</a:t>
            </a:r>
            <a:r>
              <a:rPr lang="ru-RU" sz="1800" dirty="0"/>
              <a:t> </a:t>
            </a:r>
            <a:r>
              <a:rPr lang="ru-RU" sz="1800" dirty="0" err="1"/>
              <a:t>томонлама</a:t>
            </a:r>
            <a:r>
              <a:rPr lang="ru-RU" sz="1800" dirty="0"/>
              <a:t> </a:t>
            </a:r>
            <a:r>
              <a:rPr lang="ru-RU" sz="1800" dirty="0" err="1"/>
              <a:t>ва</a:t>
            </a:r>
            <a:r>
              <a:rPr lang="ru-RU" sz="1800" dirty="0"/>
              <a:t> </a:t>
            </a:r>
            <a:r>
              <a:rPr lang="ru-RU" sz="1800" dirty="0" err="1"/>
              <a:t>жадал</a:t>
            </a:r>
            <a:r>
              <a:rPr lang="ru-RU" sz="1800" dirty="0"/>
              <a:t> </a:t>
            </a:r>
            <a:r>
              <a:rPr lang="ru-RU" sz="1800" dirty="0" err="1"/>
              <a:t>ривожланиши</a:t>
            </a:r>
            <a:r>
              <a:rPr lang="ru-RU" sz="1800" dirty="0"/>
              <a:t> </a:t>
            </a:r>
            <a:r>
              <a:rPr lang="ru-RU" sz="1800" dirty="0" err="1"/>
              <a:t>учун</a:t>
            </a:r>
            <a:r>
              <a:rPr lang="ru-RU" sz="1800" dirty="0"/>
              <a:t> </a:t>
            </a:r>
            <a:r>
              <a:rPr lang="ru-RU" sz="1800" dirty="0" err="1"/>
              <a:t>шарт-шароитлар</a:t>
            </a:r>
            <a:r>
              <a:rPr lang="ru-RU" sz="1800" dirty="0"/>
              <a:t> </a:t>
            </a:r>
            <a:r>
              <a:rPr lang="ru-RU" sz="1800" dirty="0" err="1"/>
              <a:t>яратиш</a:t>
            </a:r>
            <a:r>
              <a:rPr lang="ru-RU" sz="1800" dirty="0"/>
              <a:t>, </a:t>
            </a:r>
          </a:p>
        </p:txBody>
      </p:sp>
      <p:grpSp>
        <p:nvGrpSpPr>
          <p:cNvPr id="12" name="Группа 11"/>
          <p:cNvGrpSpPr/>
          <p:nvPr/>
        </p:nvGrpSpPr>
        <p:grpSpPr>
          <a:xfrm>
            <a:off x="506176" y="496461"/>
            <a:ext cx="2375117" cy="1985673"/>
            <a:chOff x="611559" y="1884667"/>
            <a:chExt cx="1232654" cy="1985673"/>
          </a:xfrm>
        </p:grpSpPr>
        <p:pic>
          <p:nvPicPr>
            <p:cNvPr id="4" name="Рисунок 10"/>
            <p:cNvPicPr>
              <a:picLocks noChangeAspect="1"/>
            </p:cNvPicPr>
            <p:nvPr/>
          </p:nvPicPr>
          <p:blipFill>
            <a:blip r:embed="rId2" cstate="print">
              <a:extLst>
                <a:ext uri="{28A0092B-C50C-407E-A947-70E740481C1C}">
                  <a14:useLocalDpi xmlns:a14="http://schemas.microsoft.com/office/drawing/2010/main" val="0"/>
                </a:ext>
              </a:extLst>
            </a:blip>
            <a:srcRect b="24942"/>
            <a:stretch>
              <a:fillRect/>
            </a:stretch>
          </p:blipFill>
          <p:spPr bwMode="auto">
            <a:xfrm>
              <a:off x="611560" y="1884667"/>
              <a:ext cx="620585" cy="772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Скругленный прямоугольник 4"/>
            <p:cNvSpPr/>
            <p:nvPr/>
          </p:nvSpPr>
          <p:spPr>
            <a:xfrm>
              <a:off x="611559" y="2698740"/>
              <a:ext cx="620586" cy="606298"/>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normAutofit fontScale="77500" lnSpcReduction="20000"/>
            </a:bodyPr>
            <a:lstStyle/>
            <a:p>
              <a:pPr algn="ctr" eaLnBrk="1" hangingPunct="1">
                <a:defRPr/>
              </a:pPr>
              <a:r>
                <a:rPr lang="uz-Cyrl-UZ" sz="1200" b="1" dirty="0">
                  <a:solidFill>
                    <a:schemeClr val="accent2">
                      <a:lumMod val="50000"/>
                    </a:schemeClr>
                  </a:solidFill>
                  <a:latin typeface="Times New Roman" panose="02020603050405020304" pitchFamily="18" charset="0"/>
                  <a:cs typeface="Times New Roman" panose="02020603050405020304" pitchFamily="18" charset="0"/>
                </a:rPr>
                <a:t>2017-2021 ЙИЛЛАРДА</a:t>
              </a:r>
            </a:p>
            <a:p>
              <a:pPr algn="ctr" eaLnBrk="1" hangingPunct="1">
                <a:defRPr/>
              </a:pPr>
              <a:r>
                <a:rPr lang="uz-Cyrl-UZ" sz="1200" b="1" dirty="0">
                  <a:solidFill>
                    <a:schemeClr val="accent2">
                      <a:lumMod val="50000"/>
                    </a:schemeClr>
                  </a:solidFill>
                  <a:latin typeface="Times New Roman" panose="02020603050405020304" pitchFamily="18" charset="0"/>
                  <a:cs typeface="Times New Roman" panose="02020603050405020304" pitchFamily="18" charset="0"/>
                </a:rPr>
                <a:t>ҲАРАКАТЛАР СТРАТЕГИЯСИ</a:t>
              </a:r>
              <a:endParaRPr lang="ru-RU" sz="1200" b="1"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620078" y="3501008"/>
              <a:ext cx="1224135" cy="369332"/>
            </a:xfrm>
            <a:prstGeom prst="rect">
              <a:avLst/>
            </a:prstGeom>
            <a:noFill/>
          </p:spPr>
          <p:txBody>
            <a:bodyPr wrap="square" rtlCol="0">
              <a:spAutoFit/>
            </a:bodyPr>
            <a:lstStyle/>
            <a:p>
              <a:r>
                <a:rPr lang="ru-RU" dirty="0" smtClean="0"/>
                <a:t>МА</a:t>
              </a:r>
              <a:r>
                <a:rPr lang="uz-Cyrl-UZ" dirty="0" smtClean="0"/>
                <a:t>ҚСАД</a:t>
              </a:r>
              <a:endParaRPr lang="ru-RU" dirty="0"/>
            </a:p>
          </p:txBody>
        </p:sp>
      </p:grpSp>
      <p:sp>
        <p:nvSpPr>
          <p:cNvPr id="8" name="Заголовок 1"/>
          <p:cNvSpPr txBox="1">
            <a:spLocks/>
          </p:cNvSpPr>
          <p:nvPr/>
        </p:nvSpPr>
        <p:spPr>
          <a:xfrm>
            <a:off x="5004048" y="1026479"/>
            <a:ext cx="3670176" cy="723454"/>
          </a:xfrm>
          <a:prstGeom prst="rect">
            <a:avLst/>
          </a:prstGeom>
          <a:ln w="25400">
            <a:solidFill>
              <a:srgbClr val="0070C0"/>
            </a:solidFill>
          </a:ln>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1800" dirty="0" err="1" smtClean="0"/>
              <a:t>Мамлакатимизда</a:t>
            </a:r>
            <a:r>
              <a:rPr lang="ru-RU" sz="1800" dirty="0" smtClean="0"/>
              <a:t> </a:t>
            </a:r>
            <a:r>
              <a:rPr lang="ru-RU" sz="1800" dirty="0" err="1" smtClean="0"/>
              <a:t>амалга</a:t>
            </a:r>
            <a:r>
              <a:rPr lang="ru-RU" sz="1800" dirty="0" smtClean="0"/>
              <a:t> </a:t>
            </a:r>
            <a:r>
              <a:rPr lang="ru-RU" sz="1800" dirty="0" err="1" smtClean="0"/>
              <a:t>оширилган</a:t>
            </a:r>
            <a:r>
              <a:rPr lang="ru-RU" sz="1800" dirty="0" smtClean="0"/>
              <a:t> </a:t>
            </a:r>
            <a:r>
              <a:rPr lang="ru-RU" sz="1800" dirty="0" err="1" smtClean="0"/>
              <a:t>ислоҳотлар</a:t>
            </a:r>
            <a:r>
              <a:rPr lang="ru-RU" sz="1800" dirty="0" smtClean="0"/>
              <a:t> </a:t>
            </a:r>
            <a:r>
              <a:rPr lang="ru-RU" sz="1800" dirty="0" err="1" smtClean="0"/>
              <a:t>самарасини</a:t>
            </a:r>
            <a:r>
              <a:rPr lang="ru-RU" sz="1800" dirty="0" smtClean="0"/>
              <a:t> </a:t>
            </a:r>
            <a:r>
              <a:rPr lang="ru-RU" sz="1800" dirty="0" err="1" smtClean="0"/>
              <a:t>янада</a:t>
            </a:r>
            <a:r>
              <a:rPr lang="ru-RU" sz="1800" dirty="0" smtClean="0"/>
              <a:t> </a:t>
            </a:r>
            <a:r>
              <a:rPr lang="ru-RU" sz="1800" dirty="0" err="1" smtClean="0"/>
              <a:t>ошириш</a:t>
            </a:r>
            <a:r>
              <a:rPr lang="ru-RU" sz="1800" dirty="0"/>
              <a:t>.</a:t>
            </a:r>
          </a:p>
        </p:txBody>
      </p:sp>
      <p:sp>
        <p:nvSpPr>
          <p:cNvPr id="9" name="Заголовок 1"/>
          <p:cNvSpPr txBox="1">
            <a:spLocks/>
          </p:cNvSpPr>
          <p:nvPr/>
        </p:nvSpPr>
        <p:spPr>
          <a:xfrm>
            <a:off x="5004048" y="4365104"/>
            <a:ext cx="3670176" cy="1440160"/>
          </a:xfrm>
          <a:prstGeom prst="rect">
            <a:avLst/>
          </a:prstGeom>
          <a:ln w="25400">
            <a:solidFill>
              <a:srgbClr val="0070C0"/>
            </a:solidFill>
          </a:ln>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1800" dirty="0" err="1" smtClean="0"/>
              <a:t>мамлакатимизни</a:t>
            </a:r>
            <a:r>
              <a:rPr lang="ru-RU" sz="1800" dirty="0" smtClean="0"/>
              <a:t> модернизация </a:t>
            </a:r>
            <a:r>
              <a:rPr lang="ru-RU" sz="1800" dirty="0" err="1" smtClean="0"/>
              <a:t>қилиш</a:t>
            </a:r>
            <a:r>
              <a:rPr lang="ru-RU" sz="1800" dirty="0" smtClean="0"/>
              <a:t> </a:t>
            </a:r>
            <a:r>
              <a:rPr lang="ru-RU" sz="1800" dirty="0" err="1" smtClean="0"/>
              <a:t>ҳамда</a:t>
            </a:r>
            <a:r>
              <a:rPr lang="ru-RU" sz="1800" dirty="0" smtClean="0"/>
              <a:t> </a:t>
            </a:r>
            <a:r>
              <a:rPr lang="ru-RU" sz="1800" dirty="0" err="1" smtClean="0"/>
              <a:t>ҳаётнинг</a:t>
            </a:r>
            <a:r>
              <a:rPr lang="ru-RU" sz="1800" dirty="0" smtClean="0"/>
              <a:t> </a:t>
            </a:r>
            <a:r>
              <a:rPr lang="ru-RU" sz="1800" dirty="0" err="1" smtClean="0"/>
              <a:t>барча</a:t>
            </a:r>
            <a:r>
              <a:rPr lang="ru-RU" sz="1800" dirty="0" smtClean="0"/>
              <a:t> </a:t>
            </a:r>
            <a:r>
              <a:rPr lang="ru-RU" sz="1800" dirty="0" err="1" smtClean="0"/>
              <a:t>соҳаларини</a:t>
            </a:r>
            <a:r>
              <a:rPr lang="ru-RU" sz="1800" dirty="0" smtClean="0"/>
              <a:t> </a:t>
            </a:r>
            <a:r>
              <a:rPr lang="ru-RU" sz="1800" dirty="0" err="1" smtClean="0"/>
              <a:t>либераллаштириш</a:t>
            </a:r>
            <a:r>
              <a:rPr lang="ru-RU" sz="1800" dirty="0" smtClean="0"/>
              <a:t> </a:t>
            </a:r>
            <a:r>
              <a:rPr lang="ru-RU" sz="1800" dirty="0" err="1" smtClean="0"/>
              <a:t>бўйича</a:t>
            </a:r>
            <a:r>
              <a:rPr lang="ru-RU" sz="1800" dirty="0" smtClean="0"/>
              <a:t> </a:t>
            </a:r>
            <a:r>
              <a:rPr lang="ru-RU" sz="1800" dirty="0" err="1" smtClean="0"/>
              <a:t>устувор</a:t>
            </a:r>
            <a:r>
              <a:rPr lang="ru-RU" sz="1800" dirty="0" smtClean="0"/>
              <a:t> </a:t>
            </a:r>
            <a:r>
              <a:rPr lang="ru-RU" sz="1800" dirty="0" err="1" smtClean="0"/>
              <a:t>йўналишларни</a:t>
            </a:r>
            <a:r>
              <a:rPr lang="ru-RU" sz="1800" dirty="0" smtClean="0"/>
              <a:t> </a:t>
            </a:r>
            <a:r>
              <a:rPr lang="ru-RU" sz="1800" dirty="0" err="1" smtClean="0"/>
              <a:t>амалга</a:t>
            </a:r>
            <a:r>
              <a:rPr lang="ru-RU" sz="1800" dirty="0" smtClean="0"/>
              <a:t> </a:t>
            </a:r>
            <a:r>
              <a:rPr lang="ru-RU" sz="1800" dirty="0" err="1" smtClean="0"/>
              <a:t>ошириш</a:t>
            </a:r>
            <a:endParaRPr lang="ru-RU" sz="1800" dirty="0"/>
          </a:p>
        </p:txBody>
      </p:sp>
      <p:sp>
        <p:nvSpPr>
          <p:cNvPr id="11" name="Правая фигурная скобка 10"/>
          <p:cNvSpPr/>
          <p:nvPr/>
        </p:nvSpPr>
        <p:spPr>
          <a:xfrm>
            <a:off x="2627784" y="764704"/>
            <a:ext cx="2376264" cy="5328592"/>
          </a:xfrm>
          <a:prstGeom prst="rightBrace">
            <a:avLst>
              <a:gd name="adj1" fmla="val 49758"/>
              <a:gd name="adj2" fmla="val 50000"/>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075024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92" name="Рисунок 10"/>
          <p:cNvPicPr>
            <a:picLocks noChangeAspect="1"/>
          </p:cNvPicPr>
          <p:nvPr/>
        </p:nvPicPr>
        <p:blipFill>
          <a:blip r:embed="rId2" cstate="print">
            <a:extLst>
              <a:ext uri="{28A0092B-C50C-407E-A947-70E740481C1C}">
                <a14:useLocalDpi xmlns:a14="http://schemas.microsoft.com/office/drawing/2010/main" val="0"/>
              </a:ext>
            </a:extLst>
          </a:blip>
          <a:srcRect b="24942"/>
          <a:stretch>
            <a:fillRect/>
          </a:stretch>
        </p:blipFill>
        <p:spPr bwMode="auto">
          <a:xfrm>
            <a:off x="-56124" y="29832"/>
            <a:ext cx="962818" cy="856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Скругленный прямоугольник 11"/>
          <p:cNvSpPr/>
          <p:nvPr/>
        </p:nvSpPr>
        <p:spPr>
          <a:xfrm rot="16200000">
            <a:off x="-1690209" y="3254335"/>
            <a:ext cx="4662918"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2017-2021 ЙИЛЛАРДА</a:t>
            </a:r>
          </a:p>
          <a:p>
            <a:pPr algn="ctr" eaLnBrk="1" hangingPunct="1">
              <a:defRPr/>
            </a:pPr>
            <a:r>
              <a:rPr lang="uz-Cyrl-UZ" sz="1400" b="1" dirty="0">
                <a:solidFill>
                  <a:schemeClr val="accent2">
                    <a:lumMod val="50000"/>
                  </a:schemeClr>
                </a:solidFill>
                <a:latin typeface="Times New Roman" panose="02020603050405020304" pitchFamily="18" charset="0"/>
                <a:cs typeface="Times New Roman" panose="02020603050405020304" pitchFamily="18" charset="0"/>
              </a:rPr>
              <a:t>ҲАРАКАТЛАР СТРАТЕГИЯСИ</a:t>
            </a:r>
            <a:endParaRPr lang="ru-RU" sz="1400" b="1" dirty="0">
              <a:solidFill>
                <a:schemeClr val="accent2">
                  <a:lumMod val="50000"/>
                </a:schemeClr>
              </a:solidFill>
              <a:latin typeface="Times New Roman" panose="02020603050405020304" pitchFamily="18" charset="0"/>
              <a:cs typeface="Times New Roman" panose="02020603050405020304" pitchFamily="18" charset="0"/>
            </a:endParaRPr>
          </a:p>
        </p:txBody>
      </p:sp>
      <p:grpSp>
        <p:nvGrpSpPr>
          <p:cNvPr id="8" name="Группа 7"/>
          <p:cNvGrpSpPr/>
          <p:nvPr/>
        </p:nvGrpSpPr>
        <p:grpSpPr>
          <a:xfrm>
            <a:off x="1601877" y="4353524"/>
            <a:ext cx="4336030" cy="731660"/>
            <a:chOff x="3707904" y="2323541"/>
            <a:chExt cx="1944216" cy="1990128"/>
          </a:xfrm>
        </p:grpSpPr>
        <p:sp>
          <p:nvSpPr>
            <p:cNvPr id="11" name="Прямоугольник 10"/>
            <p:cNvSpPr/>
            <p:nvPr/>
          </p:nvSpPr>
          <p:spPr>
            <a:xfrm>
              <a:off x="3903794" y="2674869"/>
              <a:ext cx="1636163" cy="837159"/>
            </a:xfrm>
            <a:prstGeom prst="rect">
              <a:avLst/>
            </a:prstGeom>
            <a:ln>
              <a:noFill/>
            </a:ln>
          </p:spPr>
          <p:txBody>
            <a:bodyPr wrap="square">
              <a:spAutoFit/>
            </a:bodyPr>
            <a:lstStyle/>
            <a:p>
              <a:pPr marL="91440" algn="ctr">
                <a:defRPr/>
              </a:pPr>
              <a:r>
                <a:rPr lang="ru-RU" sz="1400" b="1" dirty="0" err="1" smtClean="0">
                  <a:solidFill>
                    <a:srgbClr val="002060"/>
                  </a:solidFill>
                  <a:latin typeface="Times New Roman" panose="02020603050405020304" pitchFamily="18" charset="0"/>
                  <a:cs typeface="Times New Roman" panose="02020603050405020304" pitchFamily="18" charset="0"/>
                </a:rPr>
                <a:t>Ижтимоий</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соҳани</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1400" b="1" dirty="0">
                <a:solidFill>
                  <a:srgbClr val="002060"/>
                </a:solidFill>
                <a:latin typeface="Times New Roman" panose="02020603050405020304" pitchFamily="18" charset="0"/>
                <a:cs typeface="Times New Roman" panose="02020603050405020304" pitchFamily="18" charset="0"/>
              </a:endParaRPr>
            </a:p>
          </p:txBody>
        </p:sp>
        <p:sp>
          <p:nvSpPr>
            <p:cNvPr id="21" name="Скругленный прямоугольник 20"/>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16" name="Группа 15"/>
          <p:cNvGrpSpPr/>
          <p:nvPr/>
        </p:nvGrpSpPr>
        <p:grpSpPr>
          <a:xfrm rot="5400000">
            <a:off x="6644856" y="-1757712"/>
            <a:ext cx="690331" cy="4265419"/>
            <a:chOff x="-1692696" y="3259645"/>
            <a:chExt cx="690331" cy="3337707"/>
          </a:xfrm>
        </p:grpSpPr>
        <p:sp>
          <p:nvSpPr>
            <p:cNvPr id="14" name="Скругленный прямоугольник 13"/>
            <p:cNvSpPr/>
            <p:nvPr/>
          </p:nvSpPr>
          <p:spPr>
            <a:xfrm>
              <a:off x="-1692696" y="3259645"/>
              <a:ext cx="690331" cy="3337707"/>
            </a:xfrm>
            <a:prstGeom prst="roundRect">
              <a:avLst/>
            </a:prstGeom>
            <a:gradFill>
              <a:gsLst>
                <a:gs pos="14000">
                  <a:schemeClr val="bg1"/>
                </a:gs>
                <a:gs pos="25000">
                  <a:srgbClr val="FF0000"/>
                </a:gs>
                <a:gs pos="38000">
                  <a:schemeClr val="bg1"/>
                </a:gs>
                <a:gs pos="78000">
                  <a:schemeClr val="bg1"/>
                </a:gs>
                <a:gs pos="85000">
                  <a:srgbClr val="4D7FBB"/>
                </a:gs>
                <a:gs pos="63000">
                  <a:schemeClr val="bg1"/>
                </a:gs>
                <a:gs pos="70000">
                  <a:schemeClr val="accent2">
                    <a:lumMod val="75000"/>
                  </a:schemeClr>
                </a:gs>
                <a:gs pos="50000">
                  <a:srgbClr val="FFC000"/>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p:cNvSpPr txBox="1"/>
            <p:nvPr/>
          </p:nvSpPr>
          <p:spPr>
            <a:xfrm rot="16200000">
              <a:off x="-2892404" y="4555403"/>
              <a:ext cx="3045749" cy="646331"/>
            </a:xfrm>
            <a:prstGeom prst="rect">
              <a:avLst/>
            </a:prstGeom>
            <a:noFill/>
          </p:spPr>
          <p:txBody>
            <a:bodyPr wrap="square" rtlCol="0">
              <a:spAutoFit/>
            </a:bodyPr>
            <a:lstStyle/>
            <a:p>
              <a:pPr algn="ctr"/>
              <a:r>
                <a:rPr lang="uz-Cyrl-UZ" b="1" dirty="0" smtClean="0">
                  <a:solidFill>
                    <a:srgbClr val="002060"/>
                  </a:solidFill>
                  <a:latin typeface="Times New Roman" pitchFamily="18" charset="0"/>
                </a:rPr>
                <a:t>Халқ таълими вазирлигига тегишли бандлар</a:t>
              </a:r>
              <a:endParaRPr lang="ru-RU" b="1" dirty="0">
                <a:solidFill>
                  <a:srgbClr val="002060"/>
                </a:solidFill>
                <a:latin typeface="Times New Roman" pitchFamily="18" charset="0"/>
              </a:endParaRPr>
            </a:p>
          </p:txBody>
        </p:sp>
      </p:grpSp>
      <p:grpSp>
        <p:nvGrpSpPr>
          <p:cNvPr id="10" name="Группа 9"/>
          <p:cNvGrpSpPr/>
          <p:nvPr/>
        </p:nvGrpSpPr>
        <p:grpSpPr>
          <a:xfrm>
            <a:off x="6402477" y="1956139"/>
            <a:ext cx="1590411" cy="1103423"/>
            <a:chOff x="8178566" y="765800"/>
            <a:chExt cx="1729962" cy="936104"/>
          </a:xfrm>
        </p:grpSpPr>
        <p:sp>
          <p:nvSpPr>
            <p:cNvPr id="17" name="Скругленный прямоугольник 16"/>
            <p:cNvSpPr/>
            <p:nvPr/>
          </p:nvSpPr>
          <p:spPr>
            <a:xfrm>
              <a:off x="8178566" y="765800"/>
              <a:ext cx="172996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a:latin typeface="Times New Roman" pitchFamily="18" charset="0"/>
                <a:cs typeface="Times New Roman" pitchFamily="18" charset="0"/>
              </a:endParaRPr>
            </a:p>
          </p:txBody>
        </p:sp>
        <p:sp>
          <p:nvSpPr>
            <p:cNvPr id="46" name="TextBox 45"/>
            <p:cNvSpPr txBox="1"/>
            <p:nvPr/>
          </p:nvSpPr>
          <p:spPr>
            <a:xfrm>
              <a:off x="8324056" y="1024694"/>
              <a:ext cx="1438982" cy="354546"/>
            </a:xfrm>
            <a:prstGeom prst="rect">
              <a:avLst/>
            </a:prstGeom>
            <a:noFill/>
          </p:spPr>
          <p:txBody>
            <a:bodyPr wrap="square" rtlCol="0">
              <a:spAutoFit/>
            </a:bodyPr>
            <a:lstStyle/>
            <a:p>
              <a:pPr algn="ctr"/>
              <a:r>
                <a:rPr lang="uz-Cyrl-UZ" sz="1400" dirty="0" smtClean="0">
                  <a:latin typeface="Times New Roman" pitchFamily="18" charset="0"/>
                  <a:cs typeface="Times New Roman" pitchFamily="18" charset="0"/>
                </a:rPr>
                <a:t>4 та банд (84,97,99,100)</a:t>
              </a:r>
              <a:endParaRPr lang="ru-RU" sz="1400" dirty="0">
                <a:latin typeface="Times New Roman" pitchFamily="18" charset="0"/>
                <a:cs typeface="Times New Roman" pitchFamily="18" charset="0"/>
              </a:endParaRPr>
            </a:p>
          </p:txBody>
        </p:sp>
      </p:grpSp>
      <p:grpSp>
        <p:nvGrpSpPr>
          <p:cNvPr id="15" name="Группа 14"/>
          <p:cNvGrpSpPr/>
          <p:nvPr/>
        </p:nvGrpSpPr>
        <p:grpSpPr>
          <a:xfrm>
            <a:off x="6362656" y="4200154"/>
            <a:ext cx="1652169" cy="1038400"/>
            <a:chOff x="7099331" y="4016880"/>
            <a:chExt cx="1944216" cy="1724750"/>
          </a:xfrm>
        </p:grpSpPr>
        <p:sp>
          <p:nvSpPr>
            <p:cNvPr id="19" name="Скругленный прямоугольник 18"/>
            <p:cNvSpPr/>
            <p:nvPr/>
          </p:nvSpPr>
          <p:spPr>
            <a:xfrm>
              <a:off x="7099331" y="4016880"/>
              <a:ext cx="1944216" cy="17247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a:latin typeface="Times New Roman" pitchFamily="18" charset="0"/>
                <a:cs typeface="Times New Roman" pitchFamily="18" charset="0"/>
              </a:endParaRPr>
            </a:p>
          </p:txBody>
        </p:sp>
        <p:sp>
          <p:nvSpPr>
            <p:cNvPr id="50" name="TextBox 49"/>
            <p:cNvSpPr txBox="1"/>
            <p:nvPr/>
          </p:nvSpPr>
          <p:spPr>
            <a:xfrm>
              <a:off x="7275419" y="4103471"/>
              <a:ext cx="1622640" cy="1380260"/>
            </a:xfrm>
            <a:prstGeom prst="rect">
              <a:avLst/>
            </a:prstGeom>
            <a:noFill/>
          </p:spPr>
          <p:txBody>
            <a:bodyPr wrap="square" rtlCol="0">
              <a:spAutoFit/>
            </a:bodyPr>
            <a:lstStyle/>
            <a:p>
              <a:pPr algn="ctr"/>
              <a:r>
                <a:rPr lang="uz-Cyrl-UZ" sz="1200" dirty="0" smtClean="0">
                  <a:latin typeface="Times New Roman" pitchFamily="18" charset="0"/>
                  <a:cs typeface="Times New Roman" pitchFamily="18" charset="0"/>
                </a:rPr>
                <a:t>12 та банд (213, 226, 260, 261, 264, 265, 266, 271, 273, 279, 289, 292)</a:t>
              </a:r>
              <a:endParaRPr lang="ru-RU" sz="1200" dirty="0">
                <a:latin typeface="Times New Roman" pitchFamily="18" charset="0"/>
                <a:cs typeface="Times New Roman" pitchFamily="18" charset="0"/>
              </a:endParaRPr>
            </a:p>
          </p:txBody>
        </p:sp>
      </p:grpSp>
      <p:grpSp>
        <p:nvGrpSpPr>
          <p:cNvPr id="5" name="Группа 4"/>
          <p:cNvGrpSpPr/>
          <p:nvPr/>
        </p:nvGrpSpPr>
        <p:grpSpPr>
          <a:xfrm>
            <a:off x="1691680" y="886288"/>
            <a:ext cx="4260131" cy="900587"/>
            <a:chOff x="166219" y="1329847"/>
            <a:chExt cx="1792177" cy="1759053"/>
          </a:xfrm>
        </p:grpSpPr>
        <p:sp>
          <p:nvSpPr>
            <p:cNvPr id="2" name="Прямоугольник 1"/>
            <p:cNvSpPr/>
            <p:nvPr/>
          </p:nvSpPr>
          <p:spPr>
            <a:xfrm>
              <a:off x="352149" y="1537936"/>
              <a:ext cx="1420318" cy="1021969"/>
            </a:xfrm>
            <a:prstGeom prst="rect">
              <a:avLst/>
            </a:prstGeom>
            <a:ln>
              <a:noFill/>
            </a:ln>
          </p:spPr>
          <p:txBody>
            <a:bodyPr wrap="square">
              <a:spAutoFit/>
            </a:bodyPr>
            <a:lstStyle/>
            <a:p>
              <a:pPr algn="ctr">
                <a:defRPr/>
              </a:pPr>
              <a:r>
                <a:rPr lang="ru-RU" sz="1400" b="1" dirty="0" err="1" smtClean="0">
                  <a:solidFill>
                    <a:srgbClr val="002060"/>
                  </a:solidFill>
                  <a:latin typeface="Times New Roman" panose="02020603050405020304" pitchFamily="18" charset="0"/>
                  <a:cs typeface="Times New Roman" panose="02020603050405020304" pitchFamily="18" charset="0"/>
                </a:rPr>
                <a:t>Давлат</a:t>
              </a:r>
              <a:r>
                <a:rPr lang="ru-RU" sz="1400" b="1" dirty="0" smtClean="0">
                  <a:solidFill>
                    <a:srgbClr val="002060"/>
                  </a:solidFill>
                  <a:latin typeface="Times New Roman" panose="02020603050405020304" pitchFamily="18" charset="0"/>
                  <a:cs typeface="Times New Roman" panose="02020603050405020304" pitchFamily="18" charset="0"/>
                </a:rPr>
                <a:t> </a:t>
              </a:r>
              <a:r>
                <a:rPr lang="uz-Cyrl-UZ" sz="1400" b="1" dirty="0">
                  <a:solidFill>
                    <a:srgbClr val="002060"/>
                  </a:solidFill>
                  <a:latin typeface="Times New Roman" panose="02020603050405020304" pitchFamily="18" charset="0"/>
                  <a:cs typeface="Times New Roman" panose="02020603050405020304" pitchFamily="18" charset="0"/>
                </a:rPr>
                <a:t>ва жамият қурилиш тизимини такомиллаштириш </a:t>
              </a:r>
              <a:endParaRPr lang="ru-RU" sz="1400" b="1" dirty="0">
                <a:solidFill>
                  <a:srgbClr val="002060"/>
                </a:solidFill>
                <a:latin typeface="Times New Roman" panose="02020603050405020304" pitchFamily="18" charset="0"/>
                <a:cs typeface="Times New Roman" panose="02020603050405020304" pitchFamily="18" charset="0"/>
              </a:endParaRPr>
            </a:p>
          </p:txBody>
        </p:sp>
        <p:sp>
          <p:nvSpPr>
            <p:cNvPr id="53" name="Скругленный прямоугольник 52"/>
            <p:cNvSpPr/>
            <p:nvPr/>
          </p:nvSpPr>
          <p:spPr>
            <a:xfrm>
              <a:off x="166219" y="1329847"/>
              <a:ext cx="1792177" cy="17590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7" name="Группа 6"/>
          <p:cNvGrpSpPr/>
          <p:nvPr/>
        </p:nvGrpSpPr>
        <p:grpSpPr>
          <a:xfrm>
            <a:off x="1645604" y="2064289"/>
            <a:ext cx="4299073" cy="887124"/>
            <a:chOff x="2070448" y="3459505"/>
            <a:chExt cx="1792177" cy="1759053"/>
          </a:xfrm>
        </p:grpSpPr>
        <p:sp>
          <p:nvSpPr>
            <p:cNvPr id="3" name="Прямоугольник 2"/>
            <p:cNvSpPr/>
            <p:nvPr/>
          </p:nvSpPr>
          <p:spPr>
            <a:xfrm>
              <a:off x="2201656" y="3646533"/>
              <a:ext cx="1618425" cy="1037478"/>
            </a:xfrm>
            <a:prstGeom prst="rect">
              <a:avLst/>
            </a:prstGeom>
            <a:ln>
              <a:noFill/>
            </a:ln>
          </p:spPr>
          <p:txBody>
            <a:bodyPr wrap="square">
              <a:spAutoFit/>
            </a:bodyPr>
            <a:lstStyle/>
            <a:p>
              <a:pPr algn="ctr">
                <a:defRPr/>
              </a:pPr>
              <a:r>
                <a:rPr lang="en-US"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smtClean="0">
                  <a:solidFill>
                    <a:srgbClr val="002060"/>
                  </a:solidFill>
                  <a:latin typeface="Times New Roman" panose="02020603050405020304" pitchFamily="18" charset="0"/>
                  <a:cs typeface="Times New Roman" panose="02020603050405020304" pitchFamily="18" charset="0"/>
                </a:rPr>
                <a:t>Қонун</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устуворлигини</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таъминлаш</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ва</a:t>
              </a:r>
              <a:r>
                <a:rPr lang="ru-RU" sz="1400" b="1" dirty="0">
                  <a:solidFill>
                    <a:srgbClr val="002060"/>
                  </a:solidFill>
                  <a:latin typeface="Times New Roman" panose="02020603050405020304" pitchFamily="18" charset="0"/>
                  <a:cs typeface="Times New Roman" panose="02020603050405020304" pitchFamily="18" charset="0"/>
                </a:rPr>
                <a:t> суд-</a:t>
              </a:r>
              <a:r>
                <a:rPr lang="ru-RU" sz="1400" b="1" dirty="0" err="1">
                  <a:solidFill>
                    <a:srgbClr val="002060"/>
                  </a:solidFill>
                  <a:latin typeface="Times New Roman" panose="02020603050405020304" pitchFamily="18" charset="0"/>
                  <a:cs typeface="Times New Roman" panose="02020603050405020304" pitchFamily="18" charset="0"/>
                </a:rPr>
                <a:t>ҳуқуқ</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тизимини</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янада</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ислоҳ</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қилиш</a:t>
              </a:r>
              <a:endParaRPr lang="ru-RU" sz="1400" b="1" dirty="0">
                <a:solidFill>
                  <a:srgbClr val="002060"/>
                </a:solidFill>
                <a:latin typeface="Times New Roman" panose="02020603050405020304" pitchFamily="18" charset="0"/>
                <a:cs typeface="Times New Roman" panose="02020603050405020304" pitchFamily="18" charset="0"/>
              </a:endParaRPr>
            </a:p>
          </p:txBody>
        </p:sp>
        <p:sp>
          <p:nvSpPr>
            <p:cNvPr id="54" name="Скругленный прямоугольник 53"/>
            <p:cNvSpPr/>
            <p:nvPr/>
          </p:nvSpPr>
          <p:spPr>
            <a:xfrm>
              <a:off x="2070448" y="3459505"/>
              <a:ext cx="1792177" cy="17590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6" name="Группа 5"/>
          <p:cNvGrpSpPr/>
          <p:nvPr/>
        </p:nvGrpSpPr>
        <p:grpSpPr>
          <a:xfrm>
            <a:off x="1616378" y="3259646"/>
            <a:ext cx="4323774" cy="879526"/>
            <a:chOff x="3957079" y="1313394"/>
            <a:chExt cx="1875558" cy="1759053"/>
          </a:xfrm>
        </p:grpSpPr>
        <p:sp>
          <p:nvSpPr>
            <p:cNvPr id="4" name="Прямоугольник 3"/>
            <p:cNvSpPr/>
            <p:nvPr/>
          </p:nvSpPr>
          <p:spPr>
            <a:xfrm>
              <a:off x="4129388" y="1537936"/>
              <a:ext cx="1594740" cy="1046441"/>
            </a:xfrm>
            <a:prstGeom prst="rect">
              <a:avLst/>
            </a:prstGeom>
            <a:ln>
              <a:noFill/>
            </a:ln>
          </p:spPr>
          <p:txBody>
            <a:bodyPr wrap="square">
              <a:spAutoFit/>
            </a:bodyPr>
            <a:lstStyle/>
            <a:p>
              <a:pPr marL="91440" algn="ctr">
                <a:defRPr/>
              </a:pPr>
              <a:r>
                <a:rPr lang="ru-RU" sz="1400" b="1" dirty="0" err="1" smtClean="0">
                  <a:solidFill>
                    <a:srgbClr val="002060"/>
                  </a:solidFill>
                  <a:latin typeface="Times New Roman" panose="02020603050405020304" pitchFamily="18" charset="0"/>
                  <a:cs typeface="Times New Roman" panose="02020603050405020304" pitchFamily="18" charset="0"/>
                </a:rPr>
                <a:t>Иқтисодиётни</a:t>
              </a:r>
              <a:r>
                <a:rPr lang="ru-RU" sz="1400" b="1" dirty="0" smtClean="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ривожлантириш</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ва</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эркинлаштириш</a:t>
              </a:r>
              <a:endParaRPr lang="ru-RU" sz="1400" b="1" dirty="0">
                <a:solidFill>
                  <a:srgbClr val="002060"/>
                </a:solidFill>
                <a:latin typeface="Times New Roman" panose="02020603050405020304" pitchFamily="18" charset="0"/>
                <a:cs typeface="Times New Roman" panose="02020603050405020304" pitchFamily="18" charset="0"/>
              </a:endParaRPr>
            </a:p>
          </p:txBody>
        </p:sp>
        <p:sp>
          <p:nvSpPr>
            <p:cNvPr id="55" name="Скругленный прямоугольник 54"/>
            <p:cNvSpPr/>
            <p:nvPr/>
          </p:nvSpPr>
          <p:spPr>
            <a:xfrm>
              <a:off x="3957079" y="1313394"/>
              <a:ext cx="1875558" cy="17590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9" name="Группа 8"/>
          <p:cNvGrpSpPr/>
          <p:nvPr/>
        </p:nvGrpSpPr>
        <p:grpSpPr>
          <a:xfrm>
            <a:off x="1645604" y="5274174"/>
            <a:ext cx="4299073" cy="1035146"/>
            <a:chOff x="3995935" y="1762192"/>
            <a:chExt cx="3496553" cy="1810823"/>
          </a:xfrm>
        </p:grpSpPr>
        <p:sp>
          <p:nvSpPr>
            <p:cNvPr id="13" name="Прямоугольник 12"/>
            <p:cNvSpPr/>
            <p:nvPr/>
          </p:nvSpPr>
          <p:spPr>
            <a:xfrm>
              <a:off x="4103948" y="1916832"/>
              <a:ext cx="3301448" cy="1164112"/>
            </a:xfrm>
            <a:prstGeom prst="rect">
              <a:avLst/>
            </a:prstGeom>
            <a:ln>
              <a:noFill/>
            </a:ln>
          </p:spPr>
          <p:txBody>
            <a:bodyPr wrap="square">
              <a:spAutoFit/>
            </a:bodyPr>
            <a:lstStyle/>
            <a:p>
              <a:pPr algn="ctr">
                <a:defRPr/>
              </a:pPr>
              <a:r>
                <a:rPr lang="ru-RU" sz="1400" b="1" dirty="0" err="1" smtClean="0">
                  <a:solidFill>
                    <a:srgbClr val="002060"/>
                  </a:solidFill>
                  <a:latin typeface="Times New Roman" panose="02020603050405020304" pitchFamily="18" charset="0"/>
                  <a:cs typeface="Times New Roman" panose="02020603050405020304" pitchFamily="18" charset="0"/>
                </a:rPr>
                <a:t>Хавфсизлик</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диний</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бағрикенглик</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ва</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миллатлараро</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тотувлик</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ўзаро</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манфаатли</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ва</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амалий</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ташқи</a:t>
              </a:r>
              <a:r>
                <a:rPr lang="ru-RU" sz="1400" b="1" dirty="0">
                  <a:solidFill>
                    <a:srgbClr val="002060"/>
                  </a:solidFill>
                  <a:latin typeface="Times New Roman" panose="02020603050405020304" pitchFamily="18" charset="0"/>
                  <a:cs typeface="Times New Roman" panose="02020603050405020304" pitchFamily="18" charset="0"/>
                </a:rPr>
                <a:t> </a:t>
              </a:r>
              <a:r>
                <a:rPr lang="ru-RU" sz="1400" b="1" dirty="0" err="1">
                  <a:solidFill>
                    <a:srgbClr val="002060"/>
                  </a:solidFill>
                  <a:latin typeface="Times New Roman" panose="02020603050405020304" pitchFamily="18" charset="0"/>
                  <a:cs typeface="Times New Roman" panose="02020603050405020304" pitchFamily="18" charset="0"/>
                </a:rPr>
                <a:t>сиёсат</a:t>
              </a:r>
              <a:r>
                <a:rPr lang="ru-RU" sz="1400" b="1" dirty="0">
                  <a:solidFill>
                    <a:srgbClr val="002060"/>
                  </a:solidFill>
                  <a:latin typeface="Times New Roman" panose="02020603050405020304" pitchFamily="18" charset="0"/>
                  <a:cs typeface="Times New Roman" panose="02020603050405020304" pitchFamily="18" charset="0"/>
                </a:rPr>
                <a:t> </a:t>
              </a:r>
            </a:p>
          </p:txBody>
        </p:sp>
        <p:sp>
          <p:nvSpPr>
            <p:cNvPr id="24" name="Скругленный прямоугольник 23"/>
            <p:cNvSpPr/>
            <p:nvPr/>
          </p:nvSpPr>
          <p:spPr>
            <a:xfrm>
              <a:off x="3995935" y="1762192"/>
              <a:ext cx="3496553" cy="18108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nvGrpSpPr>
          <p:cNvPr id="33" name="Группа 32"/>
          <p:cNvGrpSpPr/>
          <p:nvPr/>
        </p:nvGrpSpPr>
        <p:grpSpPr>
          <a:xfrm rot="16200000">
            <a:off x="7553319" y="3353327"/>
            <a:ext cx="2364821" cy="694608"/>
            <a:chOff x="8178566" y="765800"/>
            <a:chExt cx="1729962" cy="936104"/>
          </a:xfrm>
        </p:grpSpPr>
        <p:sp>
          <p:nvSpPr>
            <p:cNvPr id="34" name="Скругленный прямоугольник 33"/>
            <p:cNvSpPr/>
            <p:nvPr/>
          </p:nvSpPr>
          <p:spPr>
            <a:xfrm>
              <a:off x="8178566" y="765800"/>
              <a:ext cx="1729962" cy="9361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400">
                <a:latin typeface="Times New Roman" pitchFamily="18" charset="0"/>
                <a:cs typeface="Times New Roman" pitchFamily="18" charset="0"/>
              </a:endParaRPr>
            </a:p>
          </p:txBody>
        </p:sp>
        <p:sp>
          <p:nvSpPr>
            <p:cNvPr id="35" name="TextBox 34"/>
            <p:cNvSpPr txBox="1"/>
            <p:nvPr/>
          </p:nvSpPr>
          <p:spPr>
            <a:xfrm>
              <a:off x="8324056" y="1024694"/>
              <a:ext cx="1438982" cy="443121"/>
            </a:xfrm>
            <a:prstGeom prst="rect">
              <a:avLst/>
            </a:prstGeom>
            <a:noFill/>
          </p:spPr>
          <p:txBody>
            <a:bodyPr wrap="square" rtlCol="0">
              <a:spAutoFit/>
            </a:bodyPr>
            <a:lstStyle/>
            <a:p>
              <a:pPr algn="ctr"/>
              <a:r>
                <a:rPr lang="uz-Cyrl-UZ" sz="1400" dirty="0" smtClean="0">
                  <a:solidFill>
                    <a:srgbClr val="002060"/>
                  </a:solidFill>
                  <a:latin typeface="Times New Roman" pitchFamily="18" charset="0"/>
                  <a:cs typeface="Times New Roman" pitchFamily="18" charset="0"/>
                </a:rPr>
                <a:t>Жами 16 та банд</a:t>
              </a:r>
              <a:endParaRPr lang="ru-RU" sz="1400" dirty="0" smtClean="0">
                <a:solidFill>
                  <a:srgbClr val="002060"/>
                </a:solidFill>
                <a:latin typeface="Times New Roman" pitchFamily="18" charset="0"/>
                <a:cs typeface="Times New Roman" pitchFamily="18" charset="0"/>
              </a:endParaRPr>
            </a:p>
            <a:p>
              <a:pPr algn="ctr"/>
              <a:endParaRPr lang="ru-RU" sz="1400" dirty="0">
                <a:latin typeface="Times New Roman" pitchFamily="18" charset="0"/>
                <a:cs typeface="Times New Roman" pitchFamily="18" charset="0"/>
              </a:endParaRPr>
            </a:p>
          </p:txBody>
        </p:sp>
      </p:grpSp>
      <p:cxnSp>
        <p:nvCxnSpPr>
          <p:cNvPr id="20" name="Прямая со стрелкой 19"/>
          <p:cNvCxnSpPr>
            <a:stCxn id="54" idx="3"/>
            <a:endCxn id="17" idx="1"/>
          </p:cNvCxnSpPr>
          <p:nvPr/>
        </p:nvCxnSpPr>
        <p:spPr>
          <a:xfrm>
            <a:off x="5944677" y="2507851"/>
            <a:ext cx="457800" cy="0"/>
          </a:xfrm>
          <a:prstGeom prst="straightConnector1">
            <a:avLst/>
          </a:prstGeom>
          <a:ln w="38100" cmpd="sng">
            <a:solidFill>
              <a:srgbClr val="002060"/>
            </a:solidFill>
            <a:tailEnd type="stealth"/>
          </a:ln>
        </p:spPr>
        <p:style>
          <a:lnRef idx="1">
            <a:schemeClr val="accent1"/>
          </a:lnRef>
          <a:fillRef idx="0">
            <a:schemeClr val="accent1"/>
          </a:fillRef>
          <a:effectRef idx="0">
            <a:schemeClr val="accent1"/>
          </a:effectRef>
          <a:fontRef idx="minor">
            <a:schemeClr val="tx1"/>
          </a:fontRef>
        </p:style>
      </p:cxnSp>
      <p:cxnSp>
        <p:nvCxnSpPr>
          <p:cNvPr id="40" name="Прямая со стрелкой 39"/>
          <p:cNvCxnSpPr>
            <a:stCxn id="21" idx="3"/>
            <a:endCxn id="19" idx="1"/>
          </p:cNvCxnSpPr>
          <p:nvPr/>
        </p:nvCxnSpPr>
        <p:spPr>
          <a:xfrm>
            <a:off x="5937907" y="4719354"/>
            <a:ext cx="424749" cy="0"/>
          </a:xfrm>
          <a:prstGeom prst="straightConnector1">
            <a:avLst/>
          </a:prstGeom>
          <a:ln w="38100" cmpd="sng">
            <a:solidFill>
              <a:srgbClr val="002060"/>
            </a:solidFill>
            <a:tailEnd type="stealth"/>
          </a:ln>
        </p:spPr>
        <p:style>
          <a:lnRef idx="1">
            <a:schemeClr val="accent1"/>
          </a:lnRef>
          <a:fillRef idx="0">
            <a:schemeClr val="accent1"/>
          </a:fillRef>
          <a:effectRef idx="0">
            <a:schemeClr val="accent1"/>
          </a:effectRef>
          <a:fontRef idx="minor">
            <a:schemeClr val="tx1"/>
          </a:fontRef>
        </p:style>
      </p:cxnSp>
      <p:sp>
        <p:nvSpPr>
          <p:cNvPr id="26" name="Правая фигурная скобка 25"/>
          <p:cNvSpPr/>
          <p:nvPr/>
        </p:nvSpPr>
        <p:spPr>
          <a:xfrm>
            <a:off x="7992888" y="2248583"/>
            <a:ext cx="395537" cy="2679915"/>
          </a:xfrm>
          <a:prstGeom prst="rightBrace">
            <a:avLst>
              <a:gd name="adj1" fmla="val 53519"/>
              <a:gd name="adj2" fmla="val 50000"/>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2" name="Правая круглая скобка 31"/>
          <p:cNvSpPr/>
          <p:nvPr/>
        </p:nvSpPr>
        <p:spPr>
          <a:xfrm>
            <a:off x="0" y="992824"/>
            <a:ext cx="1597945" cy="5604528"/>
          </a:xfrm>
          <a:prstGeom prst="rightBracket">
            <a:avLst>
              <a:gd name="adj" fmla="val 96769"/>
            </a:avLst>
          </a:prstGeom>
          <a:ln w="63500">
            <a:gradFill>
              <a:gsLst>
                <a:gs pos="0">
                  <a:srgbClr val="8488C4"/>
                </a:gs>
                <a:gs pos="53000">
                  <a:srgbClr val="D4DEFF"/>
                </a:gs>
                <a:gs pos="83000">
                  <a:srgbClr val="D4DEFF"/>
                </a:gs>
                <a:gs pos="100000">
                  <a:srgbClr val="96AB94"/>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7" name="Овал 26"/>
          <p:cNvSpPr/>
          <p:nvPr/>
        </p:nvSpPr>
        <p:spPr>
          <a:xfrm>
            <a:off x="1204831" y="1005212"/>
            <a:ext cx="881545" cy="696692"/>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chemeClr val="tx1"/>
                </a:solidFill>
                <a:latin typeface="Times New Roman" panose="02020603050405020304" pitchFamily="18" charset="0"/>
                <a:cs typeface="Times New Roman" panose="02020603050405020304" pitchFamily="18" charset="0"/>
              </a:rPr>
              <a:t>I </a:t>
            </a:r>
            <a:endParaRPr lang="ru-RU" dirty="0">
              <a:solidFill>
                <a:schemeClr val="tx1"/>
              </a:solidFill>
            </a:endParaRPr>
          </a:p>
        </p:txBody>
      </p:sp>
      <p:sp>
        <p:nvSpPr>
          <p:cNvPr id="28" name="Овал 27"/>
          <p:cNvSpPr/>
          <p:nvPr/>
        </p:nvSpPr>
        <p:spPr>
          <a:xfrm>
            <a:off x="1300704" y="2138513"/>
            <a:ext cx="781952" cy="678535"/>
          </a:xfrm>
          <a:prstGeom prst="ellipse">
            <a:avLst/>
          </a:prstGeom>
          <a:solidFill>
            <a:srgbClr val="953B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II </a:t>
            </a:r>
            <a:endParaRPr lang="ru-RU" dirty="0"/>
          </a:p>
        </p:txBody>
      </p:sp>
      <p:sp>
        <p:nvSpPr>
          <p:cNvPr id="29" name="Овал 28"/>
          <p:cNvSpPr/>
          <p:nvPr/>
        </p:nvSpPr>
        <p:spPr>
          <a:xfrm>
            <a:off x="1313558" y="3311726"/>
            <a:ext cx="664091" cy="705155"/>
          </a:xfrm>
          <a:prstGeom prst="ellipse">
            <a:avLst/>
          </a:prstGeom>
          <a:solidFill>
            <a:srgbClr val="FFD757"/>
          </a:solidFill>
          <a:ln>
            <a:noFill/>
          </a:ln>
          <a:effectLst>
            <a:innerShdw blurRad="63500" dist="50800">
              <a:schemeClr val="accent4">
                <a:lumMod val="7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002060"/>
                </a:solidFill>
                <a:latin typeface="Times New Roman" panose="02020603050405020304" pitchFamily="18" charset="0"/>
                <a:cs typeface="Times New Roman" panose="02020603050405020304" pitchFamily="18" charset="0"/>
              </a:rPr>
              <a:t>III</a:t>
            </a:r>
            <a:endParaRPr lang="ru-RU" dirty="0"/>
          </a:p>
        </p:txBody>
      </p:sp>
      <p:sp>
        <p:nvSpPr>
          <p:cNvPr id="30" name="Овал 29"/>
          <p:cNvSpPr/>
          <p:nvPr/>
        </p:nvSpPr>
        <p:spPr>
          <a:xfrm>
            <a:off x="1300704" y="4353524"/>
            <a:ext cx="659641"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sp>
        <p:nvSpPr>
          <p:cNvPr id="31" name="Овал 30"/>
          <p:cNvSpPr/>
          <p:nvPr/>
        </p:nvSpPr>
        <p:spPr>
          <a:xfrm>
            <a:off x="1300044" y="5426724"/>
            <a:ext cx="595802" cy="720080"/>
          </a:xfrm>
          <a:prstGeom prst="ellipse">
            <a:avLst/>
          </a:prstGeom>
          <a:solidFill>
            <a:schemeClr val="bg1"/>
          </a:solidFill>
          <a:ln w="9525">
            <a:solidFill>
              <a:schemeClr val="bg1">
                <a:lumMod val="50000"/>
              </a:schemeClr>
            </a:solidFill>
          </a:ln>
          <a:effectLst>
            <a:innerShdw blurRad="63500" dist="50800">
              <a:schemeClr val="bg1">
                <a:lumMod val="9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ln w="6350">
                <a:solidFill>
                  <a:schemeClr val="tx1"/>
                </a:solidFill>
              </a:ln>
            </a:endParaRPr>
          </a:p>
        </p:txBody>
      </p:sp>
    </p:spTree>
    <p:extLst>
      <p:ext uri="{BB962C8B-B14F-4D97-AF65-F5344CB8AC3E}">
        <p14:creationId xmlns:p14="http://schemas.microsoft.com/office/powerpoint/2010/main" val="1460309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кругленный прямоугольник 19"/>
          <p:cNvSpPr/>
          <p:nvPr/>
        </p:nvSpPr>
        <p:spPr>
          <a:xfrm>
            <a:off x="976392" y="1264705"/>
            <a:ext cx="7340024"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dirty="0" smtClean="0">
                <a:solidFill>
                  <a:srgbClr val="432003"/>
                </a:solidFill>
                <a:latin typeface="Times New Roman" pitchFamily="18" charset="0"/>
                <a:cs typeface="Times New Roman" pitchFamily="18" charset="0"/>
              </a:rPr>
              <a:t>2.4. </a:t>
            </a:r>
            <a:r>
              <a:rPr lang="ru-RU" sz="1400" dirty="0" err="1" smtClean="0">
                <a:solidFill>
                  <a:srgbClr val="432003"/>
                </a:solidFill>
                <a:latin typeface="Times New Roman" pitchFamily="18" charset="0"/>
                <a:cs typeface="Times New Roman" pitchFamily="18" charset="0"/>
              </a:rPr>
              <a:t>Жиноятчиликка</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қарши</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курашиш</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ва</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ҳуқуқбузарликларнинг</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олдини</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олиш</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тизимини</a:t>
            </a:r>
            <a:r>
              <a:rPr lang="ru-RU" sz="1400" dirty="0" smtClean="0">
                <a:solidFill>
                  <a:srgbClr val="432003"/>
                </a:solidFill>
                <a:latin typeface="Times New Roman" pitchFamily="18" charset="0"/>
                <a:cs typeface="Times New Roman" pitchFamily="18" charset="0"/>
              </a:rPr>
              <a:t> </a:t>
            </a:r>
            <a:r>
              <a:rPr lang="ru-RU" sz="1400" dirty="0" err="1" smtClean="0">
                <a:solidFill>
                  <a:srgbClr val="432003"/>
                </a:solidFill>
                <a:latin typeface="Times New Roman" pitchFamily="18" charset="0"/>
                <a:cs typeface="Times New Roman" pitchFamily="18" charset="0"/>
              </a:rPr>
              <a:t>такомиллаштириш</a:t>
            </a:r>
            <a:endParaRPr lang="ru-RU" sz="1400" dirty="0">
              <a:solidFill>
                <a:srgbClr val="432003"/>
              </a:solidFill>
              <a:latin typeface="Times New Roman" pitchFamily="18" charset="0"/>
              <a:cs typeface="Times New Roman" pitchFamily="18" charset="0"/>
            </a:endParaRPr>
          </a:p>
        </p:txBody>
      </p:sp>
      <p:sp>
        <p:nvSpPr>
          <p:cNvPr id="22" name="Скругленный прямоугольник 21"/>
          <p:cNvSpPr/>
          <p:nvPr/>
        </p:nvSpPr>
        <p:spPr>
          <a:xfrm>
            <a:off x="0" y="2417160"/>
            <a:ext cx="2035228"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just"/>
            <a:r>
              <a:rPr lang="ru-RU" sz="1050" dirty="0" err="1" smtClean="0">
                <a:solidFill>
                  <a:srgbClr val="432003"/>
                </a:solidFill>
                <a:latin typeface="Times New Roman" pitchFamily="18" charset="0"/>
                <a:cs typeface="Times New Roman" pitchFamily="18" charset="0"/>
              </a:rPr>
              <a:t>Давлат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органлари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ходимлари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таълим</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муассасалари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ўқувчилари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жамоатчилик</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ўртасида</a:t>
            </a:r>
            <a:r>
              <a:rPr lang="ru-RU" sz="1050" dirty="0" smtClean="0">
                <a:solidFill>
                  <a:srgbClr val="432003"/>
                </a:solidFill>
                <a:latin typeface="Times New Roman" pitchFamily="18" charset="0"/>
                <a:cs typeface="Times New Roman" pitchFamily="18" charset="0"/>
              </a:rPr>
              <a:t> терроризм, экстремизм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бошқа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жиноий</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фаолиятни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олдини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олишга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қаратилган</a:t>
            </a:r>
            <a:r>
              <a:rPr lang="ru-RU" sz="1050" dirty="0" smtClean="0">
                <a:solidFill>
                  <a:srgbClr val="432003"/>
                </a:solidFill>
                <a:latin typeface="Times New Roman" pitchFamily="18" charset="0"/>
                <a:cs typeface="Times New Roman" pitchFamily="18" charset="0"/>
              </a:rPr>
              <a:t> комплекс профилактик-</a:t>
            </a:r>
            <a:r>
              <a:rPr lang="ru-RU" sz="1050" dirty="0" err="1" smtClean="0">
                <a:solidFill>
                  <a:srgbClr val="432003"/>
                </a:solidFill>
                <a:latin typeface="Times New Roman" pitchFamily="18" charset="0"/>
                <a:cs typeface="Times New Roman" pitchFamily="18" charset="0"/>
              </a:rPr>
              <a:t>тушунтириш</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тадбирларини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ўтказиш</a:t>
            </a:r>
            <a:r>
              <a:rPr lang="ru-RU" sz="1050" dirty="0" smtClean="0">
                <a:solidFill>
                  <a:srgbClr val="432003"/>
                </a:solidFill>
                <a:latin typeface="Times New Roman" pitchFamily="18" charset="0"/>
                <a:cs typeface="Times New Roman" pitchFamily="18" charset="0"/>
              </a:rPr>
              <a:t>. Ушбу </a:t>
            </a:r>
            <a:r>
              <a:rPr lang="ru-RU" sz="1050" dirty="0" err="1" smtClean="0">
                <a:solidFill>
                  <a:srgbClr val="432003"/>
                </a:solidFill>
                <a:latin typeface="Times New Roman" pitchFamily="18" charset="0"/>
                <a:cs typeface="Times New Roman" pitchFamily="18" charset="0"/>
              </a:rPr>
              <a:t>мавзуларда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бир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қатор</a:t>
            </a:r>
            <a:r>
              <a:rPr lang="ru-RU" sz="1050" dirty="0" smtClean="0">
                <a:solidFill>
                  <a:srgbClr val="432003"/>
                </a:solidFill>
                <a:latin typeface="Times New Roman" pitchFamily="18" charset="0"/>
                <a:cs typeface="Times New Roman" pitchFamily="18" charset="0"/>
              </a:rPr>
              <a:t> радио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теледастурлар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ташкил</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этиш</a:t>
            </a:r>
            <a:endParaRPr lang="ru-RU" sz="1050" dirty="0">
              <a:solidFill>
                <a:srgbClr val="432003"/>
              </a:solidFill>
              <a:latin typeface="Times New Roman" pitchFamily="18" charset="0"/>
              <a:cs typeface="Times New Roman" pitchFamily="18" charset="0"/>
            </a:endParaRPr>
          </a:p>
        </p:txBody>
      </p:sp>
      <p:sp>
        <p:nvSpPr>
          <p:cNvPr id="23" name="Скругленный прямоугольник 22"/>
          <p:cNvSpPr/>
          <p:nvPr/>
        </p:nvSpPr>
        <p:spPr>
          <a:xfrm>
            <a:off x="2339752" y="2480854"/>
            <a:ext cx="2035228"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200" dirty="0" err="1" smtClean="0">
                <a:solidFill>
                  <a:srgbClr val="432003"/>
                </a:solidFill>
                <a:latin typeface="Times New Roman" pitchFamily="18" charset="0"/>
                <a:cs typeface="Times New Roman" pitchFamily="18" charset="0"/>
              </a:rPr>
              <a:t>Ҳуқуқий</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таълим</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ва</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ҳуқуқий</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тарбия</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тизимини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такомиллаштириш</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ва</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кучайтириш</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механизмини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ўз</a:t>
            </a:r>
            <a:r>
              <a:rPr lang="ru-RU" sz="1200" dirty="0" smtClean="0">
                <a:solidFill>
                  <a:srgbClr val="432003"/>
                </a:solidFill>
                <a:latin typeface="Times New Roman" pitchFamily="18" charset="0"/>
                <a:cs typeface="Times New Roman" pitchFamily="18" charset="0"/>
              </a:rPr>
              <a:t> ичига </a:t>
            </a:r>
            <a:r>
              <a:rPr lang="ru-RU" sz="1200" dirty="0" err="1" smtClean="0">
                <a:solidFill>
                  <a:srgbClr val="432003"/>
                </a:solidFill>
                <a:latin typeface="Times New Roman" pitchFamily="18" charset="0"/>
                <a:cs typeface="Times New Roman" pitchFamily="18" charset="0"/>
              </a:rPr>
              <a:t>олган</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давлат</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таълим</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стандартлари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ва</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ўқув</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дастурларини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ишлаб</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чиқишни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назарда</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тутувчи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Вазирлар</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Маҳкамаси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қарори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лойиҳасини</a:t>
            </a:r>
            <a:r>
              <a:rPr lang="ru-RU" sz="1200" dirty="0" smtClean="0">
                <a:solidFill>
                  <a:srgbClr val="432003"/>
                </a:solidFill>
                <a:latin typeface="Times New Roman" pitchFamily="18" charset="0"/>
                <a:cs typeface="Times New Roman" pitchFamily="18" charset="0"/>
              </a:rPr>
              <a:t> </a:t>
            </a:r>
            <a:r>
              <a:rPr lang="ru-RU" sz="1200" dirty="0" err="1" smtClean="0">
                <a:solidFill>
                  <a:srgbClr val="432003"/>
                </a:solidFill>
                <a:latin typeface="Times New Roman" pitchFamily="18" charset="0"/>
                <a:cs typeface="Times New Roman" pitchFamily="18" charset="0"/>
              </a:rPr>
              <a:t>тайёрлаш</a:t>
            </a:r>
            <a:r>
              <a:rPr lang="ru-RU" sz="1200" dirty="0" smtClean="0">
                <a:solidFill>
                  <a:srgbClr val="432003"/>
                </a:solidFill>
                <a:latin typeface="Times New Roman" pitchFamily="18" charset="0"/>
                <a:cs typeface="Times New Roman" pitchFamily="18" charset="0"/>
              </a:rPr>
              <a:t>.</a:t>
            </a:r>
            <a:endParaRPr lang="ru-RU" sz="1200" dirty="0">
              <a:solidFill>
                <a:srgbClr val="432003"/>
              </a:solidFill>
              <a:latin typeface="Times New Roman" pitchFamily="18" charset="0"/>
              <a:cs typeface="Times New Roman" pitchFamily="18" charset="0"/>
            </a:endParaRPr>
          </a:p>
        </p:txBody>
      </p:sp>
      <p:sp>
        <p:nvSpPr>
          <p:cNvPr id="24" name="Скругленный прямоугольник 23"/>
          <p:cNvSpPr/>
          <p:nvPr/>
        </p:nvSpPr>
        <p:spPr>
          <a:xfrm>
            <a:off x="4644008" y="2480854"/>
            <a:ext cx="2035228"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smtClean="0">
                <a:solidFill>
                  <a:srgbClr val="432003"/>
                </a:solidFill>
                <a:latin typeface="Times New Roman" pitchFamily="18" charset="0"/>
                <a:cs typeface="Times New Roman" pitchFamily="18" charset="0"/>
              </a:rPr>
              <a:t>Аҳолини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айниқса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ёшларни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диний</a:t>
            </a:r>
            <a:r>
              <a:rPr lang="ru-RU" sz="1000" dirty="0" smtClean="0">
                <a:solidFill>
                  <a:srgbClr val="432003"/>
                </a:solidFill>
                <a:latin typeface="Times New Roman" pitchFamily="18" charset="0"/>
                <a:cs typeface="Times New Roman" pitchFamily="18" charset="0"/>
              </a:rPr>
              <a:t> экстремизм, </a:t>
            </a:r>
            <a:r>
              <a:rPr lang="ru-RU" sz="1000" dirty="0" err="1" smtClean="0">
                <a:solidFill>
                  <a:srgbClr val="432003"/>
                </a:solidFill>
                <a:latin typeface="Times New Roman" pitchFamily="18" charset="0"/>
                <a:cs typeface="Times New Roman" pitchFamily="18" charset="0"/>
              </a:rPr>
              <a:t>ақидапарастлик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каби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бузғунчи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ҳаракатлар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таъсиридан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асраш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мақсадида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маҳаллаларда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ҳамда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таълим</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муассасаларида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Ислом</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маърифати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ақидапарастликни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қоралайди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Диний</a:t>
            </a:r>
            <a:r>
              <a:rPr lang="ru-RU" sz="1000" dirty="0" smtClean="0">
                <a:solidFill>
                  <a:srgbClr val="432003"/>
                </a:solidFill>
                <a:latin typeface="Times New Roman" pitchFamily="18" charset="0"/>
                <a:cs typeface="Times New Roman" pitchFamily="18" charset="0"/>
              </a:rPr>
              <a:t> экстремизм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терроризм — </a:t>
            </a:r>
            <a:r>
              <a:rPr lang="ru-RU" sz="1000" dirty="0" err="1" smtClean="0">
                <a:solidFill>
                  <a:srgbClr val="432003"/>
                </a:solidFill>
                <a:latin typeface="Times New Roman" pitchFamily="18" charset="0"/>
                <a:cs typeface="Times New Roman" pitchFamily="18" charset="0"/>
              </a:rPr>
              <a:t>ёшлар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келажагига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таҳдид</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мавзуларида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учрашув</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давра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суҳбатларини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бўйича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махсус</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дастур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ишлаб</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чиқиш</a:t>
            </a:r>
            <a:endParaRPr lang="ru-RU" sz="1000" dirty="0">
              <a:solidFill>
                <a:srgbClr val="432003"/>
              </a:solidFill>
              <a:latin typeface="Times New Roman" pitchFamily="18" charset="0"/>
              <a:cs typeface="Times New Roman" pitchFamily="18" charset="0"/>
            </a:endParaRPr>
          </a:p>
        </p:txBody>
      </p:sp>
      <p:sp>
        <p:nvSpPr>
          <p:cNvPr id="25" name="Скругленный прямоугольник 24"/>
          <p:cNvSpPr/>
          <p:nvPr/>
        </p:nvSpPr>
        <p:spPr>
          <a:xfrm>
            <a:off x="7020272" y="2493717"/>
            <a:ext cx="2035228"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err="1" smtClean="0">
                <a:solidFill>
                  <a:srgbClr val="432003"/>
                </a:solidFill>
                <a:latin typeface="Times New Roman" pitchFamily="18" charset="0"/>
                <a:cs typeface="Times New Roman" pitchFamily="18" charset="0"/>
              </a:rPr>
              <a:t>Таълим</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муассасалари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ўқувчи</a:t>
            </a:r>
            <a:r>
              <a:rPr lang="ru-RU" sz="1100" dirty="0" smtClean="0">
                <a:solidFill>
                  <a:srgbClr val="432003"/>
                </a:solidFill>
                <a:latin typeface="Times New Roman" pitchFamily="18" charset="0"/>
                <a:cs typeface="Times New Roman" pitchFamily="18" charset="0"/>
              </a:rPr>
              <a:t> </a:t>
            </a:r>
            <a:br>
              <a:rPr lang="ru-RU" sz="1100" dirty="0" smtClean="0">
                <a:solidFill>
                  <a:srgbClr val="432003"/>
                </a:solidFill>
                <a:latin typeface="Times New Roman" pitchFamily="18" charset="0"/>
                <a:cs typeface="Times New Roman" pitchFamily="18" charset="0"/>
              </a:rPr>
            </a:b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талабаларининг</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ҳуқуқий</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билимлари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саводхонлигини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янада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ошириш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мустаҳкамлашга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қаратилган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Ҳуқуқ</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билимдонлари</a:t>
            </a:r>
            <a:r>
              <a:rPr lang="ru-RU" sz="1100" dirty="0" smtClean="0">
                <a:solidFill>
                  <a:srgbClr val="432003"/>
                </a:solidFill>
                <a:latin typeface="Times New Roman" pitchFamily="18" charset="0"/>
                <a:cs typeface="Times New Roman" pitchFamily="18" charset="0"/>
              </a:rPr>
              <a:t>», «Сиз </a:t>
            </a:r>
            <a:r>
              <a:rPr lang="ru-RU" sz="1100" dirty="0" err="1" smtClean="0">
                <a:solidFill>
                  <a:srgbClr val="432003"/>
                </a:solidFill>
                <a:latin typeface="Times New Roman" pitchFamily="18" charset="0"/>
                <a:cs typeface="Times New Roman" pitchFamily="18" charset="0"/>
              </a:rPr>
              <a:t>қонунни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биласизми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Тафаккур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синовлари</a:t>
            </a:r>
            <a:r>
              <a:rPr lang="ru-RU" sz="1100" dirty="0" smtClean="0">
                <a:solidFill>
                  <a:srgbClr val="432003"/>
                </a:solidFill>
                <a:latin typeface="Times New Roman" pitchFamily="18" charset="0"/>
                <a:cs typeface="Times New Roman" pitchFamily="18" charset="0"/>
              </a:rPr>
              <a:t>», «Конституция — </a:t>
            </a:r>
            <a:r>
              <a:rPr lang="ru-RU" sz="1100" dirty="0" err="1" smtClean="0">
                <a:solidFill>
                  <a:srgbClr val="432003"/>
                </a:solidFill>
                <a:latin typeface="Times New Roman" pitchFamily="18" charset="0"/>
                <a:cs typeface="Times New Roman" pitchFamily="18" charset="0"/>
              </a:rPr>
              <a:t>бахтимиз</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пойдевори</a:t>
            </a:r>
            <a:r>
              <a:rPr lang="ru-RU" sz="1100" dirty="0" smtClean="0">
                <a:solidFill>
                  <a:srgbClr val="432003"/>
                </a:solidFill>
                <a:latin typeface="Times New Roman" pitchFamily="18" charset="0"/>
                <a:cs typeface="Times New Roman" pitchFamily="18" charset="0"/>
              </a:rPr>
              <a:t>» республика </a:t>
            </a:r>
            <a:r>
              <a:rPr lang="ru-RU" sz="1100" dirty="0" err="1" smtClean="0">
                <a:solidFill>
                  <a:srgbClr val="432003"/>
                </a:solidFill>
                <a:latin typeface="Times New Roman" pitchFamily="18" charset="0"/>
                <a:cs typeface="Times New Roman" pitchFamily="18" charset="0"/>
              </a:rPr>
              <a:t>кўрик-танловларини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ўтказиш</a:t>
            </a:r>
            <a:endParaRPr lang="ru-RU" sz="1100"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17734" y="5373216"/>
            <a:ext cx="2006214"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latin typeface="Times New Roman" pitchFamily="18" charset="0"/>
                <a:cs typeface="Times New Roman" pitchFamily="18" charset="0"/>
              </a:rPr>
              <a:t>ИИВ, </a:t>
            </a:r>
            <a:r>
              <a:rPr lang="ru-RU" sz="1050" dirty="0" err="1" smtClean="0">
                <a:latin typeface="Times New Roman" pitchFamily="18" charset="0"/>
                <a:cs typeface="Times New Roman" pitchFamily="18" charset="0"/>
              </a:rPr>
              <a:t>ОваЎМТВ</a:t>
            </a:r>
            <a:r>
              <a:rPr lang="ru-RU" sz="1050" dirty="0" smtClean="0">
                <a:latin typeface="Times New Roman" pitchFamily="18" charset="0"/>
                <a:cs typeface="Times New Roman" pitchFamily="18" charset="0"/>
              </a:rPr>
              <a:t>, </a:t>
            </a:r>
            <a:br>
              <a:rPr lang="ru-RU" sz="1050" dirty="0" smtClean="0">
                <a:latin typeface="Times New Roman" pitchFamily="18" charset="0"/>
                <a:cs typeface="Times New Roman" pitchFamily="18" charset="0"/>
              </a:rPr>
            </a:br>
            <a:r>
              <a:rPr lang="ru-RU" sz="1050" dirty="0" smtClean="0">
                <a:latin typeface="Times New Roman" pitchFamily="18" charset="0"/>
                <a:cs typeface="Times New Roman" pitchFamily="18" charset="0"/>
              </a:rPr>
              <a:t>Бош прокуратура, </a:t>
            </a:r>
            <a:r>
              <a:rPr lang="ru-RU" sz="1050" dirty="0" err="1" smtClean="0">
                <a:latin typeface="Times New Roman" pitchFamily="18" charset="0"/>
                <a:cs typeface="Times New Roman" pitchFamily="18" charset="0"/>
              </a:rPr>
              <a:t>Халқ</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таълими</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вазирлиги</a:t>
            </a:r>
            <a:r>
              <a:rPr lang="ru-RU" sz="1050" dirty="0" smtClean="0">
                <a:latin typeface="Times New Roman" pitchFamily="18" charset="0"/>
                <a:cs typeface="Times New Roman" pitchFamily="18" charset="0"/>
              </a:rPr>
              <a:t>, </a:t>
            </a:r>
            <a:br>
              <a:rPr lang="ru-RU" sz="1050" dirty="0" smtClean="0">
                <a:latin typeface="Times New Roman" pitchFamily="18" charset="0"/>
                <a:cs typeface="Times New Roman" pitchFamily="18" charset="0"/>
              </a:rPr>
            </a:br>
            <a:r>
              <a:rPr lang="ru-RU" sz="1050" dirty="0" smtClean="0">
                <a:latin typeface="Times New Roman" pitchFamily="18" charset="0"/>
                <a:cs typeface="Times New Roman" pitchFamily="18" charset="0"/>
              </a:rPr>
              <a:t>МТРК, «</a:t>
            </a:r>
            <a:r>
              <a:rPr lang="ru-RU" sz="1050" dirty="0" err="1" smtClean="0">
                <a:latin typeface="Times New Roman" pitchFamily="18" charset="0"/>
                <a:cs typeface="Times New Roman" pitchFamily="18" charset="0"/>
              </a:rPr>
              <a:t>Маҳалла</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жамғармаси</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Камолот</a:t>
            </a:r>
            <a:r>
              <a:rPr lang="ru-RU" sz="1050" dirty="0" smtClean="0">
                <a:latin typeface="Times New Roman" pitchFamily="18" charset="0"/>
                <a:cs typeface="Times New Roman" pitchFamily="18" charset="0"/>
              </a:rPr>
              <a:t>» ЁИҲ, </a:t>
            </a:r>
            <a:r>
              <a:rPr lang="ru-RU" sz="1050" dirty="0" err="1" smtClean="0">
                <a:latin typeface="Times New Roman" pitchFamily="18" charset="0"/>
                <a:cs typeface="Times New Roman" pitchFamily="18" charset="0"/>
              </a:rPr>
              <a:t>вазирлик</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ва</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идоралар</a:t>
            </a:r>
            <a:endParaRPr lang="ru-RU" sz="1050" dirty="0">
              <a:latin typeface="Times New Roman" pitchFamily="18" charset="0"/>
              <a:cs typeface="Times New Roman" pitchFamily="18" charset="0"/>
            </a:endParaRPr>
          </a:p>
        </p:txBody>
      </p:sp>
      <p:sp>
        <p:nvSpPr>
          <p:cNvPr id="27" name="Скругленный прямоугольник 26"/>
          <p:cNvSpPr/>
          <p:nvPr/>
        </p:nvSpPr>
        <p:spPr>
          <a:xfrm>
            <a:off x="2329005" y="5374278"/>
            <a:ext cx="2006214"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b="1" dirty="0" err="1" smtClean="0">
                <a:solidFill>
                  <a:srgbClr val="C00000"/>
                </a:solidFill>
                <a:latin typeface="Times New Roman" pitchFamily="18" charset="0"/>
                <a:cs typeface="Times New Roman" pitchFamily="18" charset="0"/>
              </a:rPr>
              <a:t>Халқ</a:t>
            </a:r>
            <a:r>
              <a:rPr lang="ru-RU" sz="1050" b="1" dirty="0" smtClean="0">
                <a:solidFill>
                  <a:srgbClr val="C00000"/>
                </a:solidFill>
                <a:latin typeface="Times New Roman" pitchFamily="18" charset="0"/>
                <a:cs typeface="Times New Roman" pitchFamily="18" charset="0"/>
              </a:rPr>
              <a:t> </a:t>
            </a:r>
            <a:r>
              <a:rPr lang="ru-RU" sz="1050" b="1" dirty="0" err="1" smtClean="0">
                <a:solidFill>
                  <a:srgbClr val="C00000"/>
                </a:solidFill>
                <a:latin typeface="Times New Roman" pitchFamily="18" charset="0"/>
                <a:cs typeface="Times New Roman" pitchFamily="18" charset="0"/>
              </a:rPr>
              <a:t>таълими</a:t>
            </a:r>
            <a:r>
              <a:rPr lang="ru-RU" sz="1050" b="1" dirty="0" smtClean="0">
                <a:solidFill>
                  <a:srgbClr val="C00000"/>
                </a:solidFill>
                <a:latin typeface="Times New Roman" pitchFamily="18" charset="0"/>
                <a:cs typeface="Times New Roman" pitchFamily="18" charset="0"/>
              </a:rPr>
              <a:t> </a:t>
            </a:r>
            <a:r>
              <a:rPr lang="ru-RU" sz="1050" b="1" dirty="0" err="1" smtClean="0">
                <a:solidFill>
                  <a:srgbClr val="C00000"/>
                </a:solidFill>
                <a:latin typeface="Times New Roman" pitchFamily="18" charset="0"/>
                <a:cs typeface="Times New Roman" pitchFamily="18" charset="0"/>
              </a:rPr>
              <a:t>вазирлиги</a:t>
            </a:r>
            <a:r>
              <a:rPr lang="ru-RU" sz="1050" dirty="0" smtClean="0">
                <a:latin typeface="Times New Roman" pitchFamily="18" charset="0"/>
                <a:cs typeface="Times New Roman" pitchFamily="18" charset="0"/>
              </a:rPr>
              <a:t>, </a:t>
            </a:r>
            <a:br>
              <a:rPr lang="ru-RU" sz="1050" dirty="0" smtClean="0">
                <a:latin typeface="Times New Roman" pitchFamily="18" charset="0"/>
                <a:cs typeface="Times New Roman" pitchFamily="18" charset="0"/>
              </a:rPr>
            </a:br>
            <a:r>
              <a:rPr lang="ru-RU" sz="1050" dirty="0" err="1" smtClean="0">
                <a:latin typeface="Times New Roman" pitchFamily="18" charset="0"/>
                <a:cs typeface="Times New Roman" pitchFamily="18" charset="0"/>
              </a:rPr>
              <a:t>ОваЎМТВ</a:t>
            </a:r>
            <a:r>
              <a:rPr lang="ru-RU" sz="1050" dirty="0" smtClean="0">
                <a:latin typeface="Times New Roman" pitchFamily="18" charset="0"/>
                <a:cs typeface="Times New Roman" pitchFamily="18" charset="0"/>
              </a:rPr>
              <a:t>, ИИВ, </a:t>
            </a:r>
            <a:r>
              <a:rPr lang="ru-RU" sz="1050" dirty="0" err="1" smtClean="0">
                <a:latin typeface="Times New Roman" pitchFamily="18" charset="0"/>
                <a:cs typeface="Times New Roman" pitchFamily="18" charset="0"/>
              </a:rPr>
              <a:t>Адлия</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вазирлиги</a:t>
            </a:r>
            <a:r>
              <a:rPr lang="ru-RU" sz="1050" dirty="0" smtClean="0">
                <a:latin typeface="Times New Roman" pitchFamily="18" charset="0"/>
                <a:cs typeface="Times New Roman" pitchFamily="18" charset="0"/>
              </a:rPr>
              <a:t>, </a:t>
            </a:r>
            <a:br>
              <a:rPr lang="ru-RU" sz="1050" dirty="0" smtClean="0">
                <a:latin typeface="Times New Roman" pitchFamily="18" charset="0"/>
                <a:cs typeface="Times New Roman" pitchFamily="18" charset="0"/>
              </a:rPr>
            </a:br>
            <a:r>
              <a:rPr lang="ru-RU" sz="1050" dirty="0" smtClean="0">
                <a:latin typeface="Times New Roman" pitchFamily="18" charset="0"/>
                <a:cs typeface="Times New Roman" pitchFamily="18" charset="0"/>
              </a:rPr>
              <a:t>Бош прокуратура</a:t>
            </a:r>
            <a:endParaRPr lang="ru-RU" sz="1050" dirty="0">
              <a:latin typeface="Times New Roman" pitchFamily="18" charset="0"/>
              <a:cs typeface="Times New Roman" pitchFamily="18" charset="0"/>
            </a:endParaRPr>
          </a:p>
        </p:txBody>
      </p:sp>
      <p:sp>
        <p:nvSpPr>
          <p:cNvPr id="28" name="Скругленный прямоугольник 27"/>
          <p:cNvSpPr/>
          <p:nvPr/>
        </p:nvSpPr>
        <p:spPr>
          <a:xfrm>
            <a:off x="4639338" y="5392321"/>
            <a:ext cx="2006214"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800" dirty="0" smtClean="0">
                <a:latin typeface="Times New Roman" pitchFamily="18" charset="0"/>
                <a:cs typeface="Times New Roman" pitchFamily="18" charset="0"/>
              </a:rPr>
              <a:t>Дин </a:t>
            </a:r>
            <a:r>
              <a:rPr lang="ru-RU" sz="800" dirty="0" err="1" smtClean="0">
                <a:latin typeface="Times New Roman" pitchFamily="18" charset="0"/>
                <a:cs typeface="Times New Roman" pitchFamily="18" charset="0"/>
              </a:rPr>
              <a:t>ишлари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бўйича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қўмита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ОваЎМТВ</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Халқ</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таълими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вазирлиги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Ўрта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махсус</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касб-ҳунар</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таълими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маркази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Ўзбекистон</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мусулмонлари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идораси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Тошкент</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ислом</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университети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Камолот</a:t>
            </a:r>
            <a:r>
              <a:rPr lang="ru-RU" sz="800" dirty="0" smtClean="0">
                <a:latin typeface="Times New Roman" pitchFamily="18" charset="0"/>
                <a:cs typeface="Times New Roman" pitchFamily="18" charset="0"/>
              </a:rPr>
              <a:t>» ЁИҲ, «</a:t>
            </a:r>
            <a:r>
              <a:rPr lang="ru-RU" sz="800" dirty="0" err="1" smtClean="0">
                <a:latin typeface="Times New Roman" pitchFamily="18" charset="0"/>
                <a:cs typeface="Times New Roman" pitchFamily="18" charset="0"/>
              </a:rPr>
              <a:t>Маҳалла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жамғармаси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Миллий</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ғоя</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ва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мафкура</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илмий-амалий</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маркази</a:t>
            </a:r>
            <a:r>
              <a:rPr lang="ru-RU" sz="800" dirty="0" smtClean="0">
                <a:latin typeface="Times New Roman" pitchFamily="18" charset="0"/>
                <a:cs typeface="Times New Roman" pitchFamily="18" charset="0"/>
              </a:rPr>
              <a:t>, </a:t>
            </a:r>
            <a:r>
              <a:rPr lang="ru-RU" sz="800" dirty="0" err="1" smtClean="0">
                <a:latin typeface="Times New Roman" pitchFamily="18" charset="0"/>
                <a:cs typeface="Times New Roman" pitchFamily="18" charset="0"/>
              </a:rPr>
              <a:t>ЎзННТМА</a:t>
            </a:r>
            <a:endParaRPr lang="ru-RU" sz="800" dirty="0">
              <a:latin typeface="Times New Roman" pitchFamily="18" charset="0"/>
              <a:cs typeface="Times New Roman" pitchFamily="18" charset="0"/>
            </a:endParaRPr>
          </a:p>
        </p:txBody>
      </p:sp>
      <p:sp>
        <p:nvSpPr>
          <p:cNvPr id="29" name="Скругленный прямоугольник 28"/>
          <p:cNvSpPr/>
          <p:nvPr/>
        </p:nvSpPr>
        <p:spPr>
          <a:xfrm>
            <a:off x="7005031" y="5411426"/>
            <a:ext cx="2006214"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b="1" dirty="0" err="1" smtClean="0">
                <a:solidFill>
                  <a:srgbClr val="C00000"/>
                </a:solidFill>
                <a:latin typeface="Times New Roman" pitchFamily="18" charset="0"/>
                <a:cs typeface="Times New Roman" pitchFamily="18" charset="0"/>
              </a:rPr>
              <a:t>Халқ</a:t>
            </a:r>
            <a:r>
              <a:rPr lang="ru-RU" sz="1050" b="1" dirty="0" smtClean="0">
                <a:solidFill>
                  <a:srgbClr val="C00000"/>
                </a:solidFill>
                <a:latin typeface="Times New Roman" pitchFamily="18" charset="0"/>
                <a:cs typeface="Times New Roman" pitchFamily="18" charset="0"/>
              </a:rPr>
              <a:t> </a:t>
            </a:r>
            <a:r>
              <a:rPr lang="ru-RU" sz="1050" b="1" dirty="0" err="1" smtClean="0">
                <a:solidFill>
                  <a:srgbClr val="C00000"/>
                </a:solidFill>
                <a:latin typeface="Times New Roman" pitchFamily="18" charset="0"/>
                <a:cs typeface="Times New Roman" pitchFamily="18" charset="0"/>
              </a:rPr>
              <a:t>таълими</a:t>
            </a:r>
            <a:r>
              <a:rPr lang="ru-RU" sz="1050" b="1" dirty="0" smtClean="0">
                <a:solidFill>
                  <a:srgbClr val="C00000"/>
                </a:solidFill>
                <a:latin typeface="Times New Roman" pitchFamily="18" charset="0"/>
                <a:cs typeface="Times New Roman" pitchFamily="18" charset="0"/>
              </a:rPr>
              <a:t> </a:t>
            </a:r>
            <a:r>
              <a:rPr lang="ru-RU" sz="1050" b="1" dirty="0" err="1" smtClean="0">
                <a:solidFill>
                  <a:srgbClr val="C00000"/>
                </a:solidFill>
                <a:latin typeface="Times New Roman" pitchFamily="18" charset="0"/>
                <a:cs typeface="Times New Roman" pitchFamily="18" charset="0"/>
              </a:rPr>
              <a:t>вазирлиги</a:t>
            </a:r>
            <a:r>
              <a:rPr lang="ru-RU" sz="1050" b="1" dirty="0" smtClean="0">
                <a:solidFill>
                  <a:srgbClr val="C00000"/>
                </a:solidFill>
                <a:latin typeface="Times New Roman" pitchFamily="18" charset="0"/>
                <a:cs typeface="Times New Roman" pitchFamily="18" charset="0"/>
              </a:rPr>
              <a:t>,</a:t>
            </a:r>
          </a:p>
          <a:p>
            <a:pPr algn="ctr"/>
            <a:r>
              <a:rPr lang="ru-RU" sz="1050" dirty="0" smtClean="0">
                <a:latin typeface="Times New Roman" pitchFamily="18" charset="0"/>
                <a:cs typeface="Times New Roman" pitchFamily="18" charset="0"/>
              </a:rPr>
              <a:t>«</a:t>
            </a:r>
            <a:r>
              <a:rPr lang="ru-RU" sz="1050" dirty="0" err="1" smtClean="0">
                <a:latin typeface="Times New Roman" pitchFamily="18" charset="0"/>
                <a:cs typeface="Times New Roman" pitchFamily="18" charset="0"/>
              </a:rPr>
              <a:t>Камолот</a:t>
            </a:r>
            <a:r>
              <a:rPr lang="ru-RU" sz="1050" dirty="0" smtClean="0">
                <a:latin typeface="Times New Roman" pitchFamily="18" charset="0"/>
                <a:cs typeface="Times New Roman" pitchFamily="18" charset="0"/>
              </a:rPr>
              <a:t>» ЁИҲ,</a:t>
            </a:r>
          </a:p>
          <a:p>
            <a:pPr algn="ctr"/>
            <a:r>
              <a:rPr lang="ru-RU" sz="1050" dirty="0" err="1" smtClean="0">
                <a:latin typeface="Times New Roman" pitchFamily="18" charset="0"/>
                <a:cs typeface="Times New Roman" pitchFamily="18" charset="0"/>
              </a:rPr>
              <a:t>Адлия</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вазирлиги</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ОваЎМТВ</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Ўрта</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махсус</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касб-ҳунар</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таълими</a:t>
            </a:r>
            <a:r>
              <a:rPr lang="ru-RU" sz="1050" dirty="0" smtClean="0">
                <a:latin typeface="Times New Roman" pitchFamily="18" charset="0"/>
                <a:cs typeface="Times New Roman" pitchFamily="18" charset="0"/>
              </a:rPr>
              <a:t> </a:t>
            </a:r>
            <a:r>
              <a:rPr lang="ru-RU" sz="1050" dirty="0" err="1" smtClean="0">
                <a:latin typeface="Times New Roman" pitchFamily="18" charset="0"/>
                <a:cs typeface="Times New Roman" pitchFamily="18" charset="0"/>
              </a:rPr>
              <a:t>маркази</a:t>
            </a:r>
            <a:r>
              <a:rPr lang="ru-RU" sz="1050" dirty="0" smtClean="0">
                <a:latin typeface="Times New Roman" pitchFamily="18" charset="0"/>
                <a:cs typeface="Times New Roman" pitchFamily="18" charset="0"/>
              </a:rPr>
              <a:t>, ФЖШМҚМИ</a:t>
            </a:r>
            <a:endParaRPr lang="ru-RU" sz="1050" dirty="0">
              <a:latin typeface="Times New Roman" pitchFamily="18" charset="0"/>
              <a:cs typeface="Times New Roman" pitchFamily="18" charset="0"/>
            </a:endParaRPr>
          </a:p>
        </p:txBody>
      </p:sp>
      <p:sp>
        <p:nvSpPr>
          <p:cNvPr id="30" name="Скругленный прямоугольник 29"/>
          <p:cNvSpPr/>
          <p:nvPr/>
        </p:nvSpPr>
        <p:spPr>
          <a:xfrm>
            <a:off x="-26715" y="2277488"/>
            <a:ext cx="2006214"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en-US" sz="1050" dirty="0" smtClean="0">
                <a:solidFill>
                  <a:srgbClr val="432003"/>
                </a:solidFill>
                <a:latin typeface="Times New Roman" pitchFamily="18" charset="0"/>
                <a:cs typeface="Times New Roman" pitchFamily="18" charset="0"/>
              </a:rPr>
              <a:t>84</a:t>
            </a:r>
            <a:r>
              <a:rPr lang="ru-RU" sz="1050" dirty="0" smtClean="0">
                <a:solidFill>
                  <a:srgbClr val="432003"/>
                </a:solidFill>
                <a:latin typeface="Times New Roman" pitchFamily="18" charset="0"/>
                <a:cs typeface="Times New Roman" pitchFamily="18" charset="0"/>
              </a:rPr>
              <a:t> банд</a:t>
            </a:r>
            <a:endParaRPr lang="ru-RU" sz="1050" dirty="0">
              <a:solidFill>
                <a:srgbClr val="432003"/>
              </a:solidFill>
              <a:latin typeface="Times New Roman" pitchFamily="18" charset="0"/>
              <a:cs typeface="Times New Roman" pitchFamily="18" charset="0"/>
            </a:endParaRPr>
          </a:p>
        </p:txBody>
      </p:sp>
      <p:sp>
        <p:nvSpPr>
          <p:cNvPr id="31" name="Скругленный прямоугольник 30"/>
          <p:cNvSpPr/>
          <p:nvPr/>
        </p:nvSpPr>
        <p:spPr>
          <a:xfrm>
            <a:off x="2312120" y="2282997"/>
            <a:ext cx="2006214"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97 банд</a:t>
            </a:r>
            <a:endParaRPr lang="ru-RU" sz="1050" dirty="0">
              <a:solidFill>
                <a:srgbClr val="432003"/>
              </a:solidFill>
              <a:latin typeface="Times New Roman" pitchFamily="18" charset="0"/>
              <a:cs typeface="Times New Roman" pitchFamily="18" charset="0"/>
            </a:endParaRPr>
          </a:p>
        </p:txBody>
      </p:sp>
      <p:sp>
        <p:nvSpPr>
          <p:cNvPr id="32" name="Скругленный прямоугольник 31"/>
          <p:cNvSpPr/>
          <p:nvPr/>
        </p:nvSpPr>
        <p:spPr>
          <a:xfrm>
            <a:off x="4673050" y="2264625"/>
            <a:ext cx="2006214"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 99 банд</a:t>
            </a:r>
            <a:endParaRPr lang="ru-RU" sz="1050" dirty="0">
              <a:solidFill>
                <a:srgbClr val="432003"/>
              </a:solidFill>
              <a:latin typeface="Times New Roman" pitchFamily="18" charset="0"/>
              <a:cs typeface="Times New Roman" pitchFamily="18" charset="0"/>
            </a:endParaRPr>
          </a:p>
        </p:txBody>
      </p:sp>
      <p:sp>
        <p:nvSpPr>
          <p:cNvPr id="33" name="Скругленный прямоугольник 32"/>
          <p:cNvSpPr/>
          <p:nvPr/>
        </p:nvSpPr>
        <p:spPr>
          <a:xfrm>
            <a:off x="7017142" y="2247767"/>
            <a:ext cx="2006214"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100 банд</a:t>
            </a:r>
            <a:endParaRPr lang="ru-RU" sz="1050" dirty="0">
              <a:solidFill>
                <a:srgbClr val="432003"/>
              </a:solidFill>
              <a:latin typeface="Times New Roman" pitchFamily="18" charset="0"/>
              <a:cs typeface="Times New Roman" pitchFamily="18" charset="0"/>
            </a:endParaRPr>
          </a:p>
        </p:txBody>
      </p:sp>
      <p:grpSp>
        <p:nvGrpSpPr>
          <p:cNvPr id="34" name="Группа 33"/>
          <p:cNvGrpSpPr/>
          <p:nvPr/>
        </p:nvGrpSpPr>
        <p:grpSpPr>
          <a:xfrm>
            <a:off x="1691680" y="260648"/>
            <a:ext cx="6120680" cy="887124"/>
            <a:chOff x="2070448" y="3459505"/>
            <a:chExt cx="1792177" cy="1759053"/>
          </a:xfrm>
        </p:grpSpPr>
        <p:sp>
          <p:nvSpPr>
            <p:cNvPr id="35" name="Прямоугольник 34"/>
            <p:cNvSpPr/>
            <p:nvPr/>
          </p:nvSpPr>
          <p:spPr>
            <a:xfrm>
              <a:off x="2201656" y="3646533"/>
              <a:ext cx="1618425" cy="1159534"/>
            </a:xfrm>
            <a:prstGeom prst="rect">
              <a:avLst/>
            </a:prstGeom>
            <a:ln>
              <a:noFill/>
            </a:ln>
          </p:spPr>
          <p:txBody>
            <a:bodyPr wrap="square">
              <a:spAutoFit/>
            </a:bodyPr>
            <a:lstStyle/>
            <a:p>
              <a:pPr algn="ctr">
                <a:defRPr/>
              </a:pPr>
              <a:r>
                <a:rPr lang="en-US" sz="1600" b="1" dirty="0" smtClean="0">
                  <a:solidFill>
                    <a:srgbClr val="002060"/>
                  </a:solidFill>
                  <a:latin typeface="Times New Roman" panose="02020603050405020304" pitchFamily="18" charset="0"/>
                  <a:cs typeface="Times New Roman" panose="02020603050405020304" pitchFamily="18" charset="0"/>
                </a:rPr>
                <a:t> </a:t>
              </a:r>
              <a:r>
                <a:rPr lang="ru-RU" sz="1600" b="1" dirty="0" err="1" smtClean="0">
                  <a:solidFill>
                    <a:srgbClr val="002060"/>
                  </a:solidFill>
                  <a:latin typeface="Times New Roman" panose="02020603050405020304" pitchFamily="18" charset="0"/>
                  <a:cs typeface="Times New Roman" panose="02020603050405020304" pitchFamily="18" charset="0"/>
                </a:rPr>
                <a:t>Қонун</a:t>
              </a:r>
              <a:r>
                <a:rPr lang="ru-RU" sz="1600" b="1" dirty="0" smtClean="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устуворлигини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таъминлаш</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ва</a:t>
              </a:r>
              <a:r>
                <a:rPr lang="ru-RU" sz="1600" b="1" dirty="0">
                  <a:solidFill>
                    <a:srgbClr val="002060"/>
                  </a:solidFill>
                  <a:latin typeface="Times New Roman" panose="02020603050405020304" pitchFamily="18" charset="0"/>
                  <a:cs typeface="Times New Roman" panose="02020603050405020304" pitchFamily="18" charset="0"/>
                </a:rPr>
                <a:t> суд-</a:t>
              </a:r>
              <a:r>
                <a:rPr lang="ru-RU" sz="1600" b="1" dirty="0" err="1">
                  <a:solidFill>
                    <a:srgbClr val="002060"/>
                  </a:solidFill>
                  <a:latin typeface="Times New Roman" panose="02020603050405020304" pitchFamily="18" charset="0"/>
                  <a:cs typeface="Times New Roman" panose="02020603050405020304" pitchFamily="18" charset="0"/>
                </a:rPr>
                <a:t>ҳуқуқ</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тизимини</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янада</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ислоҳ</a:t>
              </a:r>
              <a:r>
                <a:rPr lang="ru-RU" sz="1600" b="1" dirty="0">
                  <a:solidFill>
                    <a:srgbClr val="002060"/>
                  </a:solidFill>
                  <a:latin typeface="Times New Roman" panose="02020603050405020304" pitchFamily="18" charset="0"/>
                  <a:cs typeface="Times New Roman" panose="02020603050405020304" pitchFamily="18" charset="0"/>
                </a:rPr>
                <a:t> </a:t>
              </a:r>
              <a:r>
                <a:rPr lang="ru-RU" sz="1600" b="1" dirty="0" err="1">
                  <a:solidFill>
                    <a:srgbClr val="002060"/>
                  </a:solidFill>
                  <a:latin typeface="Times New Roman" panose="02020603050405020304" pitchFamily="18" charset="0"/>
                  <a:cs typeface="Times New Roman" panose="02020603050405020304" pitchFamily="18" charset="0"/>
                </a:rPr>
                <a:t>қилиш</a:t>
              </a:r>
              <a:endParaRPr lang="ru-RU" sz="1600" b="1" dirty="0">
                <a:solidFill>
                  <a:srgbClr val="002060"/>
                </a:solidFill>
                <a:latin typeface="Times New Roman" panose="02020603050405020304" pitchFamily="18" charset="0"/>
                <a:cs typeface="Times New Roman" panose="02020603050405020304" pitchFamily="18" charset="0"/>
              </a:endParaRPr>
            </a:p>
          </p:txBody>
        </p:sp>
        <p:sp>
          <p:nvSpPr>
            <p:cNvPr id="36" name="Скругленный прямоугольник 35"/>
            <p:cNvSpPr/>
            <p:nvPr/>
          </p:nvSpPr>
          <p:spPr>
            <a:xfrm>
              <a:off x="2070448" y="3459505"/>
              <a:ext cx="1792177" cy="17590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7" name="Овал 36"/>
          <p:cNvSpPr/>
          <p:nvPr/>
        </p:nvSpPr>
        <p:spPr>
          <a:xfrm>
            <a:off x="1346779" y="334873"/>
            <a:ext cx="793005" cy="543318"/>
          </a:xfrm>
          <a:prstGeom prst="ellipse">
            <a:avLst/>
          </a:prstGeom>
          <a:solidFill>
            <a:srgbClr val="953B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II </a:t>
            </a:r>
            <a:endParaRPr lang="ru-RU" dirty="0"/>
          </a:p>
        </p:txBody>
      </p:sp>
    </p:spTree>
    <p:extLst>
      <p:ext uri="{BB962C8B-B14F-4D97-AF65-F5344CB8AC3E}">
        <p14:creationId xmlns:p14="http://schemas.microsoft.com/office/powerpoint/2010/main" val="934125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кругленный прямоугольник 19"/>
          <p:cNvSpPr/>
          <p:nvPr/>
        </p:nvSpPr>
        <p:spPr>
          <a:xfrm>
            <a:off x="556483" y="980728"/>
            <a:ext cx="8208912"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b="1" dirty="0" smtClean="0">
                <a:solidFill>
                  <a:srgbClr val="432003"/>
                </a:solidFill>
                <a:latin typeface="Times New Roman" pitchFamily="18" charset="0"/>
                <a:cs typeface="Times New Roman" pitchFamily="18" charset="0"/>
              </a:rPr>
              <a:t>4.2. </a:t>
            </a:r>
            <a:r>
              <a:rPr lang="ru-RU" sz="1400" b="1" dirty="0" err="1" smtClean="0">
                <a:solidFill>
                  <a:srgbClr val="432003"/>
                </a:solidFill>
                <a:latin typeface="Times New Roman" pitchFamily="18" charset="0"/>
                <a:cs typeface="Times New Roman" pitchFamily="18" charset="0"/>
              </a:rPr>
              <a:t>Аҳолини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ижтимоий</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ҳимоя</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қилиш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ва</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соғлиқни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сақлаш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тизимини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такомиллаштириш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хотин-қизларнинг</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ижтимоий-сиёсий</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фаоллигини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ошириш</a:t>
            </a:r>
            <a:endParaRPr lang="ru-RU" sz="1400" b="1" dirty="0">
              <a:solidFill>
                <a:srgbClr val="432003"/>
              </a:solidFill>
              <a:latin typeface="Times New Roman" pitchFamily="18" charset="0"/>
              <a:cs typeface="Times New Roman" pitchFamily="18" charset="0"/>
            </a:endParaRPr>
          </a:p>
        </p:txBody>
      </p:sp>
      <p:sp>
        <p:nvSpPr>
          <p:cNvPr id="22" name="Скругленный прямоугольник 21"/>
          <p:cNvSpPr/>
          <p:nvPr/>
        </p:nvSpPr>
        <p:spPr>
          <a:xfrm>
            <a:off x="556483" y="2060848"/>
            <a:ext cx="2871289" cy="3337650"/>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Кекса </a:t>
            </a:r>
            <a:r>
              <a:rPr lang="ru-RU" sz="1050" dirty="0" err="1" smtClean="0">
                <a:solidFill>
                  <a:srgbClr val="432003"/>
                </a:solidFill>
                <a:latin typeface="Times New Roman" pitchFamily="18" charset="0"/>
                <a:cs typeface="Times New Roman" pitchFamily="18" charset="0"/>
              </a:rPr>
              <a:t>авлод</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вакиллари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ҳамда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Меҳрибонлик</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уйлари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махсус</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мактаб-интернатлар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тарбия-ланувчилари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Саҳоват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уйларида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яшовчи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якка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ёлғиз</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қариялар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ижтимоий</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ҳимояга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муҳтож</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оилалар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фарзандлари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учун</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юртимиздаги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тарихий</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обидалар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зиёратгоҳлар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муқаддас</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қадамжоларга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бепул</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саёҳатлар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уюштириш</a:t>
            </a:r>
            <a:r>
              <a:rPr lang="ru-RU" sz="1050" dirty="0" smtClean="0">
                <a:solidFill>
                  <a:srgbClr val="432003"/>
                </a:solidFill>
                <a:latin typeface="Times New Roman" pitchFamily="18" charset="0"/>
                <a:cs typeface="Times New Roman" pitchFamily="18" charset="0"/>
              </a:rPr>
              <a:t>.</a:t>
            </a:r>
            <a:endParaRPr lang="ru-RU" sz="1050" dirty="0">
              <a:solidFill>
                <a:srgbClr val="432003"/>
              </a:solidFill>
              <a:latin typeface="Times New Roman" pitchFamily="18" charset="0"/>
              <a:cs typeface="Times New Roman" pitchFamily="18" charset="0"/>
            </a:endParaRPr>
          </a:p>
        </p:txBody>
      </p:sp>
      <p:sp>
        <p:nvSpPr>
          <p:cNvPr id="23" name="Скругленный прямоугольник 22"/>
          <p:cNvSpPr/>
          <p:nvPr/>
        </p:nvSpPr>
        <p:spPr>
          <a:xfrm>
            <a:off x="4031940" y="2128001"/>
            <a:ext cx="3187356" cy="3270497"/>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indent="358775" algn="ctr"/>
            <a:endParaRPr lang="ru-RU" sz="1100" dirty="0" smtClean="0">
              <a:solidFill>
                <a:srgbClr val="432003"/>
              </a:solidFill>
              <a:latin typeface="Times New Roman" pitchFamily="18" charset="0"/>
              <a:cs typeface="Times New Roman" pitchFamily="18" charset="0"/>
            </a:endParaRPr>
          </a:p>
          <a:p>
            <a:pPr algn="ctr"/>
            <a:r>
              <a:rPr lang="ru-RU" sz="1100" dirty="0" err="1" smtClean="0">
                <a:solidFill>
                  <a:srgbClr val="432003"/>
                </a:solidFill>
                <a:latin typeface="Times New Roman" pitchFamily="18" charset="0"/>
                <a:cs typeface="Times New Roman" pitchFamily="18" charset="0"/>
              </a:rPr>
              <a:t>Аёллар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ҳамда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қизларнинг</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саломатлигини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мустаҳкамлаш</a:t>
            </a:r>
            <a:r>
              <a:rPr lang="ru-RU" sz="1100" dirty="0" smtClean="0">
                <a:solidFill>
                  <a:srgbClr val="432003"/>
                </a:solidFill>
                <a:latin typeface="Times New Roman" pitchFamily="18" charset="0"/>
                <a:cs typeface="Times New Roman" pitchFamily="18" charset="0"/>
              </a:rPr>
              <a:t>, улар </a:t>
            </a:r>
            <a:r>
              <a:rPr lang="ru-RU" sz="1100" dirty="0" err="1" smtClean="0">
                <a:solidFill>
                  <a:srgbClr val="432003"/>
                </a:solidFill>
                <a:latin typeface="Times New Roman" pitchFamily="18" charset="0"/>
                <a:cs typeface="Times New Roman" pitchFamily="18" charset="0"/>
              </a:rPr>
              <a:t>орасида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жисмоний</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тарбия</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спортни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оммалаштириш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мақсадида</a:t>
            </a:r>
            <a:r>
              <a:rPr lang="ru-RU" sz="1100" dirty="0" smtClean="0">
                <a:solidFill>
                  <a:srgbClr val="432003"/>
                </a:solidFill>
                <a:latin typeface="Times New Roman" pitchFamily="18" charset="0"/>
                <a:cs typeface="Times New Roman" pitchFamily="18" charset="0"/>
              </a:rPr>
              <a:t>:</a:t>
            </a:r>
          </a:p>
          <a:p>
            <a:pPr indent="358775" algn="ctr"/>
            <a:r>
              <a:rPr lang="ru-RU" sz="1100" dirty="0" err="1" smtClean="0">
                <a:solidFill>
                  <a:srgbClr val="432003"/>
                </a:solidFill>
                <a:latin typeface="Times New Roman" pitchFamily="18" charset="0"/>
                <a:cs typeface="Times New Roman" pitchFamily="18" charset="0"/>
              </a:rPr>
              <a:t>Қорақалпоғистон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Республикаси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вилоятлар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Тошкент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шаҳрида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Соғлом</a:t>
            </a:r>
            <a:r>
              <a:rPr lang="ru-RU" sz="1100" dirty="0" smtClean="0">
                <a:solidFill>
                  <a:srgbClr val="432003"/>
                </a:solidFill>
                <a:latin typeface="Times New Roman" pitchFamily="18" charset="0"/>
                <a:cs typeface="Times New Roman" pitchFamily="18" charset="0"/>
              </a:rPr>
              <a:t> она — </a:t>
            </a:r>
            <a:r>
              <a:rPr lang="ru-RU" sz="1100" dirty="0" err="1" smtClean="0">
                <a:solidFill>
                  <a:srgbClr val="432003"/>
                </a:solidFill>
                <a:latin typeface="Times New Roman" pitchFamily="18" charset="0"/>
                <a:cs typeface="Times New Roman" pitchFamily="18" charset="0"/>
              </a:rPr>
              <a:t>соғлом</a:t>
            </a:r>
            <a:r>
              <a:rPr lang="ru-RU" sz="1100" dirty="0" smtClean="0">
                <a:solidFill>
                  <a:srgbClr val="432003"/>
                </a:solidFill>
                <a:latin typeface="Times New Roman" pitchFamily="18" charset="0"/>
                <a:cs typeface="Times New Roman" pitchFamily="18" charset="0"/>
              </a:rPr>
              <a:t> бола» </a:t>
            </a:r>
            <a:r>
              <a:rPr lang="ru-RU" sz="1100" dirty="0" err="1" smtClean="0">
                <a:solidFill>
                  <a:srgbClr val="432003"/>
                </a:solidFill>
                <a:latin typeface="Times New Roman" pitchFamily="18" charset="0"/>
                <a:cs typeface="Times New Roman" pitchFamily="18" charset="0"/>
              </a:rPr>
              <a:t>шиори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остида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анъанавий</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минтақавий</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Аёллар</a:t>
            </a:r>
            <a:r>
              <a:rPr lang="ru-RU" sz="1100" dirty="0" smtClean="0">
                <a:solidFill>
                  <a:srgbClr val="432003"/>
                </a:solidFill>
                <a:latin typeface="Times New Roman" pitchFamily="18" charset="0"/>
                <a:cs typeface="Times New Roman" pitchFamily="18" charset="0"/>
              </a:rPr>
              <a:t> спорт фестивали»;</a:t>
            </a:r>
          </a:p>
          <a:p>
            <a:pPr indent="358775" algn="ctr"/>
            <a:r>
              <a:rPr lang="ru-RU" sz="1100" dirty="0" smtClean="0">
                <a:solidFill>
                  <a:srgbClr val="432003"/>
                </a:solidFill>
                <a:latin typeface="Times New Roman" pitchFamily="18" charset="0"/>
                <a:cs typeface="Times New Roman" pitchFamily="18" charset="0"/>
              </a:rPr>
              <a:t>«</a:t>
            </a:r>
            <a:r>
              <a:rPr lang="ru-RU" sz="1100" dirty="0" err="1" smtClean="0">
                <a:solidFill>
                  <a:srgbClr val="432003"/>
                </a:solidFill>
                <a:latin typeface="Times New Roman" pitchFamily="18" charset="0"/>
                <a:cs typeface="Times New Roman" pitchFamily="18" charset="0"/>
              </a:rPr>
              <a:t>Соғлом</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авлод</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учун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кубоги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учун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сузиш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синхрон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сузиш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сувга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сакраш</a:t>
            </a:r>
            <a:r>
              <a:rPr lang="ru-RU" sz="1100" dirty="0" smtClean="0">
                <a:solidFill>
                  <a:srgbClr val="432003"/>
                </a:solidFill>
                <a:latin typeface="Times New Roman" pitchFamily="18" charset="0"/>
                <a:cs typeface="Times New Roman" pitchFamily="18" charset="0"/>
              </a:rPr>
              <a:t>, гимнастика, </a:t>
            </a:r>
            <a:r>
              <a:rPr lang="ru-RU" sz="1100" dirty="0" err="1" smtClean="0">
                <a:solidFill>
                  <a:srgbClr val="432003"/>
                </a:solidFill>
                <a:latin typeface="Times New Roman" pitchFamily="18" charset="0"/>
                <a:cs typeface="Times New Roman" pitchFamily="18" charset="0"/>
              </a:rPr>
              <a:t>бадиий</a:t>
            </a:r>
            <a:r>
              <a:rPr lang="ru-RU" sz="1100" dirty="0" smtClean="0">
                <a:solidFill>
                  <a:srgbClr val="432003"/>
                </a:solidFill>
                <a:latin typeface="Times New Roman" pitchFamily="18" charset="0"/>
                <a:cs typeface="Times New Roman" pitchFamily="18" charset="0"/>
              </a:rPr>
              <a:t> гимнастика, спорт </a:t>
            </a:r>
            <a:r>
              <a:rPr lang="ru-RU" sz="1100" dirty="0" err="1" smtClean="0">
                <a:solidFill>
                  <a:srgbClr val="432003"/>
                </a:solidFill>
                <a:latin typeface="Times New Roman" pitchFamily="18" charset="0"/>
                <a:cs typeface="Times New Roman" pitchFamily="18" charset="0"/>
              </a:rPr>
              <a:t>рақси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гимнастрада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каби</a:t>
            </a:r>
            <a:r>
              <a:rPr lang="ru-RU" sz="1100" dirty="0" smtClean="0">
                <a:solidFill>
                  <a:srgbClr val="432003"/>
                </a:solidFill>
                <a:latin typeface="Times New Roman" pitchFamily="18" charset="0"/>
                <a:cs typeface="Times New Roman" pitchFamily="18" charset="0"/>
              </a:rPr>
              <a:t> спорт </a:t>
            </a:r>
            <a:r>
              <a:rPr lang="ru-RU" sz="1100" dirty="0" err="1" smtClean="0">
                <a:solidFill>
                  <a:srgbClr val="432003"/>
                </a:solidFill>
                <a:latin typeface="Times New Roman" pitchFamily="18" charset="0"/>
                <a:cs typeface="Times New Roman" pitchFamily="18" charset="0"/>
              </a:rPr>
              <a:t>мусобақалари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ҳамда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бошқа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тадбирларни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ўтказиш</a:t>
            </a:r>
            <a:endParaRPr lang="ru-RU" sz="1100" dirty="0" smtClean="0">
              <a:solidFill>
                <a:srgbClr val="432003"/>
              </a:solidFill>
              <a:latin typeface="Times New Roman" pitchFamily="18" charset="0"/>
              <a:cs typeface="Times New Roman" pitchFamily="18" charset="0"/>
            </a:endParaRPr>
          </a:p>
          <a:p>
            <a:pPr algn="ctr"/>
            <a:r>
              <a:rPr lang="ru-RU" sz="1100" dirty="0" smtClean="0">
                <a:solidFill>
                  <a:srgbClr val="432003"/>
                </a:solidFill>
                <a:latin typeface="Times New Roman" pitchFamily="18" charset="0"/>
                <a:cs typeface="Times New Roman" pitchFamily="18" charset="0"/>
              </a:rPr>
              <a:t>.</a:t>
            </a:r>
            <a:endParaRPr lang="ru-RU" sz="1100"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288965" y="5447105"/>
            <a:ext cx="3354494" cy="1418162"/>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endParaRPr lang="ru-RU" sz="1050" dirty="0">
              <a:solidFill>
                <a:srgbClr val="432003"/>
              </a:solidFill>
              <a:latin typeface="Times New Roman" pitchFamily="18" charset="0"/>
              <a:cs typeface="Times New Roman" pitchFamily="18" charset="0"/>
            </a:endParaRPr>
          </a:p>
          <a:p>
            <a:pPr algn="ctr"/>
            <a:r>
              <a:rPr lang="ru-RU" sz="1050" dirty="0" smtClean="0">
                <a:solidFill>
                  <a:srgbClr val="432003"/>
                </a:solidFill>
                <a:latin typeface="Times New Roman" pitchFamily="18" charset="0"/>
                <a:cs typeface="Times New Roman" pitchFamily="18" charset="0"/>
              </a:rPr>
              <a:t>«</a:t>
            </a:r>
            <a:r>
              <a:rPr lang="ru-RU" sz="1050" dirty="0" err="1" smtClean="0">
                <a:solidFill>
                  <a:srgbClr val="432003"/>
                </a:solidFill>
                <a:latin typeface="Times New Roman" pitchFamily="18" charset="0"/>
                <a:cs typeface="Times New Roman" pitchFamily="18" charset="0"/>
              </a:rPr>
              <a:t>Камолот</a:t>
            </a:r>
            <a:r>
              <a:rPr lang="ru-RU" sz="1050" dirty="0" smtClean="0">
                <a:solidFill>
                  <a:srgbClr val="432003"/>
                </a:solidFill>
                <a:latin typeface="Times New Roman" pitchFamily="18" charset="0"/>
                <a:cs typeface="Times New Roman" pitchFamily="18" charset="0"/>
              </a:rPr>
              <a:t>» ЁИҲ,  </a:t>
            </a:r>
            <a:r>
              <a:rPr lang="ru-RU" sz="1050" dirty="0" err="1" smtClean="0">
                <a:solidFill>
                  <a:srgbClr val="432003"/>
                </a:solidFill>
                <a:latin typeface="Times New Roman" pitchFamily="18" charset="0"/>
                <a:cs typeface="Times New Roman" pitchFamily="18" charset="0"/>
              </a:rPr>
              <a:t>Халқ</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таълими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Маданият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спорт </a:t>
            </a:r>
            <a:r>
              <a:rPr lang="ru-RU" sz="1050" dirty="0" err="1" smtClean="0">
                <a:solidFill>
                  <a:srgbClr val="432003"/>
                </a:solidFill>
                <a:latin typeface="Times New Roman" pitchFamily="18" charset="0"/>
                <a:cs typeface="Times New Roman" pitchFamily="18" charset="0"/>
              </a:rPr>
              <a:t>ишлари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Туризмни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ривожлантириш</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давлат</a:t>
            </a:r>
            <a:r>
              <a:rPr lang="ru-RU" sz="1050" dirty="0" smtClean="0">
                <a:solidFill>
                  <a:srgbClr val="432003"/>
                </a:solidFill>
                <a:latin typeface="Times New Roman" pitchFamily="18" charset="0"/>
                <a:cs typeface="Times New Roman" pitchFamily="18" charset="0"/>
              </a:rPr>
              <a:t> </a:t>
            </a:r>
            <a:r>
              <a:rPr lang="uz-Cyrl-UZ" sz="1050" dirty="0" smtClean="0">
                <a:solidFill>
                  <a:srgbClr val="432003"/>
                </a:solidFill>
                <a:latin typeface="Times New Roman" pitchFamily="18" charset="0"/>
                <a:cs typeface="Times New Roman" pitchFamily="18" charset="0"/>
              </a:rPr>
              <a:t>қ</a:t>
            </a:r>
            <a:r>
              <a:rPr lang="ru-RU" sz="1050" dirty="0" err="1" smtClean="0">
                <a:solidFill>
                  <a:srgbClr val="432003"/>
                </a:solidFill>
                <a:latin typeface="Times New Roman" pitchFamily="18" charset="0"/>
                <a:cs typeface="Times New Roman" pitchFamily="18" charset="0"/>
              </a:rPr>
              <a:t>ўми-таси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Маҳалла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жамғармаси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Нуроний</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жамғармаси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Ўзбекистон</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темир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йўллари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Қорақалпоғистон</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Республикаси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кенгаши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вилоятлар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Тошкент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шаҳар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ҳокимликлари</a:t>
            </a:r>
            <a:endParaRPr lang="ru-RU" sz="1050" dirty="0">
              <a:solidFill>
                <a:srgbClr val="432003"/>
              </a:solidFill>
              <a:latin typeface="Times New Roman" pitchFamily="18" charset="0"/>
              <a:cs typeface="Times New Roman" pitchFamily="18" charset="0"/>
            </a:endParaRPr>
          </a:p>
        </p:txBody>
      </p:sp>
      <p:sp>
        <p:nvSpPr>
          <p:cNvPr id="27" name="Скругленный прямоугольник 26"/>
          <p:cNvSpPr/>
          <p:nvPr/>
        </p:nvSpPr>
        <p:spPr>
          <a:xfrm>
            <a:off x="4067944" y="5447105"/>
            <a:ext cx="3115348" cy="1410895"/>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err="1" smtClean="0">
                <a:solidFill>
                  <a:srgbClr val="432003"/>
                </a:solidFill>
                <a:latin typeface="Times New Roman" pitchFamily="18" charset="0"/>
                <a:cs typeface="Times New Roman" pitchFamily="18" charset="0"/>
              </a:rPr>
              <a:t>Маданият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a:t>
            </a:r>
            <a:r>
              <a:rPr lang="ru-RU" sz="1050" dirty="0" smtClean="0">
                <a:solidFill>
                  <a:srgbClr val="432003"/>
                </a:solidFill>
                <a:latin typeface="Times New Roman" pitchFamily="18" charset="0"/>
                <a:cs typeface="Times New Roman" pitchFamily="18" charset="0"/>
              </a:rPr>
              <a:t> спорт </a:t>
            </a:r>
            <a:r>
              <a:rPr lang="ru-RU" sz="1050" dirty="0" err="1" smtClean="0">
                <a:solidFill>
                  <a:srgbClr val="432003"/>
                </a:solidFill>
                <a:latin typeface="Times New Roman" pitchFamily="18" charset="0"/>
                <a:cs typeface="Times New Roman" pitchFamily="18" charset="0"/>
              </a:rPr>
              <a:t>ишлари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br>
              <a:rPr lang="ru-RU" sz="1050" dirty="0" smtClean="0">
                <a:solidFill>
                  <a:srgbClr val="432003"/>
                </a:solidFill>
                <a:latin typeface="Times New Roman" pitchFamily="18" charset="0"/>
                <a:cs typeface="Times New Roman" pitchFamily="18" charset="0"/>
              </a:rPr>
            </a:br>
            <a:r>
              <a:rPr lang="ru-RU" sz="1050" dirty="0" err="1" smtClean="0">
                <a:solidFill>
                  <a:srgbClr val="432003"/>
                </a:solidFill>
                <a:latin typeface="Times New Roman" pitchFamily="18" charset="0"/>
                <a:cs typeface="Times New Roman" pitchFamily="18" charset="0"/>
              </a:rPr>
              <a:t>Халқ</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таълими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вазирлиги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Соғлом</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авлод</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учун</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фонди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Болалар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спортини</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ривожлантириш</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жамғармаси</a:t>
            </a:r>
            <a:r>
              <a:rPr lang="ru-RU" sz="1050" dirty="0" smtClean="0">
                <a:solidFill>
                  <a:srgbClr val="432003"/>
                </a:solidFill>
                <a:latin typeface="Times New Roman" pitchFamily="18" charset="0"/>
                <a:cs typeface="Times New Roman" pitchFamily="18" charset="0"/>
              </a:rPr>
              <a:t>, Хотин-</a:t>
            </a:r>
            <a:r>
              <a:rPr lang="ru-RU" sz="1050" dirty="0" err="1" smtClean="0">
                <a:solidFill>
                  <a:srgbClr val="432003"/>
                </a:solidFill>
                <a:latin typeface="Times New Roman" pitchFamily="18" charset="0"/>
                <a:cs typeface="Times New Roman" pitchFamily="18" charset="0"/>
              </a:rPr>
              <a:t>қизлар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қўмитаси</a:t>
            </a:r>
            <a:r>
              <a:rPr lang="ru-RU" sz="1050" dirty="0" smtClean="0">
                <a:solidFill>
                  <a:srgbClr val="432003"/>
                </a:solidFill>
                <a:latin typeface="Times New Roman" pitchFamily="18" charset="0"/>
                <a:cs typeface="Times New Roman" pitchFamily="18" charset="0"/>
              </a:rPr>
              <a:t>, </a:t>
            </a:r>
            <a:br>
              <a:rPr lang="ru-RU" sz="1050" dirty="0" smtClean="0">
                <a:solidFill>
                  <a:srgbClr val="432003"/>
                </a:solidFill>
                <a:latin typeface="Times New Roman" pitchFamily="18" charset="0"/>
                <a:cs typeface="Times New Roman" pitchFamily="18" charset="0"/>
              </a:rPr>
            </a:br>
            <a:r>
              <a:rPr lang="ru-RU" sz="1050" dirty="0" smtClean="0">
                <a:solidFill>
                  <a:srgbClr val="432003"/>
                </a:solidFill>
                <a:latin typeface="Times New Roman" pitchFamily="18" charset="0"/>
                <a:cs typeface="Times New Roman" pitchFamily="18" charset="0"/>
              </a:rPr>
              <a:t>«</a:t>
            </a:r>
            <a:r>
              <a:rPr lang="ru-RU" sz="1050" dirty="0" err="1" smtClean="0">
                <a:solidFill>
                  <a:srgbClr val="432003"/>
                </a:solidFill>
                <a:latin typeface="Times New Roman" pitchFamily="18" charset="0"/>
                <a:cs typeface="Times New Roman" pitchFamily="18" charset="0"/>
              </a:rPr>
              <a:t>Камолот</a:t>
            </a:r>
            <a:r>
              <a:rPr lang="ru-RU" sz="1050" dirty="0" smtClean="0">
                <a:solidFill>
                  <a:srgbClr val="432003"/>
                </a:solidFill>
                <a:latin typeface="Times New Roman" pitchFamily="18" charset="0"/>
                <a:cs typeface="Times New Roman" pitchFamily="18" charset="0"/>
              </a:rPr>
              <a:t>» ЁИҲ, </a:t>
            </a:r>
            <a:r>
              <a:rPr lang="ru-RU" sz="1050" dirty="0" err="1" smtClean="0">
                <a:solidFill>
                  <a:srgbClr val="432003"/>
                </a:solidFill>
                <a:latin typeface="Times New Roman" pitchFamily="18" charset="0"/>
                <a:cs typeface="Times New Roman" pitchFamily="18" charset="0"/>
              </a:rPr>
              <a:t>Тошкент</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шаҳар</a:t>
            </a:r>
            <a:r>
              <a:rPr lang="ru-RU" sz="1050" dirty="0" smtClean="0">
                <a:solidFill>
                  <a:srgbClr val="432003"/>
                </a:solidFill>
                <a:latin typeface="Times New Roman" pitchFamily="18" charset="0"/>
                <a:cs typeface="Times New Roman" pitchFamily="18" charset="0"/>
              </a:rPr>
              <a:t> </a:t>
            </a:r>
            <a:r>
              <a:rPr lang="ru-RU" sz="1050" dirty="0" err="1" smtClean="0">
                <a:solidFill>
                  <a:srgbClr val="432003"/>
                </a:solidFill>
                <a:latin typeface="Times New Roman" pitchFamily="18" charset="0"/>
                <a:cs typeface="Times New Roman" pitchFamily="18" charset="0"/>
              </a:rPr>
              <a:t>ҳокимлиги</a:t>
            </a:r>
            <a:endParaRPr lang="ru-RU" sz="1050" dirty="0">
              <a:solidFill>
                <a:srgbClr val="432003"/>
              </a:solidFill>
              <a:latin typeface="Times New Roman" pitchFamily="18" charset="0"/>
              <a:cs typeface="Times New Roman" pitchFamily="18" charset="0"/>
            </a:endParaRPr>
          </a:p>
        </p:txBody>
      </p:sp>
      <p:sp>
        <p:nvSpPr>
          <p:cNvPr id="30" name="Скругленный прямоугольник 29"/>
          <p:cNvSpPr/>
          <p:nvPr/>
        </p:nvSpPr>
        <p:spPr>
          <a:xfrm>
            <a:off x="742345" y="2181613"/>
            <a:ext cx="2448272"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213- банд</a:t>
            </a:r>
            <a:endParaRPr lang="ru-RU" sz="1050" dirty="0">
              <a:solidFill>
                <a:srgbClr val="432003"/>
              </a:solidFill>
              <a:latin typeface="Times New Roman" pitchFamily="18" charset="0"/>
              <a:cs typeface="Times New Roman" pitchFamily="18" charset="0"/>
            </a:endParaRPr>
          </a:p>
        </p:txBody>
      </p:sp>
      <p:sp>
        <p:nvSpPr>
          <p:cNvPr id="31" name="Скругленный прямоугольник 30"/>
          <p:cNvSpPr/>
          <p:nvPr/>
        </p:nvSpPr>
        <p:spPr>
          <a:xfrm>
            <a:off x="4329474" y="2181613"/>
            <a:ext cx="2592288"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226-банд</a:t>
            </a:r>
            <a:endParaRPr lang="ru-RU" sz="1050" dirty="0">
              <a:solidFill>
                <a:srgbClr val="432003"/>
              </a:solidFill>
              <a:latin typeface="Times New Roman" pitchFamily="18" charset="0"/>
              <a:cs typeface="Times New Roman" pitchFamily="18" charset="0"/>
            </a:endParaRPr>
          </a:p>
        </p:txBody>
      </p:sp>
      <p:grpSp>
        <p:nvGrpSpPr>
          <p:cNvPr id="2" name="Группа 1"/>
          <p:cNvGrpSpPr/>
          <p:nvPr/>
        </p:nvGrpSpPr>
        <p:grpSpPr>
          <a:xfrm>
            <a:off x="1522804" y="119975"/>
            <a:ext cx="6276269" cy="755373"/>
            <a:chOff x="1591551" y="152973"/>
            <a:chExt cx="6276269" cy="755373"/>
          </a:xfrm>
        </p:grpSpPr>
        <p:grpSp>
          <p:nvGrpSpPr>
            <p:cNvPr id="19" name="Группа 18"/>
            <p:cNvGrpSpPr/>
            <p:nvPr/>
          </p:nvGrpSpPr>
          <p:grpSpPr>
            <a:xfrm>
              <a:off x="2034959" y="176686"/>
              <a:ext cx="5832861" cy="731660"/>
              <a:chOff x="3707904" y="2323541"/>
              <a:chExt cx="1944216" cy="1990128"/>
            </a:xfrm>
          </p:grpSpPr>
          <p:sp>
            <p:nvSpPr>
              <p:cNvPr id="21" name="Прямоугольник 20"/>
              <p:cNvSpPr/>
              <p:nvPr/>
            </p:nvSpPr>
            <p:spPr>
              <a:xfrm>
                <a:off x="3903794" y="2674869"/>
                <a:ext cx="1636163" cy="1088306"/>
              </a:xfrm>
              <a:prstGeom prst="rect">
                <a:avLst/>
              </a:prstGeom>
              <a:ln>
                <a:noFill/>
              </a:ln>
            </p:spPr>
            <p:txBody>
              <a:bodyPr wrap="square">
                <a:spAutoFit/>
              </a:bodyPr>
              <a:lstStyle/>
              <a:p>
                <a:pPr marL="91440" algn="ctr">
                  <a:defRPr/>
                </a:pPr>
                <a:r>
                  <a:rPr lang="ru-RU" sz="2000" b="1" dirty="0" err="1" smtClean="0">
                    <a:solidFill>
                      <a:srgbClr val="002060"/>
                    </a:solidFill>
                    <a:latin typeface="Times New Roman" panose="02020603050405020304" pitchFamily="18" charset="0"/>
                    <a:cs typeface="Times New Roman" panose="02020603050405020304" pitchFamily="18" charset="0"/>
                  </a:rPr>
                  <a:t>Ижтимоий</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соҳани</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000" b="1" dirty="0">
                  <a:solidFill>
                    <a:srgbClr val="002060"/>
                  </a:solidFill>
                  <a:latin typeface="Times New Roman" panose="02020603050405020304" pitchFamily="18" charset="0"/>
                  <a:cs typeface="Times New Roman" panose="02020603050405020304" pitchFamily="18" charset="0"/>
                </a:endParaRPr>
              </a:p>
            </p:txBody>
          </p:sp>
          <p:sp>
            <p:nvSpPr>
              <p:cNvPr id="38" name="Скругленный прямоугольник 37"/>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9" name="Овал 38"/>
            <p:cNvSpPr/>
            <p:nvPr/>
          </p:nvSpPr>
          <p:spPr>
            <a:xfrm>
              <a:off x="1591551" y="152973"/>
              <a:ext cx="887354"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grpSp>
    </p:spTree>
    <p:extLst>
      <p:ext uri="{BB962C8B-B14F-4D97-AF65-F5344CB8AC3E}">
        <p14:creationId xmlns:p14="http://schemas.microsoft.com/office/powerpoint/2010/main" val="4188857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кругленный прямоугольник 19"/>
          <p:cNvSpPr/>
          <p:nvPr/>
        </p:nvSpPr>
        <p:spPr>
          <a:xfrm>
            <a:off x="985272" y="1264705"/>
            <a:ext cx="7340024"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2400" b="1" dirty="0" smtClean="0">
                <a:solidFill>
                  <a:srgbClr val="432003"/>
                </a:solidFill>
                <a:latin typeface="Times New Roman" pitchFamily="18" charset="0"/>
                <a:cs typeface="Times New Roman" pitchFamily="18" charset="0"/>
              </a:rPr>
              <a:t>4.4. </a:t>
            </a:r>
            <a:r>
              <a:rPr lang="ru-RU" sz="2400" b="1" dirty="0" err="1" smtClean="0">
                <a:solidFill>
                  <a:srgbClr val="432003"/>
                </a:solidFill>
                <a:latin typeface="Times New Roman" pitchFamily="18" charset="0"/>
                <a:cs typeface="Times New Roman" pitchFamily="18" charset="0"/>
              </a:rPr>
              <a:t>Таълим</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ва</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фан</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соҳасини</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ривожлантириш</a:t>
            </a:r>
            <a:endParaRPr lang="ru-RU" sz="2400" b="1" dirty="0">
              <a:solidFill>
                <a:srgbClr val="432003"/>
              </a:solidFill>
              <a:latin typeface="Times New Roman" pitchFamily="18" charset="0"/>
              <a:cs typeface="Times New Roman" pitchFamily="18" charset="0"/>
            </a:endParaRPr>
          </a:p>
        </p:txBody>
      </p:sp>
      <p:sp>
        <p:nvSpPr>
          <p:cNvPr id="22" name="Скругленный прямоугольник 21"/>
          <p:cNvSpPr/>
          <p:nvPr/>
        </p:nvSpPr>
        <p:spPr>
          <a:xfrm>
            <a:off x="1187624" y="2353464"/>
            <a:ext cx="2157506"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err="1" smtClean="0">
                <a:solidFill>
                  <a:srgbClr val="432003"/>
                </a:solidFill>
                <a:latin typeface="Times New Roman" pitchFamily="18" charset="0"/>
                <a:cs typeface="Times New Roman" pitchFamily="18" charset="0"/>
              </a:rPr>
              <a:t>Мактабгача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таълим</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муассасаларининг</a:t>
            </a:r>
            <a:r>
              <a:rPr lang="ru-RU" sz="1100" dirty="0" smtClean="0">
                <a:solidFill>
                  <a:srgbClr val="432003"/>
                </a:solidFill>
                <a:latin typeface="Times New Roman" pitchFamily="18" charset="0"/>
                <a:cs typeface="Times New Roman" pitchFamily="18" charset="0"/>
              </a:rPr>
              <a:t> 106 </a:t>
            </a:r>
            <a:r>
              <a:rPr lang="ru-RU" sz="1100" dirty="0" err="1" smtClean="0">
                <a:solidFill>
                  <a:srgbClr val="432003"/>
                </a:solidFill>
                <a:latin typeface="Times New Roman" pitchFamily="18" charset="0"/>
                <a:cs typeface="Times New Roman" pitchFamily="18" charset="0"/>
              </a:rPr>
              <a:t>тасини</a:t>
            </a:r>
            <a:r>
              <a:rPr lang="ru-RU" sz="1100" dirty="0" smtClean="0">
                <a:solidFill>
                  <a:srgbClr val="432003"/>
                </a:solidFill>
                <a:latin typeface="Times New Roman" pitchFamily="18" charset="0"/>
                <a:cs typeface="Times New Roman" pitchFamily="18" charset="0"/>
              </a:rPr>
              <a:t> реконструкция </a:t>
            </a:r>
            <a:r>
              <a:rPr lang="ru-RU" sz="1100" dirty="0" err="1" smtClean="0">
                <a:solidFill>
                  <a:srgbClr val="432003"/>
                </a:solidFill>
                <a:latin typeface="Times New Roman" pitchFamily="18" charset="0"/>
                <a:cs typeface="Times New Roman" pitchFamily="18" charset="0"/>
              </a:rPr>
              <a:t>қилиш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195 </a:t>
            </a:r>
            <a:r>
              <a:rPr lang="ru-RU" sz="1100" dirty="0" err="1" smtClean="0">
                <a:solidFill>
                  <a:srgbClr val="432003"/>
                </a:solidFill>
                <a:latin typeface="Times New Roman" pitchFamily="18" charset="0"/>
                <a:cs typeface="Times New Roman" pitchFamily="18" charset="0"/>
              </a:rPr>
              <a:t>тасини</a:t>
            </a:r>
            <a:r>
              <a:rPr lang="ru-RU" sz="1100" dirty="0" smtClean="0">
                <a:solidFill>
                  <a:srgbClr val="432003"/>
                </a:solidFill>
                <a:latin typeface="Times New Roman" pitchFamily="18" charset="0"/>
                <a:cs typeface="Times New Roman" pitchFamily="18" charset="0"/>
              </a:rPr>
              <a:t> капитал </a:t>
            </a:r>
            <a:r>
              <a:rPr lang="ru-RU" sz="1100" dirty="0" err="1" smtClean="0">
                <a:solidFill>
                  <a:srgbClr val="432003"/>
                </a:solidFill>
                <a:latin typeface="Times New Roman" pitchFamily="18" charset="0"/>
                <a:cs typeface="Times New Roman" pitchFamily="18" charset="0"/>
              </a:rPr>
              <a:t>таъмирлаш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шунингдек</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уларни</a:t>
            </a:r>
            <a:r>
              <a:rPr lang="ru-RU" sz="1100" dirty="0" smtClean="0">
                <a:solidFill>
                  <a:srgbClr val="432003"/>
                </a:solidFill>
                <a:latin typeface="Times New Roman" pitchFamily="18" charset="0"/>
                <a:cs typeface="Times New Roman" pitchFamily="18" charset="0"/>
              </a:rPr>
              <a:t> мебель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бошқа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инвентарлар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билан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таъминлаш</a:t>
            </a:r>
            <a:r>
              <a:rPr lang="ru-RU" sz="1100" dirty="0" smtClean="0">
                <a:solidFill>
                  <a:srgbClr val="432003"/>
                </a:solidFill>
                <a:latin typeface="Times New Roman" pitchFamily="18" charset="0"/>
                <a:cs typeface="Times New Roman" pitchFamily="18" charset="0"/>
              </a:rPr>
              <a:t>.</a:t>
            </a:r>
            <a:endParaRPr lang="ru-RU" sz="1100" dirty="0">
              <a:solidFill>
                <a:srgbClr val="432003"/>
              </a:solidFill>
              <a:latin typeface="Times New Roman" pitchFamily="18" charset="0"/>
              <a:cs typeface="Times New Roman" pitchFamily="18" charset="0"/>
            </a:endParaRPr>
          </a:p>
        </p:txBody>
      </p:sp>
      <p:sp>
        <p:nvSpPr>
          <p:cNvPr id="23" name="Скругленный прямоугольник 22"/>
          <p:cNvSpPr/>
          <p:nvPr/>
        </p:nvSpPr>
        <p:spPr>
          <a:xfrm>
            <a:off x="3705382" y="2417160"/>
            <a:ext cx="2090753" cy="2815804"/>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r>
              <a:rPr lang="ru-RU" sz="1100" dirty="0" err="1" smtClean="0">
                <a:solidFill>
                  <a:srgbClr val="432003"/>
                </a:solidFill>
                <a:latin typeface="Times New Roman" pitchFamily="18" charset="0"/>
                <a:cs typeface="Times New Roman" pitchFamily="18" charset="0"/>
              </a:rPr>
              <a:t>Республикадаги</a:t>
            </a:r>
            <a:r>
              <a:rPr lang="ru-RU" sz="1100" dirty="0" smtClean="0">
                <a:solidFill>
                  <a:srgbClr val="432003"/>
                </a:solidFill>
                <a:latin typeface="Times New Roman" pitchFamily="18" charset="0"/>
                <a:cs typeface="Times New Roman" pitchFamily="18" charset="0"/>
              </a:rPr>
              <a:t> 367 та </a:t>
            </a:r>
            <a:r>
              <a:rPr lang="ru-RU" sz="1100" dirty="0" err="1" smtClean="0">
                <a:solidFill>
                  <a:srgbClr val="432003"/>
                </a:solidFill>
                <a:latin typeface="Times New Roman" pitchFamily="18" charset="0"/>
                <a:cs typeface="Times New Roman" pitchFamily="18" charset="0"/>
              </a:rPr>
              <a:t>умумтаълим</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мактабининг</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моддий</a:t>
            </a:r>
            <a:r>
              <a:rPr lang="ru-RU" sz="1100" dirty="0" smtClean="0">
                <a:solidFill>
                  <a:srgbClr val="432003"/>
                </a:solidFill>
                <a:latin typeface="Times New Roman" pitchFamily="18" charset="0"/>
                <a:cs typeface="Times New Roman" pitchFamily="18" charset="0"/>
              </a:rPr>
              <a:t>-техника </a:t>
            </a:r>
            <a:r>
              <a:rPr lang="ru-RU" sz="1100" dirty="0" err="1" smtClean="0">
                <a:solidFill>
                  <a:srgbClr val="432003"/>
                </a:solidFill>
                <a:latin typeface="Times New Roman" pitchFamily="18" charset="0"/>
                <a:cs typeface="Times New Roman" pitchFamily="18" charset="0"/>
              </a:rPr>
              <a:t>базасини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мустаҳкамлаш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жумладан</a:t>
            </a:r>
            <a:r>
              <a:rPr lang="ru-RU" sz="1100" dirty="0" smtClean="0">
                <a:solidFill>
                  <a:srgbClr val="432003"/>
                </a:solidFill>
                <a:latin typeface="Times New Roman" pitchFamily="18" charset="0"/>
                <a:cs typeface="Times New Roman" pitchFamily="18" charset="0"/>
              </a:rPr>
              <a:t>:</a:t>
            </a:r>
          </a:p>
          <a:p>
            <a:r>
              <a:rPr lang="ru-RU" sz="1100" dirty="0" smtClean="0">
                <a:solidFill>
                  <a:srgbClr val="432003"/>
                </a:solidFill>
                <a:latin typeface="Times New Roman" pitchFamily="18" charset="0"/>
                <a:cs typeface="Times New Roman" pitchFamily="18" charset="0"/>
              </a:rPr>
              <a:t>9 та </a:t>
            </a:r>
            <a:r>
              <a:rPr lang="ru-RU" sz="1100" dirty="0" err="1" smtClean="0">
                <a:solidFill>
                  <a:srgbClr val="432003"/>
                </a:solidFill>
                <a:latin typeface="Times New Roman" pitchFamily="18" charset="0"/>
                <a:cs typeface="Times New Roman" pitchFamily="18" charset="0"/>
              </a:rPr>
              <a:t>янги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мактаб</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қуриш</a:t>
            </a:r>
            <a:r>
              <a:rPr lang="ru-RU" sz="1100" dirty="0" smtClean="0">
                <a:solidFill>
                  <a:srgbClr val="432003"/>
                </a:solidFill>
                <a:latin typeface="Times New Roman" pitchFamily="18" charset="0"/>
                <a:cs typeface="Times New Roman" pitchFamily="18" charset="0"/>
              </a:rPr>
              <a:t>;</a:t>
            </a:r>
          </a:p>
          <a:p>
            <a:r>
              <a:rPr lang="ru-RU" sz="1100" dirty="0" smtClean="0">
                <a:solidFill>
                  <a:srgbClr val="432003"/>
                </a:solidFill>
                <a:latin typeface="Times New Roman" pitchFamily="18" charset="0"/>
                <a:cs typeface="Times New Roman" pitchFamily="18" charset="0"/>
              </a:rPr>
              <a:t>268 та </a:t>
            </a:r>
            <a:r>
              <a:rPr lang="ru-RU" sz="1100" dirty="0" err="1" smtClean="0">
                <a:solidFill>
                  <a:srgbClr val="432003"/>
                </a:solidFill>
                <a:latin typeface="Times New Roman" pitchFamily="18" charset="0"/>
                <a:cs typeface="Times New Roman" pitchFamily="18" charset="0"/>
              </a:rPr>
              <a:t>мактабни</a:t>
            </a:r>
            <a:r>
              <a:rPr lang="ru-RU" sz="1100" dirty="0" smtClean="0">
                <a:solidFill>
                  <a:srgbClr val="432003"/>
                </a:solidFill>
                <a:latin typeface="Times New Roman" pitchFamily="18" charset="0"/>
                <a:cs typeface="Times New Roman" pitchFamily="18" charset="0"/>
              </a:rPr>
              <a:t> реконструкция </a:t>
            </a:r>
            <a:r>
              <a:rPr lang="ru-RU" sz="1100" dirty="0" err="1" smtClean="0">
                <a:solidFill>
                  <a:srgbClr val="432003"/>
                </a:solidFill>
                <a:latin typeface="Times New Roman" pitchFamily="18" charset="0"/>
                <a:cs typeface="Times New Roman" pitchFamily="18" charset="0"/>
              </a:rPr>
              <a:t>қилиш</a:t>
            </a:r>
            <a:r>
              <a:rPr lang="ru-RU" sz="1100" dirty="0" smtClean="0">
                <a:solidFill>
                  <a:srgbClr val="432003"/>
                </a:solidFill>
                <a:latin typeface="Times New Roman" pitchFamily="18" charset="0"/>
                <a:cs typeface="Times New Roman" pitchFamily="18" charset="0"/>
              </a:rPr>
              <a:t>;</a:t>
            </a:r>
          </a:p>
          <a:p>
            <a:r>
              <a:rPr lang="ru-RU" sz="1100" dirty="0" smtClean="0">
                <a:solidFill>
                  <a:srgbClr val="432003"/>
                </a:solidFill>
                <a:latin typeface="Times New Roman" pitchFamily="18" charset="0"/>
                <a:cs typeface="Times New Roman" pitchFamily="18" charset="0"/>
              </a:rPr>
              <a:t>90 та </a:t>
            </a:r>
            <a:r>
              <a:rPr lang="ru-RU" sz="1100" dirty="0" err="1" smtClean="0">
                <a:solidFill>
                  <a:srgbClr val="432003"/>
                </a:solidFill>
                <a:latin typeface="Times New Roman" pitchFamily="18" charset="0"/>
                <a:cs typeface="Times New Roman" pitchFamily="18" charset="0"/>
              </a:rPr>
              <a:t>мактабни</a:t>
            </a:r>
            <a:r>
              <a:rPr lang="ru-RU" sz="1100" dirty="0" smtClean="0">
                <a:solidFill>
                  <a:srgbClr val="432003"/>
                </a:solidFill>
                <a:latin typeface="Times New Roman" pitchFamily="18" charset="0"/>
                <a:cs typeface="Times New Roman" pitchFamily="18" charset="0"/>
              </a:rPr>
              <a:t> капитал </a:t>
            </a:r>
            <a:r>
              <a:rPr lang="ru-RU" sz="1100" dirty="0" err="1" smtClean="0">
                <a:solidFill>
                  <a:srgbClr val="432003"/>
                </a:solidFill>
                <a:latin typeface="Times New Roman" pitchFamily="18" charset="0"/>
                <a:cs typeface="Times New Roman" pitchFamily="18" charset="0"/>
              </a:rPr>
              <a:t>таъмирлаш</a:t>
            </a:r>
            <a:r>
              <a:rPr lang="ru-RU" sz="1100" dirty="0" smtClean="0">
                <a:solidFill>
                  <a:srgbClr val="432003"/>
                </a:solidFill>
                <a:latin typeface="Times New Roman" pitchFamily="18" charset="0"/>
                <a:cs typeface="Times New Roman" pitchFamily="18" charset="0"/>
              </a:rPr>
              <a:t>;</a:t>
            </a:r>
          </a:p>
          <a:p>
            <a:r>
              <a:rPr lang="ru-RU" sz="1100" dirty="0" err="1" smtClean="0">
                <a:solidFill>
                  <a:srgbClr val="432003"/>
                </a:solidFill>
                <a:latin typeface="Times New Roman" pitchFamily="18" charset="0"/>
                <a:cs typeface="Times New Roman" pitchFamily="18" charset="0"/>
              </a:rPr>
              <a:t>мактабларни</a:t>
            </a:r>
            <a:r>
              <a:rPr lang="ru-RU" sz="1100" dirty="0" smtClean="0">
                <a:solidFill>
                  <a:srgbClr val="432003"/>
                </a:solidFill>
                <a:latin typeface="Times New Roman" pitchFamily="18" charset="0"/>
                <a:cs typeface="Times New Roman" pitchFamily="18" charset="0"/>
              </a:rPr>
              <a:t> мебель, </a:t>
            </a:r>
            <a:r>
              <a:rPr lang="ru-RU" sz="1100" dirty="0" err="1" smtClean="0">
                <a:solidFill>
                  <a:srgbClr val="432003"/>
                </a:solidFill>
                <a:latin typeface="Times New Roman" pitchFamily="18" charset="0"/>
                <a:cs typeface="Times New Roman" pitchFamily="18" charset="0"/>
              </a:rPr>
              <a:t>ўқув</a:t>
            </a:r>
            <a:r>
              <a:rPr lang="ru-RU" sz="1100" dirty="0" smtClean="0">
                <a:solidFill>
                  <a:srgbClr val="432003"/>
                </a:solidFill>
                <a:latin typeface="Times New Roman" pitchFamily="18" charset="0"/>
                <a:cs typeface="Times New Roman" pitchFamily="18" charset="0"/>
              </a:rPr>
              <a:t>-лаборатория </a:t>
            </a:r>
            <a:r>
              <a:rPr lang="ru-RU" sz="1100" dirty="0" err="1" smtClean="0">
                <a:solidFill>
                  <a:srgbClr val="432003"/>
                </a:solidFill>
                <a:latin typeface="Times New Roman" pitchFamily="18" charset="0"/>
                <a:cs typeface="Times New Roman" pitchFamily="18" charset="0"/>
              </a:rPr>
              <a:t>жиҳозлари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бошқа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инвентарлар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билан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таъминлаш</a:t>
            </a:r>
            <a:r>
              <a:rPr lang="ru-RU" sz="1100" dirty="0" smtClean="0">
                <a:solidFill>
                  <a:srgbClr val="432003"/>
                </a:solidFill>
                <a:latin typeface="Times New Roman" pitchFamily="18" charset="0"/>
                <a:cs typeface="Times New Roman" pitchFamily="18" charset="0"/>
              </a:rPr>
              <a:t>.</a:t>
            </a:r>
            <a:endParaRPr lang="ru-RU" sz="1100" dirty="0">
              <a:solidFill>
                <a:srgbClr val="432003"/>
              </a:solidFill>
              <a:latin typeface="Times New Roman" pitchFamily="18" charset="0"/>
              <a:cs typeface="Times New Roman" pitchFamily="18" charset="0"/>
            </a:endParaRPr>
          </a:p>
        </p:txBody>
      </p:sp>
      <p:sp>
        <p:nvSpPr>
          <p:cNvPr id="24" name="Скругленный прямоугольник 23"/>
          <p:cNvSpPr/>
          <p:nvPr/>
        </p:nvSpPr>
        <p:spPr>
          <a:xfrm>
            <a:off x="6009638" y="2417160"/>
            <a:ext cx="2234769" cy="2815804"/>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err="1" smtClean="0">
                <a:solidFill>
                  <a:srgbClr val="432003"/>
                </a:solidFill>
                <a:latin typeface="Times New Roman" pitchFamily="18" charset="0"/>
                <a:cs typeface="Times New Roman" pitchFamily="18" charset="0"/>
              </a:rPr>
              <a:t>Умумий</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ўрта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таълим</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муассасаларидаги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ўқув</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синфлари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гуруҳларидаги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ўқувчиларнинг</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сонини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оптималлаштириш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бўйича</a:t>
            </a:r>
            <a:r>
              <a:rPr lang="ru-RU" sz="1100" dirty="0" smtClean="0">
                <a:solidFill>
                  <a:srgbClr val="432003"/>
                </a:solidFill>
                <a:latin typeface="Times New Roman" pitchFamily="18" charset="0"/>
                <a:cs typeface="Times New Roman" pitchFamily="18" charset="0"/>
              </a:rPr>
              <a:t> комплекс </a:t>
            </a:r>
            <a:r>
              <a:rPr lang="ru-RU" sz="1100" dirty="0" err="1" smtClean="0">
                <a:solidFill>
                  <a:srgbClr val="432003"/>
                </a:solidFill>
                <a:latin typeface="Times New Roman" pitchFamily="18" charset="0"/>
                <a:cs typeface="Times New Roman" pitchFamily="18" charset="0"/>
              </a:rPr>
              <a:t>чора-тадбирларни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амалга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ошириш</a:t>
            </a:r>
            <a:r>
              <a:rPr lang="ru-RU" sz="1100" dirty="0" smtClean="0">
                <a:solidFill>
                  <a:srgbClr val="432003"/>
                </a:solidFill>
                <a:latin typeface="Times New Roman" pitchFamily="18" charset="0"/>
                <a:cs typeface="Times New Roman" pitchFamily="18" charset="0"/>
              </a:rPr>
              <a:t>.</a:t>
            </a:r>
            <a:endParaRPr lang="ru-RU" sz="1100"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1081957" y="5309521"/>
            <a:ext cx="2368839"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smtClean="0">
                <a:solidFill>
                  <a:srgbClr val="432003"/>
                </a:solidFill>
                <a:latin typeface="Times New Roman" pitchFamily="18" charset="0"/>
                <a:cs typeface="Times New Roman" pitchFamily="18" charset="0"/>
              </a:rPr>
              <a:t>«</a:t>
            </a:r>
            <a:r>
              <a:rPr lang="ru-RU" sz="1100" dirty="0" err="1" smtClean="0">
                <a:solidFill>
                  <a:srgbClr val="432003"/>
                </a:solidFill>
                <a:latin typeface="Times New Roman" pitchFamily="18" charset="0"/>
                <a:cs typeface="Times New Roman" pitchFamily="18" charset="0"/>
              </a:rPr>
              <a:t>Қорақалпоғистон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Республикаси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Кенгаши,вилоятлар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Тошкент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шаҳар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ҳокимликлари,Халқ</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таълими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вазирлиги,Молия</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вазирлиги,Иқтисодиёт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Давархитектқурилиш</a:t>
            </a:r>
            <a:endParaRPr lang="ru-RU" sz="1100" dirty="0">
              <a:solidFill>
                <a:srgbClr val="432003"/>
              </a:solidFill>
              <a:latin typeface="Times New Roman" pitchFamily="18" charset="0"/>
              <a:cs typeface="Times New Roman" pitchFamily="18" charset="0"/>
            </a:endParaRPr>
          </a:p>
        </p:txBody>
      </p:sp>
      <p:sp>
        <p:nvSpPr>
          <p:cNvPr id="27" name="Скругленный прямоугольник 26"/>
          <p:cNvSpPr/>
          <p:nvPr/>
        </p:nvSpPr>
        <p:spPr>
          <a:xfrm>
            <a:off x="3563888" y="5310583"/>
            <a:ext cx="2232248"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err="1" smtClean="0">
                <a:solidFill>
                  <a:srgbClr val="432003"/>
                </a:solidFill>
                <a:latin typeface="Times New Roman" pitchFamily="18" charset="0"/>
                <a:cs typeface="Times New Roman" pitchFamily="18" charset="0"/>
              </a:rPr>
              <a:t>Қорақалпоғистон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Республикаси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Кенгаши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вилоятлар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Тошкент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шаҳар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ҳокимликлари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Халқ</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таълими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Молия</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Иқтисодиёт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Давархитектқурилиш</a:t>
            </a:r>
            <a:endParaRPr lang="ru-RU" sz="1100" dirty="0">
              <a:solidFill>
                <a:srgbClr val="432003"/>
              </a:solidFill>
              <a:latin typeface="Times New Roman" pitchFamily="18" charset="0"/>
              <a:cs typeface="Times New Roman" pitchFamily="18" charset="0"/>
            </a:endParaRPr>
          </a:p>
        </p:txBody>
      </p:sp>
      <p:sp>
        <p:nvSpPr>
          <p:cNvPr id="28" name="Скругленный прямоугольник 27"/>
          <p:cNvSpPr/>
          <p:nvPr/>
        </p:nvSpPr>
        <p:spPr>
          <a:xfrm>
            <a:off x="6004968" y="5328626"/>
            <a:ext cx="2239440"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dirty="0" err="1" smtClean="0">
                <a:solidFill>
                  <a:srgbClr val="432003"/>
                </a:solidFill>
                <a:latin typeface="Times New Roman" pitchFamily="18" charset="0"/>
                <a:cs typeface="Times New Roman" pitchFamily="18" charset="0"/>
              </a:rPr>
              <a:t>Қорақалпоғистон</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Республикаси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Кенгаш</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вилоятлар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Тошкент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шаҳар</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ҳокимликлари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Халқ</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таълими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br>
              <a:rPr lang="ru-RU" sz="1100" dirty="0" smtClean="0">
                <a:solidFill>
                  <a:srgbClr val="432003"/>
                </a:solidFill>
                <a:latin typeface="Times New Roman" pitchFamily="18" charset="0"/>
                <a:cs typeface="Times New Roman" pitchFamily="18" charset="0"/>
              </a:rPr>
            </a:br>
            <a:r>
              <a:rPr lang="ru-RU" sz="1100" dirty="0" err="1" smtClean="0">
                <a:solidFill>
                  <a:srgbClr val="432003"/>
                </a:solidFill>
                <a:latin typeface="Times New Roman" pitchFamily="18" charset="0"/>
                <a:cs typeface="Times New Roman" pitchFamily="18" charset="0"/>
              </a:rPr>
              <a:t>Молия</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Иқтисодиёт</a:t>
            </a:r>
            <a:r>
              <a:rPr lang="ru-RU" sz="1100" dirty="0" smtClean="0">
                <a:solidFill>
                  <a:srgbClr val="432003"/>
                </a:solidFill>
                <a:latin typeface="Times New Roman" pitchFamily="18" charset="0"/>
                <a:cs typeface="Times New Roman" pitchFamily="18" charset="0"/>
              </a:rPr>
              <a:t> </a:t>
            </a:r>
            <a:r>
              <a:rPr lang="ru-RU" sz="1100" dirty="0" err="1" smtClean="0">
                <a:solidFill>
                  <a:srgbClr val="432003"/>
                </a:solidFill>
                <a:latin typeface="Times New Roman" pitchFamily="18" charset="0"/>
                <a:cs typeface="Times New Roman" pitchFamily="18" charset="0"/>
              </a:rPr>
              <a:t>вазирлиги</a:t>
            </a:r>
            <a:endParaRPr lang="ru-RU" sz="1100" dirty="0">
              <a:solidFill>
                <a:srgbClr val="432003"/>
              </a:solidFill>
              <a:latin typeface="Times New Roman" pitchFamily="18" charset="0"/>
              <a:cs typeface="Times New Roman" pitchFamily="18" charset="0"/>
            </a:endParaRPr>
          </a:p>
        </p:txBody>
      </p:sp>
      <p:sp>
        <p:nvSpPr>
          <p:cNvPr id="30" name="Скругленный прямоугольник 29"/>
          <p:cNvSpPr/>
          <p:nvPr/>
        </p:nvSpPr>
        <p:spPr>
          <a:xfrm>
            <a:off x="1187624" y="2213793"/>
            <a:ext cx="215750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260-</a:t>
            </a:r>
            <a:r>
              <a:rPr lang="ru-RU" sz="1050" dirty="0" smtClean="0">
                <a:solidFill>
                  <a:srgbClr val="432003"/>
                </a:solidFill>
                <a:latin typeface="Times New Roman" pitchFamily="18" charset="0"/>
                <a:cs typeface="Times New Roman" pitchFamily="18" charset="0"/>
              </a:rPr>
              <a:t> банд</a:t>
            </a:r>
            <a:endParaRPr lang="ru-RU" sz="1050" dirty="0">
              <a:solidFill>
                <a:srgbClr val="432003"/>
              </a:solidFill>
              <a:latin typeface="Times New Roman" pitchFamily="18" charset="0"/>
              <a:cs typeface="Times New Roman" pitchFamily="18" charset="0"/>
            </a:endParaRPr>
          </a:p>
        </p:txBody>
      </p:sp>
      <p:sp>
        <p:nvSpPr>
          <p:cNvPr id="31" name="Скругленный прямоугольник 30"/>
          <p:cNvSpPr/>
          <p:nvPr/>
        </p:nvSpPr>
        <p:spPr>
          <a:xfrm>
            <a:off x="3705381" y="2219302"/>
            <a:ext cx="2090753"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261-банд</a:t>
            </a:r>
            <a:endParaRPr lang="ru-RU" sz="1050" dirty="0">
              <a:solidFill>
                <a:srgbClr val="432003"/>
              </a:solidFill>
              <a:latin typeface="Times New Roman" pitchFamily="18" charset="0"/>
              <a:cs typeface="Times New Roman" pitchFamily="18" charset="0"/>
            </a:endParaRPr>
          </a:p>
        </p:txBody>
      </p:sp>
      <p:sp>
        <p:nvSpPr>
          <p:cNvPr id="32" name="Скругленный прямоугольник 31"/>
          <p:cNvSpPr/>
          <p:nvPr/>
        </p:nvSpPr>
        <p:spPr>
          <a:xfrm>
            <a:off x="6038681" y="2200930"/>
            <a:ext cx="220572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 264-банд</a:t>
            </a:r>
            <a:endParaRPr lang="ru-RU" sz="1050" dirty="0">
              <a:solidFill>
                <a:srgbClr val="432003"/>
              </a:solidFill>
              <a:latin typeface="Times New Roman" pitchFamily="18" charset="0"/>
              <a:cs typeface="Times New Roman" pitchFamily="18" charset="0"/>
            </a:endParaRPr>
          </a:p>
        </p:txBody>
      </p:sp>
      <p:grpSp>
        <p:nvGrpSpPr>
          <p:cNvPr id="19" name="Группа 18"/>
          <p:cNvGrpSpPr/>
          <p:nvPr/>
        </p:nvGrpSpPr>
        <p:grpSpPr>
          <a:xfrm>
            <a:off x="1522804" y="119975"/>
            <a:ext cx="6276269" cy="755373"/>
            <a:chOff x="1591551" y="152973"/>
            <a:chExt cx="6276269" cy="755373"/>
          </a:xfrm>
        </p:grpSpPr>
        <p:grpSp>
          <p:nvGrpSpPr>
            <p:cNvPr id="21" name="Группа 20"/>
            <p:cNvGrpSpPr/>
            <p:nvPr/>
          </p:nvGrpSpPr>
          <p:grpSpPr>
            <a:xfrm>
              <a:off x="2034959" y="176686"/>
              <a:ext cx="5832861" cy="731660"/>
              <a:chOff x="3707904" y="2323541"/>
              <a:chExt cx="1944216" cy="1990128"/>
            </a:xfrm>
          </p:grpSpPr>
          <p:sp>
            <p:nvSpPr>
              <p:cNvPr id="39" name="Прямоугольник 38"/>
              <p:cNvSpPr/>
              <p:nvPr/>
            </p:nvSpPr>
            <p:spPr>
              <a:xfrm>
                <a:off x="3903794" y="2674869"/>
                <a:ext cx="1636163" cy="1088306"/>
              </a:xfrm>
              <a:prstGeom prst="rect">
                <a:avLst/>
              </a:prstGeom>
              <a:ln>
                <a:noFill/>
              </a:ln>
            </p:spPr>
            <p:txBody>
              <a:bodyPr wrap="square">
                <a:spAutoFit/>
              </a:bodyPr>
              <a:lstStyle/>
              <a:p>
                <a:pPr marL="91440" algn="ctr">
                  <a:defRPr/>
                </a:pPr>
                <a:r>
                  <a:rPr lang="ru-RU" sz="2000" b="1" dirty="0" err="1" smtClean="0">
                    <a:solidFill>
                      <a:srgbClr val="002060"/>
                    </a:solidFill>
                    <a:latin typeface="Times New Roman" panose="02020603050405020304" pitchFamily="18" charset="0"/>
                    <a:cs typeface="Times New Roman" panose="02020603050405020304" pitchFamily="18" charset="0"/>
                  </a:rPr>
                  <a:t>Ижтимоий</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соҳани</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000" b="1" dirty="0">
                  <a:solidFill>
                    <a:srgbClr val="002060"/>
                  </a:solidFill>
                  <a:latin typeface="Times New Roman" panose="02020603050405020304" pitchFamily="18" charset="0"/>
                  <a:cs typeface="Times New Roman" panose="02020603050405020304" pitchFamily="18" charset="0"/>
                </a:endParaRPr>
              </a:p>
            </p:txBody>
          </p:sp>
          <p:sp>
            <p:nvSpPr>
              <p:cNvPr id="40" name="Скругленный прямоугольник 39"/>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8" name="Овал 37"/>
            <p:cNvSpPr/>
            <p:nvPr/>
          </p:nvSpPr>
          <p:spPr>
            <a:xfrm>
              <a:off x="1591551" y="152973"/>
              <a:ext cx="887354"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grpSp>
    </p:spTree>
    <p:extLst>
      <p:ext uri="{BB962C8B-B14F-4D97-AF65-F5344CB8AC3E}">
        <p14:creationId xmlns:p14="http://schemas.microsoft.com/office/powerpoint/2010/main" val="3069145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Скругленный прямоугольник 19"/>
          <p:cNvSpPr/>
          <p:nvPr/>
        </p:nvSpPr>
        <p:spPr>
          <a:xfrm>
            <a:off x="985272" y="1264705"/>
            <a:ext cx="7340024"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2400" b="1" dirty="0" smtClean="0">
                <a:solidFill>
                  <a:srgbClr val="432003"/>
                </a:solidFill>
                <a:latin typeface="Times New Roman" pitchFamily="18" charset="0"/>
                <a:cs typeface="Times New Roman" pitchFamily="18" charset="0"/>
              </a:rPr>
              <a:t>4.4. </a:t>
            </a:r>
            <a:r>
              <a:rPr lang="ru-RU" sz="2400" b="1" dirty="0" err="1" smtClean="0">
                <a:solidFill>
                  <a:srgbClr val="432003"/>
                </a:solidFill>
                <a:latin typeface="Times New Roman" pitchFamily="18" charset="0"/>
                <a:cs typeface="Times New Roman" pitchFamily="18" charset="0"/>
              </a:rPr>
              <a:t>Таълим</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ва</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фан</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соҳасини</a:t>
            </a:r>
            <a:r>
              <a:rPr lang="ru-RU" sz="2400" b="1" dirty="0" smtClean="0">
                <a:solidFill>
                  <a:srgbClr val="432003"/>
                </a:solidFill>
                <a:latin typeface="Times New Roman" pitchFamily="18" charset="0"/>
                <a:cs typeface="Times New Roman" pitchFamily="18" charset="0"/>
              </a:rPr>
              <a:t> </a:t>
            </a:r>
            <a:r>
              <a:rPr lang="ru-RU" sz="2400" b="1" dirty="0" err="1" smtClean="0">
                <a:solidFill>
                  <a:srgbClr val="432003"/>
                </a:solidFill>
                <a:latin typeface="Times New Roman" pitchFamily="18" charset="0"/>
                <a:cs typeface="Times New Roman" pitchFamily="18" charset="0"/>
              </a:rPr>
              <a:t>ривожлантириш</a:t>
            </a:r>
            <a:endParaRPr lang="ru-RU" sz="2400" b="1" dirty="0">
              <a:solidFill>
                <a:srgbClr val="432003"/>
              </a:solidFill>
              <a:latin typeface="Times New Roman" pitchFamily="18" charset="0"/>
              <a:cs typeface="Times New Roman" pitchFamily="18" charset="0"/>
            </a:endParaRPr>
          </a:p>
        </p:txBody>
      </p:sp>
      <p:sp>
        <p:nvSpPr>
          <p:cNvPr id="22" name="Скругленный прямоугольник 21"/>
          <p:cNvSpPr/>
          <p:nvPr/>
        </p:nvSpPr>
        <p:spPr>
          <a:xfrm>
            <a:off x="1187623" y="2353464"/>
            <a:ext cx="2454735" cy="2879499"/>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b="1" dirty="0" err="1" smtClean="0">
                <a:solidFill>
                  <a:srgbClr val="432003"/>
                </a:solidFill>
                <a:latin typeface="Times New Roman" pitchFamily="18" charset="0"/>
                <a:cs typeface="Times New Roman" pitchFamily="18" charset="0"/>
              </a:rPr>
              <a:t>Болалар</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спортининг</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оммавийлигини</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ошириш</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ҳамда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мусиқа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ва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санъат</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таълимини</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ривожлантириш</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учун</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қулай</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шароитлар</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яратиш</a:t>
            </a:r>
            <a:r>
              <a:rPr lang="ru-RU" sz="1050" b="1" dirty="0" smtClean="0">
                <a:solidFill>
                  <a:srgbClr val="432003"/>
                </a:solidFill>
                <a:latin typeface="Times New Roman" pitchFamily="18" charset="0"/>
                <a:cs typeface="Times New Roman" pitchFamily="18" charset="0"/>
              </a:rPr>
              <a:t>.</a:t>
            </a:r>
          </a:p>
          <a:p>
            <a:pPr algn="ctr"/>
            <a:r>
              <a:rPr lang="ru-RU" sz="1050" b="1" dirty="0" smtClean="0">
                <a:solidFill>
                  <a:srgbClr val="432003"/>
                </a:solidFill>
                <a:latin typeface="Times New Roman" pitchFamily="18" charset="0"/>
                <a:cs typeface="Times New Roman" pitchFamily="18" charset="0"/>
              </a:rPr>
              <a:t>251 та </a:t>
            </a:r>
            <a:r>
              <a:rPr lang="ru-RU" sz="1050" b="1" dirty="0" err="1" smtClean="0">
                <a:solidFill>
                  <a:srgbClr val="432003"/>
                </a:solidFill>
                <a:latin typeface="Times New Roman" pitchFamily="18" charset="0"/>
                <a:cs typeface="Times New Roman" pitchFamily="18" charset="0"/>
              </a:rPr>
              <a:t>умумтаълим</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мактаби</a:t>
            </a:r>
            <a:r>
              <a:rPr lang="ru-RU" sz="1050" b="1" dirty="0" smtClean="0">
                <a:solidFill>
                  <a:srgbClr val="432003"/>
                </a:solidFill>
                <a:latin typeface="Times New Roman" pitchFamily="18" charset="0"/>
                <a:cs typeface="Times New Roman" pitchFamily="18" charset="0"/>
              </a:rPr>
              <a:t>, 12 та </a:t>
            </a:r>
            <a:r>
              <a:rPr lang="ru-RU" sz="1050" b="1" dirty="0" err="1" smtClean="0">
                <a:solidFill>
                  <a:srgbClr val="432003"/>
                </a:solidFill>
                <a:latin typeface="Times New Roman" pitchFamily="18" charset="0"/>
                <a:cs typeface="Times New Roman" pitchFamily="18" charset="0"/>
              </a:rPr>
              <a:t>болалар</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ва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ўсмирлар</a:t>
            </a:r>
            <a:r>
              <a:rPr lang="ru-RU" sz="1050" b="1" dirty="0" smtClean="0">
                <a:solidFill>
                  <a:srgbClr val="432003"/>
                </a:solidFill>
                <a:latin typeface="Times New Roman" pitchFamily="18" charset="0"/>
                <a:cs typeface="Times New Roman" pitchFamily="18" charset="0"/>
              </a:rPr>
              <a:t> спорт </a:t>
            </a:r>
            <a:r>
              <a:rPr lang="ru-RU" sz="1050" b="1" dirty="0" err="1" smtClean="0">
                <a:solidFill>
                  <a:srgbClr val="432003"/>
                </a:solidFill>
                <a:latin typeface="Times New Roman" pitchFamily="18" charset="0"/>
                <a:cs typeface="Times New Roman" pitchFamily="18" charset="0"/>
              </a:rPr>
              <a:t>мактабида</a:t>
            </a:r>
            <a:r>
              <a:rPr lang="ru-RU" sz="1050" b="1" dirty="0" smtClean="0">
                <a:solidFill>
                  <a:srgbClr val="432003"/>
                </a:solidFill>
                <a:latin typeface="Times New Roman" pitchFamily="18" charset="0"/>
                <a:cs typeface="Times New Roman" pitchFamily="18" charset="0"/>
              </a:rPr>
              <a:t> спорт </a:t>
            </a:r>
            <a:r>
              <a:rPr lang="ru-RU" sz="1050" b="1" dirty="0" err="1" smtClean="0">
                <a:solidFill>
                  <a:srgbClr val="432003"/>
                </a:solidFill>
                <a:latin typeface="Times New Roman" pitchFamily="18" charset="0"/>
                <a:cs typeface="Times New Roman" pitchFamily="18" charset="0"/>
              </a:rPr>
              <a:t>залларини</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қуриш</a:t>
            </a:r>
            <a:r>
              <a:rPr lang="ru-RU" sz="1050" b="1" dirty="0" smtClean="0">
                <a:solidFill>
                  <a:srgbClr val="432003"/>
                </a:solidFill>
                <a:latin typeface="Times New Roman" pitchFamily="18" charset="0"/>
                <a:cs typeface="Times New Roman" pitchFamily="18" charset="0"/>
              </a:rPr>
              <a:t>, 9 та </a:t>
            </a:r>
            <a:r>
              <a:rPr lang="ru-RU" sz="1050" b="1" dirty="0" err="1" smtClean="0">
                <a:solidFill>
                  <a:srgbClr val="432003"/>
                </a:solidFill>
                <a:latin typeface="Times New Roman" pitchFamily="18" charset="0"/>
                <a:cs typeface="Times New Roman" pitchFamily="18" charset="0"/>
              </a:rPr>
              <a:t>ёпиқ</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сузиш</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ҳавзасини</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қуриш</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ва</a:t>
            </a:r>
            <a:r>
              <a:rPr lang="ru-RU" sz="1050" b="1" dirty="0" smtClean="0">
                <a:solidFill>
                  <a:srgbClr val="432003"/>
                </a:solidFill>
                <a:latin typeface="Times New Roman" pitchFamily="18" charset="0"/>
                <a:cs typeface="Times New Roman" pitchFamily="18" charset="0"/>
              </a:rPr>
              <a:t> 2 </a:t>
            </a:r>
            <a:r>
              <a:rPr lang="ru-RU" sz="1050" b="1" dirty="0" err="1" smtClean="0">
                <a:solidFill>
                  <a:srgbClr val="432003"/>
                </a:solidFill>
                <a:latin typeface="Times New Roman" pitchFamily="18" charset="0"/>
                <a:cs typeface="Times New Roman" pitchFamily="18" charset="0"/>
              </a:rPr>
              <a:t>тасини</a:t>
            </a:r>
            <a:r>
              <a:rPr lang="ru-RU" sz="1050" b="1" dirty="0" smtClean="0">
                <a:solidFill>
                  <a:srgbClr val="432003"/>
                </a:solidFill>
                <a:latin typeface="Times New Roman" pitchFamily="18" charset="0"/>
                <a:cs typeface="Times New Roman" pitchFamily="18" charset="0"/>
              </a:rPr>
              <a:t> реконструкция </a:t>
            </a:r>
            <a:r>
              <a:rPr lang="ru-RU" sz="1050" b="1" dirty="0" err="1" smtClean="0">
                <a:solidFill>
                  <a:srgbClr val="432003"/>
                </a:solidFill>
                <a:latin typeface="Times New Roman" pitchFamily="18" charset="0"/>
                <a:cs typeface="Times New Roman" pitchFamily="18" charset="0"/>
              </a:rPr>
              <a:t>қилиш</a:t>
            </a:r>
            <a:r>
              <a:rPr lang="ru-RU" sz="1050" b="1" dirty="0" smtClean="0">
                <a:solidFill>
                  <a:srgbClr val="432003"/>
                </a:solidFill>
                <a:latin typeface="Times New Roman" pitchFamily="18" charset="0"/>
                <a:cs typeface="Times New Roman" pitchFamily="18" charset="0"/>
              </a:rPr>
              <a:t>, 8 та </a:t>
            </a:r>
            <a:r>
              <a:rPr lang="ru-RU" sz="1050" b="1" dirty="0" err="1" smtClean="0">
                <a:solidFill>
                  <a:srgbClr val="432003"/>
                </a:solidFill>
                <a:latin typeface="Times New Roman" pitchFamily="18" charset="0"/>
                <a:cs typeface="Times New Roman" pitchFamily="18" charset="0"/>
              </a:rPr>
              <a:t>болалар</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мусиқа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ва</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санъат</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мактабини</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янгидан</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қуриш</a:t>
            </a:r>
            <a:r>
              <a:rPr lang="ru-RU" sz="1050" b="1" dirty="0" smtClean="0">
                <a:solidFill>
                  <a:srgbClr val="432003"/>
                </a:solidFill>
                <a:latin typeface="Times New Roman" pitchFamily="18" charset="0"/>
                <a:cs typeface="Times New Roman" pitchFamily="18" charset="0"/>
              </a:rPr>
              <a:t> </a:t>
            </a:r>
            <a:r>
              <a:rPr lang="ru-RU" sz="1050" b="1" dirty="0" err="1" smtClean="0">
                <a:solidFill>
                  <a:srgbClr val="432003"/>
                </a:solidFill>
                <a:latin typeface="Times New Roman" pitchFamily="18" charset="0"/>
                <a:cs typeface="Times New Roman" pitchFamily="18" charset="0"/>
              </a:rPr>
              <a:t>ва</a:t>
            </a:r>
            <a:r>
              <a:rPr lang="ru-RU" sz="1050" b="1" dirty="0" smtClean="0">
                <a:solidFill>
                  <a:srgbClr val="432003"/>
                </a:solidFill>
                <a:latin typeface="Times New Roman" pitchFamily="18" charset="0"/>
                <a:cs typeface="Times New Roman" pitchFamily="18" charset="0"/>
              </a:rPr>
              <a:t> 12 </a:t>
            </a:r>
            <a:r>
              <a:rPr lang="ru-RU" sz="1050" b="1" dirty="0" err="1" smtClean="0">
                <a:solidFill>
                  <a:srgbClr val="432003"/>
                </a:solidFill>
                <a:latin typeface="Times New Roman" pitchFamily="18" charset="0"/>
                <a:cs typeface="Times New Roman" pitchFamily="18" charset="0"/>
              </a:rPr>
              <a:t>тасини</a:t>
            </a:r>
            <a:r>
              <a:rPr lang="ru-RU" sz="1050" b="1" dirty="0" smtClean="0">
                <a:solidFill>
                  <a:srgbClr val="432003"/>
                </a:solidFill>
                <a:latin typeface="Times New Roman" pitchFamily="18" charset="0"/>
                <a:cs typeface="Times New Roman" pitchFamily="18" charset="0"/>
              </a:rPr>
              <a:t> реконструкция </a:t>
            </a:r>
            <a:r>
              <a:rPr lang="ru-RU" sz="1050" b="1" dirty="0" err="1" smtClean="0">
                <a:solidFill>
                  <a:srgbClr val="432003"/>
                </a:solidFill>
                <a:latin typeface="Times New Roman" pitchFamily="18" charset="0"/>
                <a:cs typeface="Times New Roman" pitchFamily="18" charset="0"/>
              </a:rPr>
              <a:t>қилиш</a:t>
            </a:r>
            <a:r>
              <a:rPr lang="ru-RU" sz="1050" b="1" dirty="0" smtClean="0">
                <a:solidFill>
                  <a:srgbClr val="432003"/>
                </a:solidFill>
                <a:latin typeface="Times New Roman" pitchFamily="18" charset="0"/>
                <a:cs typeface="Times New Roman" pitchFamily="18" charset="0"/>
              </a:rPr>
              <a:t>.</a:t>
            </a:r>
            <a:endParaRPr lang="ru-RU" sz="1050" b="1" dirty="0">
              <a:solidFill>
                <a:srgbClr val="432003"/>
              </a:solidFill>
              <a:latin typeface="Times New Roman" pitchFamily="18" charset="0"/>
              <a:cs typeface="Times New Roman" pitchFamily="18" charset="0"/>
            </a:endParaRPr>
          </a:p>
        </p:txBody>
      </p:sp>
      <p:sp>
        <p:nvSpPr>
          <p:cNvPr id="23" name="Скругленный прямоугольник 22"/>
          <p:cNvSpPr/>
          <p:nvPr/>
        </p:nvSpPr>
        <p:spPr>
          <a:xfrm>
            <a:off x="4427984" y="2435531"/>
            <a:ext cx="2378786" cy="2815804"/>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r>
              <a:rPr lang="ru-RU" sz="1200" b="1" dirty="0" err="1" smtClean="0">
                <a:solidFill>
                  <a:srgbClr val="432003"/>
                </a:solidFill>
                <a:latin typeface="Times New Roman" pitchFamily="18" charset="0"/>
                <a:cs typeface="Times New Roman" pitchFamily="18" charset="0"/>
              </a:rPr>
              <a:t>Республикадаги</a:t>
            </a:r>
            <a:r>
              <a:rPr lang="ru-RU" sz="1200" b="1" dirty="0" smtClean="0">
                <a:solidFill>
                  <a:srgbClr val="432003"/>
                </a:solidFill>
                <a:latin typeface="Times New Roman" pitchFamily="18" charset="0"/>
                <a:cs typeface="Times New Roman" pitchFamily="18" charset="0"/>
              </a:rPr>
              <a:t> 367 та </a:t>
            </a:r>
            <a:r>
              <a:rPr lang="ru-RU" sz="1200" b="1" dirty="0" err="1" smtClean="0">
                <a:solidFill>
                  <a:srgbClr val="432003"/>
                </a:solidFill>
                <a:latin typeface="Times New Roman" pitchFamily="18" charset="0"/>
                <a:cs typeface="Times New Roman" pitchFamily="18" charset="0"/>
              </a:rPr>
              <a:t>умумтаълим</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мактабининг</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моддий</a:t>
            </a:r>
            <a:r>
              <a:rPr lang="ru-RU" sz="1200" b="1" dirty="0" smtClean="0">
                <a:solidFill>
                  <a:srgbClr val="432003"/>
                </a:solidFill>
                <a:latin typeface="Times New Roman" pitchFamily="18" charset="0"/>
                <a:cs typeface="Times New Roman" pitchFamily="18" charset="0"/>
              </a:rPr>
              <a:t>-техника </a:t>
            </a:r>
            <a:r>
              <a:rPr lang="ru-RU" sz="1200" b="1" dirty="0" err="1" smtClean="0">
                <a:solidFill>
                  <a:srgbClr val="432003"/>
                </a:solidFill>
                <a:latin typeface="Times New Roman" pitchFamily="18" charset="0"/>
                <a:cs typeface="Times New Roman" pitchFamily="18" charset="0"/>
              </a:rPr>
              <a:t>базасини</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мустаҳкамлаш</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жумладан</a:t>
            </a:r>
            <a:r>
              <a:rPr lang="ru-RU" sz="1200" b="1" dirty="0" smtClean="0">
                <a:solidFill>
                  <a:srgbClr val="432003"/>
                </a:solidFill>
                <a:latin typeface="Times New Roman" pitchFamily="18" charset="0"/>
                <a:cs typeface="Times New Roman" pitchFamily="18" charset="0"/>
              </a:rPr>
              <a:t>:</a:t>
            </a:r>
          </a:p>
          <a:p>
            <a:r>
              <a:rPr lang="ru-RU" sz="1200" b="1" dirty="0" smtClean="0">
                <a:solidFill>
                  <a:srgbClr val="432003"/>
                </a:solidFill>
                <a:latin typeface="Times New Roman" pitchFamily="18" charset="0"/>
                <a:cs typeface="Times New Roman" pitchFamily="18" charset="0"/>
              </a:rPr>
              <a:t>9 та </a:t>
            </a:r>
            <a:r>
              <a:rPr lang="ru-RU" sz="1200" b="1" dirty="0" err="1" smtClean="0">
                <a:solidFill>
                  <a:srgbClr val="432003"/>
                </a:solidFill>
                <a:latin typeface="Times New Roman" pitchFamily="18" charset="0"/>
                <a:cs typeface="Times New Roman" pitchFamily="18" charset="0"/>
              </a:rPr>
              <a:t>янги</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мактаб</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қуриш</a:t>
            </a:r>
            <a:r>
              <a:rPr lang="ru-RU" sz="1200" b="1" dirty="0" smtClean="0">
                <a:solidFill>
                  <a:srgbClr val="432003"/>
                </a:solidFill>
                <a:latin typeface="Times New Roman" pitchFamily="18" charset="0"/>
                <a:cs typeface="Times New Roman" pitchFamily="18" charset="0"/>
              </a:rPr>
              <a:t>;</a:t>
            </a:r>
          </a:p>
          <a:p>
            <a:r>
              <a:rPr lang="ru-RU" sz="1200" b="1" dirty="0" smtClean="0">
                <a:solidFill>
                  <a:srgbClr val="432003"/>
                </a:solidFill>
                <a:latin typeface="Times New Roman" pitchFamily="18" charset="0"/>
                <a:cs typeface="Times New Roman" pitchFamily="18" charset="0"/>
              </a:rPr>
              <a:t>268 та </a:t>
            </a:r>
            <a:r>
              <a:rPr lang="ru-RU" sz="1200" b="1" dirty="0" err="1" smtClean="0">
                <a:solidFill>
                  <a:srgbClr val="432003"/>
                </a:solidFill>
                <a:latin typeface="Times New Roman" pitchFamily="18" charset="0"/>
                <a:cs typeface="Times New Roman" pitchFamily="18" charset="0"/>
              </a:rPr>
              <a:t>мактабни</a:t>
            </a:r>
            <a:r>
              <a:rPr lang="ru-RU" sz="1200" b="1" dirty="0" smtClean="0">
                <a:solidFill>
                  <a:srgbClr val="432003"/>
                </a:solidFill>
                <a:latin typeface="Times New Roman" pitchFamily="18" charset="0"/>
                <a:cs typeface="Times New Roman" pitchFamily="18" charset="0"/>
              </a:rPr>
              <a:t> реконструкция </a:t>
            </a:r>
            <a:r>
              <a:rPr lang="ru-RU" sz="1200" b="1" dirty="0" err="1" smtClean="0">
                <a:solidFill>
                  <a:srgbClr val="432003"/>
                </a:solidFill>
                <a:latin typeface="Times New Roman" pitchFamily="18" charset="0"/>
                <a:cs typeface="Times New Roman" pitchFamily="18" charset="0"/>
              </a:rPr>
              <a:t>қилиш</a:t>
            </a:r>
            <a:r>
              <a:rPr lang="ru-RU" sz="1200" b="1" dirty="0" smtClean="0">
                <a:solidFill>
                  <a:srgbClr val="432003"/>
                </a:solidFill>
                <a:latin typeface="Times New Roman" pitchFamily="18" charset="0"/>
                <a:cs typeface="Times New Roman" pitchFamily="18" charset="0"/>
              </a:rPr>
              <a:t>;</a:t>
            </a:r>
          </a:p>
          <a:p>
            <a:r>
              <a:rPr lang="ru-RU" sz="1200" b="1" dirty="0" smtClean="0">
                <a:solidFill>
                  <a:srgbClr val="432003"/>
                </a:solidFill>
                <a:latin typeface="Times New Roman" pitchFamily="18" charset="0"/>
                <a:cs typeface="Times New Roman" pitchFamily="18" charset="0"/>
              </a:rPr>
              <a:t>90 та </a:t>
            </a:r>
            <a:r>
              <a:rPr lang="ru-RU" sz="1200" b="1" dirty="0" err="1" smtClean="0">
                <a:solidFill>
                  <a:srgbClr val="432003"/>
                </a:solidFill>
                <a:latin typeface="Times New Roman" pitchFamily="18" charset="0"/>
                <a:cs typeface="Times New Roman" pitchFamily="18" charset="0"/>
              </a:rPr>
              <a:t>мактабни</a:t>
            </a:r>
            <a:r>
              <a:rPr lang="ru-RU" sz="1200" b="1" dirty="0" smtClean="0">
                <a:solidFill>
                  <a:srgbClr val="432003"/>
                </a:solidFill>
                <a:latin typeface="Times New Roman" pitchFamily="18" charset="0"/>
                <a:cs typeface="Times New Roman" pitchFamily="18" charset="0"/>
              </a:rPr>
              <a:t> капитал </a:t>
            </a:r>
            <a:r>
              <a:rPr lang="ru-RU" sz="1200" b="1" dirty="0" err="1" smtClean="0">
                <a:solidFill>
                  <a:srgbClr val="432003"/>
                </a:solidFill>
                <a:latin typeface="Times New Roman" pitchFamily="18" charset="0"/>
                <a:cs typeface="Times New Roman" pitchFamily="18" charset="0"/>
              </a:rPr>
              <a:t>таъмирлаш</a:t>
            </a:r>
            <a:r>
              <a:rPr lang="ru-RU" sz="1200" b="1" dirty="0" smtClean="0">
                <a:solidFill>
                  <a:srgbClr val="432003"/>
                </a:solidFill>
                <a:latin typeface="Times New Roman" pitchFamily="18" charset="0"/>
                <a:cs typeface="Times New Roman" pitchFamily="18" charset="0"/>
              </a:rPr>
              <a:t>;</a:t>
            </a:r>
          </a:p>
          <a:p>
            <a:r>
              <a:rPr lang="ru-RU" sz="1200" b="1" dirty="0" err="1" smtClean="0">
                <a:solidFill>
                  <a:srgbClr val="432003"/>
                </a:solidFill>
                <a:latin typeface="Times New Roman" pitchFamily="18" charset="0"/>
                <a:cs typeface="Times New Roman" pitchFamily="18" charset="0"/>
              </a:rPr>
              <a:t>мактабларни</a:t>
            </a:r>
            <a:r>
              <a:rPr lang="ru-RU" sz="1200" b="1" dirty="0" smtClean="0">
                <a:solidFill>
                  <a:srgbClr val="432003"/>
                </a:solidFill>
                <a:latin typeface="Times New Roman" pitchFamily="18" charset="0"/>
                <a:cs typeface="Times New Roman" pitchFamily="18" charset="0"/>
              </a:rPr>
              <a:t> мебель, </a:t>
            </a:r>
            <a:r>
              <a:rPr lang="ru-RU" sz="1200" b="1" dirty="0" err="1" smtClean="0">
                <a:solidFill>
                  <a:srgbClr val="432003"/>
                </a:solidFill>
                <a:latin typeface="Times New Roman" pitchFamily="18" charset="0"/>
                <a:cs typeface="Times New Roman" pitchFamily="18" charset="0"/>
              </a:rPr>
              <a:t>ўқув</a:t>
            </a:r>
            <a:r>
              <a:rPr lang="ru-RU" sz="1200" b="1" dirty="0" smtClean="0">
                <a:solidFill>
                  <a:srgbClr val="432003"/>
                </a:solidFill>
                <a:latin typeface="Times New Roman" pitchFamily="18" charset="0"/>
                <a:cs typeface="Times New Roman" pitchFamily="18" charset="0"/>
              </a:rPr>
              <a:t>-лаборатория </a:t>
            </a:r>
            <a:r>
              <a:rPr lang="ru-RU" sz="1200" b="1" dirty="0" err="1" smtClean="0">
                <a:solidFill>
                  <a:srgbClr val="432003"/>
                </a:solidFill>
                <a:latin typeface="Times New Roman" pitchFamily="18" charset="0"/>
                <a:cs typeface="Times New Roman" pitchFamily="18" charset="0"/>
              </a:rPr>
              <a:t>жиҳозлари</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ва</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бошқа</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инвентарлар</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билан</a:t>
            </a:r>
            <a:r>
              <a:rPr lang="ru-RU" sz="1200" b="1" dirty="0" smtClean="0">
                <a:solidFill>
                  <a:srgbClr val="432003"/>
                </a:solidFill>
                <a:latin typeface="Times New Roman" pitchFamily="18" charset="0"/>
                <a:cs typeface="Times New Roman" pitchFamily="18" charset="0"/>
              </a:rPr>
              <a:t> </a:t>
            </a:r>
            <a:r>
              <a:rPr lang="ru-RU" sz="1200" b="1" dirty="0" err="1" smtClean="0">
                <a:solidFill>
                  <a:srgbClr val="432003"/>
                </a:solidFill>
                <a:latin typeface="Times New Roman" pitchFamily="18" charset="0"/>
                <a:cs typeface="Times New Roman" pitchFamily="18" charset="0"/>
              </a:rPr>
              <a:t>таъминлаш</a:t>
            </a:r>
            <a:r>
              <a:rPr lang="ru-RU" sz="1200" b="1" dirty="0" smtClean="0">
                <a:solidFill>
                  <a:srgbClr val="432003"/>
                </a:solidFill>
                <a:latin typeface="Times New Roman" pitchFamily="18" charset="0"/>
                <a:cs typeface="Times New Roman" pitchFamily="18" charset="0"/>
              </a:rPr>
              <a:t>.</a:t>
            </a:r>
            <a:endParaRPr lang="ru-RU" sz="1200" b="1"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1081956" y="5309521"/>
            <a:ext cx="2769963"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b="1" dirty="0" err="1" smtClean="0">
                <a:solidFill>
                  <a:srgbClr val="432003"/>
                </a:solidFill>
                <a:latin typeface="Times New Roman" pitchFamily="18" charset="0"/>
                <a:cs typeface="Times New Roman" pitchFamily="18" charset="0"/>
              </a:rPr>
              <a:t>Қорақалпоғистон</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Республикаси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Вазирлар</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Кенгаши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вилоятлар</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Тошкент</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шаҳар</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ҳокимликлари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Халқ</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таълими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вазирлиги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Маданият</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a:t>
            </a:r>
            <a:r>
              <a:rPr lang="ru-RU" sz="1100" b="1" dirty="0" smtClean="0">
                <a:solidFill>
                  <a:srgbClr val="432003"/>
                </a:solidFill>
                <a:latin typeface="Times New Roman" pitchFamily="18" charset="0"/>
                <a:cs typeface="Times New Roman" pitchFamily="18" charset="0"/>
              </a:rPr>
              <a:t> спорт </a:t>
            </a:r>
            <a:r>
              <a:rPr lang="ru-RU" sz="1100" b="1" dirty="0" err="1" smtClean="0">
                <a:solidFill>
                  <a:srgbClr val="432003"/>
                </a:solidFill>
                <a:latin typeface="Times New Roman" pitchFamily="18" charset="0"/>
                <a:cs typeface="Times New Roman" pitchFamily="18" charset="0"/>
              </a:rPr>
              <a:t>вазирлиги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Болалар</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спортини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ривожлантириш</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жамғармаси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Молия</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вазирлиги,Иқтисодиёт</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вазирлиги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Давархитектқурилиш</a:t>
            </a:r>
            <a:endParaRPr lang="ru-RU" sz="1100" b="1" dirty="0">
              <a:solidFill>
                <a:srgbClr val="432003"/>
              </a:solidFill>
              <a:latin typeface="Times New Roman" pitchFamily="18" charset="0"/>
              <a:cs typeface="Times New Roman" pitchFamily="18" charset="0"/>
            </a:endParaRPr>
          </a:p>
        </p:txBody>
      </p:sp>
      <p:sp>
        <p:nvSpPr>
          <p:cNvPr id="27" name="Скругленный прямоугольник 26"/>
          <p:cNvSpPr/>
          <p:nvPr/>
        </p:nvSpPr>
        <p:spPr>
          <a:xfrm>
            <a:off x="4286490" y="5328954"/>
            <a:ext cx="2520280" cy="135446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100" b="1" dirty="0" err="1" smtClean="0">
                <a:solidFill>
                  <a:srgbClr val="432003"/>
                </a:solidFill>
                <a:latin typeface="Times New Roman" pitchFamily="18" charset="0"/>
                <a:cs typeface="Times New Roman" pitchFamily="18" charset="0"/>
              </a:rPr>
              <a:t>Халқ</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таълими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вазирлиги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ОваЎМТВ</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Молия</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вазирлиги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Давлат</a:t>
            </a:r>
            <a:r>
              <a:rPr lang="ru-RU" sz="1100" b="1" dirty="0" smtClean="0">
                <a:solidFill>
                  <a:srgbClr val="432003"/>
                </a:solidFill>
                <a:latin typeface="Times New Roman" pitchFamily="18" charset="0"/>
                <a:cs typeface="Times New Roman" pitchFamily="18" charset="0"/>
              </a:rPr>
              <a:t> тест </a:t>
            </a:r>
            <a:r>
              <a:rPr lang="ru-RU" sz="1100" b="1" dirty="0" err="1" smtClean="0">
                <a:solidFill>
                  <a:srgbClr val="432003"/>
                </a:solidFill>
                <a:latin typeface="Times New Roman" pitchFamily="18" charset="0"/>
                <a:cs typeface="Times New Roman" pitchFamily="18" charset="0"/>
              </a:rPr>
              <a:t>маркази</a:t>
            </a:r>
            <a:r>
              <a:rPr lang="ru-RU" sz="1100" b="1" dirty="0" smtClean="0">
                <a:solidFill>
                  <a:srgbClr val="432003"/>
                </a:solidFill>
                <a:latin typeface="Times New Roman" pitchFamily="18" charset="0"/>
                <a:cs typeface="Times New Roman" pitchFamily="18" charset="0"/>
              </a:rPr>
              <a:t>, </a:t>
            </a:r>
            <a:r>
              <a:rPr lang="ru-RU" sz="1100" b="1" dirty="0" err="1" smtClean="0">
                <a:solidFill>
                  <a:srgbClr val="432003"/>
                </a:solidFill>
                <a:latin typeface="Times New Roman" pitchFamily="18" charset="0"/>
                <a:cs typeface="Times New Roman" pitchFamily="18" charset="0"/>
              </a:rPr>
              <a:t>ЎзННТМА</a:t>
            </a:r>
            <a:endParaRPr lang="ru-RU" sz="1100" b="1" dirty="0">
              <a:solidFill>
                <a:srgbClr val="432003"/>
              </a:solidFill>
              <a:latin typeface="Times New Roman" pitchFamily="18" charset="0"/>
              <a:cs typeface="Times New Roman" pitchFamily="18" charset="0"/>
            </a:endParaRPr>
          </a:p>
        </p:txBody>
      </p:sp>
      <p:sp>
        <p:nvSpPr>
          <p:cNvPr id="30" name="Скругленный прямоугольник 29"/>
          <p:cNvSpPr/>
          <p:nvPr/>
        </p:nvSpPr>
        <p:spPr>
          <a:xfrm>
            <a:off x="1341532" y="2137235"/>
            <a:ext cx="215750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265-</a:t>
            </a:r>
            <a:r>
              <a:rPr lang="ru-RU" sz="1050" dirty="0" smtClean="0">
                <a:solidFill>
                  <a:srgbClr val="432003"/>
                </a:solidFill>
                <a:latin typeface="Times New Roman" pitchFamily="18" charset="0"/>
                <a:cs typeface="Times New Roman" pitchFamily="18" charset="0"/>
              </a:rPr>
              <a:t> банд</a:t>
            </a:r>
            <a:endParaRPr lang="ru-RU" sz="1050" dirty="0">
              <a:solidFill>
                <a:srgbClr val="432003"/>
              </a:solidFill>
              <a:latin typeface="Times New Roman" pitchFamily="18" charset="0"/>
              <a:cs typeface="Times New Roman" pitchFamily="18" charset="0"/>
            </a:endParaRPr>
          </a:p>
        </p:txBody>
      </p:sp>
      <p:sp>
        <p:nvSpPr>
          <p:cNvPr id="31" name="Скругленный прямоугольник 30"/>
          <p:cNvSpPr/>
          <p:nvPr/>
        </p:nvSpPr>
        <p:spPr>
          <a:xfrm>
            <a:off x="4572000" y="2137235"/>
            <a:ext cx="2090753"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50" dirty="0" smtClean="0">
                <a:solidFill>
                  <a:srgbClr val="432003"/>
                </a:solidFill>
                <a:latin typeface="Times New Roman" pitchFamily="18" charset="0"/>
                <a:cs typeface="Times New Roman" pitchFamily="18" charset="0"/>
              </a:rPr>
              <a:t>266-банд</a:t>
            </a:r>
            <a:endParaRPr lang="ru-RU" sz="1050" dirty="0">
              <a:solidFill>
                <a:srgbClr val="432003"/>
              </a:solidFill>
              <a:latin typeface="Times New Roman" pitchFamily="18" charset="0"/>
              <a:cs typeface="Times New Roman" pitchFamily="18" charset="0"/>
            </a:endParaRPr>
          </a:p>
        </p:txBody>
      </p:sp>
      <p:grpSp>
        <p:nvGrpSpPr>
          <p:cNvPr id="19" name="Группа 18"/>
          <p:cNvGrpSpPr/>
          <p:nvPr/>
        </p:nvGrpSpPr>
        <p:grpSpPr>
          <a:xfrm>
            <a:off x="1522804" y="119975"/>
            <a:ext cx="6276269" cy="755373"/>
            <a:chOff x="1591551" y="152973"/>
            <a:chExt cx="6276269" cy="755373"/>
          </a:xfrm>
        </p:grpSpPr>
        <p:grpSp>
          <p:nvGrpSpPr>
            <p:cNvPr id="21" name="Группа 20"/>
            <p:cNvGrpSpPr/>
            <p:nvPr/>
          </p:nvGrpSpPr>
          <p:grpSpPr>
            <a:xfrm>
              <a:off x="2034959" y="176686"/>
              <a:ext cx="5832861" cy="731660"/>
              <a:chOff x="3707904" y="2323541"/>
              <a:chExt cx="1944216" cy="1990128"/>
            </a:xfrm>
          </p:grpSpPr>
          <p:sp>
            <p:nvSpPr>
              <p:cNvPr id="39" name="Прямоугольник 38"/>
              <p:cNvSpPr/>
              <p:nvPr/>
            </p:nvSpPr>
            <p:spPr>
              <a:xfrm>
                <a:off x="3903794" y="2674869"/>
                <a:ext cx="1636163" cy="1088306"/>
              </a:xfrm>
              <a:prstGeom prst="rect">
                <a:avLst/>
              </a:prstGeom>
              <a:ln>
                <a:noFill/>
              </a:ln>
            </p:spPr>
            <p:txBody>
              <a:bodyPr wrap="square">
                <a:spAutoFit/>
              </a:bodyPr>
              <a:lstStyle/>
              <a:p>
                <a:pPr marL="91440" algn="ctr">
                  <a:defRPr/>
                </a:pPr>
                <a:r>
                  <a:rPr lang="ru-RU" sz="2000" b="1" dirty="0" err="1" smtClean="0">
                    <a:solidFill>
                      <a:srgbClr val="002060"/>
                    </a:solidFill>
                    <a:latin typeface="Times New Roman" panose="02020603050405020304" pitchFamily="18" charset="0"/>
                    <a:cs typeface="Times New Roman" panose="02020603050405020304" pitchFamily="18" charset="0"/>
                  </a:rPr>
                  <a:t>Ижтимоий</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соҳани</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000" b="1" dirty="0">
                  <a:solidFill>
                    <a:srgbClr val="002060"/>
                  </a:solidFill>
                  <a:latin typeface="Times New Roman" panose="02020603050405020304" pitchFamily="18" charset="0"/>
                  <a:cs typeface="Times New Roman" panose="02020603050405020304" pitchFamily="18" charset="0"/>
                </a:endParaRPr>
              </a:p>
            </p:txBody>
          </p:sp>
          <p:sp>
            <p:nvSpPr>
              <p:cNvPr id="40" name="Скругленный прямоугольник 39"/>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8" name="Овал 37"/>
            <p:cNvSpPr/>
            <p:nvPr/>
          </p:nvSpPr>
          <p:spPr>
            <a:xfrm>
              <a:off x="1591551" y="152973"/>
              <a:ext cx="887354"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grpSp>
    </p:spTree>
    <p:extLst>
      <p:ext uri="{BB962C8B-B14F-4D97-AF65-F5344CB8AC3E}">
        <p14:creationId xmlns:p14="http://schemas.microsoft.com/office/powerpoint/2010/main" val="1062714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Скругленный прямоугольник 13"/>
          <p:cNvSpPr/>
          <p:nvPr/>
        </p:nvSpPr>
        <p:spPr>
          <a:xfrm>
            <a:off x="3928612" y="2109455"/>
            <a:ext cx="2515596" cy="3337650"/>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r>
              <a:rPr lang="ru-RU" sz="1000" dirty="0" err="1">
                <a:solidFill>
                  <a:srgbClr val="432003"/>
                </a:solidFill>
                <a:latin typeface="Times New Roman" pitchFamily="18" charset="0"/>
                <a:cs typeface="Times New Roman" pitchFamily="18" charset="0"/>
              </a:rPr>
              <a:t>Юртимизнинг</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чекка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ҳудудларида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Бадиий</a:t>
            </a:r>
            <a:r>
              <a:rPr lang="ru-RU" sz="1000" dirty="0">
                <a:solidFill>
                  <a:srgbClr val="432003"/>
                </a:solidFill>
                <a:latin typeface="Times New Roman" pitchFamily="18" charset="0"/>
                <a:cs typeface="Times New Roman" pitchFamily="18" charset="0"/>
              </a:rPr>
              <a:t> академия </a:t>
            </a:r>
            <a:r>
              <a:rPr lang="ru-RU" sz="1000" dirty="0" err="1">
                <a:solidFill>
                  <a:srgbClr val="432003"/>
                </a:solidFill>
                <a:latin typeface="Times New Roman" pitchFamily="18" charset="0"/>
                <a:cs typeface="Times New Roman" pitchFamily="18" charset="0"/>
              </a:rPr>
              <a:t>тизими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ташкилотлари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таълим</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муассасалари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ҳамкорлигида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халқ</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рассомлари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халқ</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усталари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билан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болалар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ёшлар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уларнинг</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ота-оналари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учун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Бунёдкор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халқим</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билан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мулоқот</a:t>
            </a:r>
            <a:r>
              <a:rPr lang="ru-RU" sz="1000" dirty="0">
                <a:solidFill>
                  <a:srgbClr val="432003"/>
                </a:solidFill>
                <a:latin typeface="Times New Roman" pitchFamily="18" charset="0"/>
                <a:cs typeface="Times New Roman" pitchFamily="18" charset="0"/>
              </a:rPr>
              <a:t> — </a:t>
            </a:r>
            <a:r>
              <a:rPr lang="ru-RU" sz="1000" dirty="0" err="1">
                <a:solidFill>
                  <a:srgbClr val="432003"/>
                </a:solidFill>
                <a:latin typeface="Times New Roman" pitchFamily="18" charset="0"/>
                <a:cs typeface="Times New Roman" pitchFamily="18" charset="0"/>
              </a:rPr>
              <a:t>ижодим</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илҳоми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мавзусида</a:t>
            </a:r>
            <a:r>
              <a:rPr lang="ru-RU" sz="1000" dirty="0">
                <a:solidFill>
                  <a:srgbClr val="432003"/>
                </a:solidFill>
                <a:latin typeface="Times New Roman" pitchFamily="18" charset="0"/>
                <a:cs typeface="Times New Roman" pitchFamily="18" charset="0"/>
              </a:rPr>
              <a:t> мастер-</a:t>
            </a:r>
            <a:r>
              <a:rPr lang="ru-RU" sz="1000" dirty="0" err="1">
                <a:solidFill>
                  <a:srgbClr val="432003"/>
                </a:solidFill>
                <a:latin typeface="Times New Roman" pitchFamily="18" charset="0"/>
                <a:cs typeface="Times New Roman" pitchFamily="18" charset="0"/>
              </a:rPr>
              <a:t>класслар</a:t>
            </a:r>
            <a:r>
              <a:rPr lang="ru-RU" sz="1000" dirty="0">
                <a:solidFill>
                  <a:srgbClr val="432003"/>
                </a:solidFill>
                <a:latin typeface="Times New Roman" pitchFamily="18" charset="0"/>
                <a:cs typeface="Times New Roman" pitchFamily="18" charset="0"/>
              </a:rPr>
              <a:t> </a:t>
            </a:r>
            <a:br>
              <a:rPr lang="ru-RU" sz="1000" dirty="0">
                <a:solidFill>
                  <a:srgbClr val="432003"/>
                </a:solidFill>
                <a:latin typeface="Times New Roman" pitchFamily="18" charset="0"/>
                <a:cs typeface="Times New Roman" pitchFamily="18" charset="0"/>
              </a:rPr>
            </a:b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ижодий</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учрашувлар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ташкил</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этиш</a:t>
            </a:r>
            <a:r>
              <a:rPr lang="ru-RU" sz="1000" dirty="0">
                <a:solidFill>
                  <a:srgbClr val="432003"/>
                </a:solidFill>
                <a:latin typeface="Times New Roman" pitchFamily="18" charset="0"/>
                <a:cs typeface="Times New Roman" pitchFamily="18" charset="0"/>
              </a:rPr>
              <a:t>.</a:t>
            </a:r>
          </a:p>
          <a:p>
            <a:pPr algn="ctr"/>
            <a:r>
              <a:rPr lang="ru-RU" sz="1000" dirty="0" smtClean="0">
                <a:solidFill>
                  <a:srgbClr val="432003"/>
                </a:solidFill>
                <a:latin typeface="Times New Roman" pitchFamily="18" charset="0"/>
                <a:cs typeface="Times New Roman" pitchFamily="18" charset="0"/>
              </a:rPr>
              <a:t>.</a:t>
            </a:r>
            <a:endParaRPr lang="ru-RU" sz="1000" dirty="0">
              <a:solidFill>
                <a:srgbClr val="432003"/>
              </a:solidFill>
              <a:latin typeface="Times New Roman" pitchFamily="18" charset="0"/>
              <a:cs typeface="Times New Roman" pitchFamily="18" charset="0"/>
            </a:endParaRPr>
          </a:p>
        </p:txBody>
      </p:sp>
      <p:sp>
        <p:nvSpPr>
          <p:cNvPr id="20" name="Скругленный прямоугольник 19"/>
          <p:cNvSpPr/>
          <p:nvPr/>
        </p:nvSpPr>
        <p:spPr>
          <a:xfrm>
            <a:off x="556483" y="980728"/>
            <a:ext cx="8208912" cy="779460"/>
          </a:xfrm>
          <a:prstGeom prst="roundRect">
            <a:avLst/>
          </a:prstGeom>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400" b="1" dirty="0" smtClean="0">
                <a:solidFill>
                  <a:srgbClr val="432003"/>
                </a:solidFill>
                <a:latin typeface="Times New Roman" pitchFamily="18" charset="0"/>
                <a:cs typeface="Times New Roman" pitchFamily="18" charset="0"/>
              </a:rPr>
              <a:t>4,4. </a:t>
            </a:r>
            <a:r>
              <a:rPr lang="ru-RU" sz="1400" b="1" dirty="0" err="1" smtClean="0">
                <a:solidFill>
                  <a:srgbClr val="432003"/>
                </a:solidFill>
                <a:latin typeface="Times New Roman" pitchFamily="18" charset="0"/>
                <a:cs typeface="Times New Roman" pitchFamily="18" charset="0"/>
              </a:rPr>
              <a:t>Аҳолини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ижтимоий</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ҳимоя</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қилиш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ва</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соғлиқни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сақлаш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тизимини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такомиллаштириш</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хотин-қизларнинг</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ижтимоий-сиёсий</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фаоллигини</a:t>
            </a:r>
            <a:r>
              <a:rPr lang="ru-RU" sz="1400" b="1" dirty="0" smtClean="0">
                <a:solidFill>
                  <a:srgbClr val="432003"/>
                </a:solidFill>
                <a:latin typeface="Times New Roman" pitchFamily="18" charset="0"/>
                <a:cs typeface="Times New Roman" pitchFamily="18" charset="0"/>
              </a:rPr>
              <a:t> </a:t>
            </a:r>
            <a:r>
              <a:rPr lang="ru-RU" sz="1400" b="1" dirty="0" err="1" smtClean="0">
                <a:solidFill>
                  <a:srgbClr val="432003"/>
                </a:solidFill>
                <a:latin typeface="Times New Roman" pitchFamily="18" charset="0"/>
                <a:cs typeface="Times New Roman" pitchFamily="18" charset="0"/>
              </a:rPr>
              <a:t>ошириш</a:t>
            </a:r>
            <a:endParaRPr lang="ru-RU" sz="1400" b="1" dirty="0">
              <a:solidFill>
                <a:srgbClr val="432003"/>
              </a:solidFill>
              <a:latin typeface="Times New Roman" pitchFamily="18" charset="0"/>
              <a:cs typeface="Times New Roman" pitchFamily="18" charset="0"/>
            </a:endParaRPr>
          </a:p>
        </p:txBody>
      </p:sp>
      <p:sp>
        <p:nvSpPr>
          <p:cNvPr id="22" name="Скругленный прямоугольник 21"/>
          <p:cNvSpPr/>
          <p:nvPr/>
        </p:nvSpPr>
        <p:spPr>
          <a:xfrm>
            <a:off x="556483" y="2060848"/>
            <a:ext cx="3086976" cy="3337650"/>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r>
              <a:rPr lang="ru-RU" sz="1000" dirty="0" err="1" smtClean="0">
                <a:solidFill>
                  <a:srgbClr val="432003"/>
                </a:solidFill>
                <a:latin typeface="Times New Roman" pitchFamily="18" charset="0"/>
                <a:cs typeface="Times New Roman" pitchFamily="18" charset="0"/>
              </a:rPr>
              <a:t>Аҳолининг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айниқса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ёшларнинг</a:t>
            </a:r>
            <a:r>
              <a:rPr lang="ru-RU" sz="1000" dirty="0" smtClean="0">
                <a:solidFill>
                  <a:srgbClr val="432003"/>
                </a:solidFill>
                <a:latin typeface="Times New Roman" pitchFamily="18" charset="0"/>
                <a:cs typeface="Times New Roman" pitchFamily="18" charset="0"/>
              </a:rPr>
              <a:t> интеллектуал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маънавий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эҳтиёжларини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янада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тўлароқ</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қондириш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мақсадида</a:t>
            </a:r>
            <a:r>
              <a:rPr lang="ru-RU" sz="1000" dirty="0" smtClean="0">
                <a:solidFill>
                  <a:srgbClr val="432003"/>
                </a:solidFill>
                <a:latin typeface="Times New Roman" pitchFamily="18" charset="0"/>
                <a:cs typeface="Times New Roman" pitchFamily="18" charset="0"/>
              </a:rPr>
              <a:t>:</a:t>
            </a:r>
          </a:p>
          <a:p>
            <a:r>
              <a:rPr lang="ru-RU" sz="1000" dirty="0" smtClean="0">
                <a:solidFill>
                  <a:srgbClr val="432003"/>
                </a:solidFill>
                <a:latin typeface="Times New Roman" pitchFamily="18" charset="0"/>
                <a:cs typeface="Times New Roman" pitchFamily="18" charset="0"/>
              </a:rPr>
              <a:t>«</a:t>
            </a:r>
            <a:r>
              <a:rPr lang="ru-RU" sz="1000" dirty="0" err="1" smtClean="0">
                <a:solidFill>
                  <a:srgbClr val="432003"/>
                </a:solidFill>
                <a:latin typeface="Times New Roman" pitchFamily="18" charset="0"/>
                <a:cs typeface="Times New Roman" pitchFamily="18" charset="0"/>
              </a:rPr>
              <a:t>Адабиётга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эътибор</a:t>
            </a:r>
            <a:r>
              <a:rPr lang="ru-RU" sz="1000" dirty="0" smtClean="0">
                <a:solidFill>
                  <a:srgbClr val="432003"/>
                </a:solidFill>
                <a:latin typeface="Times New Roman" pitchFamily="18" charset="0"/>
                <a:cs typeface="Times New Roman" pitchFamily="18" charset="0"/>
              </a:rPr>
              <a:t> — </a:t>
            </a:r>
            <a:r>
              <a:rPr lang="ru-RU" sz="1000" dirty="0" err="1" smtClean="0">
                <a:solidFill>
                  <a:srgbClr val="432003"/>
                </a:solidFill>
                <a:latin typeface="Times New Roman" pitchFamily="18" charset="0"/>
                <a:cs typeface="Times New Roman" pitchFamily="18" charset="0"/>
              </a:rPr>
              <a:t>маънавиятга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келажакка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эътибор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шиори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остида</a:t>
            </a:r>
            <a:r>
              <a:rPr lang="ru-RU" sz="1000" dirty="0" smtClean="0">
                <a:solidFill>
                  <a:srgbClr val="432003"/>
                </a:solidFill>
                <a:latin typeface="Times New Roman" pitchFamily="18" charset="0"/>
                <a:cs typeface="Times New Roman" pitchFamily="18" charset="0"/>
              </a:rPr>
              <a:t> Республика «</a:t>
            </a:r>
            <a:r>
              <a:rPr lang="ru-RU" sz="1000" dirty="0" err="1" smtClean="0">
                <a:solidFill>
                  <a:srgbClr val="432003"/>
                </a:solidFill>
                <a:latin typeface="Times New Roman" pitchFamily="18" charset="0"/>
                <a:cs typeface="Times New Roman" pitchFamily="18" charset="0"/>
              </a:rPr>
              <a:t>Китоб</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байрами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анъанавий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тадбири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доирасида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Китоб</a:t>
            </a:r>
            <a:r>
              <a:rPr lang="ru-RU" sz="1000" dirty="0" smtClean="0">
                <a:solidFill>
                  <a:srgbClr val="432003"/>
                </a:solidFill>
                <a:latin typeface="Times New Roman" pitchFamily="18" charset="0"/>
                <a:cs typeface="Times New Roman" pitchFamily="18" charset="0"/>
              </a:rPr>
              <a:t> — </a:t>
            </a:r>
            <a:r>
              <a:rPr lang="ru-RU" sz="1000" dirty="0" err="1" smtClean="0">
                <a:solidFill>
                  <a:srgbClr val="432003"/>
                </a:solidFill>
                <a:latin typeface="Times New Roman" pitchFamily="18" charset="0"/>
                <a:cs typeface="Times New Roman" pitchFamily="18" charset="0"/>
              </a:rPr>
              <a:t>миллатнинг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бебаҳо</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маънавий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маданий</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мероси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мавзуида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илмий-амалий</a:t>
            </a:r>
            <a:r>
              <a:rPr lang="ru-RU" sz="1000" dirty="0" smtClean="0">
                <a:solidFill>
                  <a:srgbClr val="432003"/>
                </a:solidFill>
                <a:latin typeface="Times New Roman" pitchFamily="18" charset="0"/>
                <a:cs typeface="Times New Roman" pitchFamily="18" charset="0"/>
              </a:rPr>
              <a:t> конференция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ўтказиш</a:t>
            </a:r>
            <a:r>
              <a:rPr lang="ru-RU" sz="1000" dirty="0" smtClean="0">
                <a:solidFill>
                  <a:srgbClr val="432003"/>
                </a:solidFill>
                <a:latin typeface="Times New Roman" pitchFamily="18" charset="0"/>
                <a:cs typeface="Times New Roman" pitchFamily="18" charset="0"/>
              </a:rPr>
              <a:t>; </a:t>
            </a:r>
          </a:p>
          <a:p>
            <a:r>
              <a:rPr lang="ru-RU" sz="1000" dirty="0" smtClean="0">
                <a:solidFill>
                  <a:srgbClr val="432003"/>
                </a:solidFill>
                <a:latin typeface="Times New Roman" pitchFamily="18" charset="0"/>
                <a:cs typeface="Times New Roman" pitchFamily="18" charset="0"/>
              </a:rPr>
              <a:t>«</a:t>
            </a:r>
            <a:r>
              <a:rPr lang="ru-RU" sz="1000" dirty="0" err="1" smtClean="0">
                <a:solidFill>
                  <a:srgbClr val="432003"/>
                </a:solidFill>
                <a:latin typeface="Times New Roman" pitchFamily="18" charset="0"/>
                <a:cs typeface="Times New Roman" pitchFamily="18" charset="0"/>
              </a:rPr>
              <a:t>Болалар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китоблари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анъанавий</a:t>
            </a:r>
            <a:r>
              <a:rPr lang="ru-RU" sz="1000" dirty="0" smtClean="0">
                <a:solidFill>
                  <a:srgbClr val="432003"/>
                </a:solidFill>
                <a:latin typeface="Times New Roman" pitchFamily="18" charset="0"/>
                <a:cs typeface="Times New Roman" pitchFamily="18" charset="0"/>
              </a:rPr>
              <a:t> республика </a:t>
            </a:r>
            <a:r>
              <a:rPr lang="ru-RU" sz="1000" dirty="0" err="1" smtClean="0">
                <a:solidFill>
                  <a:srgbClr val="432003"/>
                </a:solidFill>
                <a:latin typeface="Times New Roman" pitchFamily="18" charset="0"/>
                <a:cs typeface="Times New Roman" pitchFamily="18" charset="0"/>
              </a:rPr>
              <a:t>фестивалини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ташкил</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ўтказиш</a:t>
            </a:r>
            <a:r>
              <a:rPr lang="ru-RU" sz="1000" dirty="0" smtClean="0">
                <a:solidFill>
                  <a:srgbClr val="432003"/>
                </a:solidFill>
                <a:latin typeface="Times New Roman" pitchFamily="18" charset="0"/>
                <a:cs typeface="Times New Roman" pitchFamily="18" charset="0"/>
              </a:rPr>
              <a:t>;</a:t>
            </a:r>
          </a:p>
          <a:p>
            <a:r>
              <a:rPr lang="ru-RU" sz="1000" dirty="0" err="1" smtClean="0">
                <a:solidFill>
                  <a:srgbClr val="432003"/>
                </a:solidFill>
                <a:latin typeface="Times New Roman" pitchFamily="18" charset="0"/>
                <a:cs typeface="Times New Roman" pitchFamily="18" charset="0"/>
              </a:rPr>
              <a:t>ҳар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бир</a:t>
            </a:r>
            <a:r>
              <a:rPr lang="ru-RU" sz="1000" dirty="0" smtClean="0">
                <a:solidFill>
                  <a:srgbClr val="432003"/>
                </a:solidFill>
                <a:latin typeface="Times New Roman" pitchFamily="18" charset="0"/>
                <a:cs typeface="Times New Roman" pitchFamily="18" charset="0"/>
              </a:rPr>
              <a:t> туман </a:t>
            </a:r>
            <a:r>
              <a:rPr lang="ru-RU" sz="1000" dirty="0" err="1" smtClean="0">
                <a:solidFill>
                  <a:srgbClr val="432003"/>
                </a:solidFill>
                <a:latin typeface="Times New Roman" pitchFamily="18" charset="0"/>
                <a:cs typeface="Times New Roman" pitchFamily="18" charset="0"/>
              </a:rPr>
              <a:t>марказида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китоб</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дўконларини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очиш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уларни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янги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асарлар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билан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бойитиш</a:t>
            </a:r>
            <a:r>
              <a:rPr lang="ru-RU" sz="1000" dirty="0" smtClean="0">
                <a:solidFill>
                  <a:srgbClr val="432003"/>
                </a:solidFill>
                <a:latin typeface="Times New Roman" pitchFamily="18" charset="0"/>
                <a:cs typeface="Times New Roman" pitchFamily="18" charset="0"/>
              </a:rPr>
              <a:t>;</a:t>
            </a:r>
          </a:p>
          <a:p>
            <a:r>
              <a:rPr lang="ru-RU" sz="1000" dirty="0" smtClean="0">
                <a:solidFill>
                  <a:srgbClr val="432003"/>
                </a:solidFill>
                <a:latin typeface="Times New Roman" pitchFamily="18" charset="0"/>
                <a:cs typeface="Times New Roman" pitchFamily="18" charset="0"/>
              </a:rPr>
              <a:t>40 га </a:t>
            </a:r>
            <a:r>
              <a:rPr lang="ru-RU" sz="1000" dirty="0" err="1" smtClean="0">
                <a:solidFill>
                  <a:srgbClr val="432003"/>
                </a:solidFill>
                <a:latin typeface="Times New Roman" pitchFamily="18" charset="0"/>
                <a:cs typeface="Times New Roman" pitchFamily="18" charset="0"/>
              </a:rPr>
              <a:t>яқин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номдаги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ўзбек</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мумтоз</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ҳозирги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замон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адабиёти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жаҳон</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мумтоз</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адабиёти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дурдоналарини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нашр</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этиш</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ва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ҳудудларда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хусусан</a:t>
            </a:r>
            <a:r>
              <a:rPr lang="ru-RU" sz="1000" dirty="0" smtClean="0">
                <a:solidFill>
                  <a:srgbClr val="432003"/>
                </a:solidFill>
                <a:latin typeface="Times New Roman" pitchFamily="18" charset="0"/>
                <a:cs typeface="Times New Roman" pitchFamily="18" charset="0"/>
              </a:rPr>
              <a:t>, республика </a:t>
            </a:r>
            <a:r>
              <a:rPr lang="ru-RU" sz="1000" dirty="0" err="1" smtClean="0">
                <a:solidFill>
                  <a:srgbClr val="432003"/>
                </a:solidFill>
                <a:latin typeface="Times New Roman" pitchFamily="18" charset="0"/>
                <a:cs typeface="Times New Roman" pitchFamily="18" charset="0"/>
              </a:rPr>
              <a:t>ахборот</a:t>
            </a:r>
            <a:r>
              <a:rPr lang="ru-RU" sz="1000" dirty="0" smtClean="0">
                <a:solidFill>
                  <a:srgbClr val="432003"/>
                </a:solidFill>
                <a:latin typeface="Times New Roman" pitchFamily="18" charset="0"/>
                <a:cs typeface="Times New Roman" pitchFamily="18" charset="0"/>
              </a:rPr>
              <a:t>-ресурс </a:t>
            </a:r>
            <a:r>
              <a:rPr lang="ru-RU" sz="1000" dirty="0" err="1" smtClean="0">
                <a:solidFill>
                  <a:srgbClr val="432003"/>
                </a:solidFill>
                <a:latin typeface="Times New Roman" pitchFamily="18" charset="0"/>
                <a:cs typeface="Times New Roman" pitchFamily="18" charset="0"/>
              </a:rPr>
              <a:t>марказларида</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уларнинг</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тақдимотини</a:t>
            </a:r>
            <a:r>
              <a:rPr lang="ru-RU" sz="1000" dirty="0" smtClean="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ўтказиш</a:t>
            </a:r>
            <a:r>
              <a:rPr lang="ru-RU" sz="1000" dirty="0" smtClean="0">
                <a:solidFill>
                  <a:srgbClr val="432003"/>
                </a:solidFill>
                <a:latin typeface="Times New Roman" pitchFamily="18" charset="0"/>
                <a:cs typeface="Times New Roman" pitchFamily="18" charset="0"/>
              </a:rPr>
              <a:t>.</a:t>
            </a:r>
            <a:endParaRPr lang="ru-RU" sz="1000" dirty="0">
              <a:solidFill>
                <a:srgbClr val="432003"/>
              </a:solidFill>
              <a:latin typeface="Times New Roman" pitchFamily="18" charset="0"/>
              <a:cs typeface="Times New Roman" pitchFamily="18" charset="0"/>
            </a:endParaRPr>
          </a:p>
        </p:txBody>
      </p:sp>
      <p:sp>
        <p:nvSpPr>
          <p:cNvPr id="26" name="Скругленный прямоугольник 25"/>
          <p:cNvSpPr/>
          <p:nvPr/>
        </p:nvSpPr>
        <p:spPr>
          <a:xfrm>
            <a:off x="556483" y="5368439"/>
            <a:ext cx="3120868" cy="1418162"/>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a:solidFill>
                  <a:srgbClr val="432003"/>
                </a:solidFill>
                <a:latin typeface="Times New Roman" pitchFamily="18" charset="0"/>
                <a:cs typeface="Times New Roman" pitchFamily="18" charset="0"/>
              </a:rPr>
              <a:t>ЎзМАА</a:t>
            </a:r>
            <a:r>
              <a:rPr lang="ru-RU" sz="1000" dirty="0">
                <a:solidFill>
                  <a:srgbClr val="432003"/>
                </a:solidFill>
                <a:latin typeface="Times New Roman" pitchFamily="18" charset="0"/>
                <a:cs typeface="Times New Roman" pitchFamily="18" charset="0"/>
              </a:rPr>
              <a:t>, </a:t>
            </a:r>
            <a:r>
              <a:rPr lang="ru-RU" sz="1000" dirty="0" err="1" smtClean="0">
                <a:solidFill>
                  <a:srgbClr val="432003"/>
                </a:solidFill>
                <a:latin typeface="Times New Roman" pitchFamily="18" charset="0"/>
                <a:cs typeface="Times New Roman" pitchFamily="18" charset="0"/>
              </a:rPr>
              <a:t>Халқ</a:t>
            </a:r>
            <a:r>
              <a:rPr lang="ru-RU" sz="1000" dirty="0" smtClean="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таълими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вазирлиги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ОваЎМТВ</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Маданият</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спорт </a:t>
            </a:r>
            <a:r>
              <a:rPr lang="ru-RU" sz="1000" dirty="0" err="1">
                <a:solidFill>
                  <a:srgbClr val="432003"/>
                </a:solidFill>
                <a:latin typeface="Times New Roman" pitchFamily="18" charset="0"/>
                <a:cs typeface="Times New Roman" pitchFamily="18" charset="0"/>
              </a:rPr>
              <a:t>ишлари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вазирлиги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Маънавият</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тарғибот</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маркази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Ўзбекистон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Ёзувчилар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уюшмаси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Тасвирий</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ойина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Камолот</a:t>
            </a:r>
            <a:r>
              <a:rPr lang="ru-RU" sz="1000" dirty="0">
                <a:solidFill>
                  <a:srgbClr val="432003"/>
                </a:solidFill>
                <a:latin typeface="Times New Roman" pitchFamily="18" charset="0"/>
                <a:cs typeface="Times New Roman" pitchFamily="18" charset="0"/>
              </a:rPr>
              <a:t>» ЁИҲ, </a:t>
            </a:r>
            <a:r>
              <a:rPr lang="ru-RU" sz="1000" dirty="0" err="1">
                <a:solidFill>
                  <a:srgbClr val="432003"/>
                </a:solidFill>
                <a:latin typeface="Times New Roman" pitchFamily="18" charset="0"/>
                <a:cs typeface="Times New Roman" pitchFamily="18" charset="0"/>
              </a:rPr>
              <a:t>Қорақалпоғистон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Республикаси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Вазирлар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Кенгаши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вилоятлар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Тошкент</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шаҳар</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ҳокимликлари</a:t>
            </a:r>
            <a:endParaRPr lang="ru-RU" sz="1000" dirty="0">
              <a:solidFill>
                <a:srgbClr val="432003"/>
              </a:solidFill>
              <a:latin typeface="Times New Roman" pitchFamily="18" charset="0"/>
              <a:cs typeface="Times New Roman" pitchFamily="18" charset="0"/>
            </a:endParaRPr>
          </a:p>
        </p:txBody>
      </p:sp>
      <p:sp>
        <p:nvSpPr>
          <p:cNvPr id="27" name="Скругленный прямоугольник 26"/>
          <p:cNvSpPr/>
          <p:nvPr/>
        </p:nvSpPr>
        <p:spPr>
          <a:xfrm>
            <a:off x="3928612" y="5368439"/>
            <a:ext cx="2515596" cy="1410895"/>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ru-RU" sz="1000" dirty="0" err="1">
                <a:solidFill>
                  <a:srgbClr val="432003"/>
                </a:solidFill>
                <a:latin typeface="Times New Roman" pitchFamily="18" charset="0"/>
                <a:cs typeface="Times New Roman" pitchFamily="18" charset="0"/>
              </a:rPr>
              <a:t>Ўзбекистон</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Бадиий</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академияси</a:t>
            </a:r>
            <a:r>
              <a:rPr lang="ru-RU" sz="1000" dirty="0">
                <a:solidFill>
                  <a:srgbClr val="432003"/>
                </a:solidFill>
                <a:latin typeface="Times New Roman" pitchFamily="18" charset="0"/>
                <a:cs typeface="Times New Roman" pitchFamily="18" charset="0"/>
              </a:rPr>
              <a:t>,</a:t>
            </a:r>
          </a:p>
          <a:p>
            <a:pPr algn="ctr"/>
            <a:r>
              <a:rPr lang="ru-RU" sz="1000" dirty="0" err="1">
                <a:solidFill>
                  <a:srgbClr val="432003"/>
                </a:solidFill>
                <a:latin typeface="Times New Roman" pitchFamily="18" charset="0"/>
                <a:cs typeface="Times New Roman" pitchFamily="18" charset="0"/>
              </a:rPr>
              <a:t>Ова</a:t>
            </a:r>
            <a:r>
              <a:rPr lang="ru-RU" sz="1000" dirty="0">
                <a:solidFill>
                  <a:srgbClr val="432003"/>
                </a:solidFill>
                <a:latin typeface="Times New Roman" pitchFamily="18" charset="0"/>
                <a:cs typeface="Times New Roman" pitchFamily="18" charset="0"/>
              </a:rPr>
              <a:t> ЎМТВ, </a:t>
            </a:r>
            <a:r>
              <a:rPr lang="ru-RU" sz="1000" dirty="0" err="1">
                <a:solidFill>
                  <a:srgbClr val="432003"/>
                </a:solidFill>
                <a:latin typeface="Times New Roman" pitchFamily="18" charset="0"/>
                <a:cs typeface="Times New Roman" pitchFamily="18" charset="0"/>
              </a:rPr>
              <a:t>Халқ</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таълими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вазирлиги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Маданият</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a:t>
            </a:r>
            <a:r>
              <a:rPr lang="ru-RU" sz="1000" dirty="0">
                <a:solidFill>
                  <a:srgbClr val="432003"/>
                </a:solidFill>
                <a:latin typeface="Times New Roman" pitchFamily="18" charset="0"/>
                <a:cs typeface="Times New Roman" pitchFamily="18" charset="0"/>
              </a:rPr>
              <a:t> спорт </a:t>
            </a:r>
            <a:r>
              <a:rPr lang="ru-RU" sz="1000" dirty="0" err="1">
                <a:solidFill>
                  <a:srgbClr val="432003"/>
                </a:solidFill>
                <a:latin typeface="Times New Roman" pitchFamily="18" charset="0"/>
                <a:cs typeface="Times New Roman" pitchFamily="18" charset="0"/>
              </a:rPr>
              <a:t>ишлари</a:t>
            </a:r>
            <a:r>
              <a:rPr lang="ru-RU" sz="1000" dirty="0">
                <a:solidFill>
                  <a:srgbClr val="432003"/>
                </a:solidFill>
                <a:latin typeface="Times New Roman" pitchFamily="18" charset="0"/>
                <a:cs typeface="Times New Roman" pitchFamily="18" charset="0"/>
              </a:rPr>
              <a:t> </a:t>
            </a:r>
            <a:r>
              <a:rPr lang="ru-RU" sz="1000" dirty="0" err="1">
                <a:solidFill>
                  <a:srgbClr val="432003"/>
                </a:solidFill>
                <a:latin typeface="Times New Roman" pitchFamily="18" charset="0"/>
                <a:cs typeface="Times New Roman" pitchFamily="18" charset="0"/>
              </a:rPr>
              <a:t>вазирлиги</a:t>
            </a:r>
            <a:endParaRPr lang="ru-RU" sz="1000" dirty="0">
              <a:solidFill>
                <a:srgbClr val="432003"/>
              </a:solidFill>
              <a:latin typeface="Times New Roman" pitchFamily="18" charset="0"/>
              <a:cs typeface="Times New Roman" pitchFamily="18" charset="0"/>
            </a:endParaRPr>
          </a:p>
        </p:txBody>
      </p:sp>
      <p:sp>
        <p:nvSpPr>
          <p:cNvPr id="30" name="Скругленный прямоугольник 29"/>
          <p:cNvSpPr/>
          <p:nvPr/>
        </p:nvSpPr>
        <p:spPr>
          <a:xfrm>
            <a:off x="755576" y="1774703"/>
            <a:ext cx="2664296"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271- банд</a:t>
            </a:r>
            <a:endParaRPr lang="ru-RU" sz="1050" dirty="0">
              <a:solidFill>
                <a:srgbClr val="432003"/>
              </a:solidFill>
              <a:latin typeface="Times New Roman" pitchFamily="18" charset="0"/>
              <a:cs typeface="Times New Roman" pitchFamily="18" charset="0"/>
            </a:endParaRPr>
          </a:p>
        </p:txBody>
      </p:sp>
      <p:grpSp>
        <p:nvGrpSpPr>
          <p:cNvPr id="2" name="Группа 1"/>
          <p:cNvGrpSpPr/>
          <p:nvPr/>
        </p:nvGrpSpPr>
        <p:grpSpPr>
          <a:xfrm>
            <a:off x="1522804" y="119975"/>
            <a:ext cx="6276269" cy="755373"/>
            <a:chOff x="1591551" y="152973"/>
            <a:chExt cx="6276269" cy="755373"/>
          </a:xfrm>
        </p:grpSpPr>
        <p:grpSp>
          <p:nvGrpSpPr>
            <p:cNvPr id="19" name="Группа 18"/>
            <p:cNvGrpSpPr/>
            <p:nvPr/>
          </p:nvGrpSpPr>
          <p:grpSpPr>
            <a:xfrm>
              <a:off x="2034959" y="176686"/>
              <a:ext cx="5832861" cy="731660"/>
              <a:chOff x="3707904" y="2323541"/>
              <a:chExt cx="1944216" cy="1990128"/>
            </a:xfrm>
          </p:grpSpPr>
          <p:sp>
            <p:nvSpPr>
              <p:cNvPr id="21" name="Прямоугольник 20"/>
              <p:cNvSpPr/>
              <p:nvPr/>
            </p:nvSpPr>
            <p:spPr>
              <a:xfrm>
                <a:off x="3903794" y="2674869"/>
                <a:ext cx="1636163" cy="1088306"/>
              </a:xfrm>
              <a:prstGeom prst="rect">
                <a:avLst/>
              </a:prstGeom>
              <a:ln>
                <a:noFill/>
              </a:ln>
            </p:spPr>
            <p:txBody>
              <a:bodyPr wrap="square">
                <a:spAutoFit/>
              </a:bodyPr>
              <a:lstStyle/>
              <a:p>
                <a:pPr marL="91440" algn="ctr">
                  <a:defRPr/>
                </a:pPr>
                <a:r>
                  <a:rPr lang="ru-RU" sz="2000" b="1" dirty="0" err="1" smtClean="0">
                    <a:solidFill>
                      <a:srgbClr val="002060"/>
                    </a:solidFill>
                    <a:latin typeface="Times New Roman" panose="02020603050405020304" pitchFamily="18" charset="0"/>
                    <a:cs typeface="Times New Roman" panose="02020603050405020304" pitchFamily="18" charset="0"/>
                  </a:rPr>
                  <a:t>Ижтимоий</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соҳани</a:t>
                </a:r>
                <a:r>
                  <a:rPr lang="ru-RU" sz="2000" b="1" dirty="0" smtClean="0">
                    <a:solidFill>
                      <a:srgbClr val="002060"/>
                    </a:solidFill>
                    <a:latin typeface="Times New Roman" panose="02020603050405020304" pitchFamily="18" charset="0"/>
                    <a:cs typeface="Times New Roman" panose="02020603050405020304" pitchFamily="18" charset="0"/>
                  </a:rPr>
                  <a:t> </a:t>
                </a:r>
                <a:r>
                  <a:rPr lang="ru-RU" sz="2000" b="1" dirty="0" err="1" smtClean="0">
                    <a:solidFill>
                      <a:srgbClr val="002060"/>
                    </a:solidFill>
                    <a:latin typeface="Times New Roman" panose="02020603050405020304" pitchFamily="18" charset="0"/>
                    <a:cs typeface="Times New Roman" panose="02020603050405020304" pitchFamily="18" charset="0"/>
                  </a:rPr>
                  <a:t>ривожлантириш</a:t>
                </a:r>
                <a:endParaRPr lang="ru-RU" sz="2000" b="1" dirty="0">
                  <a:solidFill>
                    <a:srgbClr val="002060"/>
                  </a:solidFill>
                  <a:latin typeface="Times New Roman" panose="02020603050405020304" pitchFamily="18" charset="0"/>
                  <a:cs typeface="Times New Roman" panose="02020603050405020304" pitchFamily="18" charset="0"/>
                </a:endParaRPr>
              </a:p>
            </p:txBody>
          </p:sp>
          <p:sp>
            <p:nvSpPr>
              <p:cNvPr id="38" name="Скругленный прямоугольник 37"/>
              <p:cNvSpPr/>
              <p:nvPr/>
            </p:nvSpPr>
            <p:spPr>
              <a:xfrm>
                <a:off x="3707904" y="2323541"/>
                <a:ext cx="1944216" cy="1990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39" name="Овал 38"/>
            <p:cNvSpPr/>
            <p:nvPr/>
          </p:nvSpPr>
          <p:spPr>
            <a:xfrm>
              <a:off x="1591551" y="152973"/>
              <a:ext cx="887354" cy="729760"/>
            </a:xfrm>
            <a:prstGeom prst="ellipse">
              <a:avLst/>
            </a:prstGeom>
            <a:solidFill>
              <a:srgbClr val="F6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smtClean="0">
                  <a:solidFill>
                    <a:srgbClr val="002060"/>
                  </a:solidFill>
                  <a:latin typeface="Times New Roman" panose="02020603050405020304" pitchFamily="18" charset="0"/>
                  <a:cs typeface="Times New Roman" panose="02020603050405020304" pitchFamily="18" charset="0"/>
                </a:rPr>
                <a:t>IV</a:t>
              </a:r>
              <a:r>
                <a:rPr lang="ru-RU" b="1" dirty="0" smtClean="0">
                  <a:solidFill>
                    <a:srgbClr val="002060"/>
                  </a:solidFill>
                  <a:latin typeface="Times New Roman" panose="02020603050405020304" pitchFamily="18" charset="0"/>
                  <a:cs typeface="Times New Roman" panose="02020603050405020304" pitchFamily="18" charset="0"/>
                </a:rPr>
                <a:t> </a:t>
              </a:r>
              <a:endParaRPr lang="ru-RU" dirty="0"/>
            </a:p>
          </p:txBody>
        </p:sp>
      </p:grpSp>
      <p:sp>
        <p:nvSpPr>
          <p:cNvPr id="15" name="Скругленный прямоугольник 14"/>
          <p:cNvSpPr/>
          <p:nvPr/>
        </p:nvSpPr>
        <p:spPr>
          <a:xfrm>
            <a:off x="3928612" y="1893226"/>
            <a:ext cx="2376264" cy="432458"/>
          </a:xfrm>
          <a:prstGeom prst="roundRect">
            <a:avLst/>
          </a:prstGeom>
          <a:gradFill flip="none" rotWithShape="1">
            <a:gsLst>
              <a:gs pos="0">
                <a:schemeClr val="lt1">
                  <a:tint val="40000"/>
                  <a:satMod val="350000"/>
                </a:schemeClr>
              </a:gs>
              <a:gs pos="40000">
                <a:schemeClr val="lt1">
                  <a:tint val="45000"/>
                  <a:shade val="99000"/>
                  <a:satMod val="350000"/>
                </a:schemeClr>
              </a:gs>
              <a:gs pos="100000">
                <a:schemeClr val="lt1">
                  <a:shade val="20000"/>
                  <a:satMod val="255000"/>
                </a:schemeClr>
              </a:gs>
            </a:gsLst>
            <a:path path="shape">
              <a:fillToRect l="50000" t="50000" r="50000" b="50000"/>
            </a:path>
            <a:tileRect/>
          </a:gradFill>
          <a:ln>
            <a:solidFill>
              <a:schemeClr val="bg1"/>
            </a:solidFill>
          </a:ln>
        </p:spPr>
        <p:style>
          <a:lnRef idx="2">
            <a:schemeClr val="accent3"/>
          </a:lnRef>
          <a:fillRef idx="1002">
            <a:schemeClr val="lt1"/>
          </a:fillRef>
          <a:effectRef idx="0">
            <a:schemeClr val="accent3"/>
          </a:effectRef>
          <a:fontRef idx="minor">
            <a:schemeClr val="dk1"/>
          </a:fontRef>
        </p:style>
        <p:txBody>
          <a:bodyPr anchor="ctr"/>
          <a:lstStyle/>
          <a:p>
            <a:pPr algn="ctr"/>
            <a:r>
              <a:rPr lang="uz-Cyrl-UZ" sz="1050" dirty="0" smtClean="0">
                <a:solidFill>
                  <a:srgbClr val="432003"/>
                </a:solidFill>
                <a:latin typeface="Times New Roman" pitchFamily="18" charset="0"/>
                <a:cs typeface="Times New Roman" pitchFamily="18" charset="0"/>
              </a:rPr>
              <a:t>273- банд</a:t>
            </a:r>
            <a:endParaRPr lang="ru-RU" sz="1050" dirty="0">
              <a:solidFill>
                <a:srgbClr val="432003"/>
              </a:solidFill>
              <a:latin typeface="Times New Roman" pitchFamily="18" charset="0"/>
              <a:cs typeface="Times New Roman" pitchFamily="18" charset="0"/>
            </a:endParaRPr>
          </a:p>
        </p:txBody>
      </p:sp>
    </p:spTree>
    <p:extLst>
      <p:ext uri="{BB962C8B-B14F-4D97-AF65-F5344CB8AC3E}">
        <p14:creationId xmlns:p14="http://schemas.microsoft.com/office/powerpoint/2010/main" val="2229671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1736</Words>
  <Application>Microsoft Office PowerPoint</Application>
  <PresentationFormat>Экран (4:3)</PresentationFormat>
  <Paragraphs>161</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Arial</vt:lpstr>
      <vt:lpstr>Calibri</vt:lpstr>
      <vt:lpstr>Times New Roman</vt:lpstr>
      <vt:lpstr>Тема Office</vt:lpstr>
      <vt:lpstr>2017-2021 йилларда Ўзбекистон Республикасини ривожлантиришнинг бешта устувор йўналишлари бўйича ҲАРАКАТЛАР СТРАТЕГИЯСИ</vt:lpstr>
      <vt:lpstr>Презентация PowerPoint</vt:lpstr>
      <vt:lpstr>Давлат ва жамиятнинг ҳар томонлама ва жадал ривожланиши учун шарт-шароитлар яратиш,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2017-2021 йилларда Ўзбекистон Республикасини ривожлантиришнинг бешта устувор йўналишлари бўйича ҲАРАКАТЛАР СТРАТЕГИЯСИ</dc:title>
  <dc:creator>admin</dc:creator>
  <cp:lastModifiedBy>User</cp:lastModifiedBy>
  <cp:revision>22</cp:revision>
  <dcterms:created xsi:type="dcterms:W3CDTF">2017-02-23T10:13:52Z</dcterms:created>
  <dcterms:modified xsi:type="dcterms:W3CDTF">2017-10-04T05:12:18Z</dcterms:modified>
</cp:coreProperties>
</file>