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2"/>
  </p:notesMasterIdLst>
  <p:sldIdLst>
    <p:sldId id="357" r:id="rId2"/>
    <p:sldId id="270" r:id="rId3"/>
    <p:sldId id="271" r:id="rId4"/>
    <p:sldId id="272" r:id="rId5"/>
    <p:sldId id="273" r:id="rId6"/>
    <p:sldId id="274" r:id="rId7"/>
    <p:sldId id="275" r:id="rId8"/>
    <p:sldId id="352" r:id="rId9"/>
    <p:sldId id="276" r:id="rId10"/>
    <p:sldId id="277" r:id="rId11"/>
    <p:sldId id="278" r:id="rId12"/>
    <p:sldId id="279" r:id="rId13"/>
    <p:sldId id="280" r:id="rId14"/>
    <p:sldId id="281" r:id="rId15"/>
    <p:sldId id="282" r:id="rId16"/>
    <p:sldId id="283" r:id="rId17"/>
    <p:sldId id="284" r:id="rId18"/>
    <p:sldId id="354" r:id="rId19"/>
    <p:sldId id="355" r:id="rId20"/>
    <p:sldId id="285" r:id="rId21"/>
    <p:sldId id="286" r:id="rId22"/>
    <p:sldId id="293" r:id="rId23"/>
    <p:sldId id="353" r:id="rId24"/>
    <p:sldId id="294" r:id="rId25"/>
    <p:sldId id="289" r:id="rId26"/>
    <p:sldId id="345" r:id="rId27"/>
    <p:sldId id="301" r:id="rId28"/>
    <p:sldId id="288" r:id="rId29"/>
    <p:sldId id="290" r:id="rId30"/>
    <p:sldId id="291" r:id="rId31"/>
    <p:sldId id="298" r:id="rId32"/>
    <p:sldId id="296" r:id="rId33"/>
    <p:sldId id="295" r:id="rId34"/>
    <p:sldId id="297" r:id="rId35"/>
    <p:sldId id="300" r:id="rId36"/>
    <p:sldId id="356" r:id="rId37"/>
    <p:sldId id="299" r:id="rId38"/>
    <p:sldId id="302" r:id="rId39"/>
    <p:sldId id="303" r:id="rId40"/>
    <p:sldId id="315" r:id="rId41"/>
    <p:sldId id="316" r:id="rId42"/>
    <p:sldId id="317" r:id="rId43"/>
    <p:sldId id="351" r:id="rId44"/>
    <p:sldId id="318" r:id="rId45"/>
    <p:sldId id="319" r:id="rId46"/>
    <p:sldId id="321" r:id="rId47"/>
    <p:sldId id="320" r:id="rId48"/>
    <p:sldId id="322" r:id="rId49"/>
    <p:sldId id="323" r:id="rId50"/>
    <p:sldId id="324" r:id="rId51"/>
    <p:sldId id="325" r:id="rId52"/>
    <p:sldId id="326" r:id="rId53"/>
    <p:sldId id="328" r:id="rId54"/>
    <p:sldId id="327" r:id="rId55"/>
    <p:sldId id="347" r:id="rId56"/>
    <p:sldId id="304" r:id="rId57"/>
    <p:sldId id="305" r:id="rId58"/>
    <p:sldId id="346" r:id="rId59"/>
    <p:sldId id="306" r:id="rId60"/>
    <p:sldId id="329" r:id="rId61"/>
    <p:sldId id="331" r:id="rId62"/>
    <p:sldId id="332" r:id="rId63"/>
    <p:sldId id="335" r:id="rId64"/>
    <p:sldId id="336" r:id="rId65"/>
    <p:sldId id="334" r:id="rId66"/>
    <p:sldId id="337" r:id="rId67"/>
    <p:sldId id="338" r:id="rId68"/>
    <p:sldId id="339" r:id="rId69"/>
    <p:sldId id="340" r:id="rId70"/>
    <p:sldId id="307" r:id="rId71"/>
    <p:sldId id="309" r:id="rId72"/>
    <p:sldId id="310" r:id="rId73"/>
    <p:sldId id="311" r:id="rId74"/>
    <p:sldId id="312" r:id="rId75"/>
    <p:sldId id="313" r:id="rId76"/>
    <p:sldId id="314" r:id="rId77"/>
    <p:sldId id="350" r:id="rId78"/>
    <p:sldId id="341" r:id="rId79"/>
    <p:sldId id="342" r:id="rId80"/>
    <p:sldId id="343"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08" autoAdjust="0"/>
    <p:restoredTop sz="97178" autoAdjust="0"/>
  </p:normalViewPr>
  <p:slideViewPr>
    <p:cSldViewPr>
      <p:cViewPr varScale="1">
        <p:scale>
          <a:sx n="76" d="100"/>
          <a:sy n="76" d="100"/>
        </p:scale>
        <p:origin x="-96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8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837231-5C4F-4C93-B5C9-05D9D45C6C89}" type="doc">
      <dgm:prSet loTypeId="urn:microsoft.com/office/officeart/2005/8/layout/radial6" loCatId="relationship" qsTypeId="urn:microsoft.com/office/officeart/2005/8/quickstyle/3d8" qsCatId="3D" csTypeId="urn:microsoft.com/office/officeart/2005/8/colors/accent1_2" csCatId="accent1" phldr="1"/>
      <dgm:spPr/>
      <dgm:t>
        <a:bodyPr/>
        <a:lstStyle/>
        <a:p>
          <a:endParaRPr lang="en-US"/>
        </a:p>
      </dgm:t>
    </dgm:pt>
    <dgm:pt modelId="{53F241B5-907D-4035-80D1-4BE0089CCB1C}">
      <dgm:prSet/>
      <dgm:spPr/>
      <dgm:t>
        <a:bodyPr/>
        <a:lstStyle/>
        <a:p>
          <a:pPr algn="r" rtl="1"/>
          <a:r>
            <a:rPr lang="fa-IR" b="1" dirty="0" smtClean="0">
              <a:cs typeface="B Nazanin" pitchFamily="2" charset="-78"/>
            </a:rPr>
            <a:t>مد انتقال</a:t>
          </a:r>
          <a:endParaRPr lang="en-US" b="1" dirty="0" smtClean="0">
            <a:cs typeface="B Nazanin" pitchFamily="2" charset="-78"/>
          </a:endParaRPr>
        </a:p>
        <a:p>
          <a:pPr algn="ctr" rtl="1"/>
          <a:r>
            <a:rPr lang="en-US" b="1" dirty="0" smtClean="0">
              <a:cs typeface="B Nazanin" pitchFamily="2" charset="-78"/>
            </a:rPr>
            <a:t>RTU</a:t>
          </a:r>
        </a:p>
      </dgm:t>
    </dgm:pt>
    <dgm:pt modelId="{383B162B-F90F-46BE-9367-11D503733371}" type="parTrans" cxnId="{592C71D0-BF84-4425-A45A-10BF2FE18523}">
      <dgm:prSet/>
      <dgm:spPr/>
      <dgm:t>
        <a:bodyPr/>
        <a:lstStyle/>
        <a:p>
          <a:endParaRPr lang="en-US"/>
        </a:p>
      </dgm:t>
    </dgm:pt>
    <dgm:pt modelId="{471E27C9-42ED-4DE5-AFF4-93633A8F7048}" type="sibTrans" cxnId="{592C71D0-BF84-4425-A45A-10BF2FE18523}">
      <dgm:prSet/>
      <dgm:spPr/>
      <dgm:t>
        <a:bodyPr/>
        <a:lstStyle/>
        <a:p>
          <a:endParaRPr lang="en-US"/>
        </a:p>
      </dgm:t>
    </dgm:pt>
    <dgm:pt modelId="{23D4BD95-C974-495E-84E6-DACE5C9595FA}">
      <dgm:prSet/>
      <dgm:spPr/>
      <dgm:t>
        <a:bodyPr/>
        <a:lstStyle/>
        <a:p>
          <a:pPr rtl="1"/>
          <a:endParaRPr lang="en-US" b="1" dirty="0"/>
        </a:p>
      </dgm:t>
    </dgm:pt>
    <dgm:pt modelId="{AA9CCEEA-9BD4-4863-91DC-28AE90C7B784}" type="parTrans" cxnId="{1975F879-80AE-49C5-BB6E-08F234F53B1F}">
      <dgm:prSet/>
      <dgm:spPr/>
      <dgm:t>
        <a:bodyPr/>
        <a:lstStyle/>
        <a:p>
          <a:endParaRPr lang="en-US"/>
        </a:p>
      </dgm:t>
    </dgm:pt>
    <dgm:pt modelId="{3A0CF426-50D9-4C0B-A8DC-EB3EC944194C}" type="sibTrans" cxnId="{1975F879-80AE-49C5-BB6E-08F234F53B1F}">
      <dgm:prSet/>
      <dgm:spPr/>
      <dgm:t>
        <a:bodyPr/>
        <a:lstStyle/>
        <a:p>
          <a:endParaRPr lang="en-US"/>
        </a:p>
      </dgm:t>
    </dgm:pt>
    <dgm:pt modelId="{7DEC9728-908C-4AD3-A42A-1BF8802922DF}">
      <dgm:prSet/>
      <dgm:spPr/>
      <dgm:t>
        <a:bodyPr/>
        <a:lstStyle/>
        <a:p>
          <a:endParaRPr lang="en-US"/>
        </a:p>
      </dgm:t>
    </dgm:pt>
    <dgm:pt modelId="{432B38D0-FA34-488D-A9FB-7A270A8DC84A}" type="parTrans" cxnId="{4CA63C21-5053-46D0-A96A-CFD846D9FC26}">
      <dgm:prSet/>
      <dgm:spPr/>
      <dgm:t>
        <a:bodyPr/>
        <a:lstStyle/>
        <a:p>
          <a:endParaRPr lang="en-US"/>
        </a:p>
      </dgm:t>
    </dgm:pt>
    <dgm:pt modelId="{3652EA8C-27CE-41B6-887B-5431E67BACA9}" type="sibTrans" cxnId="{4CA63C21-5053-46D0-A96A-CFD846D9FC26}">
      <dgm:prSet/>
      <dgm:spPr/>
      <dgm:t>
        <a:bodyPr/>
        <a:lstStyle/>
        <a:p>
          <a:endParaRPr lang="en-US"/>
        </a:p>
      </dgm:t>
    </dgm:pt>
    <dgm:pt modelId="{E3FC72B9-64E8-477A-81C7-6D298C439AA1}">
      <dgm:prSet/>
      <dgm:spPr/>
      <dgm:t>
        <a:bodyPr/>
        <a:lstStyle/>
        <a:p>
          <a:pPr rtl="1"/>
          <a:endParaRPr lang="en-US" b="1" dirty="0"/>
        </a:p>
      </dgm:t>
    </dgm:pt>
    <dgm:pt modelId="{0B55EF4C-591E-4EEA-A621-740E5BDC4358}" type="parTrans" cxnId="{A10CDBDB-89A6-4511-A650-FBCBE95A350A}">
      <dgm:prSet/>
      <dgm:spPr/>
      <dgm:t>
        <a:bodyPr/>
        <a:lstStyle/>
        <a:p>
          <a:endParaRPr lang="en-US"/>
        </a:p>
      </dgm:t>
    </dgm:pt>
    <dgm:pt modelId="{9591B36A-CE97-459E-A217-F859570577FA}" type="sibTrans" cxnId="{A10CDBDB-89A6-4511-A650-FBCBE95A350A}">
      <dgm:prSet/>
      <dgm:spPr/>
      <dgm:t>
        <a:bodyPr/>
        <a:lstStyle/>
        <a:p>
          <a:endParaRPr lang="en-US"/>
        </a:p>
      </dgm:t>
    </dgm:pt>
    <dgm:pt modelId="{6F0A4D38-7314-41CC-BD95-656BEDCDC962}" type="pres">
      <dgm:prSet presAssocID="{35837231-5C4F-4C93-B5C9-05D9D45C6C89}" presName="Name0" presStyleCnt="0">
        <dgm:presLayoutVars>
          <dgm:chMax val="1"/>
          <dgm:dir/>
          <dgm:animLvl val="ctr"/>
          <dgm:resizeHandles val="exact"/>
        </dgm:presLayoutVars>
      </dgm:prSet>
      <dgm:spPr/>
      <dgm:t>
        <a:bodyPr/>
        <a:lstStyle/>
        <a:p>
          <a:endParaRPr lang="en-US"/>
        </a:p>
      </dgm:t>
    </dgm:pt>
    <dgm:pt modelId="{151DDEE7-740D-4192-A484-00909DD6440D}" type="pres">
      <dgm:prSet presAssocID="{53F241B5-907D-4035-80D1-4BE0089CCB1C}" presName="centerShape" presStyleLbl="node0" presStyleIdx="0" presStyleCnt="1" custLinFactNeighborX="-35780" custLinFactNeighborY="2401"/>
      <dgm:spPr/>
      <dgm:t>
        <a:bodyPr/>
        <a:lstStyle/>
        <a:p>
          <a:endParaRPr lang="en-US"/>
        </a:p>
      </dgm:t>
    </dgm:pt>
  </dgm:ptLst>
  <dgm:cxnLst>
    <dgm:cxn modelId="{1975F879-80AE-49C5-BB6E-08F234F53B1F}" srcId="{35837231-5C4F-4C93-B5C9-05D9D45C6C89}" destId="{23D4BD95-C974-495E-84E6-DACE5C9595FA}" srcOrd="2" destOrd="0" parTransId="{AA9CCEEA-9BD4-4863-91DC-28AE90C7B784}" sibTransId="{3A0CF426-50D9-4C0B-A8DC-EB3EC944194C}"/>
    <dgm:cxn modelId="{4CA63C21-5053-46D0-A96A-CFD846D9FC26}" srcId="{35837231-5C4F-4C93-B5C9-05D9D45C6C89}" destId="{7DEC9728-908C-4AD3-A42A-1BF8802922DF}" srcOrd="3" destOrd="0" parTransId="{432B38D0-FA34-488D-A9FB-7A270A8DC84A}" sibTransId="{3652EA8C-27CE-41B6-887B-5431E67BACA9}"/>
    <dgm:cxn modelId="{62039071-818A-4D84-AB15-165D5C7724EF}" type="presOf" srcId="{53F241B5-907D-4035-80D1-4BE0089CCB1C}" destId="{151DDEE7-740D-4192-A484-00909DD6440D}" srcOrd="0" destOrd="0" presId="urn:microsoft.com/office/officeart/2005/8/layout/radial6"/>
    <dgm:cxn modelId="{592C71D0-BF84-4425-A45A-10BF2FE18523}" srcId="{35837231-5C4F-4C93-B5C9-05D9D45C6C89}" destId="{53F241B5-907D-4035-80D1-4BE0089CCB1C}" srcOrd="0" destOrd="0" parTransId="{383B162B-F90F-46BE-9367-11D503733371}" sibTransId="{471E27C9-42ED-4DE5-AFF4-93633A8F7048}"/>
    <dgm:cxn modelId="{C57666EA-F24F-464D-A130-ADCB022CAF4A}" type="presOf" srcId="{35837231-5C4F-4C93-B5C9-05D9D45C6C89}" destId="{6F0A4D38-7314-41CC-BD95-656BEDCDC962}" srcOrd="0" destOrd="0" presId="urn:microsoft.com/office/officeart/2005/8/layout/radial6"/>
    <dgm:cxn modelId="{A10CDBDB-89A6-4511-A650-FBCBE95A350A}" srcId="{35837231-5C4F-4C93-B5C9-05D9D45C6C89}" destId="{E3FC72B9-64E8-477A-81C7-6D298C439AA1}" srcOrd="1" destOrd="0" parTransId="{0B55EF4C-591E-4EEA-A621-740E5BDC4358}" sibTransId="{9591B36A-CE97-459E-A217-F859570577FA}"/>
    <dgm:cxn modelId="{3FE005D9-7554-49AD-AB7F-E09A7A44F02B}" type="presParOf" srcId="{6F0A4D38-7314-41CC-BD95-656BEDCDC962}" destId="{151DDEE7-740D-4192-A484-00909DD6440D}" srcOrd="0"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837231-5C4F-4C93-B5C9-05D9D45C6C89}" type="doc">
      <dgm:prSet loTypeId="urn:microsoft.com/office/officeart/2005/8/layout/radial6" loCatId="relationship" qsTypeId="urn:microsoft.com/office/officeart/2005/8/quickstyle/3d8" qsCatId="3D" csTypeId="urn:microsoft.com/office/officeart/2005/8/colors/accent1_2" csCatId="accent1"/>
      <dgm:spPr/>
      <dgm:t>
        <a:bodyPr/>
        <a:lstStyle/>
        <a:p>
          <a:endParaRPr lang="en-US"/>
        </a:p>
      </dgm:t>
    </dgm:pt>
    <dgm:pt modelId="{53F241B5-907D-4035-80D1-4BE0089CCB1C}">
      <dgm:prSet/>
      <dgm:spPr/>
      <dgm:t>
        <a:bodyPr/>
        <a:lstStyle/>
        <a:p>
          <a:pPr rtl="1"/>
          <a:r>
            <a:rPr lang="fa-IR" b="1" dirty="0" smtClean="0">
              <a:cs typeface="B Nazanin" pitchFamily="2" charset="-78"/>
            </a:rPr>
            <a:t>مد انتقال </a:t>
          </a:r>
          <a:r>
            <a:rPr lang="en-US" b="1" dirty="0" smtClean="0">
              <a:cs typeface="B Nazanin" pitchFamily="2" charset="-78"/>
            </a:rPr>
            <a:t>ASCII</a:t>
          </a:r>
          <a:endParaRPr lang="en-US" dirty="0">
            <a:cs typeface="B Nazanin" pitchFamily="2" charset="-78"/>
          </a:endParaRPr>
        </a:p>
      </dgm:t>
    </dgm:pt>
    <dgm:pt modelId="{383B162B-F90F-46BE-9367-11D503733371}" type="parTrans" cxnId="{592C71D0-BF84-4425-A45A-10BF2FE18523}">
      <dgm:prSet/>
      <dgm:spPr/>
      <dgm:t>
        <a:bodyPr/>
        <a:lstStyle/>
        <a:p>
          <a:endParaRPr lang="en-US"/>
        </a:p>
      </dgm:t>
    </dgm:pt>
    <dgm:pt modelId="{471E27C9-42ED-4DE5-AFF4-93633A8F7048}" type="sibTrans" cxnId="{592C71D0-BF84-4425-A45A-10BF2FE18523}">
      <dgm:prSet/>
      <dgm:spPr/>
      <dgm:t>
        <a:bodyPr/>
        <a:lstStyle/>
        <a:p>
          <a:endParaRPr lang="en-US"/>
        </a:p>
      </dgm:t>
    </dgm:pt>
    <dgm:pt modelId="{63B0F706-2485-4520-B97A-4532E4266ECD}">
      <dgm:prSet/>
      <dgm:spPr/>
      <dgm:t>
        <a:bodyPr/>
        <a:lstStyle/>
        <a:p>
          <a:pPr rtl="1"/>
          <a:endParaRPr lang="en-US" b="1" dirty="0"/>
        </a:p>
      </dgm:t>
    </dgm:pt>
    <dgm:pt modelId="{5D0FAFD1-CDFA-4081-9F04-A2DF7ABB0190}" type="parTrans" cxnId="{DD8A4463-26DA-4DF7-981A-E04D5ADFE863}">
      <dgm:prSet/>
      <dgm:spPr/>
      <dgm:t>
        <a:bodyPr/>
        <a:lstStyle/>
        <a:p>
          <a:endParaRPr lang="en-US"/>
        </a:p>
      </dgm:t>
    </dgm:pt>
    <dgm:pt modelId="{6E7D3507-6931-4B31-9CBA-890DDFC4BF39}" type="sibTrans" cxnId="{DD8A4463-26DA-4DF7-981A-E04D5ADFE863}">
      <dgm:prSet/>
      <dgm:spPr/>
      <dgm:t>
        <a:bodyPr/>
        <a:lstStyle/>
        <a:p>
          <a:endParaRPr lang="en-US"/>
        </a:p>
      </dgm:t>
    </dgm:pt>
    <dgm:pt modelId="{23D4BD95-C974-495E-84E6-DACE5C9595FA}">
      <dgm:prSet/>
      <dgm:spPr/>
      <dgm:t>
        <a:bodyPr/>
        <a:lstStyle/>
        <a:p>
          <a:pPr rtl="1"/>
          <a:endParaRPr lang="en-US" b="1" dirty="0"/>
        </a:p>
      </dgm:t>
    </dgm:pt>
    <dgm:pt modelId="{AA9CCEEA-9BD4-4863-91DC-28AE90C7B784}" type="parTrans" cxnId="{1975F879-80AE-49C5-BB6E-08F234F53B1F}">
      <dgm:prSet/>
      <dgm:spPr/>
      <dgm:t>
        <a:bodyPr/>
        <a:lstStyle/>
        <a:p>
          <a:endParaRPr lang="en-US"/>
        </a:p>
      </dgm:t>
    </dgm:pt>
    <dgm:pt modelId="{3A0CF426-50D9-4C0B-A8DC-EB3EC944194C}" type="sibTrans" cxnId="{1975F879-80AE-49C5-BB6E-08F234F53B1F}">
      <dgm:prSet/>
      <dgm:spPr/>
      <dgm:t>
        <a:bodyPr/>
        <a:lstStyle/>
        <a:p>
          <a:endParaRPr lang="en-US"/>
        </a:p>
      </dgm:t>
    </dgm:pt>
    <dgm:pt modelId="{7DEC9728-908C-4AD3-A42A-1BF8802922DF}">
      <dgm:prSet/>
      <dgm:spPr/>
      <dgm:t>
        <a:bodyPr/>
        <a:lstStyle/>
        <a:p>
          <a:endParaRPr lang="en-US"/>
        </a:p>
      </dgm:t>
    </dgm:pt>
    <dgm:pt modelId="{432B38D0-FA34-488D-A9FB-7A270A8DC84A}" type="parTrans" cxnId="{4CA63C21-5053-46D0-A96A-CFD846D9FC26}">
      <dgm:prSet/>
      <dgm:spPr/>
      <dgm:t>
        <a:bodyPr/>
        <a:lstStyle/>
        <a:p>
          <a:endParaRPr lang="en-US"/>
        </a:p>
      </dgm:t>
    </dgm:pt>
    <dgm:pt modelId="{3652EA8C-27CE-41B6-887B-5431E67BACA9}" type="sibTrans" cxnId="{4CA63C21-5053-46D0-A96A-CFD846D9FC26}">
      <dgm:prSet/>
      <dgm:spPr/>
      <dgm:t>
        <a:bodyPr/>
        <a:lstStyle/>
        <a:p>
          <a:endParaRPr lang="en-US"/>
        </a:p>
      </dgm:t>
    </dgm:pt>
    <dgm:pt modelId="{6F0A4D38-7314-41CC-BD95-656BEDCDC962}" type="pres">
      <dgm:prSet presAssocID="{35837231-5C4F-4C93-B5C9-05D9D45C6C89}" presName="Name0" presStyleCnt="0">
        <dgm:presLayoutVars>
          <dgm:chMax val="1"/>
          <dgm:dir/>
          <dgm:animLvl val="ctr"/>
          <dgm:resizeHandles val="exact"/>
        </dgm:presLayoutVars>
      </dgm:prSet>
      <dgm:spPr/>
      <dgm:t>
        <a:bodyPr/>
        <a:lstStyle/>
        <a:p>
          <a:endParaRPr lang="en-US"/>
        </a:p>
      </dgm:t>
    </dgm:pt>
    <dgm:pt modelId="{151DDEE7-740D-4192-A484-00909DD6440D}" type="pres">
      <dgm:prSet presAssocID="{53F241B5-907D-4035-80D1-4BE0089CCB1C}" presName="centerShape" presStyleLbl="node0" presStyleIdx="0" presStyleCnt="1" custLinFactNeighborX="-28498" custLinFactNeighborY="10895"/>
      <dgm:spPr/>
      <dgm:t>
        <a:bodyPr/>
        <a:lstStyle/>
        <a:p>
          <a:endParaRPr lang="en-US"/>
        </a:p>
      </dgm:t>
    </dgm:pt>
  </dgm:ptLst>
  <dgm:cxnLst>
    <dgm:cxn modelId="{DD8A4463-26DA-4DF7-981A-E04D5ADFE863}" srcId="{35837231-5C4F-4C93-B5C9-05D9D45C6C89}" destId="{63B0F706-2485-4520-B97A-4532E4266ECD}" srcOrd="1" destOrd="0" parTransId="{5D0FAFD1-CDFA-4081-9F04-A2DF7ABB0190}" sibTransId="{6E7D3507-6931-4B31-9CBA-890DDFC4BF39}"/>
    <dgm:cxn modelId="{1975F879-80AE-49C5-BB6E-08F234F53B1F}" srcId="{35837231-5C4F-4C93-B5C9-05D9D45C6C89}" destId="{23D4BD95-C974-495E-84E6-DACE5C9595FA}" srcOrd="2" destOrd="0" parTransId="{AA9CCEEA-9BD4-4863-91DC-28AE90C7B784}" sibTransId="{3A0CF426-50D9-4C0B-A8DC-EB3EC944194C}"/>
    <dgm:cxn modelId="{81743E71-D04E-4297-8D5F-AF0A57990426}" type="presOf" srcId="{53F241B5-907D-4035-80D1-4BE0089CCB1C}" destId="{151DDEE7-740D-4192-A484-00909DD6440D}" srcOrd="0" destOrd="0" presId="urn:microsoft.com/office/officeart/2005/8/layout/radial6"/>
    <dgm:cxn modelId="{42DDCDC0-67CF-45F4-8083-3B7965185644}" type="presOf" srcId="{35837231-5C4F-4C93-B5C9-05D9D45C6C89}" destId="{6F0A4D38-7314-41CC-BD95-656BEDCDC962}" srcOrd="0" destOrd="0" presId="urn:microsoft.com/office/officeart/2005/8/layout/radial6"/>
    <dgm:cxn modelId="{4CA63C21-5053-46D0-A96A-CFD846D9FC26}" srcId="{35837231-5C4F-4C93-B5C9-05D9D45C6C89}" destId="{7DEC9728-908C-4AD3-A42A-1BF8802922DF}" srcOrd="3" destOrd="0" parTransId="{432B38D0-FA34-488D-A9FB-7A270A8DC84A}" sibTransId="{3652EA8C-27CE-41B6-887B-5431E67BACA9}"/>
    <dgm:cxn modelId="{592C71D0-BF84-4425-A45A-10BF2FE18523}" srcId="{35837231-5C4F-4C93-B5C9-05D9D45C6C89}" destId="{53F241B5-907D-4035-80D1-4BE0089CCB1C}" srcOrd="0" destOrd="0" parTransId="{383B162B-F90F-46BE-9367-11D503733371}" sibTransId="{471E27C9-42ED-4DE5-AFF4-93633A8F7048}"/>
    <dgm:cxn modelId="{438E8B54-C58D-4AC0-A8ED-3445B71D90A1}" type="presParOf" srcId="{6F0A4D38-7314-41CC-BD95-656BEDCDC962}" destId="{151DDEE7-740D-4192-A484-00909DD6440D}" srcOrd="0"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9AB57D-5BAF-4E9B-82E8-E3F10F782123}" type="doc">
      <dgm:prSet loTypeId="urn:microsoft.com/office/officeart/2005/8/layout/cycle8" loCatId="cycle" qsTypeId="urn:microsoft.com/office/officeart/2005/8/quickstyle/simple5" qsCatId="simple" csTypeId="urn:microsoft.com/office/officeart/2005/8/colors/accent1_2" csCatId="accent1" phldr="1"/>
      <dgm:spPr/>
    </dgm:pt>
    <dgm:pt modelId="{6A823F5E-0C35-4EEB-9523-65E3BE164662}" type="pres">
      <dgm:prSet presAssocID="{759AB57D-5BAF-4E9B-82E8-E3F10F782123}" presName="compositeShape" presStyleCnt="0">
        <dgm:presLayoutVars>
          <dgm:chMax val="7"/>
          <dgm:dir/>
          <dgm:resizeHandles val="exact"/>
        </dgm:presLayoutVars>
      </dgm:prSet>
      <dgm:spPr/>
    </dgm:pt>
  </dgm:ptLst>
  <dgm:cxnLst>
    <dgm:cxn modelId="{BFF163CB-875A-4BC5-A7B8-2B4D3F671B22}" type="presOf" srcId="{759AB57D-5BAF-4E9B-82E8-E3F10F782123}" destId="{6A823F5E-0C35-4EEB-9523-65E3BE164662}" srcOrd="0"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18FB43-DB7B-4D5C-92F7-F1A6AA5BA5F6}" type="doc">
      <dgm:prSet loTypeId="urn:microsoft.com/office/officeart/2005/8/layout/vList2" loCatId="list" qsTypeId="urn:microsoft.com/office/officeart/2005/8/quickstyle/3d3" qsCatId="3D" csTypeId="urn:microsoft.com/office/officeart/2005/8/colors/accent5_1" csCatId="accent5"/>
      <dgm:spPr/>
      <dgm:t>
        <a:bodyPr/>
        <a:lstStyle/>
        <a:p>
          <a:endParaRPr lang="en-US"/>
        </a:p>
      </dgm:t>
    </dgm:pt>
    <dgm:pt modelId="{735C7DB9-140D-4E6B-BE8C-811E2A29459A}">
      <dgm:prSet/>
      <dgm:spPr/>
      <dgm:t>
        <a:bodyPr/>
        <a:lstStyle/>
        <a:p>
          <a:pPr rtl="1"/>
          <a:r>
            <a:rPr lang="fa-IR" b="1" baseline="0" dirty="0" smtClean="0">
              <a:cs typeface="B Nazanin" pitchFamily="2" charset="-78"/>
            </a:rPr>
            <a:t>ارتباط منطقي </a:t>
          </a:r>
          <a:r>
            <a:rPr lang="en-US" b="1" baseline="0" dirty="0" smtClean="0">
              <a:cs typeface="B Nazanin" pitchFamily="2" charset="-78"/>
            </a:rPr>
            <a:t>(Logic)</a:t>
          </a:r>
          <a:r>
            <a:rPr lang="fa-IR" b="1" baseline="0" dirty="0" smtClean="0">
              <a:cs typeface="B Nazanin" pitchFamily="2" charset="-78"/>
            </a:rPr>
            <a:t> در شبکه</a:t>
          </a:r>
          <a:r>
            <a:rPr lang="en-US" b="1" baseline="0" dirty="0" smtClean="0">
              <a:cs typeface="B Nazanin" pitchFamily="2" charset="-78"/>
            </a:rPr>
            <a:t> </a:t>
          </a:r>
          <a:r>
            <a:rPr lang="en-US" b="1" baseline="0" dirty="0" err="1" smtClean="0">
              <a:cs typeface="B Nazanin" pitchFamily="2" charset="-78"/>
            </a:rPr>
            <a:t>Modbus</a:t>
          </a:r>
          <a:r>
            <a:rPr lang="en-US" b="1" baseline="0" dirty="0" smtClean="0">
              <a:cs typeface="B Nazanin" pitchFamily="2" charset="-78"/>
            </a:rPr>
            <a:t> Plus </a:t>
          </a:r>
          <a:r>
            <a:rPr lang="fa-IR" b="1" baseline="0" dirty="0" smtClean="0">
              <a:cs typeface="B Nazanin" pitchFamily="2" charset="-78"/>
            </a:rPr>
            <a:t/>
          </a:r>
          <a:br>
            <a:rPr lang="fa-IR" b="1" baseline="0" dirty="0" smtClean="0">
              <a:cs typeface="B Nazanin" pitchFamily="2" charset="-78"/>
            </a:rPr>
          </a:br>
          <a:endParaRPr lang="en-US" baseline="0" dirty="0">
            <a:cs typeface="B Nazanin" pitchFamily="2" charset="-78"/>
          </a:endParaRPr>
        </a:p>
      </dgm:t>
    </dgm:pt>
    <dgm:pt modelId="{9878DA0F-724D-4163-8528-D8CA1BF5CE44}" type="parTrans" cxnId="{22FAAED3-6729-4442-B96E-14B471BF9CC4}">
      <dgm:prSet/>
      <dgm:spPr/>
      <dgm:t>
        <a:bodyPr/>
        <a:lstStyle/>
        <a:p>
          <a:endParaRPr lang="en-US"/>
        </a:p>
      </dgm:t>
    </dgm:pt>
    <dgm:pt modelId="{B8187AF6-7C50-4482-9197-80F3805C5873}" type="sibTrans" cxnId="{22FAAED3-6729-4442-B96E-14B471BF9CC4}">
      <dgm:prSet/>
      <dgm:spPr/>
      <dgm:t>
        <a:bodyPr/>
        <a:lstStyle/>
        <a:p>
          <a:endParaRPr lang="en-US"/>
        </a:p>
      </dgm:t>
    </dgm:pt>
    <dgm:pt modelId="{FD8AB192-EFBA-454F-9CA4-04BF554A5DAF}" type="pres">
      <dgm:prSet presAssocID="{4018FB43-DB7B-4D5C-92F7-F1A6AA5BA5F6}" presName="linear" presStyleCnt="0">
        <dgm:presLayoutVars>
          <dgm:animLvl val="lvl"/>
          <dgm:resizeHandles val="exact"/>
        </dgm:presLayoutVars>
      </dgm:prSet>
      <dgm:spPr/>
      <dgm:t>
        <a:bodyPr/>
        <a:lstStyle/>
        <a:p>
          <a:endParaRPr lang="en-US"/>
        </a:p>
      </dgm:t>
    </dgm:pt>
    <dgm:pt modelId="{B1C874E5-2ECA-4AE3-8C82-495F04228FBE}" type="pres">
      <dgm:prSet presAssocID="{735C7DB9-140D-4E6B-BE8C-811E2A29459A}" presName="parentText" presStyleLbl="node1" presStyleIdx="0" presStyleCnt="1" custLinFactNeighborX="1754" custLinFactNeighborY="-1689">
        <dgm:presLayoutVars>
          <dgm:chMax val="0"/>
          <dgm:bulletEnabled val="1"/>
        </dgm:presLayoutVars>
      </dgm:prSet>
      <dgm:spPr/>
      <dgm:t>
        <a:bodyPr/>
        <a:lstStyle/>
        <a:p>
          <a:endParaRPr lang="en-US"/>
        </a:p>
      </dgm:t>
    </dgm:pt>
  </dgm:ptLst>
  <dgm:cxnLst>
    <dgm:cxn modelId="{D0F6581C-8E09-4DFF-B1D1-811B5D4EF552}" type="presOf" srcId="{735C7DB9-140D-4E6B-BE8C-811E2A29459A}" destId="{B1C874E5-2ECA-4AE3-8C82-495F04228FBE}" srcOrd="0" destOrd="0" presId="urn:microsoft.com/office/officeart/2005/8/layout/vList2"/>
    <dgm:cxn modelId="{7F98824B-3274-4EA3-9B83-E3CD625F75E2}" type="presOf" srcId="{4018FB43-DB7B-4D5C-92F7-F1A6AA5BA5F6}" destId="{FD8AB192-EFBA-454F-9CA4-04BF554A5DAF}" srcOrd="0" destOrd="0" presId="urn:microsoft.com/office/officeart/2005/8/layout/vList2"/>
    <dgm:cxn modelId="{22FAAED3-6729-4442-B96E-14B471BF9CC4}" srcId="{4018FB43-DB7B-4D5C-92F7-F1A6AA5BA5F6}" destId="{735C7DB9-140D-4E6B-BE8C-811E2A29459A}" srcOrd="0" destOrd="0" parTransId="{9878DA0F-724D-4163-8528-D8CA1BF5CE44}" sibTransId="{B8187AF6-7C50-4482-9197-80F3805C5873}"/>
    <dgm:cxn modelId="{26BCAE04-7792-4334-94AD-21E4C04DB604}" type="presParOf" srcId="{FD8AB192-EFBA-454F-9CA4-04BF554A5DAF}" destId="{B1C874E5-2ECA-4AE3-8C82-495F04228FB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9AB57D-5BAF-4E9B-82E8-E3F10F782123}" type="doc">
      <dgm:prSet loTypeId="urn:microsoft.com/office/officeart/2005/8/layout/cycle8" loCatId="cycle" qsTypeId="urn:microsoft.com/office/officeart/2005/8/quickstyle/simple5" qsCatId="simple" csTypeId="urn:microsoft.com/office/officeart/2005/8/colors/accent1_2" csCatId="accent1" phldr="1"/>
      <dgm:spPr/>
    </dgm:pt>
    <dgm:pt modelId="{6A823F5E-0C35-4EEB-9523-65E3BE164662}" type="pres">
      <dgm:prSet presAssocID="{759AB57D-5BAF-4E9B-82E8-E3F10F782123}" presName="compositeShape" presStyleCnt="0">
        <dgm:presLayoutVars>
          <dgm:chMax val="7"/>
          <dgm:dir/>
          <dgm:resizeHandles val="exact"/>
        </dgm:presLayoutVars>
      </dgm:prSet>
      <dgm:spPr/>
    </dgm:pt>
  </dgm:ptLst>
  <dgm:cxnLst>
    <dgm:cxn modelId="{893E6D14-1DE9-4626-B818-E6610B028F85}" type="presOf" srcId="{759AB57D-5BAF-4E9B-82E8-E3F10F782123}" destId="{6A823F5E-0C35-4EEB-9523-65E3BE164662}" srcOrd="0"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184C19-E612-4EBF-9167-4627EE78C373}" type="datetimeFigureOut">
              <a:rPr lang="en-US" smtClean="0"/>
              <a:pPr/>
              <a:t>10/14/2011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BCF891-161F-41E6-B516-25380AE45640}" type="slidenum">
              <a:rPr lang="en-US" smtClean="0"/>
              <a:pPr/>
              <a:t>‹#›</a:t>
            </a:fld>
            <a:endParaRPr lang="en-US"/>
          </a:p>
        </p:txBody>
      </p:sp>
    </p:spTree>
    <p:extLst>
      <p:ext uri="{BB962C8B-B14F-4D97-AF65-F5344CB8AC3E}">
        <p14:creationId xmlns:p14="http://schemas.microsoft.com/office/powerpoint/2010/main" val="2163474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36D0A10-7892-418F-AEEC-D1921C82777C}" type="slidenum">
              <a:rPr lang="en-US" smtClean="0">
                <a:solidFill>
                  <a:prstClr val="black"/>
                </a:solidFill>
              </a:rPr>
              <a:pPr/>
              <a:t>1</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BCF891-161F-41E6-B516-25380AE45640}" type="slidenum">
              <a:rPr lang="en-US" smtClean="0"/>
              <a:pPr/>
              <a:t>27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BCF891-161F-41E6-B516-25380AE45640}" type="slidenum">
              <a:rPr lang="en-US" smtClean="0"/>
              <a:pPr/>
              <a:t>30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BCF891-161F-41E6-B516-25380AE45640}" type="slidenum">
              <a:rPr lang="en-US" smtClean="0"/>
              <a:pPr/>
              <a:t>31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BCF891-161F-41E6-B516-25380AE45640}" type="slidenum">
              <a:rPr lang="en-US" smtClean="0"/>
              <a:pPr/>
              <a:t>56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BCF891-161F-41E6-B516-25380AE45640}" type="slidenum">
              <a:rPr lang="en-US" smtClean="0"/>
              <a:pPr/>
              <a:t>67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BCF891-161F-41E6-B516-25380AE45640}" type="slidenum">
              <a:rPr lang="en-US" smtClean="0"/>
              <a:pPr/>
              <a:t>70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BCF891-161F-41E6-B516-25380AE45640}" type="slidenum">
              <a:rPr lang="en-US" smtClean="0"/>
              <a:pPr/>
              <a:t>74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BCF891-161F-41E6-B516-25380AE45640}"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BCF891-161F-41E6-B516-25380AE4564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BCF891-161F-41E6-B516-25380AE45640}"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BCF891-161F-41E6-B516-25380AE45640}"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BCF891-161F-41E6-B516-25380AE45640}" type="slidenum">
              <a:rPr lang="en-US" smtClean="0"/>
              <a:pPr/>
              <a:t>16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BCF891-161F-41E6-B516-25380AE45640}" type="slidenum">
              <a:rPr lang="en-US" smtClean="0"/>
              <a:pPr/>
              <a:t>20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BCF891-161F-41E6-B516-25380AE45640}" type="slidenum">
              <a:rPr lang="en-US" smtClean="0"/>
              <a:pPr/>
              <a:t>25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BCF891-161F-41E6-B516-25380AE45640}"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A8F8A69-984B-4871-B10F-EC8F5C141D19}" type="datetime1">
              <a:rPr lang="en-US" smtClean="0"/>
              <a:pPr/>
              <a:t>10/14/2011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7F129A8-6A33-426F-AD5F-A19C24614A3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pull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599A17-6778-4031-BEA3-93F2C781F39F}" type="datetime1">
              <a:rPr lang="en-US" smtClean="0"/>
              <a:pPr/>
              <a:t>10/14/2011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129A8-6A33-426F-AD5F-A19C24614A3D}" type="slidenum">
              <a:rPr lang="en-US" smtClean="0"/>
              <a:pPr/>
              <a:t>‹#›</a:t>
            </a:fld>
            <a:endParaRPr lang="en-US"/>
          </a:p>
        </p:txBody>
      </p:sp>
    </p:spTree>
  </p:cSld>
  <p:clrMapOvr>
    <a:masterClrMapping/>
  </p:clrMapOvr>
  <p:transition>
    <p:pull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15A6C7-B586-4156-8107-78E9EB68FF3F}" type="datetime1">
              <a:rPr lang="en-US" smtClean="0"/>
              <a:pPr/>
              <a:t>10/14/2011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129A8-6A33-426F-AD5F-A19C24614A3D}" type="slidenum">
              <a:rPr lang="en-US" smtClean="0"/>
              <a:pPr/>
              <a:t>‹#›</a:t>
            </a:fld>
            <a:endParaRPr lang="en-US"/>
          </a:p>
        </p:txBody>
      </p:sp>
    </p:spTree>
  </p:cSld>
  <p:clrMapOvr>
    <a:masterClrMapping/>
  </p:clrMapOvr>
  <p:transition>
    <p:pull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8A9700-FE39-48D3-B070-735F1766356F}" type="datetime1">
              <a:rPr lang="en-US" smtClean="0"/>
              <a:pPr/>
              <a:t>10/14/2011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129A8-6A33-426F-AD5F-A19C24614A3D}" type="slidenum">
              <a:rPr lang="en-US" smtClean="0"/>
              <a:pPr/>
              <a:t>‹#›</a:t>
            </a:fld>
            <a:endParaRPr lang="en-US"/>
          </a:p>
        </p:txBody>
      </p:sp>
    </p:spTree>
  </p:cSld>
  <p:clrMapOvr>
    <a:masterClrMapping/>
  </p:clrMapOvr>
  <p:transition>
    <p:pull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85F6BBB-ACC0-4D2F-9063-2E23D963493A}" type="datetime1">
              <a:rPr lang="en-US" smtClean="0"/>
              <a:pPr/>
              <a:t>10/14/2011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129A8-6A33-426F-AD5F-A19C24614A3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pull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1BC3F66-1074-42C5-92B4-8EF55F22439F}" type="datetime1">
              <a:rPr lang="en-US" smtClean="0"/>
              <a:pPr/>
              <a:t>10/14/2011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129A8-6A33-426F-AD5F-A19C24614A3D}" type="slidenum">
              <a:rPr lang="en-US" smtClean="0"/>
              <a:pPr/>
              <a:t>‹#›</a:t>
            </a:fld>
            <a:endParaRPr lang="en-US"/>
          </a:p>
        </p:txBody>
      </p:sp>
    </p:spTree>
  </p:cSld>
  <p:clrMapOvr>
    <a:masterClrMapping/>
  </p:clrMapOvr>
  <p:transition>
    <p:pull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5E28DE1-4D51-485A-B202-1BD5628F2156}" type="datetime1">
              <a:rPr lang="en-US" smtClean="0"/>
              <a:pPr/>
              <a:t>10/14/2011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F129A8-6A33-426F-AD5F-A19C24614A3D}" type="slidenum">
              <a:rPr lang="en-US" smtClean="0"/>
              <a:pPr/>
              <a:t>‹#›</a:t>
            </a:fld>
            <a:endParaRPr lang="en-US"/>
          </a:p>
        </p:txBody>
      </p:sp>
    </p:spTree>
  </p:cSld>
  <p:clrMapOvr>
    <a:masterClrMapping/>
  </p:clrMapOvr>
  <p:transition>
    <p:pull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0D53654-BE99-41AE-B6EA-9F641A2F9E06}" type="datetime1">
              <a:rPr lang="en-US" smtClean="0"/>
              <a:pPr/>
              <a:t>10/14/2011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F129A8-6A33-426F-AD5F-A19C24614A3D}" type="slidenum">
              <a:rPr lang="en-US" smtClean="0"/>
              <a:pPr/>
              <a:t>‹#›</a:t>
            </a:fld>
            <a:endParaRPr lang="en-US"/>
          </a:p>
        </p:txBody>
      </p:sp>
    </p:spTree>
  </p:cSld>
  <p:clrMapOvr>
    <a:masterClrMapping/>
  </p:clrMapOvr>
  <p:transition>
    <p:pull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7A899-5CA1-43C3-8533-CEE83D06DB95}" type="datetime1">
              <a:rPr lang="en-US" smtClean="0"/>
              <a:pPr/>
              <a:t>10/14/2011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F129A8-6A33-426F-AD5F-A19C24614A3D}" type="slidenum">
              <a:rPr lang="en-US" smtClean="0"/>
              <a:pPr/>
              <a:t>‹#›</a:t>
            </a:fld>
            <a:endParaRPr lang="en-US"/>
          </a:p>
        </p:txBody>
      </p:sp>
    </p:spTree>
  </p:cSld>
  <p:clrMapOvr>
    <a:masterClrMapping/>
  </p:clrMapOvr>
  <p:transition>
    <p:pull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9CB022-D741-4CDE-AB02-8A8EB756DE3A}" type="datetime1">
              <a:rPr lang="en-US" smtClean="0"/>
              <a:pPr/>
              <a:t>10/14/2011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129A8-6A33-426F-AD5F-A19C24614A3D}" type="slidenum">
              <a:rPr lang="en-US" smtClean="0"/>
              <a:pPr/>
              <a:t>‹#›</a:t>
            </a:fld>
            <a:endParaRPr lang="en-US"/>
          </a:p>
        </p:txBody>
      </p:sp>
    </p:spTree>
  </p:cSld>
  <p:clrMapOvr>
    <a:masterClrMapping/>
  </p:clrMapOvr>
  <p:transition>
    <p:pull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2AB80BC-378D-4AF2-A295-E08C7D0BC8FA}" type="datetime1">
              <a:rPr lang="en-US" smtClean="0"/>
              <a:pPr/>
              <a:t>10/14/2011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7F129A8-6A33-426F-AD5F-A19C24614A3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pull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9DBBEBD-1912-4887-B18C-ADB30296D403}" type="datetime1">
              <a:rPr lang="en-US" smtClean="0"/>
              <a:pPr/>
              <a:t>10/14/2011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7F129A8-6A33-426F-AD5F-A19C24614A3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pull dir="d"/>
  </p:transition>
  <p:timing>
    <p:tnLst>
      <p:par>
        <p:cTn id="1" dur="indefinite" restart="never" nodeType="tmRoot"/>
      </p:par>
    </p:tnLst>
  </p:timing>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16.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8.png"/></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wmf"/><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image" Target="../media/image55.wmf"/><Relationship Id="rId3" Type="http://schemas.openxmlformats.org/officeDocument/2006/relationships/image" Target="../media/image45.png"/><Relationship Id="rId7" Type="http://schemas.openxmlformats.org/officeDocument/2006/relationships/image" Target="../media/image49.wmf"/><Relationship Id="rId12" Type="http://schemas.openxmlformats.org/officeDocument/2006/relationships/image" Target="../media/image54.jpeg"/><Relationship Id="rId2" Type="http://schemas.openxmlformats.org/officeDocument/2006/relationships/image" Target="../media/image44.wmf"/><Relationship Id="rId1" Type="http://schemas.openxmlformats.org/officeDocument/2006/relationships/slideLayout" Target="../slideLayouts/slideLayout2.xml"/><Relationship Id="rId6" Type="http://schemas.openxmlformats.org/officeDocument/2006/relationships/image" Target="../media/image48.wmf"/><Relationship Id="rId11" Type="http://schemas.openxmlformats.org/officeDocument/2006/relationships/image" Target="../media/image53.jpe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jpeg"/><Relationship Id="rId9" Type="http://schemas.openxmlformats.org/officeDocument/2006/relationships/image" Target="../media/image51.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www.modbus.org/" TargetMode="External"/><Relationship Id="rId2" Type="http://schemas.openxmlformats.org/officeDocument/2006/relationships/hyperlink" Target="http://www.schneider-electric.co.k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6532" y="476671"/>
            <a:ext cx="2438095" cy="2539683"/>
          </a:xfrm>
          <a:prstGeom prst="rect">
            <a:avLst/>
          </a:prstGeom>
        </p:spPr>
      </p:pic>
      <p:sp>
        <p:nvSpPr>
          <p:cNvPr id="3" name="Rectangle 2"/>
          <p:cNvSpPr/>
          <p:nvPr/>
        </p:nvSpPr>
        <p:spPr>
          <a:xfrm>
            <a:off x="467544" y="3152581"/>
            <a:ext cx="7847050" cy="1754326"/>
          </a:xfrm>
          <a:prstGeom prst="rect">
            <a:avLst/>
          </a:prstGeom>
        </p:spPr>
        <p:style>
          <a:lnRef idx="0">
            <a:schemeClr val="accent3"/>
          </a:lnRef>
          <a:fillRef idx="3">
            <a:schemeClr val="accent3"/>
          </a:fillRef>
          <a:effectRef idx="3">
            <a:schemeClr val="accent3"/>
          </a:effectRef>
          <a:fontRef idx="minor">
            <a:schemeClr val="lt1"/>
          </a:fontRef>
        </p:style>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rtl="1"/>
            <a:r>
              <a:rPr lang="fa-IR" sz="5400" b="1" cap="all" dirty="0" smtClean="0">
                <a:ln w="0"/>
                <a:gradFill flip="none">
                  <a:gsLst>
                    <a:gs pos="0">
                      <a:srgbClr val="FE8637">
                        <a:tint val="75000"/>
                        <a:shade val="75000"/>
                        <a:satMod val="170000"/>
                      </a:srgbClr>
                    </a:gs>
                    <a:gs pos="49000">
                      <a:srgbClr val="FE8637">
                        <a:tint val="88000"/>
                        <a:shade val="65000"/>
                        <a:satMod val="172000"/>
                      </a:srgbClr>
                    </a:gs>
                    <a:gs pos="50000">
                      <a:srgbClr val="FE8637">
                        <a:shade val="65000"/>
                        <a:satMod val="130000"/>
                      </a:srgbClr>
                    </a:gs>
                    <a:gs pos="92000">
                      <a:srgbClr val="FE8637">
                        <a:shade val="50000"/>
                        <a:satMod val="120000"/>
                      </a:srgbClr>
                    </a:gs>
                    <a:gs pos="100000">
                      <a:srgbClr val="FE8637">
                        <a:shade val="48000"/>
                        <a:satMod val="120000"/>
                      </a:srgbClr>
                    </a:gs>
                  </a:gsLst>
                  <a:lin ang="5400000"/>
                </a:gradFill>
                <a:effectLst>
                  <a:reflection blurRad="12700" stA="50000" endPos="50000" dist="5000" dir="5400000" sy="-100000" rotWithShape="0"/>
                </a:effectLst>
                <a:cs typeface="B Zar" pitchFamily="2" charset="-78"/>
              </a:rPr>
              <a:t>برنامه نویسی میکروکنترلرها</a:t>
            </a:r>
            <a:br>
              <a:rPr lang="fa-IR" sz="5400" b="1" cap="all" dirty="0" smtClean="0">
                <a:ln w="0"/>
                <a:gradFill flip="none">
                  <a:gsLst>
                    <a:gs pos="0">
                      <a:srgbClr val="FE8637">
                        <a:tint val="75000"/>
                        <a:shade val="75000"/>
                        <a:satMod val="170000"/>
                      </a:srgbClr>
                    </a:gs>
                    <a:gs pos="49000">
                      <a:srgbClr val="FE8637">
                        <a:tint val="88000"/>
                        <a:shade val="65000"/>
                        <a:satMod val="172000"/>
                      </a:srgbClr>
                    </a:gs>
                    <a:gs pos="50000">
                      <a:srgbClr val="FE8637">
                        <a:shade val="65000"/>
                        <a:satMod val="130000"/>
                      </a:srgbClr>
                    </a:gs>
                    <a:gs pos="92000">
                      <a:srgbClr val="FE8637">
                        <a:shade val="50000"/>
                        <a:satMod val="120000"/>
                      </a:srgbClr>
                    </a:gs>
                    <a:gs pos="100000">
                      <a:srgbClr val="FE8637">
                        <a:shade val="48000"/>
                        <a:satMod val="120000"/>
                      </a:srgbClr>
                    </a:gs>
                  </a:gsLst>
                  <a:lin ang="5400000"/>
                </a:gradFill>
                <a:effectLst>
                  <a:reflection blurRad="12700" stA="50000" endPos="50000" dist="5000" dir="5400000" sy="-100000" rotWithShape="0"/>
                </a:effectLst>
                <a:cs typeface="B Zar" pitchFamily="2" charset="-78"/>
              </a:rPr>
            </a:br>
            <a:r>
              <a:rPr lang="en-US" sz="5400" b="1" cap="all" dirty="0">
                <a:ln w="0"/>
                <a:gradFill flip="none">
                  <a:gsLst>
                    <a:gs pos="0">
                      <a:srgbClr val="FE8637">
                        <a:tint val="75000"/>
                        <a:shade val="75000"/>
                        <a:satMod val="170000"/>
                      </a:srgbClr>
                    </a:gs>
                    <a:gs pos="49000">
                      <a:srgbClr val="FE8637">
                        <a:tint val="88000"/>
                        <a:shade val="65000"/>
                        <a:satMod val="172000"/>
                      </a:srgbClr>
                    </a:gs>
                    <a:gs pos="50000">
                      <a:srgbClr val="FE8637">
                        <a:shade val="65000"/>
                        <a:satMod val="130000"/>
                      </a:srgbClr>
                    </a:gs>
                    <a:gs pos="92000">
                      <a:srgbClr val="FE8637">
                        <a:shade val="50000"/>
                        <a:satMod val="120000"/>
                      </a:srgbClr>
                    </a:gs>
                    <a:gs pos="100000">
                      <a:srgbClr val="FE8637">
                        <a:shade val="48000"/>
                        <a:satMod val="120000"/>
                      </a:srgbClr>
                    </a:gs>
                  </a:gsLst>
                  <a:lin ang="5400000"/>
                </a:gradFill>
                <a:effectLst>
                  <a:reflection blurRad="12700" stA="50000" endPos="50000" dist="5000" dir="5400000" sy="-100000" rotWithShape="0"/>
                </a:effectLst>
                <a:cs typeface="B Zar" pitchFamily="2" charset="-78"/>
              </a:rPr>
              <a:t>www.PicPars.com</a:t>
            </a:r>
            <a:endParaRPr lang="fa-IR" sz="5400" b="1" cap="all" dirty="0">
              <a:ln w="0"/>
              <a:gradFill flip="none">
                <a:gsLst>
                  <a:gs pos="0">
                    <a:srgbClr val="FE8637">
                      <a:tint val="75000"/>
                      <a:shade val="75000"/>
                      <a:satMod val="170000"/>
                    </a:srgbClr>
                  </a:gs>
                  <a:gs pos="49000">
                    <a:srgbClr val="FE8637">
                      <a:tint val="88000"/>
                      <a:shade val="65000"/>
                      <a:satMod val="172000"/>
                    </a:srgbClr>
                  </a:gs>
                  <a:gs pos="50000">
                    <a:srgbClr val="FE8637">
                      <a:shade val="65000"/>
                      <a:satMod val="130000"/>
                    </a:srgbClr>
                  </a:gs>
                  <a:gs pos="92000">
                    <a:srgbClr val="FE8637">
                      <a:shade val="50000"/>
                      <a:satMod val="120000"/>
                    </a:srgbClr>
                  </a:gs>
                  <a:gs pos="100000">
                    <a:srgbClr val="FE8637">
                      <a:shade val="48000"/>
                      <a:satMod val="120000"/>
                    </a:srgb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423925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7239000" cy="591312"/>
          </a:xfrm>
        </p:spPr>
        <p:txBody>
          <a:bodyPr>
            <a:normAutofit/>
          </a:bodyPr>
          <a:lstStyle/>
          <a:p>
            <a:pPr algn="r" rtl="1"/>
            <a:endParaRPr lang="en-US" sz="1600" dirty="0">
              <a:latin typeface="Arial" pitchFamily="34" charset="0"/>
              <a:cs typeface="Arial" pitchFamily="34" charset="0"/>
            </a:endParaRPr>
          </a:p>
        </p:txBody>
      </p:sp>
      <p:pic>
        <p:nvPicPr>
          <p:cNvPr id="2050" name="Picture 2"/>
          <p:cNvPicPr>
            <a:picLocks noGrp="1" noChangeAspect="1" noChangeArrowheads="1"/>
          </p:cNvPicPr>
          <p:nvPr>
            <p:ph idx="1"/>
          </p:nvPr>
        </p:nvPicPr>
        <p:blipFill>
          <a:blip r:embed="rId2"/>
          <a:stretch>
            <a:fillRect/>
          </a:stretch>
        </p:blipFill>
        <p:spPr bwMode="auto">
          <a:xfrm>
            <a:off x="304800" y="1752600"/>
            <a:ext cx="8224837" cy="48006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17F129A8-6A33-426F-AD5F-A19C24614A3D}" type="slidenum">
              <a:rPr lang="en-US" smtClean="0"/>
              <a:pPr/>
              <a:t>10</a:t>
            </a:fld>
            <a:endParaRPr lang="en-US"/>
          </a:p>
        </p:txBody>
      </p:sp>
    </p:spTree>
  </p:cSld>
  <p:clrMapOvr>
    <a:masterClrMapping/>
  </p:clrMapOvr>
  <p:transition>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endParaRPr lang="en-US" sz="1600" dirty="0">
              <a:latin typeface="Arial" pitchFamily="34" charset="0"/>
              <a:cs typeface="Arial" pitchFamily="34" charset="0"/>
            </a:endParaRPr>
          </a:p>
        </p:txBody>
      </p:sp>
      <p:sp>
        <p:nvSpPr>
          <p:cNvPr id="3" name="Content Placeholder 2"/>
          <p:cNvSpPr>
            <a:spLocks noGrp="1"/>
          </p:cNvSpPr>
          <p:nvPr>
            <p:ph idx="1"/>
          </p:nvPr>
        </p:nvSpPr>
        <p:spPr>
          <a:xfrm>
            <a:off x="457200" y="685800"/>
            <a:ext cx="8229600" cy="5638800"/>
          </a:xfrm>
        </p:spPr>
        <p:txBody>
          <a:bodyPr>
            <a:normAutofit/>
          </a:bodyPr>
          <a:lstStyle/>
          <a:p>
            <a:pPr marL="457200" indent="-457200" algn="r" rtl="1">
              <a:buClr>
                <a:schemeClr val="tx2"/>
              </a:buClr>
              <a:buSzPct val="100000"/>
              <a:buFont typeface="+mj-lt"/>
              <a:buAutoNum type="arabicParenR"/>
            </a:pPr>
            <a:r>
              <a:rPr lang="fa-IR" dirty="0" smtClean="0">
                <a:latin typeface="Arial" pitchFamily="34" charset="0"/>
                <a:cs typeface="B Nazanin" pitchFamily="2" charset="-78"/>
              </a:rPr>
              <a:t>لایه فیزیکی:</a:t>
            </a:r>
          </a:p>
          <a:p>
            <a:pPr marL="457200" indent="-457200" algn="r" rtl="1">
              <a:buClr>
                <a:srgbClr val="FF0000"/>
              </a:buClr>
              <a:buSzPct val="100000"/>
              <a:buFont typeface="Wingdings" pitchFamily="2" charset="2"/>
              <a:buChar char="q"/>
            </a:pPr>
            <a:r>
              <a:rPr lang="fa-IR" sz="2000" dirty="0" smtClean="0">
                <a:latin typeface="Arial" pitchFamily="34" charset="0"/>
                <a:cs typeface="B Nazanin" pitchFamily="2" charset="-78"/>
              </a:rPr>
              <a:t>در لایه فیزیکی،</a:t>
            </a:r>
            <a:r>
              <a:rPr lang="en-US" sz="2000" dirty="0" err="1" smtClean="0">
                <a:latin typeface="Arial" pitchFamily="34" charset="0"/>
                <a:cs typeface="B Nazanin" pitchFamily="2" charset="-78"/>
              </a:rPr>
              <a:t>Modbus</a:t>
            </a:r>
            <a:r>
              <a:rPr lang="fa-IR" sz="2000" dirty="0" smtClean="0">
                <a:latin typeface="Arial" pitchFamily="34" charset="0"/>
                <a:cs typeface="B Nazanin" pitchFamily="2" charset="-78"/>
              </a:rPr>
              <a:t> از </a:t>
            </a:r>
            <a:r>
              <a:rPr lang="en-US" sz="2000" dirty="0" smtClean="0">
                <a:latin typeface="Arial" pitchFamily="34" charset="0"/>
                <a:cs typeface="B Nazanin" pitchFamily="2" charset="-78"/>
              </a:rPr>
              <a:t>RS485</a:t>
            </a:r>
            <a:r>
              <a:rPr lang="fa-IR" sz="2000" dirty="0" smtClean="0">
                <a:latin typeface="Arial" pitchFamily="34" charset="0"/>
                <a:cs typeface="B Nazanin" pitchFamily="2" charset="-78"/>
              </a:rPr>
              <a:t> و</a:t>
            </a:r>
            <a:r>
              <a:rPr lang="en-US" sz="2000" dirty="0" smtClean="0">
                <a:latin typeface="Arial" pitchFamily="34" charset="0"/>
                <a:cs typeface="B Nazanin" pitchFamily="2" charset="-78"/>
              </a:rPr>
              <a:t>RS232</a:t>
            </a:r>
            <a:r>
              <a:rPr lang="fa-IR" sz="2000" dirty="0" smtClean="0">
                <a:latin typeface="Arial" pitchFamily="34" charset="0"/>
                <a:cs typeface="B Nazanin" pitchFamily="2" charset="-78"/>
              </a:rPr>
              <a:t> بهره می گیرد.</a:t>
            </a:r>
            <a:endParaRPr lang="en-US" sz="2000" dirty="0" smtClean="0">
              <a:latin typeface="Arial" pitchFamily="34" charset="0"/>
              <a:cs typeface="B Nazanin" pitchFamily="2" charset="-78"/>
            </a:endParaRPr>
          </a:p>
          <a:p>
            <a:pPr marL="457200" indent="-457200" algn="r" rtl="1">
              <a:buClr>
                <a:srgbClr val="FF0000"/>
              </a:buClr>
              <a:buSzPct val="100000"/>
              <a:buFont typeface="Wingdings" pitchFamily="2" charset="2"/>
              <a:buChar char="q"/>
            </a:pPr>
            <a:r>
              <a:rPr lang="en-US" sz="2000" dirty="0" smtClean="0">
                <a:latin typeface="Arial" pitchFamily="34" charset="0"/>
                <a:cs typeface="B Nazanin" pitchFamily="2" charset="-78"/>
              </a:rPr>
              <a:t>Rs232</a:t>
            </a:r>
            <a:r>
              <a:rPr lang="fa-IR" sz="2000" dirty="0" smtClean="0">
                <a:latin typeface="Arial" pitchFamily="34" charset="0"/>
                <a:cs typeface="B Nazanin" pitchFamily="2" charset="-78"/>
              </a:rPr>
              <a:t> به صورت </a:t>
            </a:r>
            <a:r>
              <a:rPr lang="en-US" sz="2000" dirty="0" smtClean="0">
                <a:latin typeface="Arial" pitchFamily="34" charset="0"/>
                <a:cs typeface="B Nazanin" pitchFamily="2" charset="-78"/>
              </a:rPr>
              <a:t>p-t-p</a:t>
            </a:r>
            <a:r>
              <a:rPr lang="fa-IR" sz="2000" dirty="0" smtClean="0">
                <a:latin typeface="Arial" pitchFamily="34" charset="0"/>
                <a:cs typeface="B Nazanin" pitchFamily="2" charset="-78"/>
              </a:rPr>
              <a:t> بسته می شود</a:t>
            </a:r>
            <a:r>
              <a:rPr lang="en-US" sz="2000" dirty="0" smtClean="0">
                <a:latin typeface="Arial" pitchFamily="34" charset="0"/>
                <a:cs typeface="B Nazanin" pitchFamily="2" charset="-78"/>
              </a:rPr>
              <a:t>.</a:t>
            </a:r>
          </a:p>
          <a:p>
            <a:pPr marL="457200" indent="-457200" algn="r" rtl="1">
              <a:buClr>
                <a:srgbClr val="FF0000"/>
              </a:buClr>
              <a:buSzPct val="100000"/>
              <a:buFont typeface="Wingdings" pitchFamily="2" charset="2"/>
              <a:buChar char="q"/>
            </a:pPr>
            <a:r>
              <a:rPr lang="fa-IR" sz="2000" dirty="0" smtClean="0">
                <a:latin typeface="Arial" pitchFamily="34" charset="0"/>
                <a:cs typeface="B Nazanin" pitchFamily="2" charset="-78"/>
              </a:rPr>
              <a:t> ولی </a:t>
            </a:r>
            <a:r>
              <a:rPr lang="en-US" sz="2000" dirty="0" smtClean="0">
                <a:latin typeface="Arial" pitchFamily="34" charset="0"/>
                <a:cs typeface="B Nazanin" pitchFamily="2" charset="-78"/>
              </a:rPr>
              <a:t>RS485</a:t>
            </a:r>
            <a:r>
              <a:rPr lang="fa-IR" sz="2000" dirty="0" smtClean="0">
                <a:latin typeface="Arial" pitchFamily="34" charset="0"/>
                <a:cs typeface="B Nazanin" pitchFamily="2" charset="-78"/>
              </a:rPr>
              <a:t> علاوه بر </a:t>
            </a:r>
            <a:r>
              <a:rPr lang="en-US" sz="2000" dirty="0" smtClean="0">
                <a:latin typeface="Arial" pitchFamily="34" charset="0"/>
                <a:cs typeface="B Nazanin" pitchFamily="2" charset="-78"/>
              </a:rPr>
              <a:t>p-t-p</a:t>
            </a:r>
            <a:r>
              <a:rPr lang="fa-IR" sz="2000" dirty="0" smtClean="0">
                <a:latin typeface="Arial" pitchFamily="34" charset="0"/>
                <a:cs typeface="B Nazanin" pitchFamily="2" charset="-78"/>
              </a:rPr>
              <a:t> به صورت </a:t>
            </a:r>
            <a:r>
              <a:rPr lang="en-US" sz="2000" dirty="0" smtClean="0">
                <a:latin typeface="Arial" pitchFamily="34" charset="0"/>
                <a:cs typeface="B Nazanin" pitchFamily="2" charset="-78"/>
              </a:rPr>
              <a:t>Multipoint</a:t>
            </a:r>
            <a:r>
              <a:rPr lang="fa-IR" sz="2000" dirty="0" smtClean="0">
                <a:latin typeface="Arial" pitchFamily="34" charset="0"/>
                <a:cs typeface="B Nazanin" pitchFamily="2" charset="-78"/>
              </a:rPr>
              <a:t> نیز بسته می شود. </a:t>
            </a:r>
            <a:endParaRPr lang="en-US" sz="2000" dirty="0" smtClean="0">
              <a:latin typeface="Arial" pitchFamily="34" charset="0"/>
              <a:cs typeface="B Nazanin" pitchFamily="2" charset="-78"/>
            </a:endParaRPr>
          </a:p>
          <a:p>
            <a:pPr marL="457200" indent="-457200" algn="r" rtl="1">
              <a:buClr>
                <a:srgbClr val="FF0000"/>
              </a:buClr>
              <a:buSzPct val="100000"/>
              <a:buFont typeface="Wingdings" pitchFamily="2" charset="2"/>
              <a:buChar char="q"/>
            </a:pPr>
            <a:r>
              <a:rPr lang="fa-IR" sz="2000" dirty="0" smtClean="0">
                <a:latin typeface="Arial" pitchFamily="34" charset="0"/>
                <a:cs typeface="B Nazanin" pitchFamily="2" charset="-78"/>
              </a:rPr>
              <a:t>در اينحالت باس معمولا</a:t>
            </a:r>
            <a:r>
              <a:rPr lang="en-US" sz="2000" dirty="0" smtClean="0">
                <a:latin typeface="Arial" pitchFamily="34" charset="0"/>
                <a:cs typeface="B Nazanin" pitchFamily="2" charset="-78"/>
              </a:rPr>
              <a:t> 2 </a:t>
            </a:r>
            <a:r>
              <a:rPr lang="fa-IR" sz="2000" dirty="0" smtClean="0">
                <a:latin typeface="Arial" pitchFamily="34" charset="0"/>
                <a:cs typeface="B Nazanin" pitchFamily="2" charset="-78"/>
              </a:rPr>
              <a:t>سيمه است</a:t>
            </a:r>
            <a:r>
              <a:rPr lang="en-US" sz="2000" dirty="0" smtClean="0">
                <a:latin typeface="Arial" pitchFamily="34" charset="0"/>
                <a:cs typeface="B Nazanin" pitchFamily="2" charset="-78"/>
              </a:rPr>
              <a:t>.</a:t>
            </a:r>
          </a:p>
          <a:p>
            <a:pPr marL="457200" indent="-457200" algn="r" rtl="1">
              <a:buClr>
                <a:srgbClr val="FF0000"/>
              </a:buClr>
              <a:buSzPct val="100000"/>
              <a:buNone/>
            </a:pPr>
            <a:endParaRPr lang="en-US" sz="2000" smtClean="0">
              <a:latin typeface="Arial" pitchFamily="34" charset="0"/>
              <a:cs typeface="B Nazanin" pitchFamily="2" charset="-78"/>
            </a:endParaRPr>
          </a:p>
          <a:p>
            <a:pPr marL="457200" indent="-457200" algn="r" rtl="1">
              <a:buClr>
                <a:srgbClr val="FF0000"/>
              </a:buClr>
              <a:buSzPct val="100000"/>
              <a:buNone/>
            </a:pPr>
            <a:endParaRPr lang="en-US" sz="2000" dirty="0" smtClean="0">
              <a:latin typeface="Arial" pitchFamily="34" charset="0"/>
              <a:cs typeface="B Nazanin" pitchFamily="2" charset="-78"/>
            </a:endParaRPr>
          </a:p>
          <a:p>
            <a:pPr marL="457200" indent="-457200" algn="r" rtl="1">
              <a:buClr>
                <a:schemeClr val="tx2"/>
              </a:buClr>
              <a:buSzPct val="120000"/>
              <a:buFont typeface="+mj-lt"/>
              <a:buAutoNum type="arabicParenR" startAt="2"/>
            </a:pPr>
            <a:r>
              <a:rPr lang="fa-IR" dirty="0" smtClean="0">
                <a:latin typeface="Arial" pitchFamily="34" charset="0"/>
                <a:cs typeface="B Nazanin" pitchFamily="2" charset="-78"/>
              </a:rPr>
              <a:t>اتصال بصورت </a:t>
            </a:r>
            <a:r>
              <a:rPr lang="en-US" dirty="0" smtClean="0">
                <a:latin typeface="Arial" pitchFamily="34" charset="0"/>
                <a:cs typeface="B Nazanin" pitchFamily="2" charset="-78"/>
              </a:rPr>
              <a:t>RS485</a:t>
            </a:r>
            <a:r>
              <a:rPr lang="fa-IR" dirty="0" smtClean="0">
                <a:latin typeface="Arial" pitchFamily="34" charset="0"/>
                <a:cs typeface="B Nazanin" pitchFamily="2" charset="-78"/>
              </a:rPr>
              <a:t>:</a:t>
            </a:r>
            <a:endParaRPr lang="en-US" dirty="0" smtClean="0">
              <a:latin typeface="Arial" pitchFamily="34" charset="0"/>
              <a:cs typeface="B Nazanin" pitchFamily="2" charset="-78"/>
            </a:endParaRPr>
          </a:p>
          <a:p>
            <a:pPr marL="457200" indent="-457200" algn="r" rtl="1">
              <a:buClr>
                <a:schemeClr val="tx2"/>
              </a:buClr>
              <a:buSzPct val="120000"/>
              <a:buNone/>
            </a:pPr>
            <a:r>
              <a:rPr lang="fa-IR" sz="2000" dirty="0" smtClean="0">
                <a:latin typeface="Arial" pitchFamily="34" charset="0"/>
                <a:cs typeface="B Nazanin" pitchFamily="2" charset="-78"/>
              </a:rPr>
              <a:t>در اين حالت وسايل بصورت موازي روي كابل</a:t>
            </a:r>
            <a:r>
              <a:rPr lang="en-US" sz="2000" dirty="0" smtClean="0">
                <a:latin typeface="Arial" pitchFamily="34" charset="0"/>
                <a:cs typeface="B Nazanin" pitchFamily="2" charset="-78"/>
              </a:rPr>
              <a:t>Trunk</a:t>
            </a:r>
            <a:r>
              <a:rPr lang="fa-IR" sz="2000" dirty="0" smtClean="0">
                <a:latin typeface="Arial" pitchFamily="34" charset="0"/>
                <a:cs typeface="B Nazanin" pitchFamily="2" charset="-78"/>
              </a:rPr>
              <a:t>( باس اصلي شبكه) به يكي از سه صورت زير بسته</a:t>
            </a:r>
          </a:p>
          <a:p>
            <a:pPr marL="457200" indent="-457200" algn="r" rtl="1">
              <a:buClr>
                <a:schemeClr val="tx2"/>
              </a:buClr>
              <a:buSzPct val="120000"/>
              <a:buNone/>
            </a:pPr>
            <a:r>
              <a:rPr lang="fa-IR" sz="2000" dirty="0" smtClean="0">
                <a:latin typeface="Arial" pitchFamily="34" charset="0"/>
                <a:cs typeface="B Nazanin" pitchFamily="2" charset="-78"/>
              </a:rPr>
              <a:t> می شوند.</a:t>
            </a:r>
          </a:p>
          <a:p>
            <a:pPr marL="514350" indent="-514350" algn="r" rtl="1">
              <a:buClr>
                <a:schemeClr val="tx2"/>
              </a:buClr>
              <a:buSzPct val="120000"/>
              <a:buFont typeface="+mj-lt"/>
              <a:buAutoNum type="romanLcPeriod"/>
            </a:pPr>
            <a:r>
              <a:rPr lang="fa-IR" sz="2000" dirty="0" smtClean="0">
                <a:latin typeface="Arial" pitchFamily="34" charset="0"/>
                <a:cs typeface="B Nazanin" pitchFamily="2" charset="-78"/>
              </a:rPr>
              <a:t>بصورت </a:t>
            </a:r>
            <a:r>
              <a:rPr lang="en-US" sz="2000" dirty="0" smtClean="0">
                <a:latin typeface="Arial" pitchFamily="34" charset="0"/>
                <a:cs typeface="B Nazanin" pitchFamily="2" charset="-78"/>
              </a:rPr>
              <a:t>Daisy Chain </a:t>
            </a:r>
            <a:endParaRPr lang="fa-IR" sz="2000" dirty="0" smtClean="0">
              <a:latin typeface="Arial" pitchFamily="34" charset="0"/>
              <a:cs typeface="B Nazanin" pitchFamily="2" charset="-78"/>
            </a:endParaRPr>
          </a:p>
          <a:p>
            <a:pPr marL="514350" indent="-514350" algn="r" rtl="1">
              <a:buClr>
                <a:schemeClr val="tx2"/>
              </a:buClr>
              <a:buSzPct val="120000"/>
              <a:buFont typeface="+mj-lt"/>
              <a:buAutoNum type="romanLcPeriod"/>
            </a:pPr>
            <a:r>
              <a:rPr lang="fa-IR" sz="2000" dirty="0" smtClean="0">
                <a:cs typeface="B Nazanin" pitchFamily="2" charset="-78"/>
              </a:rPr>
              <a:t>بصورت </a:t>
            </a:r>
            <a:r>
              <a:rPr lang="en-US" sz="2000" dirty="0" smtClean="0">
                <a:cs typeface="B Nazanin" pitchFamily="2" charset="-78"/>
              </a:rPr>
              <a:t>Passive Tap </a:t>
            </a:r>
            <a:r>
              <a:rPr lang="fa-IR" sz="2000" dirty="0" smtClean="0">
                <a:cs typeface="B Nazanin" pitchFamily="2" charset="-78"/>
              </a:rPr>
              <a:t>و از طريق كابل انشعابي </a:t>
            </a:r>
            <a:r>
              <a:rPr lang="en-US" sz="2000" dirty="0" smtClean="0">
                <a:cs typeface="B Nazanin" pitchFamily="2" charset="-78"/>
              </a:rPr>
              <a:t>(Derivation Cable) </a:t>
            </a:r>
            <a:r>
              <a:rPr lang="fa-IR" sz="2000" dirty="0" smtClean="0">
                <a:cs typeface="B Nazanin" pitchFamily="2" charset="-78"/>
              </a:rPr>
              <a:t>وقتي وسيله مجهز به</a:t>
            </a:r>
            <a:r>
              <a:rPr lang="en-US" sz="2000" dirty="0" smtClean="0">
                <a:cs typeface="B Nazanin" pitchFamily="2" charset="-78"/>
              </a:rPr>
              <a:t>  </a:t>
            </a:r>
            <a:r>
              <a:rPr lang="fa-IR" sz="2000" dirty="0" smtClean="0">
                <a:cs typeface="B Nazanin" pitchFamily="2" charset="-78"/>
              </a:rPr>
              <a:t>اينترفيس </a:t>
            </a:r>
            <a:r>
              <a:rPr lang="en-US" sz="2000" dirty="0" err="1" smtClean="0">
                <a:cs typeface="B Nazanin" pitchFamily="2" charset="-78"/>
              </a:rPr>
              <a:t>Modbus</a:t>
            </a:r>
            <a:r>
              <a:rPr lang="en-US" sz="2000" dirty="0" smtClean="0">
                <a:cs typeface="B Nazanin" pitchFamily="2" charset="-78"/>
              </a:rPr>
              <a:t> </a:t>
            </a:r>
            <a:r>
              <a:rPr lang="fa-IR" sz="2000" dirty="0" smtClean="0">
                <a:cs typeface="B Nazanin" pitchFamily="2" charset="-78"/>
              </a:rPr>
              <a:t>باشد</a:t>
            </a:r>
            <a:r>
              <a:rPr lang="en-US" sz="2000" dirty="0" smtClean="0">
                <a:cs typeface="B Nazanin" pitchFamily="2" charset="-78"/>
              </a:rPr>
              <a:t>.</a:t>
            </a:r>
          </a:p>
          <a:p>
            <a:pPr marL="514350" indent="-514350" algn="r" rtl="1">
              <a:buClr>
                <a:schemeClr val="tx2"/>
              </a:buClr>
              <a:buSzPct val="120000"/>
              <a:buFont typeface="+mj-lt"/>
              <a:buAutoNum type="romanLcPeriod"/>
            </a:pPr>
            <a:r>
              <a:rPr lang="fa-IR" sz="2000" dirty="0" smtClean="0">
                <a:cs typeface="B Nazanin" pitchFamily="2" charset="-78"/>
              </a:rPr>
              <a:t>بصورت</a:t>
            </a:r>
            <a:r>
              <a:rPr lang="en-US" sz="2000" dirty="0" smtClean="0">
                <a:cs typeface="B Nazanin" pitchFamily="2" charset="-78"/>
              </a:rPr>
              <a:t>Active Tap </a:t>
            </a:r>
            <a:r>
              <a:rPr lang="fa-IR" sz="2000" dirty="0" smtClean="0">
                <a:cs typeface="B Nazanin" pitchFamily="2" charset="-78"/>
              </a:rPr>
              <a:t>و با كابل</a:t>
            </a:r>
            <a:r>
              <a:rPr lang="en-US" sz="2000" dirty="0" smtClean="0">
                <a:cs typeface="B Nazanin" pitchFamily="2" charset="-78"/>
              </a:rPr>
              <a:t>AUI </a:t>
            </a:r>
            <a:r>
              <a:rPr lang="fa-IR" sz="2000" dirty="0" smtClean="0">
                <a:cs typeface="B Nazanin" pitchFamily="2" charset="-78"/>
              </a:rPr>
              <a:t>وقتي وسيله مجهز به اينترفيس</a:t>
            </a:r>
            <a:r>
              <a:rPr lang="en-US" sz="2000" dirty="0" err="1" smtClean="0">
                <a:cs typeface="B Nazanin" pitchFamily="2" charset="-78"/>
              </a:rPr>
              <a:t>Modbus</a:t>
            </a:r>
            <a:r>
              <a:rPr lang="en-US" sz="2000" dirty="0" smtClean="0">
                <a:cs typeface="B Nazanin" pitchFamily="2" charset="-78"/>
              </a:rPr>
              <a:t> </a:t>
            </a:r>
            <a:r>
              <a:rPr lang="fa-IR" sz="2000" dirty="0" smtClean="0">
                <a:cs typeface="B Nazanin" pitchFamily="2" charset="-78"/>
              </a:rPr>
              <a:t>نباشد</a:t>
            </a:r>
            <a:r>
              <a:rPr lang="en-US" sz="2000" dirty="0" smtClean="0">
                <a:cs typeface="B Nazanin" pitchFamily="2" charset="-78"/>
              </a:rPr>
              <a:t>.</a:t>
            </a:r>
            <a:endParaRPr lang="fa-IR" sz="2000" dirty="0" smtClean="0">
              <a:latin typeface="Arial" pitchFamily="34" charset="0"/>
              <a:cs typeface="B Nazanin" pitchFamily="2" charset="-78"/>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11</a:t>
            </a:fld>
            <a:endParaRPr lang="en-US"/>
          </a:p>
        </p:txBody>
      </p:sp>
    </p:spTree>
  </p:cSld>
  <p:clrMapOvr>
    <a:masterClrMapping/>
  </p:clrMapOvr>
  <p:transition>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2"/>
          </p:nvPr>
        </p:nvSpPr>
        <p:spPr>
          <a:xfrm>
            <a:off x="152400" y="609600"/>
            <a:ext cx="3352800" cy="4800600"/>
          </a:xfrm>
        </p:spPr>
        <p:txBody>
          <a:bodyPr>
            <a:normAutofit/>
          </a:bodyPr>
          <a:lstStyle/>
          <a:p>
            <a:pPr algn="r" rtl="1"/>
            <a:r>
              <a:rPr lang="fa-IR" sz="2000" dirty="0" smtClean="0">
                <a:latin typeface="Arial" pitchFamily="34" charset="0"/>
                <a:cs typeface="B Nazanin" pitchFamily="2" charset="-78"/>
              </a:rPr>
              <a:t>در این شکل:</a:t>
            </a:r>
          </a:p>
          <a:p>
            <a:pPr algn="r" rtl="1"/>
            <a:r>
              <a:rPr lang="en-US" sz="2000" dirty="0" err="1" smtClean="0">
                <a:latin typeface="Arial" pitchFamily="34" charset="0"/>
                <a:cs typeface="B Nazanin" pitchFamily="2" charset="-78"/>
              </a:rPr>
              <a:t>ITr</a:t>
            </a:r>
            <a:r>
              <a:rPr lang="fa-IR" sz="2000" dirty="0" smtClean="0">
                <a:latin typeface="Arial" pitchFamily="34" charset="0"/>
                <a:cs typeface="B Nazanin" pitchFamily="2" charset="-78"/>
              </a:rPr>
              <a:t> :اينترفيس بين وسيله و كابل</a:t>
            </a:r>
            <a:r>
              <a:rPr lang="en-US" sz="2000" dirty="0" smtClean="0">
                <a:latin typeface="Arial" pitchFamily="34" charset="0"/>
                <a:cs typeface="B Nazanin" pitchFamily="2" charset="-78"/>
              </a:rPr>
              <a:t>Trunk</a:t>
            </a:r>
            <a:r>
              <a:rPr lang="fa-IR" sz="2000" dirty="0" smtClean="0">
                <a:latin typeface="Arial" pitchFamily="34" charset="0"/>
                <a:cs typeface="B Nazanin" pitchFamily="2" charset="-78"/>
              </a:rPr>
              <a:t> است.</a:t>
            </a:r>
          </a:p>
          <a:p>
            <a:pPr algn="r" rtl="1"/>
            <a:endParaRPr lang="fa-IR" sz="2000" dirty="0" smtClean="0">
              <a:latin typeface="Arial" pitchFamily="34" charset="0"/>
              <a:cs typeface="B Nazanin" pitchFamily="2" charset="-78"/>
            </a:endParaRPr>
          </a:p>
          <a:p>
            <a:pPr algn="r" rtl="1"/>
            <a:r>
              <a:rPr lang="en-US" sz="2000" dirty="0" err="1" smtClean="0">
                <a:latin typeface="Arial" pitchFamily="34" charset="0"/>
                <a:cs typeface="B Nazanin" pitchFamily="2" charset="-78"/>
              </a:rPr>
              <a:t>Idv</a:t>
            </a:r>
            <a:r>
              <a:rPr lang="fa-IR" sz="2000" dirty="0" smtClean="0">
                <a:latin typeface="Arial" pitchFamily="34" charset="0"/>
                <a:cs typeface="B Nazanin" pitchFamily="2" charset="-78"/>
              </a:rPr>
              <a:t>:اينترفيس بين وسيله</a:t>
            </a:r>
            <a:r>
              <a:rPr lang="en-US" sz="2000" dirty="0" smtClean="0">
                <a:latin typeface="Arial" pitchFamily="34" charset="0"/>
                <a:cs typeface="B Nazanin" pitchFamily="2" charset="-78"/>
              </a:rPr>
              <a:t>Passive Tap</a:t>
            </a:r>
            <a:r>
              <a:rPr lang="fa-IR" sz="2000" dirty="0" smtClean="0">
                <a:latin typeface="Arial" pitchFamily="34" charset="0"/>
                <a:cs typeface="B Nazanin" pitchFamily="2" charset="-78"/>
              </a:rPr>
              <a:t>است.</a:t>
            </a:r>
          </a:p>
          <a:p>
            <a:pPr algn="r" rtl="1"/>
            <a:endParaRPr lang="fa-IR" sz="2000" dirty="0" smtClean="0">
              <a:latin typeface="Arial" pitchFamily="34" charset="0"/>
              <a:cs typeface="B Nazanin" pitchFamily="2" charset="-78"/>
            </a:endParaRPr>
          </a:p>
          <a:p>
            <a:pPr algn="r" rtl="1"/>
            <a:r>
              <a:rPr lang="en-US" sz="2000" dirty="0" smtClean="0">
                <a:cs typeface="B Nazanin" pitchFamily="2" charset="-78"/>
              </a:rPr>
              <a:t>AUI</a:t>
            </a:r>
            <a:r>
              <a:rPr lang="fa-IR" sz="2000" dirty="0" smtClean="0">
                <a:cs typeface="B Nazanin" pitchFamily="2" charset="-78"/>
              </a:rPr>
              <a:t>:اينترفيس بين وسيله و</a:t>
            </a:r>
            <a:r>
              <a:rPr lang="en-US" sz="2000" dirty="0" smtClean="0">
                <a:cs typeface="B Nazanin" pitchFamily="2" charset="-78"/>
              </a:rPr>
              <a:t>Active Tap </a:t>
            </a:r>
            <a:r>
              <a:rPr lang="fa-IR" sz="2000" dirty="0" smtClean="0">
                <a:cs typeface="B Nazanin" pitchFamily="2" charset="-78"/>
              </a:rPr>
              <a:t>است.</a:t>
            </a:r>
          </a:p>
          <a:p>
            <a:pPr algn="r" rtl="1"/>
            <a:endParaRPr lang="fa-IR" sz="2000" dirty="0" smtClean="0">
              <a:cs typeface="B Nazanin" pitchFamily="2" charset="-78"/>
            </a:endParaRPr>
          </a:p>
          <a:p>
            <a:pPr algn="r" rtl="1"/>
            <a:r>
              <a:rPr lang="en-US" sz="2000" dirty="0" smtClean="0">
                <a:cs typeface="B Nazanin" pitchFamily="2" charset="-78"/>
              </a:rPr>
              <a:t>: LT</a:t>
            </a:r>
            <a:r>
              <a:rPr lang="fa-IR" sz="2000" dirty="0" smtClean="0">
                <a:cs typeface="B Nazanin" pitchFamily="2" charset="-78"/>
              </a:rPr>
              <a:t>ترمينيتور خط است.</a:t>
            </a:r>
            <a:endParaRPr lang="en-US" sz="2000" dirty="0">
              <a:latin typeface="Arial" pitchFamily="34" charset="0"/>
              <a:cs typeface="B Nazanin" pitchFamily="2" charset="-78"/>
            </a:endParaRPr>
          </a:p>
        </p:txBody>
      </p:sp>
      <p:pic>
        <p:nvPicPr>
          <p:cNvPr id="1026" name="Picture 2"/>
          <p:cNvPicPr>
            <a:picLocks noGrp="1" noChangeAspect="1" noChangeArrowheads="1"/>
          </p:cNvPicPr>
          <p:nvPr>
            <p:ph sz="half" idx="1"/>
          </p:nvPr>
        </p:nvPicPr>
        <p:blipFill>
          <a:blip r:embed="rId2"/>
          <a:stretch>
            <a:fillRect/>
          </a:stretch>
        </p:blipFill>
        <p:spPr bwMode="auto">
          <a:xfrm>
            <a:off x="3733800" y="1219200"/>
            <a:ext cx="4953000" cy="4572000"/>
          </a:xfrm>
          <a:prstGeom prst="rect">
            <a:avLst/>
          </a:prstGeom>
          <a:ln>
            <a:noFill/>
          </a:ln>
          <a:effectLst>
            <a:outerShdw blurRad="190500" algn="tl" rotWithShape="0">
              <a:srgbClr val="000000">
                <a:alpha val="70000"/>
              </a:srgbClr>
            </a:outerShdw>
          </a:effectLst>
        </p:spPr>
      </p:pic>
      <p:sp>
        <p:nvSpPr>
          <p:cNvPr id="5" name="Slide Number Placeholder 4"/>
          <p:cNvSpPr>
            <a:spLocks noGrp="1"/>
          </p:cNvSpPr>
          <p:nvPr>
            <p:ph type="sldNum" sz="quarter" idx="12"/>
          </p:nvPr>
        </p:nvSpPr>
        <p:spPr/>
        <p:txBody>
          <a:bodyPr/>
          <a:lstStyle/>
          <a:p>
            <a:fld id="{17F129A8-6A33-426F-AD5F-A19C24614A3D}" type="slidenum">
              <a:rPr lang="en-US" smtClean="0"/>
              <a:pPr/>
              <a:t>12</a:t>
            </a:fld>
            <a:endParaRPr lang="en-US"/>
          </a:p>
        </p:txBody>
      </p:sp>
    </p:spTree>
  </p:cSld>
  <p:clrMapOvr>
    <a:masterClrMapping/>
  </p:clrMapOvr>
  <p:transition>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1400" dirty="0" err="1" smtClean="0">
                <a:latin typeface="Arial" pitchFamily="34" charset="0"/>
                <a:cs typeface="Arial" pitchFamily="34" charset="0"/>
              </a:rPr>
              <a:t>modbus</a:t>
            </a:r>
            <a:endParaRPr lang="en-US" sz="14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gn="r" rtl="1">
              <a:buClr>
                <a:srgbClr val="FF0000"/>
              </a:buClr>
              <a:buFont typeface="Wingdings" pitchFamily="2" charset="2"/>
              <a:buChar char="q"/>
            </a:pPr>
            <a:r>
              <a:rPr lang="fa-IR" sz="2000" dirty="0" smtClean="0">
                <a:latin typeface="Arial" pitchFamily="34" charset="0"/>
                <a:cs typeface="B Nazanin" pitchFamily="2" charset="-78"/>
              </a:rPr>
              <a:t>اتصال </a:t>
            </a:r>
            <a:r>
              <a:rPr lang="en-US" sz="2000" dirty="0" smtClean="0">
                <a:latin typeface="Arial" pitchFamily="34" charset="0"/>
                <a:cs typeface="B Nazanin" pitchFamily="2" charset="-78"/>
              </a:rPr>
              <a:t>RS485</a:t>
            </a:r>
            <a:r>
              <a:rPr lang="fa-IR" sz="2000" dirty="0" smtClean="0">
                <a:latin typeface="Arial" pitchFamily="34" charset="0"/>
                <a:cs typeface="B Nazanin" pitchFamily="2" charset="-78"/>
              </a:rPr>
              <a:t> می تواند 2سیمه یا 4 سیمه باشد.</a:t>
            </a:r>
            <a:endParaRPr lang="en-US" sz="2000" dirty="0" smtClean="0">
              <a:latin typeface="Arial" pitchFamily="34" charset="0"/>
              <a:cs typeface="B Nazanin" pitchFamily="2" charset="-78"/>
            </a:endParaRPr>
          </a:p>
          <a:p>
            <a:pPr algn="r" rtl="1">
              <a:buClr>
                <a:srgbClr val="FF0000"/>
              </a:buClr>
              <a:buNone/>
            </a:pPr>
            <a:endParaRPr lang="en-US" sz="2000" dirty="0" smtClean="0">
              <a:latin typeface="Arial" pitchFamily="34" charset="0"/>
              <a:cs typeface="B Nazanin" pitchFamily="2" charset="-78"/>
            </a:endParaRPr>
          </a:p>
          <a:p>
            <a:pPr algn="r" rtl="1">
              <a:buClr>
                <a:srgbClr val="FF0000"/>
              </a:buClr>
              <a:buNone/>
            </a:pPr>
            <a:endParaRPr lang="en-US" sz="2000" dirty="0" smtClean="0">
              <a:latin typeface="Arial" pitchFamily="34" charset="0"/>
              <a:cs typeface="B Nazanin" pitchFamily="2" charset="-78"/>
            </a:endParaRPr>
          </a:p>
          <a:p>
            <a:pPr algn="r" rtl="1">
              <a:buClr>
                <a:srgbClr val="FF0000"/>
              </a:buClr>
              <a:buFont typeface="Wingdings" pitchFamily="2" charset="2"/>
              <a:buChar char="q"/>
            </a:pPr>
            <a:r>
              <a:rPr lang="fa-IR" sz="2000" dirty="0" smtClean="0">
                <a:latin typeface="Arial" pitchFamily="34" charset="0"/>
                <a:cs typeface="B Nazanin" pitchFamily="2" charset="-78"/>
              </a:rPr>
              <a:t>از 5 رشته سیم 2رشته مربوط به </a:t>
            </a:r>
            <a:r>
              <a:rPr lang="en-US" sz="2000" dirty="0" smtClean="0">
                <a:latin typeface="Arial" pitchFamily="34" charset="0"/>
                <a:cs typeface="B Nazanin" pitchFamily="2" charset="-78"/>
              </a:rPr>
              <a:t>Master</a:t>
            </a:r>
            <a:r>
              <a:rPr lang="fa-IR" sz="2000" dirty="0" smtClean="0">
                <a:latin typeface="Arial" pitchFamily="34" charset="0"/>
                <a:cs typeface="B Nazanin" pitchFamily="2" charset="-78"/>
              </a:rPr>
              <a:t> است که </a:t>
            </a:r>
            <a:r>
              <a:rPr lang="en-US" sz="2000" dirty="0" smtClean="0">
                <a:latin typeface="Arial" pitchFamily="34" charset="0"/>
                <a:cs typeface="B Nazanin" pitchFamily="2" charset="-78"/>
              </a:rPr>
              <a:t>TXD1,TXD0</a:t>
            </a:r>
            <a:r>
              <a:rPr lang="fa-IR" sz="2000" dirty="0" smtClean="0">
                <a:latin typeface="Arial" pitchFamily="34" charset="0"/>
                <a:cs typeface="B Nazanin" pitchFamily="2" charset="-78"/>
              </a:rPr>
              <a:t> نامیده میشود. </a:t>
            </a:r>
            <a:endParaRPr lang="en-US" sz="2000" dirty="0" smtClean="0">
              <a:latin typeface="Arial" pitchFamily="34" charset="0"/>
              <a:cs typeface="B Nazanin" pitchFamily="2" charset="-78"/>
            </a:endParaRPr>
          </a:p>
          <a:p>
            <a:pPr algn="r" rtl="1">
              <a:buNone/>
            </a:pPr>
            <a:r>
              <a:rPr lang="en-US" sz="2000" dirty="0" smtClean="0">
                <a:latin typeface="Arial" pitchFamily="34" charset="0"/>
                <a:cs typeface="B Nazanin" pitchFamily="2" charset="-78"/>
              </a:rPr>
              <a:t>Slave</a:t>
            </a:r>
            <a:r>
              <a:rPr lang="fa-IR" sz="2000" dirty="0" smtClean="0">
                <a:latin typeface="Arial" pitchFamily="34" charset="0"/>
                <a:cs typeface="B Nazanin" pitchFamily="2" charset="-78"/>
              </a:rPr>
              <a:t>دیتای </a:t>
            </a:r>
            <a:r>
              <a:rPr lang="en-US" sz="2000" dirty="0" smtClean="0">
                <a:latin typeface="Arial" pitchFamily="34" charset="0"/>
                <a:cs typeface="B Nazanin" pitchFamily="2" charset="-78"/>
              </a:rPr>
              <a:t>Master</a:t>
            </a:r>
            <a:r>
              <a:rPr lang="fa-IR" sz="2000" dirty="0" smtClean="0">
                <a:latin typeface="Arial" pitchFamily="34" charset="0"/>
                <a:cs typeface="B Nazanin" pitchFamily="2" charset="-78"/>
              </a:rPr>
              <a:t>را از طریق این دو رشته دریافت می کند. پاسخ </a:t>
            </a:r>
            <a:r>
              <a:rPr lang="en-US" sz="2000" dirty="0" smtClean="0">
                <a:latin typeface="Arial" pitchFamily="34" charset="0"/>
                <a:cs typeface="B Nazanin" pitchFamily="2" charset="-78"/>
              </a:rPr>
              <a:t>Slave</a:t>
            </a:r>
            <a:r>
              <a:rPr lang="fa-IR" sz="2000" dirty="0" smtClean="0">
                <a:latin typeface="Arial" pitchFamily="34" charset="0"/>
                <a:cs typeface="B Nazanin" pitchFamily="2" charset="-78"/>
              </a:rPr>
              <a:t>نیز از طریق 2 سیم</a:t>
            </a:r>
          </a:p>
          <a:p>
            <a:pPr algn="r" rtl="1">
              <a:buNone/>
            </a:pPr>
            <a:r>
              <a:rPr lang="fa-IR" sz="2000" dirty="0" smtClean="0">
                <a:latin typeface="Arial" pitchFamily="34" charset="0"/>
                <a:cs typeface="B Nazanin" pitchFamily="2" charset="-78"/>
              </a:rPr>
              <a:t>دیگر</a:t>
            </a:r>
            <a:r>
              <a:rPr lang="en-US" sz="2000" dirty="0" smtClean="0">
                <a:latin typeface="Arial" pitchFamily="34" charset="0"/>
                <a:cs typeface="B Nazanin" pitchFamily="2" charset="-78"/>
              </a:rPr>
              <a:t>TDX1,TDX0</a:t>
            </a:r>
            <a:r>
              <a:rPr lang="fa-IR" sz="2000" dirty="0" smtClean="0">
                <a:latin typeface="Arial" pitchFamily="34" charset="0"/>
                <a:cs typeface="B Nazanin" pitchFamily="2" charset="-78"/>
              </a:rPr>
              <a:t> به</a:t>
            </a:r>
            <a:r>
              <a:rPr lang="en-US" sz="2000" dirty="0" smtClean="0">
                <a:latin typeface="Arial" pitchFamily="34" charset="0"/>
                <a:cs typeface="B Nazanin" pitchFamily="2" charset="-78"/>
              </a:rPr>
              <a:t>Master</a:t>
            </a:r>
            <a:r>
              <a:rPr lang="fa-IR" sz="2000" dirty="0" smtClean="0">
                <a:latin typeface="Arial" pitchFamily="34" charset="0"/>
                <a:cs typeface="B Nazanin" pitchFamily="2" charset="-78"/>
              </a:rPr>
              <a:t> ارسال می شود.</a:t>
            </a:r>
            <a:endParaRPr lang="en-US" sz="2000" dirty="0" smtClean="0">
              <a:latin typeface="Arial" pitchFamily="34" charset="0"/>
              <a:cs typeface="B Nazanin" pitchFamily="2" charset="-78"/>
            </a:endParaRPr>
          </a:p>
          <a:p>
            <a:pPr algn="r" rtl="1">
              <a:buNone/>
            </a:pPr>
            <a:endParaRPr lang="en-US" sz="2000" dirty="0" smtClean="0">
              <a:latin typeface="Arial" pitchFamily="34" charset="0"/>
              <a:cs typeface="B Nazanin" pitchFamily="2" charset="-78"/>
            </a:endParaRPr>
          </a:p>
          <a:p>
            <a:pPr algn="r" rtl="1">
              <a:buNone/>
            </a:pPr>
            <a:endParaRPr lang="en-US" sz="2000" dirty="0" smtClean="0">
              <a:latin typeface="Arial" pitchFamily="34" charset="0"/>
              <a:cs typeface="B Nazanin" pitchFamily="2" charset="-78"/>
            </a:endParaRPr>
          </a:p>
          <a:p>
            <a:pPr algn="r" rtl="1">
              <a:buClr>
                <a:srgbClr val="FF0000"/>
              </a:buClr>
              <a:buFont typeface="Wingdings" pitchFamily="2" charset="2"/>
              <a:buChar char="q"/>
            </a:pPr>
            <a:r>
              <a:rPr lang="fa-IR" sz="2000" dirty="0" smtClean="0">
                <a:latin typeface="Arial" pitchFamily="34" charset="0"/>
                <a:cs typeface="B Nazanin" pitchFamily="2" charset="-78"/>
              </a:rPr>
              <a:t>رشته پنجم هم اتصال مشترک است.</a:t>
            </a:r>
            <a:endParaRPr lang="en-US" sz="2000" dirty="0" smtClean="0">
              <a:latin typeface="Arial" pitchFamily="34" charset="0"/>
              <a:cs typeface="B Nazanin" pitchFamily="2" charset="-78"/>
            </a:endParaRPr>
          </a:p>
          <a:p>
            <a:pPr algn="r" rtl="1">
              <a:buNone/>
            </a:pPr>
            <a:endParaRPr lang="en-US" sz="2000" dirty="0" smtClean="0">
              <a:latin typeface="Arial" pitchFamily="34" charset="0"/>
              <a:cs typeface="B Nazanin" pitchFamily="2" charset="-78"/>
            </a:endParaRPr>
          </a:p>
          <a:p>
            <a:pPr algn="r" rtl="1">
              <a:buNone/>
            </a:pPr>
            <a:endParaRPr lang="en-US" sz="2000" dirty="0">
              <a:latin typeface="Arial" pitchFamily="34" charset="0"/>
              <a:cs typeface="B Nazanin" pitchFamily="2" charset="-78"/>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13</a:t>
            </a:fld>
            <a:endParaRPr lang="en-US"/>
          </a:p>
        </p:txBody>
      </p:sp>
    </p:spTree>
  </p:cSld>
  <p:clrMapOvr>
    <a:masterClrMapping/>
  </p:clrMapOvr>
  <p:transition>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1400" dirty="0" err="1" smtClean="0">
                <a:latin typeface="Arial" pitchFamily="34" charset="0"/>
                <a:cs typeface="Arial" pitchFamily="34" charset="0"/>
              </a:rPr>
              <a:t>modbus</a:t>
            </a:r>
            <a:endParaRPr lang="en-US" sz="1400" dirty="0">
              <a:latin typeface="Arial" pitchFamily="34" charset="0"/>
              <a:cs typeface="Arial" pitchFamily="34" charset="0"/>
            </a:endParaRPr>
          </a:p>
        </p:txBody>
      </p:sp>
      <p:pic>
        <p:nvPicPr>
          <p:cNvPr id="3074" name="Picture 2"/>
          <p:cNvPicPr>
            <a:picLocks noGrp="1" noChangeAspect="1" noChangeArrowheads="1"/>
          </p:cNvPicPr>
          <p:nvPr>
            <p:ph idx="1"/>
          </p:nvPr>
        </p:nvPicPr>
        <p:blipFill>
          <a:blip r:embed="rId2"/>
          <a:srcRect/>
          <a:stretch>
            <a:fillRect/>
          </a:stretch>
        </p:blipFill>
        <p:spPr bwMode="auto">
          <a:xfrm>
            <a:off x="685800" y="762001"/>
            <a:ext cx="7772400" cy="3048000"/>
          </a:xfrm>
          <a:prstGeom prst="rect">
            <a:avLst/>
          </a:prstGeom>
          <a:ln>
            <a:headEnd/>
            <a:tailEnd/>
          </a:ln>
        </p:spPr>
        <p:style>
          <a:lnRef idx="0">
            <a:schemeClr val="accent4"/>
          </a:lnRef>
          <a:fillRef idx="3">
            <a:schemeClr val="accent4"/>
          </a:fillRef>
          <a:effectRef idx="3">
            <a:schemeClr val="accent4"/>
          </a:effectRef>
          <a:fontRef idx="minor">
            <a:schemeClr val="lt1"/>
          </a:fontRef>
        </p:style>
      </p:pic>
      <p:sp>
        <p:nvSpPr>
          <p:cNvPr id="4" name="Slide Number Placeholder 3"/>
          <p:cNvSpPr>
            <a:spLocks noGrp="1"/>
          </p:cNvSpPr>
          <p:nvPr>
            <p:ph type="sldNum" sz="quarter" idx="12"/>
          </p:nvPr>
        </p:nvSpPr>
        <p:spPr/>
        <p:txBody>
          <a:bodyPr/>
          <a:lstStyle/>
          <a:p>
            <a:fld id="{17F129A8-6A33-426F-AD5F-A19C24614A3D}" type="slidenum">
              <a:rPr lang="en-US" smtClean="0"/>
              <a:pPr/>
              <a:t>14</a:t>
            </a:fld>
            <a:endParaRPr lang="en-US"/>
          </a:p>
        </p:txBody>
      </p:sp>
      <p:pic>
        <p:nvPicPr>
          <p:cNvPr id="5" name="Picture 3"/>
          <p:cNvPicPr>
            <a:picLocks noChangeAspect="1" noChangeArrowheads="1"/>
          </p:cNvPicPr>
          <p:nvPr/>
        </p:nvPicPr>
        <p:blipFill>
          <a:blip r:embed="rId3"/>
          <a:srcRect/>
          <a:stretch>
            <a:fillRect/>
          </a:stretch>
        </p:blipFill>
        <p:spPr bwMode="auto">
          <a:xfrm>
            <a:off x="609600" y="3886200"/>
            <a:ext cx="7853363" cy="2514600"/>
          </a:xfrm>
          <a:prstGeom prst="rect">
            <a:avLst/>
          </a:prstGeom>
          <a:noFill/>
          <a:ln w="9525">
            <a:noFill/>
            <a:miter lim="800000"/>
            <a:headEnd/>
            <a:tailEnd/>
          </a:ln>
        </p:spPr>
      </p:pic>
    </p:spTree>
  </p:cSld>
  <p:clrMapOvr>
    <a:masterClrMapping/>
  </p:clrMapOvr>
  <p:transition>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sz="1400" dirty="0" err="1" smtClean="0"/>
              <a:t>modbus</a:t>
            </a:r>
            <a:endParaRPr lang="en-US" sz="1400" dirty="0"/>
          </a:p>
        </p:txBody>
      </p:sp>
      <p:sp>
        <p:nvSpPr>
          <p:cNvPr id="5" name="Content Placeholder 4"/>
          <p:cNvSpPr>
            <a:spLocks noGrp="1"/>
          </p:cNvSpPr>
          <p:nvPr>
            <p:ph idx="1"/>
          </p:nvPr>
        </p:nvSpPr>
        <p:spPr/>
        <p:txBody>
          <a:bodyPr/>
          <a:lstStyle/>
          <a:p>
            <a:pPr algn="r" rtl="1">
              <a:buNone/>
            </a:pPr>
            <a:r>
              <a:rPr lang="fa-IR" dirty="0" smtClean="0">
                <a:latin typeface="Arial" pitchFamily="34" charset="0"/>
                <a:cs typeface="B Nazanin" pitchFamily="2" charset="-78"/>
              </a:rPr>
              <a:t>اتصال </a:t>
            </a:r>
            <a:r>
              <a:rPr lang="en-US" dirty="0" err="1" smtClean="0">
                <a:latin typeface="Arial" pitchFamily="34" charset="0"/>
                <a:cs typeface="B Nazanin" pitchFamily="2" charset="-78"/>
              </a:rPr>
              <a:t>Modbus</a:t>
            </a:r>
            <a:r>
              <a:rPr lang="fa-IR" dirty="0" smtClean="0">
                <a:latin typeface="Arial" pitchFamily="34" charset="0"/>
                <a:cs typeface="B Nazanin" pitchFamily="2" charset="-78"/>
              </a:rPr>
              <a:t>به صورت </a:t>
            </a:r>
            <a:r>
              <a:rPr lang="en-US" dirty="0" smtClean="0">
                <a:latin typeface="Arial" pitchFamily="34" charset="0"/>
                <a:cs typeface="B Nazanin" pitchFamily="2" charset="-78"/>
              </a:rPr>
              <a:t>RS232</a:t>
            </a:r>
            <a:r>
              <a:rPr lang="fa-IR" dirty="0" smtClean="0">
                <a:latin typeface="Arial" pitchFamily="34" charset="0"/>
                <a:cs typeface="B Nazanin" pitchFamily="2" charset="-78"/>
              </a:rPr>
              <a:t>:</a:t>
            </a:r>
          </a:p>
          <a:p>
            <a:pPr algn="r" rtl="1">
              <a:buClr>
                <a:schemeClr val="tx2"/>
              </a:buClr>
              <a:buSzPct val="100000"/>
              <a:buFont typeface="Wingdings" pitchFamily="2" charset="2"/>
              <a:buChar char="§"/>
            </a:pPr>
            <a:r>
              <a:rPr lang="fa-IR" sz="2000" dirty="0" smtClean="0">
                <a:latin typeface="Arial" pitchFamily="34" charset="0"/>
                <a:cs typeface="B Nazanin" pitchFamily="2" charset="-78"/>
              </a:rPr>
              <a:t>این ارتباط به صورت نقطه به نقطه است.</a:t>
            </a:r>
          </a:p>
          <a:p>
            <a:pPr algn="r" rtl="1">
              <a:buClr>
                <a:schemeClr val="tx2"/>
              </a:buClr>
              <a:buSzPct val="100000"/>
              <a:buFont typeface="Wingdings" pitchFamily="2" charset="2"/>
              <a:buChar char="§"/>
            </a:pPr>
            <a:r>
              <a:rPr lang="fa-IR" sz="2000" dirty="0" smtClean="0">
                <a:latin typeface="Arial" pitchFamily="34" charset="0"/>
                <a:cs typeface="B Nazanin" pitchFamily="2" charset="-78"/>
              </a:rPr>
              <a:t>برای مسافت های کوتاه معمولا 20متر بکار می رود.</a:t>
            </a:r>
            <a:endParaRPr lang="en-US" sz="2000" dirty="0" smtClean="0">
              <a:latin typeface="Arial" pitchFamily="34" charset="0"/>
              <a:cs typeface="B Nazanin" pitchFamily="2" charset="-78"/>
            </a:endParaRPr>
          </a:p>
          <a:p>
            <a:pPr algn="r" rtl="1">
              <a:buClr>
                <a:schemeClr val="tx2"/>
              </a:buClr>
              <a:buSzPct val="100000"/>
              <a:buFont typeface="Wingdings" pitchFamily="2" charset="2"/>
              <a:buChar char="§"/>
            </a:pPr>
            <a:r>
              <a:rPr lang="fa-IR" sz="2000" dirty="0" smtClean="0">
                <a:latin typeface="Arial" pitchFamily="34" charset="0"/>
                <a:cs typeface="B Nazanin" pitchFamily="2" charset="-78"/>
              </a:rPr>
              <a:t>ترمینوتر ندارد.</a:t>
            </a:r>
          </a:p>
          <a:p>
            <a:pPr algn="r" rtl="1">
              <a:buClr>
                <a:schemeClr val="tx2"/>
              </a:buClr>
              <a:buSzPct val="100000"/>
              <a:buNone/>
            </a:pPr>
            <a:r>
              <a:rPr lang="fa-IR" sz="4000" dirty="0" smtClean="0">
                <a:latin typeface="Arial" pitchFamily="34" charset="0"/>
                <a:cs typeface="B Nazanin" pitchFamily="2" charset="-78"/>
              </a:rPr>
              <a:t> لایه دیتا لینک:</a:t>
            </a:r>
          </a:p>
          <a:p>
            <a:pPr algn="r" rtl="1">
              <a:buClr>
                <a:schemeClr val="tx2"/>
              </a:buClr>
              <a:buSzPct val="100000"/>
              <a:buNone/>
            </a:pPr>
            <a:r>
              <a:rPr lang="fa-IR" sz="2000" dirty="0" smtClean="0">
                <a:cs typeface="B Nazanin" pitchFamily="2" charset="-78"/>
              </a:rPr>
              <a:t>اين لايه از تكنيك دسترسي </a:t>
            </a:r>
            <a:r>
              <a:rPr lang="en-US" sz="2000" dirty="0" smtClean="0">
                <a:cs typeface="B Nazanin" pitchFamily="2" charset="-78"/>
              </a:rPr>
              <a:t>Master/Slave</a:t>
            </a:r>
            <a:r>
              <a:rPr lang="fa-IR" sz="2000" dirty="0" smtClean="0">
                <a:cs typeface="B Nazanin" pitchFamily="2" charset="-78"/>
              </a:rPr>
              <a:t> استفاده می کند.</a:t>
            </a:r>
            <a:r>
              <a:rPr lang="fa-IR" sz="2000" dirty="0" smtClean="0">
                <a:latin typeface="Arial" pitchFamily="34" charset="0"/>
                <a:cs typeface="B Nazanin" pitchFamily="2" charset="-78"/>
              </a:rPr>
              <a:t> </a:t>
            </a:r>
            <a:r>
              <a:rPr lang="fa-IR" sz="2000" dirty="0" smtClean="0">
                <a:cs typeface="B Nazanin" pitchFamily="2" charset="-78"/>
              </a:rPr>
              <a:t>بنابراين در هر لحظه فقط يك</a:t>
            </a:r>
            <a:r>
              <a:rPr lang="en-US" sz="2000" dirty="0" smtClean="0">
                <a:cs typeface="B Nazanin" pitchFamily="2" charset="-78"/>
              </a:rPr>
              <a:t>Master</a:t>
            </a:r>
            <a:endParaRPr lang="fa-IR" sz="2000" dirty="0" smtClean="0">
              <a:cs typeface="B Nazanin" pitchFamily="2" charset="-78"/>
            </a:endParaRPr>
          </a:p>
          <a:p>
            <a:pPr algn="r" rtl="1">
              <a:buClr>
                <a:schemeClr val="tx2"/>
              </a:buClr>
              <a:buSzPct val="100000"/>
              <a:buNone/>
            </a:pPr>
            <a:r>
              <a:rPr lang="fa-IR" sz="2000" dirty="0" smtClean="0">
                <a:cs typeface="B Nazanin" pitchFamily="2" charset="-78"/>
              </a:rPr>
              <a:t> ميتواند</a:t>
            </a:r>
            <a:r>
              <a:rPr lang="fa-IR" sz="2000" dirty="0" smtClean="0">
                <a:latin typeface="Arial" pitchFamily="34" charset="0"/>
                <a:cs typeface="B Nazanin" pitchFamily="2" charset="-78"/>
              </a:rPr>
              <a:t> </a:t>
            </a:r>
            <a:r>
              <a:rPr lang="fa-IR" sz="2000" dirty="0" smtClean="0">
                <a:cs typeface="B Nazanin" pitchFamily="2" charset="-78"/>
              </a:rPr>
              <a:t>باس را در اختيار داشته و با ماكزيمم 247 وسيله</a:t>
            </a:r>
            <a:r>
              <a:rPr lang="en-US" sz="2000" dirty="0" smtClean="0">
                <a:cs typeface="B Nazanin" pitchFamily="2" charset="-78"/>
              </a:rPr>
              <a:t>Slave</a:t>
            </a:r>
            <a:r>
              <a:rPr lang="fa-IR" sz="2000" dirty="0" smtClean="0">
                <a:cs typeface="B Nazanin" pitchFamily="2" charset="-78"/>
              </a:rPr>
              <a:t> كه به همان باس متصل هستند ارتباط</a:t>
            </a:r>
          </a:p>
          <a:p>
            <a:pPr algn="r" rtl="1">
              <a:buClr>
                <a:schemeClr val="tx2"/>
              </a:buClr>
              <a:buSzPct val="100000"/>
              <a:buNone/>
            </a:pPr>
            <a:r>
              <a:rPr lang="fa-IR" sz="2000" dirty="0" smtClean="0">
                <a:cs typeface="B Nazanin" pitchFamily="2" charset="-78"/>
              </a:rPr>
              <a:t> برقرار كند. بديهی</a:t>
            </a:r>
            <a:r>
              <a:rPr lang="fa-IR" sz="2000" dirty="0" smtClean="0">
                <a:latin typeface="Arial" pitchFamily="34" charset="0"/>
                <a:cs typeface="B Nazanin" pitchFamily="2" charset="-78"/>
              </a:rPr>
              <a:t> </a:t>
            </a:r>
            <a:r>
              <a:rPr lang="fa-IR" sz="2000" dirty="0" smtClean="0">
                <a:cs typeface="B Nazanin" pitchFamily="2" charset="-78"/>
              </a:rPr>
              <a:t>است در اين تكنيك دسترسي</a:t>
            </a:r>
            <a:r>
              <a:rPr lang="en-US" sz="2000" dirty="0" smtClean="0">
                <a:cs typeface="B Nazanin" pitchFamily="2" charset="-78"/>
              </a:rPr>
              <a:t> slave</a:t>
            </a:r>
            <a:r>
              <a:rPr lang="fa-IR" sz="2000" dirty="0" smtClean="0">
                <a:cs typeface="B Nazanin" pitchFamily="2" charset="-78"/>
              </a:rPr>
              <a:t> ها هيچگاه بدون درخواست </a:t>
            </a:r>
            <a:r>
              <a:rPr lang="en-US" sz="2000" dirty="0" smtClean="0">
                <a:cs typeface="B Nazanin" pitchFamily="2" charset="-78"/>
              </a:rPr>
              <a:t>Master</a:t>
            </a:r>
            <a:r>
              <a:rPr lang="fa-IR" sz="2000" dirty="0" smtClean="0">
                <a:cs typeface="B Nazanin" pitchFamily="2" charset="-78"/>
              </a:rPr>
              <a:t> ديتايي را </a:t>
            </a:r>
          </a:p>
          <a:p>
            <a:pPr algn="r" rtl="1">
              <a:buClr>
                <a:schemeClr val="tx2"/>
              </a:buClr>
              <a:buSzPct val="100000"/>
              <a:buNone/>
            </a:pPr>
            <a:r>
              <a:rPr lang="fa-IR" sz="2000" dirty="0" smtClean="0">
                <a:cs typeface="B Nazanin" pitchFamily="2" charset="-78"/>
              </a:rPr>
              <a:t>نميفرستند و هيچگاه نيز با</a:t>
            </a:r>
            <a:r>
              <a:rPr lang="fa-IR" sz="2000" dirty="0" smtClean="0">
                <a:latin typeface="Arial" pitchFamily="34" charset="0"/>
                <a:cs typeface="B Nazanin" pitchFamily="2" charset="-78"/>
              </a:rPr>
              <a:t> </a:t>
            </a:r>
            <a:r>
              <a:rPr lang="fa-IR" sz="2000" dirty="0" smtClean="0">
                <a:cs typeface="B Nazanin" pitchFamily="2" charset="-78"/>
              </a:rPr>
              <a:t>يكديگر ارتباط برقرار نمي كنند.</a:t>
            </a:r>
            <a:endParaRPr lang="en-US" sz="2000" dirty="0" err="1" smtClean="0">
              <a:latin typeface="Arial" pitchFamily="34" charset="0"/>
              <a:cs typeface="B Nazanin" pitchFamily="2" charset="-78"/>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15</a:t>
            </a:fld>
            <a:endParaRPr lang="en-US"/>
          </a:p>
        </p:txBody>
      </p:sp>
    </p:spTree>
  </p:cSld>
  <p:clrMapOvr>
    <a:masterClrMapping/>
  </p:clrMapOvr>
  <p:transition>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r" rtl="1"/>
            <a:r>
              <a:rPr lang="en-US" sz="4000" dirty="0" smtClean="0">
                <a:latin typeface="Arial" pitchFamily="34" charset="0"/>
                <a:cs typeface="B Nazanin" pitchFamily="2" charset="-78"/>
              </a:rPr>
              <a:t>Master</a:t>
            </a:r>
            <a:r>
              <a:rPr lang="fa-IR" sz="4000" dirty="0" smtClean="0">
                <a:latin typeface="Arial" pitchFamily="34" charset="0"/>
                <a:cs typeface="B Nazanin" pitchFamily="2" charset="-78"/>
              </a:rPr>
              <a:t> به يكي از دو روش زير درخواست خودرا </a:t>
            </a:r>
            <a:r>
              <a:rPr lang="en-US" sz="4000" dirty="0" smtClean="0">
                <a:latin typeface="Arial" pitchFamily="34" charset="0"/>
                <a:cs typeface="B Nazanin" pitchFamily="2" charset="-78"/>
              </a:rPr>
              <a:t/>
            </a:r>
            <a:br>
              <a:rPr lang="en-US" sz="4000" dirty="0" smtClean="0">
                <a:latin typeface="Arial" pitchFamily="34" charset="0"/>
                <a:cs typeface="B Nazanin" pitchFamily="2" charset="-78"/>
              </a:rPr>
            </a:br>
            <a:r>
              <a:rPr lang="fa-IR" sz="4000" dirty="0" smtClean="0">
                <a:latin typeface="Arial" pitchFamily="34" charset="0"/>
                <a:cs typeface="B Nazanin" pitchFamily="2" charset="-78"/>
              </a:rPr>
              <a:t>ارسال مي نمايد: </a:t>
            </a:r>
            <a:endParaRPr lang="en-US" sz="4000" dirty="0"/>
          </a:p>
        </p:txBody>
      </p:sp>
      <p:sp>
        <p:nvSpPr>
          <p:cNvPr id="3" name="Text Placeholder 2"/>
          <p:cNvSpPr>
            <a:spLocks noGrp="1"/>
          </p:cNvSpPr>
          <p:nvPr>
            <p:ph type="body" idx="1"/>
          </p:nvPr>
        </p:nvSpPr>
        <p:spPr/>
        <p:txBody>
          <a:bodyPr/>
          <a:lstStyle/>
          <a:p>
            <a:endParaRPr lang="en-US" dirty="0"/>
          </a:p>
        </p:txBody>
      </p:sp>
      <p:sp>
        <p:nvSpPr>
          <p:cNvPr id="4" name="Text Placeholder 3"/>
          <p:cNvSpPr>
            <a:spLocks noGrp="1"/>
          </p:cNvSpPr>
          <p:nvPr>
            <p:ph type="body" sz="half" idx="3"/>
          </p:nvPr>
        </p:nvSpPr>
        <p:spPr/>
        <p:txBody>
          <a:bodyPr>
            <a:normAutofit/>
          </a:bodyPr>
          <a:lstStyle/>
          <a:p>
            <a:pPr algn="r" rtl="1"/>
            <a:endParaRPr lang="en-US" sz="1400" dirty="0"/>
          </a:p>
        </p:txBody>
      </p:sp>
      <p:pic>
        <p:nvPicPr>
          <p:cNvPr id="7" name="Content Placeholder 6" descr="untitled.bmp"/>
          <p:cNvPicPr>
            <a:picLocks noGrp="1" noChangeAspect="1"/>
          </p:cNvPicPr>
          <p:nvPr>
            <p:ph sz="quarter" idx="2"/>
          </p:nvPr>
        </p:nvPicPr>
        <p:blipFill>
          <a:blip r:embed="rId3"/>
          <a:stretch>
            <a:fillRect/>
          </a:stretch>
        </p:blipFill>
        <p:spPr>
          <a:xfrm>
            <a:off x="228600" y="2514600"/>
            <a:ext cx="4495799" cy="43434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6" name="Content Placeholder 5"/>
          <p:cNvSpPr>
            <a:spLocks noGrp="1"/>
          </p:cNvSpPr>
          <p:nvPr>
            <p:ph sz="quarter" idx="4"/>
          </p:nvPr>
        </p:nvSpPr>
        <p:spPr/>
        <p:txBody>
          <a:bodyPr>
            <a:normAutofit/>
          </a:bodyPr>
          <a:lstStyle/>
          <a:p>
            <a:pPr algn="r" rtl="1">
              <a:buNone/>
            </a:pPr>
            <a:endParaRPr lang="en-US" sz="2000" dirty="0" smtClean="0">
              <a:latin typeface="Arial" pitchFamily="34" charset="0"/>
              <a:cs typeface="B Nazanin" pitchFamily="2" charset="-78"/>
            </a:endParaRPr>
          </a:p>
          <a:p>
            <a:pPr marL="457200" indent="-457200" algn="r" rtl="1">
              <a:buClr>
                <a:schemeClr val="tx1"/>
              </a:buClr>
              <a:buSzPct val="100000"/>
              <a:buFont typeface="+mj-lt"/>
              <a:buAutoNum type="arabicPeriod"/>
            </a:pPr>
            <a:r>
              <a:rPr lang="fa-IR" sz="3200" dirty="0" smtClean="0">
                <a:solidFill>
                  <a:srgbClr val="00B050"/>
                </a:solidFill>
                <a:latin typeface="Arial" pitchFamily="34" charset="0"/>
                <a:cs typeface="B Nazanin" pitchFamily="2" charset="-78"/>
              </a:rPr>
              <a:t>مد</a:t>
            </a:r>
            <a:r>
              <a:rPr lang="en-US" sz="3200" dirty="0" smtClean="0">
                <a:cs typeface="B Nazanin" pitchFamily="2" charset="-78"/>
              </a:rPr>
              <a:t> </a:t>
            </a:r>
            <a:r>
              <a:rPr lang="en-US" sz="3200" dirty="0" smtClean="0">
                <a:solidFill>
                  <a:srgbClr val="00B050"/>
                </a:solidFill>
                <a:cs typeface="B Nazanin" pitchFamily="2" charset="-78"/>
              </a:rPr>
              <a:t>: </a:t>
            </a:r>
            <a:r>
              <a:rPr lang="en-US" sz="3200" dirty="0" err="1" smtClean="0">
                <a:solidFill>
                  <a:srgbClr val="00B050"/>
                </a:solidFill>
                <a:cs typeface="B Nazanin" pitchFamily="2" charset="-78"/>
              </a:rPr>
              <a:t>Unicast</a:t>
            </a:r>
            <a:endParaRPr lang="fa-IR" sz="3200" dirty="0" smtClean="0">
              <a:solidFill>
                <a:srgbClr val="00B050"/>
              </a:solidFill>
              <a:cs typeface="B Nazanin" pitchFamily="2" charset="-78"/>
            </a:endParaRPr>
          </a:p>
          <a:p>
            <a:pPr marL="457200" indent="-457200" algn="r" rtl="1">
              <a:buClr>
                <a:schemeClr val="tx1"/>
              </a:buClr>
              <a:buSzPct val="100000"/>
              <a:buNone/>
            </a:pPr>
            <a:r>
              <a:rPr lang="fa-IR" sz="2000" dirty="0" smtClean="0">
                <a:cs typeface="B Nazanin" pitchFamily="2" charset="-78"/>
              </a:rPr>
              <a:t>در این حالت </a:t>
            </a:r>
            <a:r>
              <a:rPr lang="en-US" sz="2000" dirty="0" smtClean="0">
                <a:cs typeface="B Nazanin" pitchFamily="2" charset="-78"/>
              </a:rPr>
              <a:t>Master</a:t>
            </a:r>
            <a:r>
              <a:rPr lang="fa-IR" sz="2000" dirty="0" smtClean="0">
                <a:cs typeface="B Nazanin" pitchFamily="2" charset="-78"/>
              </a:rPr>
              <a:t> از</a:t>
            </a:r>
            <a:r>
              <a:rPr lang="en-US" sz="2000" dirty="0" smtClean="0">
                <a:cs typeface="B Nazanin" pitchFamily="2" charset="-78"/>
              </a:rPr>
              <a:t>Slave</a:t>
            </a:r>
            <a:r>
              <a:rPr lang="fa-IR" sz="2000" dirty="0" smtClean="0">
                <a:cs typeface="B Nazanin" pitchFamily="2" charset="-78"/>
              </a:rPr>
              <a:t> خاصي</a:t>
            </a:r>
          </a:p>
          <a:p>
            <a:pPr marL="457200" indent="-457200" algn="r" rtl="1">
              <a:buClr>
                <a:schemeClr val="tx1"/>
              </a:buClr>
              <a:buSzPct val="100000"/>
              <a:buNone/>
            </a:pPr>
            <a:r>
              <a:rPr lang="fa-IR" sz="2000" dirty="0" smtClean="0">
                <a:cs typeface="B Nazanin" pitchFamily="2" charset="-78"/>
              </a:rPr>
              <a:t> درخواست ديتا مي نمايد.</a:t>
            </a:r>
            <a:r>
              <a:rPr lang="en-US" sz="2000" dirty="0" smtClean="0">
                <a:cs typeface="B Nazanin" pitchFamily="2" charset="-78"/>
              </a:rPr>
              <a:t>Slave</a:t>
            </a:r>
            <a:r>
              <a:rPr lang="fa-IR" sz="2000" dirty="0" smtClean="0">
                <a:cs typeface="B Nazanin" pitchFamily="2" charset="-78"/>
              </a:rPr>
              <a:t> پس از دريافت</a:t>
            </a:r>
          </a:p>
          <a:p>
            <a:pPr marL="457200" indent="-457200" algn="r" rtl="1">
              <a:buClr>
                <a:schemeClr val="tx1"/>
              </a:buClr>
              <a:buSzPct val="100000"/>
              <a:buNone/>
            </a:pPr>
            <a:r>
              <a:rPr lang="fa-IR" sz="2000" dirty="0" smtClean="0">
                <a:cs typeface="B Nazanin" pitchFamily="2" charset="-78"/>
              </a:rPr>
              <a:t> </a:t>
            </a:r>
            <a:r>
              <a:rPr lang="en-US" sz="2000" dirty="0" smtClean="0">
                <a:cs typeface="B Nazanin" pitchFamily="2" charset="-78"/>
              </a:rPr>
              <a:t>Request</a:t>
            </a:r>
            <a:r>
              <a:rPr lang="fa-IR" sz="2000" dirty="0" smtClean="0">
                <a:cs typeface="B Nazanin" pitchFamily="2" charset="-78"/>
              </a:rPr>
              <a:t>پیام </a:t>
            </a:r>
            <a:r>
              <a:rPr lang="en-US" sz="2000" dirty="0" smtClean="0">
                <a:cs typeface="B Nazanin" pitchFamily="2" charset="-78"/>
              </a:rPr>
              <a:t>Reply</a:t>
            </a:r>
            <a:r>
              <a:rPr lang="fa-IR" sz="2000" dirty="0" smtClean="0">
                <a:cs typeface="B Nazanin" pitchFamily="2" charset="-78"/>
              </a:rPr>
              <a:t>را به </a:t>
            </a:r>
            <a:r>
              <a:rPr lang="en-US" sz="2000" dirty="0" smtClean="0">
                <a:cs typeface="B Nazanin" pitchFamily="2" charset="-78"/>
              </a:rPr>
              <a:t>Master</a:t>
            </a:r>
            <a:r>
              <a:rPr lang="fa-IR" sz="2000" dirty="0" smtClean="0">
                <a:cs typeface="B Nazanin" pitchFamily="2" charset="-78"/>
              </a:rPr>
              <a:t> ارسال </a:t>
            </a:r>
            <a:endParaRPr lang="en-US" sz="2000" dirty="0" smtClean="0">
              <a:cs typeface="B Nazanin" pitchFamily="2" charset="-78"/>
            </a:endParaRPr>
          </a:p>
          <a:p>
            <a:pPr marL="457200" indent="-457200" algn="r" rtl="1">
              <a:buClr>
                <a:schemeClr val="tx1"/>
              </a:buClr>
              <a:buSzPct val="100000"/>
              <a:buNone/>
            </a:pPr>
            <a:r>
              <a:rPr lang="fa-IR" sz="2000" dirty="0" smtClean="0">
                <a:cs typeface="B Nazanin" pitchFamily="2" charset="-78"/>
              </a:rPr>
              <a:t>می کند. بديهي است هر</a:t>
            </a:r>
            <a:r>
              <a:rPr lang="en-US" sz="2000" dirty="0" smtClean="0">
                <a:cs typeface="B Nazanin" pitchFamily="2" charset="-78"/>
              </a:rPr>
              <a:t>Slave</a:t>
            </a:r>
            <a:r>
              <a:rPr lang="fa-IR" sz="2000" dirty="0" smtClean="0">
                <a:cs typeface="B Nazanin" pitchFamily="2" charset="-78"/>
              </a:rPr>
              <a:t> بايد داراي آدرس</a:t>
            </a:r>
            <a:endParaRPr lang="en-US" sz="2000" dirty="0" smtClean="0">
              <a:cs typeface="B Nazanin" pitchFamily="2" charset="-78"/>
            </a:endParaRPr>
          </a:p>
          <a:p>
            <a:pPr marL="457200" indent="-457200" algn="r" rtl="1">
              <a:buClr>
                <a:schemeClr val="tx1"/>
              </a:buClr>
              <a:buSzPct val="100000"/>
              <a:buNone/>
            </a:pPr>
            <a:r>
              <a:rPr lang="fa-IR" sz="2000" dirty="0" smtClean="0">
                <a:cs typeface="B Nazanin" pitchFamily="2" charset="-78"/>
              </a:rPr>
              <a:t> خاص و منحصربفردي باشد تا </a:t>
            </a:r>
            <a:r>
              <a:rPr lang="en-US" sz="2000" dirty="0" smtClean="0">
                <a:cs typeface="B Nazanin" pitchFamily="2" charset="-78"/>
              </a:rPr>
              <a:t>Master</a:t>
            </a:r>
            <a:r>
              <a:rPr lang="fa-IR" sz="2000" dirty="0" smtClean="0">
                <a:cs typeface="B Nazanin" pitchFamily="2" charset="-78"/>
              </a:rPr>
              <a:t> بتواند</a:t>
            </a:r>
            <a:endParaRPr lang="en-US" sz="2000" dirty="0" smtClean="0">
              <a:cs typeface="B Nazanin" pitchFamily="2" charset="-78"/>
            </a:endParaRPr>
          </a:p>
          <a:p>
            <a:pPr marL="457200" indent="-457200" algn="r" rtl="1">
              <a:buClr>
                <a:schemeClr val="tx1"/>
              </a:buClr>
              <a:buSzPct val="100000"/>
              <a:buNone/>
            </a:pPr>
            <a:r>
              <a:rPr lang="fa-IR" sz="2000" dirty="0" smtClean="0">
                <a:cs typeface="B Nazanin" pitchFamily="2" charset="-78"/>
              </a:rPr>
              <a:t> با آن ارتباط برقرار كند.</a:t>
            </a:r>
            <a:endParaRPr lang="en-US" sz="2000" dirty="0" smtClean="0">
              <a:latin typeface="Arial" pitchFamily="34" charset="0"/>
              <a:cs typeface="B Nazanin" pitchFamily="2" charset="-78"/>
            </a:endParaRPr>
          </a:p>
        </p:txBody>
      </p:sp>
      <p:sp>
        <p:nvSpPr>
          <p:cNvPr id="8" name="Slide Number Placeholder 7"/>
          <p:cNvSpPr>
            <a:spLocks noGrp="1"/>
          </p:cNvSpPr>
          <p:nvPr>
            <p:ph type="sldNum" sz="quarter" idx="12"/>
          </p:nvPr>
        </p:nvSpPr>
        <p:spPr/>
        <p:txBody>
          <a:bodyPr/>
          <a:lstStyle/>
          <a:p>
            <a:fld id="{17F129A8-6A33-426F-AD5F-A19C24614A3D}" type="slidenum">
              <a:rPr lang="en-US" smtClean="0"/>
              <a:pPr/>
              <a:t>16</a:t>
            </a:fld>
            <a:endParaRPr lang="en-US"/>
          </a:p>
        </p:txBody>
      </p:sp>
    </p:spTree>
  </p:cSld>
  <p:clrMapOvr>
    <a:masterClrMapping/>
  </p:clrMapOvr>
  <p:transition>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sz="half" idx="1"/>
          </p:nvPr>
        </p:nvPicPr>
        <p:blipFill>
          <a:blip r:embed="rId2"/>
          <a:srcRect/>
          <a:stretch>
            <a:fillRect/>
          </a:stretch>
        </p:blipFill>
        <p:spPr bwMode="auto">
          <a:xfrm>
            <a:off x="152400" y="2057400"/>
            <a:ext cx="4343400" cy="4191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Content Placeholder 3"/>
          <p:cNvSpPr>
            <a:spLocks noGrp="1"/>
          </p:cNvSpPr>
          <p:nvPr>
            <p:ph sz="half" idx="2"/>
          </p:nvPr>
        </p:nvSpPr>
        <p:spPr/>
        <p:txBody>
          <a:bodyPr>
            <a:normAutofit/>
          </a:bodyPr>
          <a:lstStyle/>
          <a:p>
            <a:pPr marL="514350" indent="-514350" algn="r" rtl="1">
              <a:buClr>
                <a:schemeClr val="tx2"/>
              </a:buClr>
              <a:buSzPct val="100000"/>
              <a:buFont typeface="+mj-lt"/>
              <a:buAutoNum type="arabicPeriod" startAt="2"/>
            </a:pPr>
            <a:r>
              <a:rPr lang="fa-IR" sz="3600" dirty="0" smtClean="0">
                <a:solidFill>
                  <a:srgbClr val="00B050"/>
                </a:solidFill>
                <a:cs typeface="B Nazanin" pitchFamily="2" charset="-78"/>
              </a:rPr>
              <a:t>مد</a:t>
            </a:r>
            <a:r>
              <a:rPr lang="fa-IR" sz="2000" dirty="0" smtClean="0">
                <a:solidFill>
                  <a:srgbClr val="00B050"/>
                </a:solidFill>
                <a:cs typeface="B Nazanin" pitchFamily="2" charset="-78"/>
              </a:rPr>
              <a:t> </a:t>
            </a:r>
            <a:r>
              <a:rPr lang="en-US" sz="3600" dirty="0" smtClean="0">
                <a:solidFill>
                  <a:srgbClr val="00B050"/>
                </a:solidFill>
                <a:cs typeface="B Nazanin" pitchFamily="2" charset="-78"/>
              </a:rPr>
              <a:t>broadcast</a:t>
            </a:r>
            <a:r>
              <a:rPr lang="fa-IR" sz="3600" dirty="0" smtClean="0">
                <a:cs typeface="B Nazanin" pitchFamily="2" charset="-78"/>
              </a:rPr>
              <a:t> : </a:t>
            </a:r>
            <a:endParaRPr lang="en-US" sz="3600" dirty="0" smtClean="0">
              <a:cs typeface="B Nazanin" pitchFamily="2" charset="-78"/>
            </a:endParaRPr>
          </a:p>
          <a:p>
            <a:pPr marL="514350" indent="-514350" algn="r" rtl="1">
              <a:buClr>
                <a:schemeClr val="tx2"/>
              </a:buClr>
              <a:buSzPct val="100000"/>
              <a:buNone/>
            </a:pPr>
            <a:r>
              <a:rPr lang="fa-IR" sz="2000" dirty="0" smtClean="0">
                <a:cs typeface="B Nazanin" pitchFamily="2" charset="-78"/>
              </a:rPr>
              <a:t>در اين حالت</a:t>
            </a:r>
            <a:r>
              <a:rPr lang="en-US" sz="2000" dirty="0" smtClean="0">
                <a:cs typeface="B Nazanin" pitchFamily="2" charset="-78"/>
              </a:rPr>
              <a:t>Master </a:t>
            </a:r>
            <a:r>
              <a:rPr lang="fa-IR" sz="2000" dirty="0" smtClean="0">
                <a:cs typeface="B Nazanin" pitchFamily="2" charset="-78"/>
              </a:rPr>
              <a:t>پيام خود را به تمام</a:t>
            </a:r>
            <a:r>
              <a:rPr lang="en-US" sz="2000" dirty="0" smtClean="0">
                <a:cs typeface="B Nazanin" pitchFamily="2" charset="-78"/>
              </a:rPr>
              <a:t>Slave</a:t>
            </a:r>
          </a:p>
          <a:p>
            <a:pPr marL="514350" indent="-514350" algn="r" rtl="1">
              <a:buClr>
                <a:schemeClr val="tx2"/>
              </a:buClr>
              <a:buSzPct val="100000"/>
              <a:buNone/>
            </a:pPr>
            <a:r>
              <a:rPr lang="en-US" sz="2000" dirty="0" smtClean="0">
                <a:cs typeface="B Nazanin" pitchFamily="2" charset="-78"/>
              </a:rPr>
              <a:t> </a:t>
            </a:r>
            <a:r>
              <a:rPr lang="fa-IR" sz="2000" dirty="0" smtClean="0">
                <a:cs typeface="B Nazanin" pitchFamily="2" charset="-78"/>
              </a:rPr>
              <a:t>ها ميفرستد ولي هيچ پاسخي به</a:t>
            </a:r>
            <a:r>
              <a:rPr lang="en-US" sz="2000" dirty="0" smtClean="0">
                <a:cs typeface="B Nazanin" pitchFamily="2" charset="-78"/>
              </a:rPr>
              <a:t> Master</a:t>
            </a:r>
            <a:r>
              <a:rPr lang="fa-IR" sz="2000" dirty="0" smtClean="0">
                <a:cs typeface="B Nazanin" pitchFamily="2" charset="-78"/>
              </a:rPr>
              <a:t> بر </a:t>
            </a:r>
            <a:endParaRPr lang="en-US" sz="2000" dirty="0" smtClean="0">
              <a:cs typeface="B Nazanin" pitchFamily="2" charset="-78"/>
            </a:endParaRPr>
          </a:p>
          <a:p>
            <a:pPr marL="514350" indent="-514350" algn="r" rtl="1">
              <a:buClr>
                <a:schemeClr val="tx2"/>
              </a:buClr>
              <a:buSzPct val="100000"/>
              <a:buNone/>
            </a:pPr>
            <a:r>
              <a:rPr lang="fa-IR" sz="2000" dirty="0" smtClean="0">
                <a:cs typeface="B Nazanin" pitchFamily="2" charset="-78"/>
              </a:rPr>
              <a:t>نميگردد. اين مد از جمله براي نوشتن فرامين</a:t>
            </a:r>
            <a:endParaRPr lang="en-US" sz="2000" dirty="0" smtClean="0">
              <a:cs typeface="B Nazanin" pitchFamily="2" charset="-78"/>
            </a:endParaRPr>
          </a:p>
          <a:p>
            <a:pPr marL="514350" indent="-514350" algn="r" rtl="1">
              <a:buClr>
                <a:schemeClr val="tx2"/>
              </a:buClr>
              <a:buSzPct val="100000"/>
              <a:buNone/>
            </a:pPr>
            <a:r>
              <a:rPr lang="en-US" sz="2000" dirty="0" smtClean="0">
                <a:cs typeface="B Nazanin" pitchFamily="2" charset="-78"/>
              </a:rPr>
              <a:t> (Writing Commands)</a:t>
            </a:r>
            <a:r>
              <a:rPr lang="fa-IR" sz="2000" dirty="0" smtClean="0">
                <a:cs typeface="B Nazanin" pitchFamily="2" charset="-78"/>
              </a:rPr>
              <a:t> بكار ميرود.  </a:t>
            </a:r>
            <a:endParaRPr lang="en-US" sz="2000" dirty="0">
              <a:cs typeface="B Nazanin" pitchFamily="2" charset="-78"/>
            </a:endParaRPr>
          </a:p>
        </p:txBody>
      </p:sp>
      <p:sp>
        <p:nvSpPr>
          <p:cNvPr id="5" name="Slide Number Placeholder 4"/>
          <p:cNvSpPr>
            <a:spLocks noGrp="1"/>
          </p:cNvSpPr>
          <p:nvPr>
            <p:ph type="sldNum" sz="quarter" idx="12"/>
          </p:nvPr>
        </p:nvSpPr>
        <p:spPr/>
        <p:txBody>
          <a:bodyPr/>
          <a:lstStyle/>
          <a:p>
            <a:fld id="{17F129A8-6A33-426F-AD5F-A19C24614A3D}" type="slidenum">
              <a:rPr lang="en-US" smtClean="0"/>
              <a:pPr/>
              <a:t>17</a:t>
            </a:fld>
            <a:endParaRPr lang="en-US"/>
          </a:p>
        </p:txBody>
      </p:sp>
    </p:spTree>
  </p:cSld>
  <p:clrMapOvr>
    <a:masterClrMapping/>
  </p:clrMapOvr>
  <p:transition>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7F129A8-6A33-426F-AD5F-A19C24614A3D}" type="slidenum">
              <a:rPr lang="en-US" smtClean="0"/>
              <a:pPr/>
              <a:t>18</a:t>
            </a:fld>
            <a:endParaRPr lang="en-US"/>
          </a:p>
        </p:txBody>
      </p:sp>
      <p:pic>
        <p:nvPicPr>
          <p:cNvPr id="5" name="Content Placeholder 4"/>
          <p:cNvPicPr>
            <a:picLocks noGrp="1"/>
          </p:cNvPicPr>
          <p:nvPr>
            <p:ph idx="1"/>
          </p:nvPr>
        </p:nvPicPr>
        <p:blipFill>
          <a:blip r:embed="rId2"/>
          <a:srcRect/>
          <a:stretch>
            <a:fillRect/>
          </a:stretch>
        </p:blipFill>
        <p:spPr bwMode="auto">
          <a:xfrm rot="5400000">
            <a:off x="1524000" y="-152400"/>
            <a:ext cx="5715000" cy="8305800"/>
          </a:xfrm>
          <a:prstGeom prst="rect">
            <a:avLst/>
          </a:prstGeom>
          <a:noFill/>
          <a:ln w="9525">
            <a:noFill/>
            <a:miter lim="800000"/>
            <a:headEnd/>
            <a:tailEnd/>
          </a:ln>
        </p:spPr>
      </p:pic>
      <p:sp>
        <p:nvSpPr>
          <p:cNvPr id="6" name="Title 5"/>
          <p:cNvSpPr>
            <a:spLocks noGrp="1"/>
          </p:cNvSpPr>
          <p:nvPr>
            <p:ph type="title"/>
          </p:nvPr>
        </p:nvSpPr>
        <p:spPr>
          <a:xfrm>
            <a:off x="4572000" y="704088"/>
            <a:ext cx="4038600" cy="438912"/>
          </a:xfrm>
        </p:spPr>
        <p:txBody>
          <a:bodyPr>
            <a:normAutofit/>
          </a:bodyPr>
          <a:lstStyle/>
          <a:p>
            <a:pPr algn="r" rtl="1"/>
            <a:r>
              <a:rPr lang="fa-IR" sz="2400" dirty="0" smtClean="0">
                <a:cs typeface="B Nazanin" pitchFamily="2" charset="-78"/>
              </a:rPr>
              <a:t>دیاگرام وضعیت </a:t>
            </a:r>
            <a:r>
              <a:rPr lang="en-US" sz="2400" dirty="0" smtClean="0">
                <a:cs typeface="B Nazanin" pitchFamily="2" charset="-78"/>
              </a:rPr>
              <a:t>Master</a:t>
            </a:r>
            <a:endParaRPr lang="en-US" sz="2400" dirty="0">
              <a:cs typeface="B Nazanin" pitchFamily="2" charset="-78"/>
            </a:endParaRPr>
          </a:p>
        </p:txBody>
      </p:sp>
    </p:spTree>
  </p:cSld>
  <p:clrMapOvr>
    <a:masterClrMapping/>
  </p:clrMapOvr>
  <p:transition>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7F129A8-6A33-426F-AD5F-A19C24614A3D}" type="slidenum">
              <a:rPr lang="en-US" smtClean="0"/>
              <a:pPr/>
              <a:t>19</a:t>
            </a:fld>
            <a:endParaRPr lang="en-US"/>
          </a:p>
        </p:txBody>
      </p:sp>
      <p:pic>
        <p:nvPicPr>
          <p:cNvPr id="5" name="Content Placeholder 4"/>
          <p:cNvPicPr>
            <a:picLocks noGrp="1"/>
          </p:cNvPicPr>
          <p:nvPr>
            <p:ph idx="1"/>
          </p:nvPr>
        </p:nvPicPr>
        <p:blipFill>
          <a:blip r:embed="rId2"/>
          <a:srcRect/>
          <a:stretch>
            <a:fillRect/>
          </a:stretch>
        </p:blipFill>
        <p:spPr bwMode="auto">
          <a:xfrm rot="5400000">
            <a:off x="1828798" y="-228597"/>
            <a:ext cx="5257801" cy="8458199"/>
          </a:xfrm>
          <a:prstGeom prst="rect">
            <a:avLst/>
          </a:prstGeom>
          <a:noFill/>
          <a:ln w="9525">
            <a:noFill/>
            <a:miter lim="800000"/>
            <a:headEnd/>
            <a:tailEnd/>
          </a:ln>
        </p:spPr>
      </p:pic>
      <p:sp>
        <p:nvSpPr>
          <p:cNvPr id="6" name="Title 5"/>
          <p:cNvSpPr>
            <a:spLocks noGrp="1"/>
          </p:cNvSpPr>
          <p:nvPr>
            <p:ph type="title"/>
          </p:nvPr>
        </p:nvSpPr>
        <p:spPr>
          <a:xfrm>
            <a:off x="457200" y="704088"/>
            <a:ext cx="7924800" cy="362712"/>
          </a:xfrm>
        </p:spPr>
        <p:txBody>
          <a:bodyPr>
            <a:noAutofit/>
          </a:bodyPr>
          <a:lstStyle/>
          <a:p>
            <a:pPr algn="r" rtl="1"/>
            <a:r>
              <a:rPr lang="fa-IR" sz="2800" dirty="0" smtClean="0">
                <a:cs typeface="B Nazanin" pitchFamily="2" charset="-78"/>
              </a:rPr>
              <a:t>دیاگرام وضعیت </a:t>
            </a:r>
            <a:r>
              <a:rPr lang="en-US" sz="2800" dirty="0" smtClean="0">
                <a:cs typeface="B Nazanin" pitchFamily="2" charset="-78"/>
              </a:rPr>
              <a:t>Slave</a:t>
            </a:r>
            <a:endParaRPr lang="en-US" sz="2800" dirty="0">
              <a:cs typeface="B Nazanin" pitchFamily="2" charset="-78"/>
            </a:endParaRPr>
          </a:p>
        </p:txBody>
      </p:sp>
    </p:spTree>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295400"/>
            <a:ext cx="8686800" cy="3048000"/>
          </a:xfrm>
        </p:spPr>
        <p:txBody>
          <a:bodyPr>
            <a:normAutofit fontScale="90000"/>
          </a:bodyPr>
          <a:lstStyle/>
          <a:p>
            <a:pPr algn="ctr"/>
            <a:r>
              <a:rPr lang="fa-IR" sz="2800" dirty="0" smtClean="0">
                <a:latin typeface="Arial" pitchFamily="34" charset="0"/>
                <a:cs typeface="B Nazanin" pitchFamily="2" charset="-78"/>
              </a:rPr>
              <a:t>بسم الله الرحمن الرحیم</a:t>
            </a:r>
            <a:r>
              <a:rPr lang="fa-IR" dirty="0" smtClean="0">
                <a:latin typeface="Arial" pitchFamily="34" charset="0"/>
                <a:cs typeface="B Nazanin" pitchFamily="2" charset="-78"/>
              </a:rPr>
              <a:t/>
            </a:r>
            <a:br>
              <a:rPr lang="fa-IR" dirty="0" smtClean="0">
                <a:latin typeface="Arial" pitchFamily="34" charset="0"/>
                <a:cs typeface="B Nazanin" pitchFamily="2" charset="-78"/>
              </a:rPr>
            </a:br>
            <a:r>
              <a:rPr lang="fa-IR" dirty="0" smtClean="0">
                <a:latin typeface="Arial" pitchFamily="34" charset="0"/>
                <a:cs typeface="B Nazanin" pitchFamily="2" charset="-78"/>
              </a:rPr>
              <a:t/>
            </a:r>
            <a:br>
              <a:rPr lang="fa-IR" dirty="0" smtClean="0">
                <a:latin typeface="Arial" pitchFamily="34" charset="0"/>
                <a:cs typeface="B Nazanin" pitchFamily="2" charset="-78"/>
              </a:rPr>
            </a:br>
            <a:r>
              <a:rPr lang="fa-IR" dirty="0" smtClean="0">
                <a:latin typeface="Arial" pitchFamily="34" charset="0"/>
                <a:cs typeface="B Nazanin" pitchFamily="2" charset="-78"/>
              </a:rPr>
              <a:t/>
            </a:r>
            <a:br>
              <a:rPr lang="fa-IR" dirty="0" smtClean="0">
                <a:latin typeface="Arial" pitchFamily="34" charset="0"/>
                <a:cs typeface="B Nazanin" pitchFamily="2" charset="-78"/>
              </a:rPr>
            </a:br>
            <a:r>
              <a:rPr lang="fa-IR" dirty="0" smtClean="0">
                <a:latin typeface="Arial" pitchFamily="34" charset="0"/>
                <a:cs typeface="B Nazanin" pitchFamily="2" charset="-78"/>
              </a:rPr>
              <a:t/>
            </a:r>
            <a:br>
              <a:rPr lang="fa-IR" dirty="0" smtClean="0">
                <a:latin typeface="Arial" pitchFamily="34" charset="0"/>
                <a:cs typeface="B Nazanin" pitchFamily="2" charset="-78"/>
              </a:rPr>
            </a:br>
            <a:r>
              <a:rPr lang="en-US" sz="7300" dirty="0" smtClean="0">
                <a:latin typeface="Arial" pitchFamily="34" charset="0"/>
                <a:cs typeface="B Nazanin" pitchFamily="2" charset="-78"/>
              </a:rPr>
              <a:t>MODBUS</a:t>
            </a:r>
            <a:endParaRPr lang="en-US" sz="7300" dirty="0">
              <a:latin typeface="Arial" pitchFamily="34" charset="0"/>
              <a:cs typeface="B Nazanin" pitchFamily="2" charset="-78"/>
            </a:endParaRPr>
          </a:p>
        </p:txBody>
      </p:sp>
      <p:sp>
        <p:nvSpPr>
          <p:cNvPr id="3" name="Slide Number Placeholder 2"/>
          <p:cNvSpPr>
            <a:spLocks noGrp="1"/>
          </p:cNvSpPr>
          <p:nvPr>
            <p:ph type="sldNum" sz="quarter" idx="12"/>
          </p:nvPr>
        </p:nvSpPr>
        <p:spPr/>
        <p:txBody>
          <a:bodyPr/>
          <a:lstStyle/>
          <a:p>
            <a:fld id="{17F129A8-6A33-426F-AD5F-A19C24614A3D}" type="slidenum">
              <a:rPr lang="en-US" smtClean="0"/>
              <a:pPr/>
              <a:t>2</a:t>
            </a:fld>
            <a:endParaRPr lang="en-US"/>
          </a:p>
        </p:txBody>
      </p:sp>
      <p:sp>
        <p:nvSpPr>
          <p:cNvPr id="5" name="کادر متن 13"/>
          <p:cNvSpPr txBox="1"/>
          <p:nvPr/>
        </p:nvSpPr>
        <p:spPr>
          <a:xfrm>
            <a:off x="2057400" y="4267200"/>
            <a:ext cx="5105400" cy="2492990"/>
          </a:xfrm>
          <a:prstGeom prst="rect">
            <a:avLst/>
          </a:prstGeom>
          <a:noFill/>
        </p:spPr>
        <p:txBody>
          <a:bodyPr wrap="square" rtlCol="0">
            <a:spAutoFit/>
          </a:bodyPr>
          <a:lstStyle/>
          <a:p>
            <a:pPr algn="ctr" rtl="1">
              <a:lnSpc>
                <a:spcPct val="150000"/>
              </a:lnSpc>
            </a:pPr>
            <a:endParaRPr lang="fa-I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cs typeface="B Lotus" pitchFamily="2" charset="-78"/>
            </a:endParaRPr>
          </a:p>
          <a:p>
            <a:pPr algn="ctr" rtl="1">
              <a:lnSpc>
                <a:spcPct val="150000"/>
              </a:lnSpc>
            </a:pPr>
            <a:r>
              <a:rPr lang="fa-I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cs typeface="B Lotus" pitchFamily="2" charset="-78"/>
              </a:rPr>
              <a:t>استاد : </a:t>
            </a:r>
            <a:r>
              <a:rPr lang="fa-IR" sz="2000" b="1" dirty="0" smtClean="0">
                <a:ln w="18000">
                  <a:solidFill>
                    <a:schemeClr val="accent2">
                      <a:satMod val="140000"/>
                    </a:schemeClr>
                  </a:solidFill>
                  <a:prstDash val="solid"/>
                  <a:miter lim="800000"/>
                </a:ln>
                <a:solidFill>
                  <a:srgbClr val="7030A0"/>
                </a:solidFill>
                <a:effectLst>
                  <a:outerShdw blurRad="50800" dist="38100" dir="5400000" algn="t" rotWithShape="0">
                    <a:prstClr val="black">
                      <a:alpha val="40000"/>
                    </a:prstClr>
                  </a:outerShdw>
                </a:effectLst>
                <a:latin typeface="B Lotus"/>
                <a:ea typeface="B Lotus"/>
                <a:cs typeface="B Lotus" pitchFamily="2" charset="-78"/>
              </a:rPr>
              <a:t>مهندس سهراب زاده</a:t>
            </a:r>
            <a:endParaRPr lang="en-US" sz="2000" b="1" dirty="0" smtClean="0">
              <a:ln w="18000">
                <a:solidFill>
                  <a:schemeClr val="accent2">
                    <a:satMod val="140000"/>
                  </a:schemeClr>
                </a:solidFill>
                <a:prstDash val="solid"/>
                <a:miter lim="800000"/>
              </a:ln>
              <a:solidFill>
                <a:srgbClr val="7030A0"/>
              </a:solidFill>
              <a:effectLst>
                <a:outerShdw blurRad="50800" dist="38100" dir="5400000" algn="t" rotWithShape="0">
                  <a:prstClr val="black">
                    <a:alpha val="40000"/>
                  </a:prstClr>
                </a:outerShdw>
              </a:effectLst>
              <a:latin typeface="B Lotus"/>
              <a:ea typeface="B Lotus"/>
              <a:cs typeface="B Lotus" pitchFamily="2" charset="-78"/>
            </a:endParaRPr>
          </a:p>
          <a:p>
            <a:pPr algn="ctr" rtl="1">
              <a:lnSpc>
                <a:spcPct val="150000"/>
              </a:lnSpc>
            </a:pPr>
            <a:r>
              <a:rPr lang="fa-I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cs typeface="B Lotus" pitchFamily="2" charset="-78"/>
              </a:rPr>
              <a:t>تهيه و تنظيم :</a:t>
            </a:r>
            <a:r>
              <a:rPr lang="fa-IR" b="1" dirty="0" smtClean="0">
                <a:ln w="12700">
                  <a:solidFill>
                    <a:schemeClr val="tx2">
                      <a:satMod val="155000"/>
                    </a:schemeClr>
                  </a:solidFill>
                  <a:prstDash val="solid"/>
                </a:ln>
                <a:solidFill>
                  <a:srgbClr val="7030A0"/>
                </a:solidFill>
                <a:effectLst>
                  <a:outerShdw blurRad="41275" dist="20320" dir="1800000" algn="tl" rotWithShape="0">
                    <a:srgbClr val="000000">
                      <a:alpha val="40000"/>
                    </a:srgbClr>
                  </a:outerShdw>
                </a:effectLst>
                <a:cs typeface="B Lotus" pitchFamily="2" charset="-78"/>
              </a:rPr>
              <a:t> </a:t>
            </a:r>
            <a:r>
              <a:rPr lang="fa-IR" b="1" dirty="0" smtClean="0">
                <a:ln w="12700">
                  <a:solidFill>
                    <a:schemeClr val="tx2">
                      <a:satMod val="155000"/>
                    </a:schemeClr>
                  </a:solidFill>
                  <a:prstDash val="solid"/>
                </a:ln>
                <a:solidFill>
                  <a:srgbClr val="7030A0"/>
                </a:solidFill>
                <a:effectLst>
                  <a:outerShdw blurRad="41275" dist="20320" dir="1800000" algn="tl" rotWithShape="0">
                    <a:srgbClr val="000000">
                      <a:alpha val="40000"/>
                    </a:srgbClr>
                  </a:outerShdw>
                </a:effectLst>
                <a:cs typeface="B Nazanin" pitchFamily="2" charset="-78"/>
              </a:rPr>
              <a:t>محمدعلی جلالی</a:t>
            </a:r>
          </a:p>
          <a:p>
            <a:pPr algn="ctr" rtl="1">
              <a:lnSpc>
                <a:spcPct val="150000"/>
              </a:lnSpc>
            </a:pPr>
            <a:endParaRPr lang="fa-IR" sz="2400" b="1" dirty="0" smtClean="0">
              <a:solidFill>
                <a:srgbClr val="7030A0"/>
              </a:solidFill>
              <a:effectLst>
                <a:outerShdw blurRad="50800" dist="38100" dir="5400000" algn="t" rotWithShape="0">
                  <a:prstClr val="black">
                    <a:alpha val="40000"/>
                  </a:prstClr>
                </a:outerShdw>
              </a:effectLst>
              <a:latin typeface="B Lotus"/>
              <a:ea typeface="B Lotus"/>
              <a:cs typeface="B Lotus" pitchFamily="2" charset="-78"/>
            </a:endParaRPr>
          </a:p>
          <a:p>
            <a:pPr lvl="0" algn="ctr" rtl="1">
              <a:lnSpc>
                <a:spcPct val="150000"/>
              </a:lnSpc>
            </a:pPr>
            <a:r>
              <a:rPr lang="fa-IR" sz="1600" b="1" dirty="0" smtClean="0" bmk="OLE_LINK15">
                <a:ln w="1905"/>
                <a:solidFill>
                  <a:srgbClr val="008000"/>
                </a:solidFill>
                <a:effectLst>
                  <a:innerShdw blurRad="69850" dist="43180" dir="5400000">
                    <a:srgbClr val="000000">
                      <a:alpha val="65000"/>
                    </a:srgbClr>
                  </a:innerShdw>
                </a:effectLst>
                <a:latin typeface="IranNastaliq" pitchFamily="18" charset="0"/>
                <a:ea typeface="B Lotus" pitchFamily="2" charset="-78"/>
                <a:cs typeface="IranNastaliq" pitchFamily="18" charset="0"/>
              </a:rPr>
              <a:t>بهار </a:t>
            </a:r>
            <a:r>
              <a:rPr lang="fa-IR" sz="1600" b="1" dirty="0" smtClean="0" bmk="OLE_LINK15">
                <a:ln w="1905"/>
                <a:solidFill>
                  <a:srgbClr val="008000"/>
                </a:solidFill>
                <a:effectLst>
                  <a:innerShdw blurRad="69850" dist="43180" dir="5400000">
                    <a:srgbClr val="000000">
                      <a:alpha val="65000"/>
                    </a:srgbClr>
                  </a:innerShdw>
                </a:effectLst>
                <a:latin typeface="Arial" pitchFamily="34" charset="0"/>
                <a:ea typeface="B Lotus" pitchFamily="2" charset="-78"/>
                <a:cs typeface="Arial" pitchFamily="34" charset="0"/>
              </a:rPr>
              <a:t>90</a:t>
            </a:r>
            <a:r>
              <a:rPr lang="fa-IR"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 Lotus"/>
                <a:ea typeface="B Lotus"/>
                <a:cs typeface="B Lotus" pitchFamily="2" charset="-78"/>
              </a:rPr>
              <a:t> </a:t>
            </a:r>
            <a:endPar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B Lotus" pitchFamily="2" charset="-78"/>
            </a:endParaRPr>
          </a:p>
        </p:txBody>
      </p:sp>
      <p:pic>
        <p:nvPicPr>
          <p:cNvPr id="6" name="عکس 2" descr="arm123"/>
          <p:cNvPicPr/>
          <p:nvPr/>
        </p:nvPicPr>
        <p:blipFill>
          <a:blip r:embed="rId3"/>
          <a:srcRect/>
          <a:stretch>
            <a:fillRect/>
          </a:stretch>
        </p:blipFill>
        <p:spPr bwMode="auto">
          <a:xfrm>
            <a:off x="4191000" y="1524000"/>
            <a:ext cx="762005" cy="714380"/>
          </a:xfrm>
          <a:prstGeom prst="rect">
            <a:avLst/>
          </a:prstGeom>
          <a:noFill/>
          <a:ln w="9525">
            <a:noFill/>
            <a:miter lim="800000"/>
            <a:headEnd/>
            <a:tailEnd/>
          </a:ln>
        </p:spPr>
      </p:pic>
      <p:sp>
        <p:nvSpPr>
          <p:cNvPr id="7" name="کادر متن 9"/>
          <p:cNvSpPr txBox="1"/>
          <p:nvPr/>
        </p:nvSpPr>
        <p:spPr>
          <a:xfrm>
            <a:off x="3810000" y="2286000"/>
            <a:ext cx="2143140" cy="261610"/>
          </a:xfrm>
          <a:prstGeom prst="rect">
            <a:avLst/>
          </a:prstGeom>
          <a:noFill/>
        </p:spPr>
        <p:txBody>
          <a:bodyPr wrap="square" rtlCol="0" anchor="b">
            <a:spAutoFit/>
            <a:scene3d>
              <a:camera prst="orthographicFront"/>
              <a:lightRig rig="balanced" dir="t">
                <a:rot lat="0" lon="0" rev="2100000"/>
              </a:lightRig>
            </a:scene3d>
            <a:sp3d extrusionH="57150" prstMaterial="metal">
              <a:bevelT w="38100" h="25400"/>
              <a:contourClr>
                <a:schemeClr val="bg2"/>
              </a:contourClr>
            </a:sp3d>
          </a:bodyPr>
          <a:lstStyle/>
          <a:p>
            <a:r>
              <a:rPr lang="ar-SA" sz="1100" b="1" dirty="0" smtClean="0">
                <a:ln w="50800"/>
                <a:solidFill>
                  <a:schemeClr val="bg1">
                    <a:shade val="50000"/>
                  </a:schemeClr>
                </a:solidFill>
                <a:cs typeface="B Lotus" pitchFamily="2" charset="-78"/>
              </a:rPr>
              <a:t>موسسه آموزش عالي پيام گلپايگان</a:t>
            </a:r>
            <a:endParaRPr lang="en-US" sz="1100" b="1" dirty="0">
              <a:ln w="50800"/>
              <a:solidFill>
                <a:schemeClr val="bg1">
                  <a:shade val="50000"/>
                </a:schemeClr>
              </a:solidFill>
              <a:cs typeface="B Lotus" pitchFamily="2" charset="-78"/>
            </a:endParaRPr>
          </a:p>
        </p:txBody>
      </p:sp>
    </p:spTree>
  </p:cSld>
  <p:clrMapOvr>
    <a:masterClrMapping/>
  </p:clrMapOvr>
  <p:transition>
    <p:cover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39"/>
          <p:cNvGrpSpPr>
            <a:grpSpLocks noGrp="1"/>
          </p:cNvGrpSpPr>
          <p:nvPr/>
        </p:nvGrpSpPr>
        <p:grpSpPr bwMode="auto">
          <a:xfrm>
            <a:off x="152400" y="5181600"/>
            <a:ext cx="8763001" cy="990600"/>
            <a:chOff x="775" y="1968"/>
            <a:chExt cx="4937" cy="336"/>
          </a:xfrm>
        </p:grpSpPr>
        <p:grpSp>
          <p:nvGrpSpPr>
            <p:cNvPr id="10" name="Group 20"/>
            <p:cNvGrpSpPr>
              <a:grpSpLocks/>
            </p:cNvGrpSpPr>
            <p:nvPr/>
          </p:nvGrpSpPr>
          <p:grpSpPr bwMode="auto">
            <a:xfrm>
              <a:off x="1124" y="1968"/>
              <a:ext cx="4282" cy="336"/>
              <a:chOff x="788" y="1776"/>
              <a:chExt cx="5077" cy="272"/>
            </a:xfrm>
          </p:grpSpPr>
          <p:sp>
            <p:nvSpPr>
              <p:cNvPr id="13" name="Rectangle 21"/>
              <p:cNvSpPr>
                <a:spLocks noChangeAspect="1" noChangeArrowheads="1"/>
              </p:cNvSpPr>
              <p:nvPr/>
            </p:nvSpPr>
            <p:spPr bwMode="auto">
              <a:xfrm>
                <a:off x="788" y="1776"/>
                <a:ext cx="887" cy="272"/>
              </a:xfrm>
              <a:prstGeom prst="rect">
                <a:avLst/>
              </a:prstGeom>
              <a:solidFill>
                <a:srgbClr val="99FFCC"/>
              </a:solidFill>
              <a:ln w="12700">
                <a:solidFill>
                  <a:schemeClr val="tx1"/>
                </a:solidFill>
                <a:miter lim="800000"/>
                <a:headEnd/>
                <a:tailEnd/>
              </a:ln>
              <a:effectLst/>
            </p:spPr>
            <p:txBody>
              <a:bodyPr wrap="none" anchor="ctr"/>
              <a:lstStyle/>
              <a:p>
                <a:pPr defTabSz="762000"/>
                <a:r>
                  <a:rPr lang="en-GB" sz="2000">
                    <a:solidFill>
                      <a:srgbClr val="3333FF"/>
                    </a:solidFill>
                  </a:rPr>
                  <a:t>Address</a:t>
                </a:r>
              </a:p>
            </p:txBody>
          </p:sp>
          <p:sp>
            <p:nvSpPr>
              <p:cNvPr id="14" name="Rectangle 22"/>
              <p:cNvSpPr>
                <a:spLocks noChangeAspect="1" noChangeArrowheads="1"/>
              </p:cNvSpPr>
              <p:nvPr/>
            </p:nvSpPr>
            <p:spPr bwMode="auto">
              <a:xfrm>
                <a:off x="4582" y="1776"/>
                <a:ext cx="1283" cy="272"/>
              </a:xfrm>
              <a:prstGeom prst="rect">
                <a:avLst/>
              </a:prstGeom>
              <a:solidFill>
                <a:srgbClr val="FF9933"/>
              </a:solidFill>
              <a:ln w="12700">
                <a:solidFill>
                  <a:schemeClr val="tx1"/>
                </a:solidFill>
                <a:miter lim="800000"/>
                <a:headEnd/>
                <a:tailEnd/>
              </a:ln>
              <a:effectLst/>
            </p:spPr>
            <p:txBody>
              <a:bodyPr wrap="none" anchor="ctr"/>
              <a:lstStyle/>
              <a:p>
                <a:pPr defTabSz="762000"/>
                <a:r>
                  <a:rPr lang="en-GB" sz="2000" dirty="0" smtClean="0">
                    <a:solidFill>
                      <a:srgbClr val="3333FF"/>
                    </a:solidFill>
                  </a:rPr>
                  <a:t>Checksum(CRC)</a:t>
                </a:r>
                <a:endParaRPr lang="en-GB" sz="2000" dirty="0">
                  <a:solidFill>
                    <a:srgbClr val="3333FF"/>
                  </a:solidFill>
                </a:endParaRPr>
              </a:p>
            </p:txBody>
          </p:sp>
          <p:sp>
            <p:nvSpPr>
              <p:cNvPr id="15" name="Rectangle 23"/>
              <p:cNvSpPr>
                <a:spLocks noChangeAspect="1" noChangeArrowheads="1"/>
              </p:cNvSpPr>
              <p:nvPr/>
            </p:nvSpPr>
            <p:spPr bwMode="auto">
              <a:xfrm>
                <a:off x="2688" y="1776"/>
                <a:ext cx="1893" cy="272"/>
              </a:xfrm>
              <a:prstGeom prst="rect">
                <a:avLst/>
              </a:prstGeom>
              <a:solidFill>
                <a:srgbClr val="66FF33"/>
              </a:solidFill>
              <a:ln w="12700">
                <a:solidFill>
                  <a:schemeClr val="tx1"/>
                </a:solidFill>
                <a:miter lim="800000"/>
                <a:headEnd/>
                <a:tailEnd/>
              </a:ln>
              <a:effectLst/>
            </p:spPr>
            <p:txBody>
              <a:bodyPr wrap="none" anchor="ctr"/>
              <a:lstStyle/>
              <a:p>
                <a:pPr defTabSz="762000"/>
                <a:r>
                  <a:rPr lang="en-GB" sz="2000">
                    <a:solidFill>
                      <a:srgbClr val="3333FF"/>
                    </a:solidFill>
                  </a:rPr>
                  <a:t>Data</a:t>
                </a:r>
                <a:endParaRPr lang="en-GB">
                  <a:solidFill>
                    <a:srgbClr val="3333FF"/>
                  </a:solidFill>
                </a:endParaRPr>
              </a:p>
            </p:txBody>
          </p:sp>
          <p:sp>
            <p:nvSpPr>
              <p:cNvPr id="16" name="Rectangle 24"/>
              <p:cNvSpPr>
                <a:spLocks noChangeAspect="1" noChangeArrowheads="1"/>
              </p:cNvSpPr>
              <p:nvPr/>
            </p:nvSpPr>
            <p:spPr bwMode="auto">
              <a:xfrm>
                <a:off x="1680" y="1776"/>
                <a:ext cx="1006" cy="272"/>
              </a:xfrm>
              <a:prstGeom prst="rect">
                <a:avLst/>
              </a:prstGeom>
              <a:solidFill>
                <a:srgbClr val="DCF80A"/>
              </a:solidFill>
              <a:ln w="12700">
                <a:solidFill>
                  <a:schemeClr val="tx1"/>
                </a:solidFill>
                <a:miter lim="800000"/>
                <a:headEnd/>
                <a:tailEnd/>
              </a:ln>
              <a:effectLst/>
            </p:spPr>
            <p:txBody>
              <a:bodyPr wrap="none" anchor="ctr"/>
              <a:lstStyle/>
              <a:p>
                <a:pPr defTabSz="762000"/>
                <a:r>
                  <a:rPr lang="en-GB" sz="2000">
                    <a:solidFill>
                      <a:srgbClr val="3333FF"/>
                    </a:solidFill>
                  </a:rPr>
                  <a:t>Function</a:t>
                </a:r>
              </a:p>
            </p:txBody>
          </p:sp>
        </p:grpSp>
        <p:sp>
          <p:nvSpPr>
            <p:cNvPr id="11" name="Rectangle 37"/>
            <p:cNvSpPr>
              <a:spLocks noChangeAspect="1" noChangeArrowheads="1"/>
            </p:cNvSpPr>
            <p:nvPr/>
          </p:nvSpPr>
          <p:spPr bwMode="auto">
            <a:xfrm>
              <a:off x="775" y="1968"/>
              <a:ext cx="386" cy="336"/>
            </a:xfrm>
            <a:prstGeom prst="rect">
              <a:avLst/>
            </a:prstGeom>
            <a:solidFill>
              <a:srgbClr val="F2F69E"/>
            </a:solidFill>
            <a:ln w="12700">
              <a:solidFill>
                <a:schemeClr val="tx1"/>
              </a:solidFill>
              <a:miter lim="800000"/>
              <a:headEnd/>
              <a:tailEnd/>
            </a:ln>
            <a:effectLst/>
          </p:spPr>
          <p:txBody>
            <a:bodyPr wrap="none" anchor="ctr"/>
            <a:lstStyle/>
            <a:p>
              <a:pPr defTabSz="762000"/>
              <a:r>
                <a:rPr lang="en-GB" sz="1400" b="1" dirty="0">
                  <a:solidFill>
                    <a:srgbClr val="3333FF"/>
                  </a:solidFill>
                </a:rPr>
                <a:t>silence</a:t>
              </a:r>
            </a:p>
          </p:txBody>
        </p:sp>
        <p:sp>
          <p:nvSpPr>
            <p:cNvPr id="12" name="Rectangle 38"/>
            <p:cNvSpPr>
              <a:spLocks noChangeAspect="1" noChangeArrowheads="1"/>
            </p:cNvSpPr>
            <p:nvPr/>
          </p:nvSpPr>
          <p:spPr bwMode="auto">
            <a:xfrm>
              <a:off x="5406" y="1968"/>
              <a:ext cx="306" cy="336"/>
            </a:xfrm>
            <a:prstGeom prst="rect">
              <a:avLst/>
            </a:prstGeom>
            <a:solidFill>
              <a:srgbClr val="F2F69E"/>
            </a:solidFill>
            <a:ln w="12700">
              <a:solidFill>
                <a:schemeClr val="tx1"/>
              </a:solidFill>
              <a:miter lim="800000"/>
              <a:headEnd/>
              <a:tailEnd/>
            </a:ln>
            <a:effectLst/>
          </p:spPr>
          <p:txBody>
            <a:bodyPr wrap="none" anchor="ctr"/>
            <a:lstStyle/>
            <a:p>
              <a:pPr defTabSz="762000"/>
              <a:r>
                <a:rPr lang="en-GB" sz="1400" b="1">
                  <a:solidFill>
                    <a:srgbClr val="3333FF"/>
                  </a:solidFill>
                </a:rPr>
                <a:t>silence</a:t>
              </a:r>
            </a:p>
          </p:txBody>
        </p:sp>
      </p:grpSp>
      <p:sp>
        <p:nvSpPr>
          <p:cNvPr id="6" name="Text Placeholder 5"/>
          <p:cNvSpPr>
            <a:spLocks noGrp="1"/>
          </p:cNvSpPr>
          <p:nvPr>
            <p:ph type="body" idx="1"/>
          </p:nvPr>
        </p:nvSpPr>
        <p:spPr/>
        <p:txBody>
          <a:bodyPr/>
          <a:lstStyle/>
          <a:p>
            <a:endParaRPr lang="en-US"/>
          </a:p>
        </p:txBody>
      </p:sp>
      <p:sp>
        <p:nvSpPr>
          <p:cNvPr id="7" name="Text Placeholder 6"/>
          <p:cNvSpPr>
            <a:spLocks noGrp="1"/>
          </p:cNvSpPr>
          <p:nvPr>
            <p:ph type="body" sz="half" idx="3"/>
          </p:nvPr>
        </p:nvSpPr>
        <p:spPr/>
        <p:txBody>
          <a:bodyPr/>
          <a:lstStyle/>
          <a:p>
            <a:pPr algn="r" rtl="1"/>
            <a:r>
              <a:rPr lang="fa-IR" dirty="0" smtClean="0">
                <a:solidFill>
                  <a:srgbClr val="FF0000"/>
                </a:solidFill>
                <a:latin typeface="Arial" pitchFamily="34" charset="0"/>
                <a:cs typeface="B Nazanin" pitchFamily="2" charset="-78"/>
              </a:rPr>
              <a:t>روش ادرس دهی در </a:t>
            </a:r>
            <a:r>
              <a:rPr lang="en-US" dirty="0" err="1" smtClean="0">
                <a:solidFill>
                  <a:srgbClr val="FF0000"/>
                </a:solidFill>
                <a:latin typeface="Arial" pitchFamily="34" charset="0"/>
                <a:cs typeface="B Nazanin" pitchFamily="2" charset="-78"/>
              </a:rPr>
              <a:t>modbus</a:t>
            </a:r>
            <a:endParaRPr lang="en-US" dirty="0">
              <a:solidFill>
                <a:srgbClr val="FF0000"/>
              </a:solidFill>
              <a:latin typeface="Arial" pitchFamily="34" charset="0"/>
              <a:cs typeface="B Nazanin" pitchFamily="2" charset="-78"/>
            </a:endParaRPr>
          </a:p>
        </p:txBody>
      </p:sp>
      <p:pic>
        <p:nvPicPr>
          <p:cNvPr id="2050" name="Picture 2"/>
          <p:cNvPicPr>
            <a:picLocks noGrp="1" noChangeAspect="1" noChangeArrowheads="1"/>
          </p:cNvPicPr>
          <p:nvPr>
            <p:ph sz="quarter" idx="2"/>
          </p:nvPr>
        </p:nvPicPr>
        <p:blipFill>
          <a:blip r:embed="rId3"/>
          <a:stretch>
            <a:fillRect/>
          </a:stretch>
        </p:blipFill>
        <p:spPr bwMode="auto">
          <a:xfrm>
            <a:off x="786533" y="2438401"/>
            <a:ext cx="7214467" cy="1447799"/>
          </a:xfrm>
          <a:prstGeom prst="rect">
            <a:avLst/>
          </a:prstGeom>
          <a:noFill/>
          <a:ln w="9525">
            <a:noFill/>
            <a:miter lim="800000"/>
            <a:headEnd/>
            <a:tailEnd/>
          </a:ln>
          <a:effectLst/>
        </p:spPr>
      </p:pic>
      <p:sp>
        <p:nvSpPr>
          <p:cNvPr id="8" name="Content Placeholder 7"/>
          <p:cNvSpPr>
            <a:spLocks noGrp="1"/>
          </p:cNvSpPr>
          <p:nvPr>
            <p:ph sz="quarter" idx="4"/>
          </p:nvPr>
        </p:nvSpPr>
        <p:spPr>
          <a:xfrm>
            <a:off x="762000" y="838200"/>
            <a:ext cx="8175266" cy="4419601"/>
          </a:xfrm>
        </p:spPr>
        <p:txBody>
          <a:bodyPr>
            <a:normAutofit/>
          </a:bodyPr>
          <a:lstStyle/>
          <a:p>
            <a:pPr algn="r" rtl="1">
              <a:buNone/>
            </a:pPr>
            <a:r>
              <a:rPr lang="fa-IR" b="1" dirty="0" smtClean="0">
                <a:cs typeface="B Nazanin" pitchFamily="2" charset="-78"/>
              </a:rPr>
              <a:t>فريم اطلاعات:</a:t>
            </a:r>
          </a:p>
          <a:p>
            <a:pPr algn="r" rtl="1">
              <a:buNone/>
            </a:pPr>
            <a:r>
              <a:rPr lang="fa-IR" sz="2000" b="1" dirty="0" smtClean="0">
                <a:latin typeface="Arial" pitchFamily="34" charset="0"/>
                <a:cs typeface="B Nazanin" pitchFamily="2" charset="-78"/>
              </a:rPr>
              <a:t>پروتکل </a:t>
            </a:r>
            <a:r>
              <a:rPr lang="en-US" sz="2000" b="1" dirty="0" err="1" smtClean="0">
                <a:latin typeface="Arial" pitchFamily="34" charset="0"/>
                <a:cs typeface="B Nazanin" pitchFamily="2" charset="-78"/>
              </a:rPr>
              <a:t>Modbus</a:t>
            </a:r>
            <a:r>
              <a:rPr lang="fa-IR" sz="2000" b="1" dirty="0" smtClean="0">
                <a:latin typeface="Arial" pitchFamily="34" charset="0"/>
                <a:cs typeface="B Nazanin" pitchFamily="2" charset="-78"/>
              </a:rPr>
              <a:t> دارای</a:t>
            </a:r>
            <a:r>
              <a:rPr lang="en-US" sz="2000" b="1" dirty="0" smtClean="0">
                <a:latin typeface="Arial" pitchFamily="34" charset="0"/>
                <a:cs typeface="B Nazanin" pitchFamily="2" charset="-78"/>
              </a:rPr>
              <a:t>(protocol Data Unit) PDU</a:t>
            </a:r>
            <a:r>
              <a:rPr lang="fa-IR" sz="2000" b="1" dirty="0" smtClean="0">
                <a:latin typeface="Arial" pitchFamily="34" charset="0"/>
                <a:cs typeface="B Nazanin" pitchFamily="2" charset="-78"/>
              </a:rPr>
              <a:t> های ساده ای مانند شکل زیر است.</a:t>
            </a:r>
          </a:p>
          <a:p>
            <a:pPr algn="r" rtl="1">
              <a:buNone/>
            </a:pPr>
            <a:endParaRPr lang="fa-IR" sz="2000" b="1" dirty="0" smtClean="0">
              <a:latin typeface="Arial" pitchFamily="34" charset="0"/>
              <a:cs typeface="B Nazanin" pitchFamily="2" charset="-78"/>
            </a:endParaRPr>
          </a:p>
          <a:p>
            <a:pPr algn="r" rtl="1">
              <a:buNone/>
            </a:pPr>
            <a:endParaRPr lang="fa-IR" sz="2000" b="1" dirty="0" smtClean="0">
              <a:latin typeface="Arial" pitchFamily="34" charset="0"/>
              <a:cs typeface="B Nazanin" pitchFamily="2" charset="-78"/>
            </a:endParaRPr>
          </a:p>
          <a:p>
            <a:pPr algn="r" rtl="1">
              <a:buNone/>
            </a:pPr>
            <a:endParaRPr lang="fa-IR" sz="2000" b="1" dirty="0" smtClean="0">
              <a:latin typeface="Arial" pitchFamily="34" charset="0"/>
              <a:cs typeface="B Nazanin" pitchFamily="2" charset="-78"/>
            </a:endParaRPr>
          </a:p>
          <a:p>
            <a:pPr algn="r" rtl="1">
              <a:buNone/>
            </a:pPr>
            <a:endParaRPr lang="fa-IR" sz="2000" b="1" dirty="0" smtClean="0">
              <a:latin typeface="Arial" pitchFamily="34" charset="0"/>
              <a:cs typeface="B Nazanin" pitchFamily="2" charset="-78"/>
            </a:endParaRPr>
          </a:p>
          <a:p>
            <a:pPr algn="r" rtl="1">
              <a:buNone/>
            </a:pPr>
            <a:endParaRPr lang="en-US" sz="2000" b="1" dirty="0" smtClean="0">
              <a:latin typeface="Arial" pitchFamily="34" charset="0"/>
              <a:cs typeface="B Nazanin" pitchFamily="2" charset="-78"/>
            </a:endParaRPr>
          </a:p>
          <a:p>
            <a:pPr algn="r" rtl="1">
              <a:buNone/>
            </a:pPr>
            <a:endParaRPr lang="fa-IR" sz="2000" b="1" dirty="0" smtClean="0">
              <a:latin typeface="Arial" pitchFamily="34" charset="0"/>
              <a:cs typeface="B Nazanin" pitchFamily="2" charset="-78"/>
            </a:endParaRPr>
          </a:p>
          <a:p>
            <a:pPr algn="r" rtl="1">
              <a:buNone/>
            </a:pPr>
            <a:r>
              <a:rPr lang="en-US" sz="2000" b="1" dirty="0" smtClean="0">
                <a:latin typeface="Arial" pitchFamily="34" charset="0"/>
                <a:cs typeface="B Nazanin" pitchFamily="2" charset="-78"/>
              </a:rPr>
              <a:t> </a:t>
            </a:r>
            <a:r>
              <a:rPr lang="fa-IR" sz="2000" dirty="0" smtClean="0">
                <a:cs typeface="B Nazanin" pitchFamily="2" charset="-78"/>
              </a:rPr>
              <a:t>ديتاهاي ديگري نيز با </a:t>
            </a:r>
            <a:r>
              <a:rPr lang="en-US" sz="2000" dirty="0" smtClean="0">
                <a:cs typeface="B Nazanin" pitchFamily="2" charset="-78"/>
              </a:rPr>
              <a:t>PDU</a:t>
            </a:r>
            <a:r>
              <a:rPr lang="fa-IR" sz="2000" dirty="0" smtClean="0">
                <a:cs typeface="B Nazanin" pitchFamily="2" charset="-78"/>
              </a:rPr>
              <a:t> جمع شده و فريم ديتا را مي سازند. اين فريم در سمت</a:t>
            </a:r>
            <a:r>
              <a:rPr lang="en-US" sz="2000" dirty="0" smtClean="0">
                <a:cs typeface="B Nazanin" pitchFamily="2" charset="-78"/>
              </a:rPr>
              <a:t> Master</a:t>
            </a:r>
            <a:r>
              <a:rPr lang="fa-IR" sz="2000" dirty="0" smtClean="0">
                <a:cs typeface="B Nazanin" pitchFamily="2" charset="-78"/>
              </a:rPr>
              <a:t> ساخته </a:t>
            </a:r>
          </a:p>
          <a:p>
            <a:pPr algn="r" rtl="1">
              <a:buNone/>
            </a:pPr>
            <a:r>
              <a:rPr lang="fa-IR" sz="2000" dirty="0" smtClean="0">
                <a:cs typeface="B Nazanin" pitchFamily="2" charset="-78"/>
              </a:rPr>
              <a:t>ميشود.</a:t>
            </a:r>
            <a:endParaRPr lang="en-US" sz="2000" dirty="0">
              <a:latin typeface="Arial" pitchFamily="34" charset="0"/>
              <a:cs typeface="B Nazanin" pitchFamily="2" charset="-78"/>
            </a:endParaRPr>
          </a:p>
        </p:txBody>
      </p:sp>
      <p:sp>
        <p:nvSpPr>
          <p:cNvPr id="17" name="Slide Number Placeholder 16"/>
          <p:cNvSpPr>
            <a:spLocks noGrp="1"/>
          </p:cNvSpPr>
          <p:nvPr>
            <p:ph type="sldNum" sz="quarter" idx="12"/>
          </p:nvPr>
        </p:nvSpPr>
        <p:spPr/>
        <p:txBody>
          <a:bodyPr/>
          <a:lstStyle/>
          <a:p>
            <a:fld id="{17F129A8-6A33-426F-AD5F-A19C24614A3D}" type="slidenum">
              <a:rPr lang="en-US" smtClean="0"/>
              <a:pPr/>
              <a:t>20</a:t>
            </a:fld>
            <a:endParaRPr lang="en-US"/>
          </a:p>
        </p:txBody>
      </p:sp>
      <p:sp>
        <p:nvSpPr>
          <p:cNvPr id="19" name="Line 23"/>
          <p:cNvSpPr>
            <a:spLocks noChangeShapeType="1"/>
          </p:cNvSpPr>
          <p:nvPr/>
        </p:nvSpPr>
        <p:spPr bwMode="auto">
          <a:xfrm>
            <a:off x="685800" y="5029200"/>
            <a:ext cx="2592387" cy="0"/>
          </a:xfrm>
          <a:prstGeom prst="line">
            <a:avLst/>
          </a:prstGeom>
          <a:noFill/>
          <a:ln w="9525">
            <a:solidFill>
              <a:schemeClr val="tx1"/>
            </a:solidFill>
            <a:round/>
            <a:headEnd type="triangle" w="med" len="med"/>
            <a:tailEnd type="triangle" w="med" len="med"/>
          </a:ln>
          <a:effectLst/>
        </p:spPr>
        <p:txBody>
          <a:bodyPr lIns="0" tIns="0" rIns="0" bIns="0"/>
          <a:lstStyle/>
          <a:p>
            <a:endParaRPr lang="en-US"/>
          </a:p>
        </p:txBody>
      </p:sp>
      <p:sp>
        <p:nvSpPr>
          <p:cNvPr id="20" name="Line 23"/>
          <p:cNvSpPr>
            <a:spLocks noChangeShapeType="1"/>
          </p:cNvSpPr>
          <p:nvPr/>
        </p:nvSpPr>
        <p:spPr bwMode="auto">
          <a:xfrm>
            <a:off x="6400800" y="5029200"/>
            <a:ext cx="2592387" cy="0"/>
          </a:xfrm>
          <a:prstGeom prst="line">
            <a:avLst/>
          </a:prstGeom>
          <a:noFill/>
          <a:ln w="9525">
            <a:solidFill>
              <a:schemeClr val="tx1"/>
            </a:solidFill>
            <a:round/>
            <a:headEnd type="triangle" w="med" len="med"/>
            <a:tailEnd type="triangle" w="med" len="med"/>
          </a:ln>
          <a:effectLst/>
        </p:spPr>
        <p:txBody>
          <a:bodyPr lIns="0" tIns="0" rIns="0" bIns="0"/>
          <a:lstStyle/>
          <a:p>
            <a:endParaRPr lang="en-US"/>
          </a:p>
        </p:txBody>
      </p:sp>
      <p:sp>
        <p:nvSpPr>
          <p:cNvPr id="21" name="Rectangle 25"/>
          <p:cNvSpPr>
            <a:spLocks noChangeArrowheads="1"/>
          </p:cNvSpPr>
          <p:nvPr/>
        </p:nvSpPr>
        <p:spPr bwMode="auto">
          <a:xfrm>
            <a:off x="1371600" y="4800600"/>
            <a:ext cx="1108075" cy="220662"/>
          </a:xfrm>
          <a:prstGeom prst="rect">
            <a:avLst/>
          </a:prstGeom>
          <a:noFill/>
          <a:ln w="9525" algn="ctr">
            <a:noFill/>
            <a:miter lim="800000"/>
            <a:headEnd/>
            <a:tailEnd/>
          </a:ln>
          <a:effectLst/>
        </p:spPr>
        <p:txBody>
          <a:bodyPr wrap="none" lIns="0" tIns="0" rIns="0" bIns="0">
            <a:spAutoFit/>
          </a:bodyPr>
          <a:lstStyle/>
          <a:p>
            <a:pPr marL="762000" indent="-285750" defTabSz="774700">
              <a:lnSpc>
                <a:spcPct val="90000"/>
              </a:lnSpc>
              <a:spcBef>
                <a:spcPct val="20000"/>
              </a:spcBef>
              <a:buClr>
                <a:schemeClr val="accent1"/>
              </a:buClr>
              <a:buSzPct val="78000"/>
              <a:buFont typeface="Wingdings" pitchFamily="2" charset="2"/>
              <a:buNone/>
            </a:pPr>
            <a:r>
              <a:rPr lang="en-US" altLang="ko-KR" sz="1600" b="0" dirty="0">
                <a:solidFill>
                  <a:srgbClr val="000000"/>
                </a:solidFill>
                <a:effectLst/>
                <a:latin typeface="Arial" charset="0"/>
                <a:ea typeface="굴림" pitchFamily="50" charset="-127"/>
              </a:rPr>
              <a:t>header</a:t>
            </a:r>
          </a:p>
        </p:txBody>
      </p:sp>
      <p:sp>
        <p:nvSpPr>
          <p:cNvPr id="22" name="Rectangle 18"/>
          <p:cNvSpPr>
            <a:spLocks noChangeArrowheads="1"/>
          </p:cNvSpPr>
          <p:nvPr/>
        </p:nvSpPr>
        <p:spPr bwMode="auto">
          <a:xfrm>
            <a:off x="7239000" y="4800600"/>
            <a:ext cx="984250" cy="220662"/>
          </a:xfrm>
          <a:prstGeom prst="rect">
            <a:avLst/>
          </a:prstGeom>
          <a:noFill/>
          <a:ln w="9525" algn="ctr">
            <a:noFill/>
            <a:miter lim="800000"/>
            <a:headEnd/>
            <a:tailEnd/>
          </a:ln>
          <a:effectLst/>
        </p:spPr>
        <p:txBody>
          <a:bodyPr wrap="none" lIns="0" tIns="0" rIns="0" bIns="0">
            <a:spAutoFit/>
          </a:bodyPr>
          <a:lstStyle/>
          <a:p>
            <a:pPr marL="762000" indent="-285750" defTabSz="774700">
              <a:lnSpc>
                <a:spcPct val="90000"/>
              </a:lnSpc>
              <a:spcBef>
                <a:spcPct val="20000"/>
              </a:spcBef>
              <a:buClr>
                <a:schemeClr val="accent1"/>
              </a:buClr>
              <a:buSzPct val="78000"/>
              <a:buFont typeface="Wingdings" pitchFamily="2" charset="2"/>
              <a:buNone/>
            </a:pPr>
            <a:r>
              <a:rPr lang="en-US" altLang="ko-KR" sz="1600" b="0" dirty="0">
                <a:solidFill>
                  <a:srgbClr val="000000"/>
                </a:solidFill>
                <a:effectLst/>
                <a:latin typeface="Arial" charset="0"/>
                <a:ea typeface="굴림" pitchFamily="50" charset="-127"/>
              </a:rPr>
              <a:t>trailer</a:t>
            </a:r>
          </a:p>
        </p:txBody>
      </p:sp>
    </p:spTree>
  </p:cSld>
  <p:clrMapOvr>
    <a:masterClrMapping/>
  </p:clrMapOvr>
  <p:transition>
    <p:pull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r" rtl="1">
              <a:buNone/>
            </a:pPr>
            <a:r>
              <a:rPr lang="fa-IR" dirty="0" smtClean="0">
                <a:solidFill>
                  <a:srgbClr val="FF0000"/>
                </a:solidFill>
                <a:latin typeface="Arial" pitchFamily="34" charset="0"/>
                <a:cs typeface="B Nazanin" pitchFamily="2" charset="-78"/>
              </a:rPr>
              <a:t>فیلد های فریم به شرح زیر می باشند:</a:t>
            </a:r>
          </a:p>
          <a:p>
            <a:pPr algn="r" rtl="1">
              <a:buClr>
                <a:srgbClr val="FF0000"/>
              </a:buClr>
              <a:buSzPct val="80000"/>
              <a:buNone/>
            </a:pPr>
            <a:endParaRPr lang="en-US" sz="2000" dirty="0" smtClean="0">
              <a:cs typeface="B Nazanin" pitchFamily="2" charset="-78"/>
            </a:endParaRPr>
          </a:p>
          <a:p>
            <a:pPr algn="r" rtl="1">
              <a:buClr>
                <a:srgbClr val="FF0000"/>
              </a:buClr>
              <a:buSzPct val="80000"/>
              <a:buNone/>
            </a:pPr>
            <a:endParaRPr lang="en-US" sz="2000" dirty="0" smtClean="0">
              <a:cs typeface="B Nazanin" pitchFamily="2" charset="-78"/>
            </a:endParaRPr>
          </a:p>
          <a:p>
            <a:pPr algn="r" rtl="1">
              <a:buClr>
                <a:srgbClr val="FF0000"/>
              </a:buClr>
              <a:buSzPct val="80000"/>
              <a:buNone/>
            </a:pPr>
            <a:endParaRPr lang="en-US" sz="2000" dirty="0" smtClean="0">
              <a:cs typeface="B Nazanin" pitchFamily="2" charset="-78"/>
            </a:endParaRPr>
          </a:p>
          <a:p>
            <a:pPr algn="r" rtl="1">
              <a:buClr>
                <a:srgbClr val="FF0000"/>
              </a:buClr>
              <a:buSzPct val="80000"/>
              <a:buNone/>
            </a:pPr>
            <a:endParaRPr lang="en-US" sz="2000" dirty="0" smtClean="0">
              <a:cs typeface="B Nazanin" pitchFamily="2" charset="-78"/>
            </a:endParaRPr>
          </a:p>
          <a:p>
            <a:pPr algn="r" rtl="1">
              <a:buClr>
                <a:srgbClr val="FF0000"/>
              </a:buClr>
              <a:buSzPct val="80000"/>
              <a:buNone/>
            </a:pPr>
            <a:endParaRPr lang="en-US" sz="2000" dirty="0" smtClean="0">
              <a:cs typeface="B Nazanin" pitchFamily="2" charset="-78"/>
            </a:endParaRPr>
          </a:p>
          <a:p>
            <a:pPr algn="r" rtl="1">
              <a:buClr>
                <a:srgbClr val="FF0000"/>
              </a:buClr>
              <a:buSzPct val="80000"/>
              <a:buFont typeface="Arial" pitchFamily="34" charset="0"/>
              <a:buChar char="•"/>
            </a:pPr>
            <a:endParaRPr lang="en-US" sz="2000" dirty="0" smtClean="0">
              <a:cs typeface="B Nazanin" pitchFamily="2" charset="-78"/>
            </a:endParaRPr>
          </a:p>
          <a:p>
            <a:pPr algn="r" rtl="1">
              <a:buClr>
                <a:srgbClr val="FF0000"/>
              </a:buClr>
              <a:buSzPct val="80000"/>
              <a:buFont typeface="Arial" pitchFamily="34" charset="0"/>
              <a:buChar char="•"/>
            </a:pPr>
            <a:endParaRPr lang="en-US" sz="2000" dirty="0" smtClean="0">
              <a:cs typeface="B Nazanin" pitchFamily="2" charset="-78"/>
            </a:endParaRPr>
          </a:p>
          <a:p>
            <a:pPr algn="r" rtl="1">
              <a:buClr>
                <a:srgbClr val="FF0000"/>
              </a:buClr>
              <a:buSzPct val="80000"/>
              <a:buFont typeface="Arial" pitchFamily="34" charset="0"/>
              <a:buChar char="•"/>
            </a:pPr>
            <a:endParaRPr lang="en-US" sz="2000" dirty="0" smtClean="0">
              <a:cs typeface="B Nazanin" pitchFamily="2" charset="-78"/>
            </a:endParaRPr>
          </a:p>
          <a:p>
            <a:pPr algn="r" rtl="1">
              <a:buClr>
                <a:srgbClr val="FF0000"/>
              </a:buClr>
              <a:buSzPct val="80000"/>
              <a:buFont typeface="Arial" pitchFamily="34" charset="0"/>
              <a:buChar char="•"/>
            </a:pPr>
            <a:endParaRPr lang="en-US" sz="2000" dirty="0" smtClean="0">
              <a:cs typeface="B Nazanin" pitchFamily="2" charset="-78"/>
            </a:endParaRPr>
          </a:p>
          <a:p>
            <a:pPr algn="r" rtl="1">
              <a:buClr>
                <a:srgbClr val="FF0000"/>
              </a:buClr>
              <a:buSzPct val="80000"/>
              <a:buFont typeface="Arial" pitchFamily="34" charset="0"/>
              <a:buChar char="•"/>
            </a:pPr>
            <a:r>
              <a:rPr lang="fa-IR" sz="2000" dirty="0" smtClean="0">
                <a:cs typeface="B Nazanin" pitchFamily="2" charset="-78"/>
              </a:rPr>
              <a:t>فيلد آدرس صرفاً حاوي آدرس </a:t>
            </a:r>
            <a:r>
              <a:rPr lang="en-US" sz="2000" dirty="0" smtClean="0">
                <a:cs typeface="B Nazanin" pitchFamily="2" charset="-78"/>
              </a:rPr>
              <a:t>slave</a:t>
            </a:r>
            <a:r>
              <a:rPr lang="fa-IR" sz="2000" dirty="0" smtClean="0">
                <a:cs typeface="B Nazanin" pitchFamily="2" charset="-78"/>
              </a:rPr>
              <a:t> است و ميتواند بين 1 تا 247 باشد.</a:t>
            </a:r>
          </a:p>
          <a:p>
            <a:pPr algn="r" rtl="1">
              <a:buClr>
                <a:srgbClr val="FF0000"/>
              </a:buClr>
              <a:buSzPct val="80000"/>
              <a:buFont typeface="Arial" pitchFamily="34" charset="0"/>
              <a:buChar char="•"/>
            </a:pPr>
            <a:r>
              <a:rPr lang="en-US" sz="2000" dirty="0" smtClean="0">
                <a:cs typeface="B Nazanin" pitchFamily="2" charset="-78"/>
              </a:rPr>
              <a:t>Master</a:t>
            </a:r>
            <a:r>
              <a:rPr lang="fa-IR" sz="2000" dirty="0" smtClean="0">
                <a:cs typeface="B Nazanin" pitchFamily="2" charset="-78"/>
              </a:rPr>
              <a:t> در ارتباط </a:t>
            </a:r>
            <a:r>
              <a:rPr lang="en-US" sz="2000" dirty="0" err="1" smtClean="0">
                <a:cs typeface="B Nazanin" pitchFamily="2" charset="-78"/>
              </a:rPr>
              <a:t>Unicast</a:t>
            </a:r>
            <a:r>
              <a:rPr lang="fa-IR" sz="2000" dirty="0" smtClean="0">
                <a:cs typeface="B Nazanin" pitchFamily="2" charset="-78"/>
              </a:rPr>
              <a:t> آدرس را در اين فيلد قرار مي دهد و </a:t>
            </a:r>
            <a:r>
              <a:rPr lang="en-US" sz="2000" dirty="0" smtClean="0">
                <a:cs typeface="B Nazanin" pitchFamily="2" charset="-78"/>
              </a:rPr>
              <a:t>Slave</a:t>
            </a:r>
            <a:r>
              <a:rPr lang="fa-IR" sz="2000" dirty="0" smtClean="0">
                <a:cs typeface="B Nazanin" pitchFamily="2" charset="-78"/>
              </a:rPr>
              <a:t> نيز وقتي پاسخ ميدهد آدرس خودش را در اين فيلد مي گذارد تا </a:t>
            </a:r>
            <a:r>
              <a:rPr lang="en-US" sz="2000" dirty="0" smtClean="0">
                <a:cs typeface="B Nazanin" pitchFamily="2" charset="-78"/>
              </a:rPr>
              <a:t>Master</a:t>
            </a:r>
            <a:r>
              <a:rPr lang="fa-IR" sz="2000" dirty="0" smtClean="0">
                <a:cs typeface="B Nazanin" pitchFamily="2" charset="-78"/>
              </a:rPr>
              <a:t> بفهمد كدام </a:t>
            </a:r>
            <a:r>
              <a:rPr lang="en-US" sz="2000" dirty="0" smtClean="0">
                <a:cs typeface="B Nazanin" pitchFamily="2" charset="-78"/>
              </a:rPr>
              <a:t>Slave</a:t>
            </a:r>
            <a:r>
              <a:rPr lang="fa-IR" sz="2000" dirty="0" smtClean="0">
                <a:cs typeface="B Nazanin" pitchFamily="2" charset="-78"/>
              </a:rPr>
              <a:t> پاسخ داده است. </a:t>
            </a:r>
          </a:p>
          <a:p>
            <a:pPr algn="r" rtl="1">
              <a:buClr>
                <a:srgbClr val="FF0000"/>
              </a:buClr>
              <a:buSzPct val="80000"/>
              <a:buFont typeface="Arial" pitchFamily="34" charset="0"/>
              <a:buChar char="•"/>
            </a:pPr>
            <a:endParaRPr lang="fa-IR" sz="2000" dirty="0" smtClean="0">
              <a:cs typeface="B Nazanin" pitchFamily="2" charset="-78"/>
            </a:endParaRPr>
          </a:p>
        </p:txBody>
      </p:sp>
      <p:sp>
        <p:nvSpPr>
          <p:cNvPr id="10" name="Slide Number Placeholder 9"/>
          <p:cNvSpPr>
            <a:spLocks noGrp="1"/>
          </p:cNvSpPr>
          <p:nvPr>
            <p:ph type="sldNum" sz="quarter" idx="12"/>
          </p:nvPr>
        </p:nvSpPr>
        <p:spPr/>
        <p:txBody>
          <a:bodyPr/>
          <a:lstStyle/>
          <a:p>
            <a:fld id="{17F129A8-6A33-426F-AD5F-A19C24614A3D}" type="slidenum">
              <a:rPr lang="en-US" smtClean="0"/>
              <a:pPr/>
              <a:t>21</a:t>
            </a:fld>
            <a:endParaRPr lang="en-US"/>
          </a:p>
        </p:txBody>
      </p:sp>
      <p:grpSp>
        <p:nvGrpSpPr>
          <p:cNvPr id="4" name="Group 5"/>
          <p:cNvGrpSpPr>
            <a:grpSpLocks noChangeAspect="1"/>
          </p:cNvGrpSpPr>
          <p:nvPr/>
        </p:nvGrpSpPr>
        <p:grpSpPr bwMode="auto">
          <a:xfrm>
            <a:off x="609600" y="2438400"/>
            <a:ext cx="7971841" cy="685800"/>
            <a:chOff x="768" y="1776"/>
            <a:chExt cx="5008" cy="272"/>
          </a:xfrm>
        </p:grpSpPr>
        <p:sp>
          <p:nvSpPr>
            <p:cNvPr id="5" name="Rectangle 6"/>
            <p:cNvSpPr>
              <a:spLocks noChangeAspect="1" noChangeArrowheads="1"/>
            </p:cNvSpPr>
            <p:nvPr/>
          </p:nvSpPr>
          <p:spPr bwMode="auto">
            <a:xfrm>
              <a:off x="768" y="1776"/>
              <a:ext cx="907" cy="272"/>
            </a:xfrm>
            <a:prstGeom prst="rect">
              <a:avLst/>
            </a:prstGeom>
            <a:solidFill>
              <a:srgbClr val="99FFCC"/>
            </a:solidFill>
            <a:ln w="12700">
              <a:solidFill>
                <a:schemeClr val="tx1"/>
              </a:solidFill>
              <a:miter lim="800000"/>
              <a:headEnd/>
              <a:tailEnd/>
            </a:ln>
            <a:effectLst/>
          </p:spPr>
          <p:txBody>
            <a:bodyPr wrap="none" anchor="ctr"/>
            <a:lstStyle/>
            <a:p>
              <a:pPr defTabSz="762000"/>
              <a:r>
                <a:rPr lang="en-GB" sz="1800" b="1" dirty="0">
                  <a:solidFill>
                    <a:srgbClr val="0070C0"/>
                  </a:solidFill>
                </a:rPr>
                <a:t>Address</a:t>
              </a:r>
              <a:endParaRPr lang="en-GB" b="1" dirty="0">
                <a:solidFill>
                  <a:srgbClr val="0070C0"/>
                </a:solidFill>
              </a:endParaRPr>
            </a:p>
          </p:txBody>
        </p:sp>
        <p:sp>
          <p:nvSpPr>
            <p:cNvPr id="6" name="Rectangle 7"/>
            <p:cNvSpPr>
              <a:spLocks noChangeAspect="1" noChangeArrowheads="1"/>
            </p:cNvSpPr>
            <p:nvPr/>
          </p:nvSpPr>
          <p:spPr bwMode="auto">
            <a:xfrm>
              <a:off x="4582" y="1776"/>
              <a:ext cx="1194" cy="272"/>
            </a:xfrm>
            <a:prstGeom prst="rect">
              <a:avLst/>
            </a:prstGeom>
            <a:solidFill>
              <a:srgbClr val="FF9933"/>
            </a:solidFill>
            <a:ln w="12700">
              <a:solidFill>
                <a:schemeClr val="tx1"/>
              </a:solidFill>
              <a:miter lim="800000"/>
              <a:headEnd/>
              <a:tailEnd/>
            </a:ln>
            <a:effectLst/>
          </p:spPr>
          <p:txBody>
            <a:bodyPr wrap="none" anchor="ctr"/>
            <a:lstStyle/>
            <a:p>
              <a:pPr defTabSz="762000"/>
              <a:r>
                <a:rPr lang="en-GB" sz="1800">
                  <a:solidFill>
                    <a:srgbClr val="3333FF"/>
                  </a:solidFill>
                </a:rPr>
                <a:t>Checksum</a:t>
              </a:r>
              <a:endParaRPr lang="en-GB">
                <a:solidFill>
                  <a:srgbClr val="3333FF"/>
                </a:solidFill>
              </a:endParaRPr>
            </a:p>
          </p:txBody>
        </p:sp>
        <p:sp>
          <p:nvSpPr>
            <p:cNvPr id="7" name="Rectangle 8"/>
            <p:cNvSpPr>
              <a:spLocks noChangeAspect="1" noChangeArrowheads="1"/>
            </p:cNvSpPr>
            <p:nvPr/>
          </p:nvSpPr>
          <p:spPr bwMode="auto">
            <a:xfrm>
              <a:off x="2688" y="1776"/>
              <a:ext cx="1893" cy="272"/>
            </a:xfrm>
            <a:prstGeom prst="rect">
              <a:avLst/>
            </a:prstGeom>
            <a:solidFill>
              <a:srgbClr val="66FF33"/>
            </a:solidFill>
            <a:ln w="12700">
              <a:solidFill>
                <a:schemeClr val="tx1"/>
              </a:solidFill>
              <a:miter lim="800000"/>
              <a:headEnd/>
              <a:tailEnd/>
            </a:ln>
            <a:effectLst/>
          </p:spPr>
          <p:txBody>
            <a:bodyPr wrap="none" anchor="ctr"/>
            <a:lstStyle/>
            <a:p>
              <a:pPr defTabSz="762000"/>
              <a:r>
                <a:rPr lang="en-GB" sz="1800">
                  <a:solidFill>
                    <a:srgbClr val="3333FF"/>
                  </a:solidFill>
                </a:rPr>
                <a:t>Data</a:t>
              </a:r>
              <a:endParaRPr lang="en-GB">
                <a:solidFill>
                  <a:srgbClr val="3333FF"/>
                </a:solidFill>
              </a:endParaRPr>
            </a:p>
          </p:txBody>
        </p:sp>
        <p:sp>
          <p:nvSpPr>
            <p:cNvPr id="8" name="Rectangle 9"/>
            <p:cNvSpPr>
              <a:spLocks noChangeAspect="1" noChangeArrowheads="1"/>
            </p:cNvSpPr>
            <p:nvPr/>
          </p:nvSpPr>
          <p:spPr bwMode="auto">
            <a:xfrm>
              <a:off x="1680" y="1776"/>
              <a:ext cx="1006" cy="272"/>
            </a:xfrm>
            <a:prstGeom prst="rect">
              <a:avLst/>
            </a:prstGeom>
            <a:solidFill>
              <a:srgbClr val="DCF80A"/>
            </a:solidFill>
            <a:ln w="12700">
              <a:solidFill>
                <a:schemeClr val="tx1"/>
              </a:solidFill>
              <a:miter lim="800000"/>
              <a:headEnd/>
              <a:tailEnd/>
            </a:ln>
            <a:effectLst/>
          </p:spPr>
          <p:txBody>
            <a:bodyPr wrap="none" anchor="ctr"/>
            <a:lstStyle/>
            <a:p>
              <a:pPr defTabSz="762000"/>
              <a:r>
                <a:rPr lang="en-GB" sz="1800" dirty="0">
                  <a:solidFill>
                    <a:srgbClr val="3333FF"/>
                  </a:solidFill>
                </a:rPr>
                <a:t>Function</a:t>
              </a:r>
              <a:endParaRPr lang="en-GB" dirty="0">
                <a:solidFill>
                  <a:srgbClr val="3333FF"/>
                </a:solidFill>
              </a:endParaRPr>
            </a:p>
          </p:txBody>
        </p:sp>
      </p:grpSp>
      <p:graphicFrame>
        <p:nvGraphicFramePr>
          <p:cNvPr id="3074" name="Object 2"/>
          <p:cNvGraphicFramePr>
            <a:graphicFrameLocks noChangeAspect="1"/>
          </p:cNvGraphicFramePr>
          <p:nvPr/>
        </p:nvGraphicFramePr>
        <p:xfrm>
          <a:off x="457200" y="1981200"/>
          <a:ext cx="1905000" cy="2837040"/>
        </p:xfrm>
        <a:graphic>
          <a:graphicData uri="http://schemas.openxmlformats.org/presentationml/2006/ole">
            <mc:AlternateContent xmlns:mc="http://schemas.openxmlformats.org/markup-compatibility/2006">
              <mc:Choice xmlns:v="urn:schemas-microsoft-com:vml" Requires="v">
                <p:oleObj spid="_x0000_s3075" name="Clip" r:id="rId3" imgW="2309760" imgH="3176280" progId="">
                  <p:embed/>
                </p:oleObj>
              </mc:Choice>
              <mc:Fallback>
                <p:oleObj name="Clip" r:id="rId3" imgW="2309760" imgH="31762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81200"/>
                        <a:ext cx="1905000" cy="2837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ll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
        <p:nvSpPr>
          <p:cNvPr id="4" name="Text Placeholder 3"/>
          <p:cNvSpPr>
            <a:spLocks noGrp="1"/>
          </p:cNvSpPr>
          <p:nvPr>
            <p:ph type="body" sz="half" idx="3"/>
          </p:nvPr>
        </p:nvSpPr>
        <p:spPr/>
        <p:txBody>
          <a:bodyPr/>
          <a:lstStyle/>
          <a:p>
            <a:endParaRPr lang="en-US"/>
          </a:p>
        </p:txBody>
      </p:sp>
      <p:grpSp>
        <p:nvGrpSpPr>
          <p:cNvPr id="14" name="Group 6"/>
          <p:cNvGrpSpPr>
            <a:grpSpLocks noGrp="1" noChangeAspect="1"/>
          </p:cNvGrpSpPr>
          <p:nvPr/>
        </p:nvGrpSpPr>
        <p:grpSpPr bwMode="auto">
          <a:xfrm>
            <a:off x="609600" y="1981200"/>
            <a:ext cx="8201890" cy="1143000"/>
            <a:chOff x="768" y="1776"/>
            <a:chExt cx="5008" cy="272"/>
          </a:xfrm>
        </p:grpSpPr>
        <p:sp>
          <p:nvSpPr>
            <p:cNvPr id="15" name="Rectangle 7"/>
            <p:cNvSpPr>
              <a:spLocks noChangeAspect="1" noChangeArrowheads="1"/>
            </p:cNvSpPr>
            <p:nvPr/>
          </p:nvSpPr>
          <p:spPr bwMode="auto">
            <a:xfrm>
              <a:off x="768" y="1776"/>
              <a:ext cx="907" cy="272"/>
            </a:xfrm>
            <a:prstGeom prst="rect">
              <a:avLst/>
            </a:prstGeom>
            <a:solidFill>
              <a:srgbClr val="99FFCC"/>
            </a:solidFill>
            <a:ln w="12700">
              <a:solidFill>
                <a:schemeClr val="tx1"/>
              </a:solidFill>
              <a:miter lim="800000"/>
              <a:headEnd/>
              <a:tailEnd/>
            </a:ln>
            <a:effectLst/>
          </p:spPr>
          <p:txBody>
            <a:bodyPr wrap="none" anchor="ctr"/>
            <a:lstStyle/>
            <a:p>
              <a:pPr defTabSz="762000"/>
              <a:r>
                <a:rPr lang="en-GB" sz="1800" dirty="0">
                  <a:solidFill>
                    <a:srgbClr val="3333FF"/>
                  </a:solidFill>
                </a:rPr>
                <a:t>Address</a:t>
              </a:r>
              <a:endParaRPr lang="en-GB" b="1" dirty="0">
                <a:solidFill>
                  <a:schemeClr val="hlink"/>
                </a:solidFill>
              </a:endParaRPr>
            </a:p>
          </p:txBody>
        </p:sp>
        <p:sp>
          <p:nvSpPr>
            <p:cNvPr id="16" name="Rectangle 8"/>
            <p:cNvSpPr>
              <a:spLocks noChangeAspect="1" noChangeArrowheads="1"/>
            </p:cNvSpPr>
            <p:nvPr/>
          </p:nvSpPr>
          <p:spPr bwMode="auto">
            <a:xfrm>
              <a:off x="4582" y="1776"/>
              <a:ext cx="1194" cy="272"/>
            </a:xfrm>
            <a:prstGeom prst="rect">
              <a:avLst/>
            </a:prstGeom>
            <a:solidFill>
              <a:srgbClr val="FF9933"/>
            </a:solidFill>
            <a:ln w="12700">
              <a:solidFill>
                <a:schemeClr val="tx1"/>
              </a:solidFill>
              <a:miter lim="800000"/>
              <a:headEnd/>
              <a:tailEnd/>
            </a:ln>
            <a:effectLst/>
          </p:spPr>
          <p:txBody>
            <a:bodyPr wrap="none" anchor="ctr"/>
            <a:lstStyle/>
            <a:p>
              <a:pPr defTabSz="762000"/>
              <a:r>
                <a:rPr lang="en-GB" sz="1800" dirty="0" smtClean="0">
                  <a:solidFill>
                    <a:srgbClr val="3333FF"/>
                  </a:solidFill>
                </a:rPr>
                <a:t>Checksum</a:t>
              </a:r>
              <a:endParaRPr lang="en-GB" dirty="0">
                <a:solidFill>
                  <a:srgbClr val="3333FF"/>
                </a:solidFill>
              </a:endParaRPr>
            </a:p>
          </p:txBody>
        </p:sp>
        <p:sp>
          <p:nvSpPr>
            <p:cNvPr id="17" name="Rectangle 9"/>
            <p:cNvSpPr>
              <a:spLocks noChangeAspect="1" noChangeArrowheads="1"/>
            </p:cNvSpPr>
            <p:nvPr/>
          </p:nvSpPr>
          <p:spPr bwMode="auto">
            <a:xfrm>
              <a:off x="2688" y="1776"/>
              <a:ext cx="1893" cy="272"/>
            </a:xfrm>
            <a:prstGeom prst="rect">
              <a:avLst/>
            </a:prstGeom>
            <a:solidFill>
              <a:srgbClr val="66FF33"/>
            </a:solidFill>
            <a:ln w="12700">
              <a:solidFill>
                <a:schemeClr val="tx1"/>
              </a:solidFill>
              <a:miter lim="800000"/>
              <a:headEnd/>
              <a:tailEnd/>
            </a:ln>
            <a:effectLst/>
          </p:spPr>
          <p:txBody>
            <a:bodyPr wrap="none" anchor="ctr"/>
            <a:lstStyle/>
            <a:p>
              <a:pPr defTabSz="762000"/>
              <a:r>
                <a:rPr lang="en-GB" sz="2000" b="1"/>
                <a:t>Data</a:t>
              </a:r>
            </a:p>
          </p:txBody>
        </p:sp>
        <p:sp>
          <p:nvSpPr>
            <p:cNvPr id="18" name="Rectangle 10"/>
            <p:cNvSpPr>
              <a:spLocks noChangeAspect="1" noChangeArrowheads="1"/>
            </p:cNvSpPr>
            <p:nvPr/>
          </p:nvSpPr>
          <p:spPr bwMode="auto">
            <a:xfrm>
              <a:off x="1680" y="1776"/>
              <a:ext cx="1006" cy="272"/>
            </a:xfrm>
            <a:prstGeom prst="rect">
              <a:avLst/>
            </a:prstGeom>
            <a:solidFill>
              <a:srgbClr val="DCF80A"/>
            </a:solidFill>
            <a:ln w="12700">
              <a:solidFill>
                <a:schemeClr val="tx1"/>
              </a:solidFill>
              <a:miter lim="800000"/>
              <a:headEnd/>
              <a:tailEnd/>
            </a:ln>
            <a:effectLst/>
          </p:spPr>
          <p:txBody>
            <a:bodyPr wrap="none" anchor="ctr"/>
            <a:lstStyle/>
            <a:p>
              <a:pPr defTabSz="762000"/>
              <a:r>
                <a:rPr lang="en-GB" sz="1800" dirty="0">
                  <a:solidFill>
                    <a:srgbClr val="3333FF"/>
                  </a:solidFill>
                </a:rPr>
                <a:t>Function</a:t>
              </a:r>
              <a:endParaRPr lang="en-GB" dirty="0">
                <a:solidFill>
                  <a:srgbClr val="3333FF"/>
                </a:solidFill>
              </a:endParaRPr>
            </a:p>
          </p:txBody>
        </p:sp>
      </p:grpSp>
      <p:sp>
        <p:nvSpPr>
          <p:cNvPr id="6" name="Content Placeholder 5"/>
          <p:cNvSpPr>
            <a:spLocks noGrp="1"/>
          </p:cNvSpPr>
          <p:nvPr>
            <p:ph sz="quarter" idx="4"/>
          </p:nvPr>
        </p:nvSpPr>
        <p:spPr>
          <a:xfrm>
            <a:off x="2057400" y="1316037"/>
            <a:ext cx="6879866" cy="3941763"/>
          </a:xfrm>
        </p:spPr>
        <p:txBody>
          <a:bodyPr>
            <a:normAutofit/>
          </a:bodyPr>
          <a:lstStyle/>
          <a:p>
            <a:pPr algn="r" rtl="1">
              <a:buNone/>
            </a:pPr>
            <a:endParaRPr lang="en-US" sz="2000" dirty="0" smtClean="0">
              <a:latin typeface="Arial" pitchFamily="34" charset="0"/>
              <a:cs typeface="B Nazanin" pitchFamily="2" charset="-78"/>
            </a:endParaRPr>
          </a:p>
          <a:p>
            <a:pPr algn="r" rtl="1">
              <a:buNone/>
            </a:pPr>
            <a:endParaRPr lang="en-US" sz="2000" dirty="0" smtClean="0">
              <a:latin typeface="Arial" pitchFamily="34" charset="0"/>
              <a:cs typeface="B Nazanin" pitchFamily="2" charset="-78"/>
            </a:endParaRPr>
          </a:p>
          <a:p>
            <a:pPr algn="r" rtl="1">
              <a:buNone/>
            </a:pPr>
            <a:endParaRPr lang="en-US" sz="2000" dirty="0" smtClean="0">
              <a:latin typeface="Arial" pitchFamily="34" charset="0"/>
              <a:cs typeface="B Nazanin" pitchFamily="2" charset="-78"/>
            </a:endParaRPr>
          </a:p>
          <a:p>
            <a:pPr algn="r" rtl="1">
              <a:buNone/>
            </a:pPr>
            <a:endParaRPr lang="en-US" sz="2000" dirty="0" smtClean="0">
              <a:latin typeface="Arial" pitchFamily="34" charset="0"/>
              <a:cs typeface="B Nazanin" pitchFamily="2" charset="-78"/>
            </a:endParaRPr>
          </a:p>
          <a:p>
            <a:pPr algn="r" rtl="1">
              <a:buNone/>
            </a:pPr>
            <a:endParaRPr lang="en-US" sz="2000" dirty="0" smtClean="0">
              <a:latin typeface="Arial" pitchFamily="34" charset="0"/>
              <a:cs typeface="B Nazanin" pitchFamily="2" charset="-78"/>
            </a:endParaRPr>
          </a:p>
          <a:p>
            <a:pPr algn="r" rtl="1">
              <a:buNone/>
            </a:pPr>
            <a:endParaRPr lang="en-US" sz="2000" dirty="0" smtClean="0">
              <a:latin typeface="Arial" pitchFamily="34" charset="0"/>
              <a:cs typeface="B Nazanin" pitchFamily="2" charset="-78"/>
            </a:endParaRPr>
          </a:p>
          <a:p>
            <a:pPr algn="r" rtl="1">
              <a:buNone/>
            </a:pPr>
            <a:endParaRPr lang="en-US" sz="2000" dirty="0" smtClean="0">
              <a:cs typeface="B Nazanin" pitchFamily="2" charset="-78"/>
            </a:endParaRPr>
          </a:p>
          <a:p>
            <a:pPr algn="r" rtl="1">
              <a:buNone/>
            </a:pPr>
            <a:endParaRPr lang="en-US" sz="2000" dirty="0" smtClean="0">
              <a:cs typeface="B Nazanin" pitchFamily="2" charset="-78"/>
            </a:endParaRPr>
          </a:p>
          <a:p>
            <a:pPr algn="r" rtl="1">
              <a:buNone/>
            </a:pPr>
            <a:endParaRPr lang="en-US" sz="2000" dirty="0" smtClean="0">
              <a:cs typeface="B Nazanin" pitchFamily="2" charset="-78"/>
            </a:endParaRPr>
          </a:p>
          <a:p>
            <a:pPr algn="r" rtl="1">
              <a:buNone/>
            </a:pPr>
            <a:r>
              <a:rPr lang="fa-IR" sz="2000" dirty="0" smtClean="0">
                <a:cs typeface="B Nazanin" pitchFamily="2" charset="-78"/>
              </a:rPr>
              <a:t>فيلد</a:t>
            </a:r>
            <a:r>
              <a:rPr lang="en-US" sz="2000" dirty="0" smtClean="0">
                <a:cs typeface="B Nazanin" pitchFamily="2" charset="-78"/>
              </a:rPr>
              <a:t> Function Code </a:t>
            </a:r>
            <a:r>
              <a:rPr lang="fa-IR" sz="2000" dirty="0" smtClean="0">
                <a:cs typeface="B Nazanin" pitchFamily="2" charset="-78"/>
              </a:rPr>
              <a:t> نشان دهنده عملي است كه بايد انجام شود</a:t>
            </a:r>
            <a:r>
              <a:rPr lang="en-US" sz="2000" dirty="0" smtClean="0">
                <a:cs typeface="B Nazanin" pitchFamily="2" charset="-78"/>
              </a:rPr>
              <a:t>(Action)</a:t>
            </a:r>
          </a:p>
          <a:p>
            <a:pPr algn="r" rtl="1">
              <a:buNone/>
            </a:pPr>
            <a:endParaRPr lang="en-US" sz="2000" dirty="0">
              <a:latin typeface="Arial" pitchFamily="34" charset="0"/>
              <a:cs typeface="B Nazanin" pitchFamily="2" charset="-78"/>
            </a:endParaRPr>
          </a:p>
        </p:txBody>
      </p:sp>
      <p:sp>
        <p:nvSpPr>
          <p:cNvPr id="12" name="Slide Number Placeholder 11"/>
          <p:cNvSpPr>
            <a:spLocks noGrp="1"/>
          </p:cNvSpPr>
          <p:nvPr>
            <p:ph type="sldNum" sz="quarter" idx="12"/>
          </p:nvPr>
        </p:nvSpPr>
        <p:spPr/>
        <p:txBody>
          <a:bodyPr/>
          <a:lstStyle/>
          <a:p>
            <a:fld id="{17F129A8-6A33-426F-AD5F-A19C24614A3D}" type="slidenum">
              <a:rPr lang="en-US" smtClean="0"/>
              <a:pPr/>
              <a:t>22</a:t>
            </a:fld>
            <a:endParaRPr lang="en-US"/>
          </a:p>
        </p:txBody>
      </p:sp>
      <p:graphicFrame>
        <p:nvGraphicFramePr>
          <p:cNvPr id="5123" name="Object 3"/>
          <p:cNvGraphicFramePr>
            <a:graphicFrameLocks noChangeAspect="1"/>
          </p:cNvGraphicFramePr>
          <p:nvPr/>
        </p:nvGraphicFramePr>
        <p:xfrm>
          <a:off x="1981200" y="1676400"/>
          <a:ext cx="1752600" cy="2606684"/>
        </p:xfrm>
        <a:graphic>
          <a:graphicData uri="http://schemas.openxmlformats.org/presentationml/2006/ole">
            <mc:AlternateContent xmlns:mc="http://schemas.openxmlformats.org/markup-compatibility/2006">
              <mc:Choice xmlns:v="urn:schemas-microsoft-com:vml" Requires="v">
                <p:oleObj spid="_x0000_s5124" name="Clip" r:id="rId3" imgW="2309760" imgH="3176280" progId="">
                  <p:embed/>
                </p:oleObj>
              </mc:Choice>
              <mc:Fallback>
                <p:oleObj name="Clip" r:id="rId3" imgW="2309760" imgH="317628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676400"/>
                        <a:ext cx="1752600" cy="26066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ll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
        <p:nvSpPr>
          <p:cNvPr id="4" name="Text Placeholder 3"/>
          <p:cNvSpPr>
            <a:spLocks noGrp="1"/>
          </p:cNvSpPr>
          <p:nvPr>
            <p:ph type="body" sz="half" idx="3"/>
          </p:nvPr>
        </p:nvSpPr>
        <p:spPr/>
        <p:txBody>
          <a:bodyPr/>
          <a:lstStyle/>
          <a:p>
            <a:endParaRPr lang="en-US"/>
          </a:p>
        </p:txBody>
      </p:sp>
      <p:grpSp>
        <p:nvGrpSpPr>
          <p:cNvPr id="5" name="Group 6"/>
          <p:cNvGrpSpPr>
            <a:grpSpLocks noGrp="1" noChangeAspect="1"/>
          </p:cNvGrpSpPr>
          <p:nvPr/>
        </p:nvGrpSpPr>
        <p:grpSpPr bwMode="auto">
          <a:xfrm>
            <a:off x="609600" y="1981200"/>
            <a:ext cx="8201890" cy="1143000"/>
            <a:chOff x="768" y="1776"/>
            <a:chExt cx="5008" cy="272"/>
          </a:xfrm>
        </p:grpSpPr>
        <p:sp>
          <p:nvSpPr>
            <p:cNvPr id="15" name="Rectangle 7"/>
            <p:cNvSpPr>
              <a:spLocks noChangeAspect="1" noChangeArrowheads="1"/>
            </p:cNvSpPr>
            <p:nvPr/>
          </p:nvSpPr>
          <p:spPr bwMode="auto">
            <a:xfrm>
              <a:off x="768" y="1776"/>
              <a:ext cx="907" cy="272"/>
            </a:xfrm>
            <a:prstGeom prst="rect">
              <a:avLst/>
            </a:prstGeom>
            <a:solidFill>
              <a:srgbClr val="99FFCC"/>
            </a:solidFill>
            <a:ln w="12700">
              <a:solidFill>
                <a:schemeClr val="tx1"/>
              </a:solidFill>
              <a:miter lim="800000"/>
              <a:headEnd/>
              <a:tailEnd/>
            </a:ln>
            <a:effectLst/>
          </p:spPr>
          <p:txBody>
            <a:bodyPr wrap="none" anchor="ctr"/>
            <a:lstStyle/>
            <a:p>
              <a:pPr defTabSz="762000"/>
              <a:r>
                <a:rPr lang="en-GB" sz="1800" dirty="0">
                  <a:solidFill>
                    <a:srgbClr val="3333FF"/>
                  </a:solidFill>
                </a:rPr>
                <a:t>Address</a:t>
              </a:r>
              <a:endParaRPr lang="en-GB" b="1" dirty="0">
                <a:solidFill>
                  <a:schemeClr val="hlink"/>
                </a:solidFill>
              </a:endParaRPr>
            </a:p>
          </p:txBody>
        </p:sp>
        <p:sp>
          <p:nvSpPr>
            <p:cNvPr id="16" name="Rectangle 8"/>
            <p:cNvSpPr>
              <a:spLocks noChangeAspect="1" noChangeArrowheads="1"/>
            </p:cNvSpPr>
            <p:nvPr/>
          </p:nvSpPr>
          <p:spPr bwMode="auto">
            <a:xfrm>
              <a:off x="4582" y="1776"/>
              <a:ext cx="1194" cy="272"/>
            </a:xfrm>
            <a:prstGeom prst="rect">
              <a:avLst/>
            </a:prstGeom>
            <a:solidFill>
              <a:srgbClr val="FF9933"/>
            </a:solidFill>
            <a:ln w="12700">
              <a:solidFill>
                <a:schemeClr val="tx1"/>
              </a:solidFill>
              <a:miter lim="800000"/>
              <a:headEnd/>
              <a:tailEnd/>
            </a:ln>
            <a:effectLst/>
          </p:spPr>
          <p:txBody>
            <a:bodyPr wrap="none" anchor="ctr"/>
            <a:lstStyle/>
            <a:p>
              <a:pPr defTabSz="762000"/>
              <a:r>
                <a:rPr lang="en-GB" sz="1800" dirty="0" smtClean="0">
                  <a:solidFill>
                    <a:srgbClr val="3333FF"/>
                  </a:solidFill>
                </a:rPr>
                <a:t>Checksum</a:t>
              </a:r>
              <a:endParaRPr lang="en-GB" dirty="0">
                <a:solidFill>
                  <a:srgbClr val="3333FF"/>
                </a:solidFill>
              </a:endParaRPr>
            </a:p>
          </p:txBody>
        </p:sp>
        <p:sp>
          <p:nvSpPr>
            <p:cNvPr id="17" name="Rectangle 9"/>
            <p:cNvSpPr>
              <a:spLocks noChangeAspect="1" noChangeArrowheads="1"/>
            </p:cNvSpPr>
            <p:nvPr/>
          </p:nvSpPr>
          <p:spPr bwMode="auto">
            <a:xfrm>
              <a:off x="2688" y="1776"/>
              <a:ext cx="1893" cy="272"/>
            </a:xfrm>
            <a:prstGeom prst="rect">
              <a:avLst/>
            </a:prstGeom>
            <a:solidFill>
              <a:srgbClr val="66FF33"/>
            </a:solidFill>
            <a:ln w="12700">
              <a:solidFill>
                <a:schemeClr val="tx1"/>
              </a:solidFill>
              <a:miter lim="800000"/>
              <a:headEnd/>
              <a:tailEnd/>
            </a:ln>
            <a:effectLst/>
          </p:spPr>
          <p:txBody>
            <a:bodyPr wrap="none" anchor="ctr"/>
            <a:lstStyle/>
            <a:p>
              <a:pPr defTabSz="762000"/>
              <a:r>
                <a:rPr lang="en-GB" sz="1800" b="1"/>
                <a:t>Data</a:t>
              </a:r>
              <a:endParaRPr lang="en-GB" b="1"/>
            </a:p>
          </p:txBody>
        </p:sp>
        <p:sp>
          <p:nvSpPr>
            <p:cNvPr id="18" name="Rectangle 10"/>
            <p:cNvSpPr>
              <a:spLocks noChangeAspect="1" noChangeArrowheads="1"/>
            </p:cNvSpPr>
            <p:nvPr/>
          </p:nvSpPr>
          <p:spPr bwMode="auto">
            <a:xfrm>
              <a:off x="1680" y="1776"/>
              <a:ext cx="1006" cy="272"/>
            </a:xfrm>
            <a:prstGeom prst="rect">
              <a:avLst/>
            </a:prstGeom>
            <a:solidFill>
              <a:srgbClr val="DCF80A"/>
            </a:solidFill>
            <a:ln w="12700">
              <a:solidFill>
                <a:schemeClr val="tx1"/>
              </a:solidFill>
              <a:miter lim="800000"/>
              <a:headEnd/>
              <a:tailEnd/>
            </a:ln>
            <a:effectLst/>
          </p:spPr>
          <p:txBody>
            <a:bodyPr wrap="none" anchor="ctr"/>
            <a:lstStyle/>
            <a:p>
              <a:pPr defTabSz="762000"/>
              <a:r>
                <a:rPr lang="en-GB" sz="1800" dirty="0">
                  <a:solidFill>
                    <a:srgbClr val="3333FF"/>
                  </a:solidFill>
                </a:rPr>
                <a:t>Function</a:t>
              </a:r>
              <a:endParaRPr lang="en-GB" dirty="0">
                <a:solidFill>
                  <a:srgbClr val="3333FF"/>
                </a:solidFill>
              </a:endParaRPr>
            </a:p>
          </p:txBody>
        </p:sp>
      </p:grpSp>
      <p:sp>
        <p:nvSpPr>
          <p:cNvPr id="6" name="Content Placeholder 5"/>
          <p:cNvSpPr>
            <a:spLocks noGrp="1"/>
          </p:cNvSpPr>
          <p:nvPr>
            <p:ph sz="quarter" idx="4"/>
          </p:nvPr>
        </p:nvSpPr>
        <p:spPr>
          <a:xfrm>
            <a:off x="152400" y="1316037"/>
            <a:ext cx="8784866" cy="5313363"/>
          </a:xfrm>
        </p:spPr>
        <p:txBody>
          <a:bodyPr>
            <a:normAutofit/>
          </a:bodyPr>
          <a:lstStyle/>
          <a:p>
            <a:pPr algn="r" rtl="1">
              <a:buNone/>
            </a:pPr>
            <a:endParaRPr lang="en-US" sz="2000" dirty="0" smtClean="0">
              <a:latin typeface="Arial" pitchFamily="34" charset="0"/>
              <a:cs typeface="B Nazanin" pitchFamily="2" charset="-78"/>
            </a:endParaRPr>
          </a:p>
          <a:p>
            <a:pPr algn="r" rtl="1">
              <a:buNone/>
            </a:pPr>
            <a:endParaRPr lang="en-US" sz="2000" dirty="0" smtClean="0">
              <a:latin typeface="Arial" pitchFamily="34" charset="0"/>
              <a:cs typeface="B Nazanin" pitchFamily="2" charset="-78"/>
            </a:endParaRPr>
          </a:p>
          <a:p>
            <a:pPr algn="r" rtl="1">
              <a:buNone/>
            </a:pPr>
            <a:endParaRPr lang="en-US" sz="2000" dirty="0" smtClean="0">
              <a:latin typeface="Arial" pitchFamily="34" charset="0"/>
              <a:cs typeface="B Nazanin" pitchFamily="2" charset="-78"/>
            </a:endParaRPr>
          </a:p>
          <a:p>
            <a:pPr algn="r" rtl="1">
              <a:buNone/>
            </a:pPr>
            <a:endParaRPr lang="en-US" sz="2000" dirty="0" smtClean="0">
              <a:latin typeface="Arial" pitchFamily="34" charset="0"/>
              <a:cs typeface="B Nazanin" pitchFamily="2" charset="-78"/>
            </a:endParaRPr>
          </a:p>
          <a:p>
            <a:pPr algn="r" rtl="1">
              <a:buNone/>
            </a:pPr>
            <a:endParaRPr lang="en-US" sz="2000" dirty="0" smtClean="0">
              <a:latin typeface="Arial" pitchFamily="34" charset="0"/>
              <a:cs typeface="B Nazanin" pitchFamily="2" charset="-78"/>
            </a:endParaRPr>
          </a:p>
          <a:p>
            <a:pPr algn="r" rtl="1">
              <a:buNone/>
            </a:pPr>
            <a:endParaRPr lang="en-US" sz="2000" dirty="0" smtClean="0">
              <a:latin typeface="Arial" pitchFamily="34" charset="0"/>
              <a:cs typeface="B Nazanin" pitchFamily="2" charset="-78"/>
            </a:endParaRPr>
          </a:p>
          <a:p>
            <a:pPr algn="r" rtl="1">
              <a:buNone/>
            </a:pPr>
            <a:endParaRPr lang="en-US" sz="2000" dirty="0" smtClean="0">
              <a:latin typeface="Arial" pitchFamily="34" charset="0"/>
              <a:cs typeface="B Nazanin" pitchFamily="2" charset="-78"/>
            </a:endParaRPr>
          </a:p>
          <a:p>
            <a:pPr algn="r" rtl="1">
              <a:buNone/>
            </a:pPr>
            <a:endParaRPr lang="en-US" sz="2000" dirty="0" smtClean="0">
              <a:latin typeface="Arial" pitchFamily="34" charset="0"/>
              <a:cs typeface="B Nazanin" pitchFamily="2" charset="-78"/>
            </a:endParaRPr>
          </a:p>
          <a:p>
            <a:pPr algn="r" rtl="1">
              <a:buClr>
                <a:srgbClr val="FF0000"/>
              </a:buClr>
              <a:buFont typeface="Wingdings" pitchFamily="2" charset="2"/>
              <a:buChar char="q"/>
            </a:pPr>
            <a:r>
              <a:rPr lang="fa-IR" sz="2000" dirty="0" smtClean="0">
                <a:latin typeface="Arial" pitchFamily="34" charset="0"/>
                <a:cs typeface="B Nazanin" pitchFamily="2" charset="-78"/>
              </a:rPr>
              <a:t>شامل کدهایی در رنج </a:t>
            </a:r>
            <a:r>
              <a:rPr lang="en-US" sz="2000" dirty="0" smtClean="0">
                <a:latin typeface="Arial" pitchFamily="34" charset="0"/>
                <a:cs typeface="B Nazanin" pitchFamily="2" charset="-78"/>
              </a:rPr>
              <a:t> 0</a:t>
            </a:r>
            <a:r>
              <a:rPr lang="fa-IR" sz="2000" dirty="0" smtClean="0">
                <a:latin typeface="Arial" pitchFamily="34" charset="0"/>
                <a:cs typeface="B Nazanin" pitchFamily="2" charset="-78"/>
              </a:rPr>
              <a:t>تا</a:t>
            </a:r>
            <a:r>
              <a:rPr lang="en-US" sz="2000" dirty="0" smtClean="0">
                <a:latin typeface="Arial" pitchFamily="34" charset="0"/>
                <a:cs typeface="B Nazanin" pitchFamily="2" charset="-78"/>
              </a:rPr>
              <a:t> 255 </a:t>
            </a:r>
            <a:r>
              <a:rPr lang="fa-IR" sz="2000" dirty="0" smtClean="0">
                <a:latin typeface="Arial" pitchFamily="34" charset="0"/>
                <a:cs typeface="B Nazanin" pitchFamily="2" charset="-78"/>
              </a:rPr>
              <a:t> دسیمال هستند.</a:t>
            </a:r>
          </a:p>
          <a:p>
            <a:pPr algn="r" rtl="1">
              <a:buClr>
                <a:srgbClr val="FF0000"/>
              </a:buClr>
              <a:buFont typeface="Wingdings" pitchFamily="2" charset="2"/>
              <a:buChar char="q"/>
            </a:pPr>
            <a:r>
              <a:rPr lang="fa-IR" sz="2000" dirty="0" smtClean="0">
                <a:latin typeface="Arial" pitchFamily="34" charset="0"/>
                <a:cs typeface="B Nazanin" pitchFamily="2" charset="-78"/>
              </a:rPr>
              <a:t>این فیلد حاوی اطلاعاتی بیشتر برای </a:t>
            </a:r>
            <a:r>
              <a:rPr lang="en-US" sz="2000" dirty="0" smtClean="0">
                <a:latin typeface="Arial" pitchFamily="34" charset="0"/>
                <a:cs typeface="B Nazanin" pitchFamily="2" charset="-78"/>
              </a:rPr>
              <a:t>slave</a:t>
            </a:r>
            <a:r>
              <a:rPr lang="fa-IR" sz="2000" dirty="0" smtClean="0">
                <a:latin typeface="Arial" pitchFamily="34" charset="0"/>
                <a:cs typeface="B Nazanin" pitchFamily="2" charset="-78"/>
              </a:rPr>
              <a:t>است تاعمل تعیین شده به وسیله ی </a:t>
            </a:r>
            <a:r>
              <a:rPr lang="en-US" sz="2000" dirty="0" smtClean="0">
                <a:latin typeface="Arial" pitchFamily="34" charset="0"/>
                <a:cs typeface="B Nazanin" pitchFamily="2" charset="-78"/>
              </a:rPr>
              <a:t>function code</a:t>
            </a:r>
            <a:r>
              <a:rPr lang="fa-IR" sz="2000" dirty="0" smtClean="0">
                <a:latin typeface="Arial" pitchFamily="34" charset="0"/>
                <a:cs typeface="B Nazanin" pitchFamily="2" charset="-78"/>
              </a:rPr>
              <a:t>ها  را انجام دهد</a:t>
            </a:r>
            <a:r>
              <a:rPr lang="en-US" sz="2000" dirty="0" smtClean="0">
                <a:latin typeface="Arial" pitchFamily="34" charset="0"/>
                <a:cs typeface="B Nazanin" pitchFamily="2" charset="-78"/>
              </a:rPr>
              <a:t>.</a:t>
            </a:r>
            <a:r>
              <a:rPr lang="fa-IR" sz="2000" dirty="0" smtClean="0">
                <a:latin typeface="Arial" pitchFamily="34" charset="0"/>
                <a:cs typeface="B Nazanin" pitchFamily="2" charset="-78"/>
              </a:rPr>
              <a:t> </a:t>
            </a:r>
            <a:endParaRPr lang="en-US" sz="2000" dirty="0" smtClean="0">
              <a:latin typeface="Arial" pitchFamily="34" charset="0"/>
              <a:cs typeface="B Nazanin" pitchFamily="2" charset="-78"/>
            </a:endParaRPr>
          </a:p>
          <a:p>
            <a:pPr algn="r" rtl="1">
              <a:buClr>
                <a:srgbClr val="FF0000"/>
              </a:buClr>
              <a:buFont typeface="Wingdings" pitchFamily="2" charset="2"/>
              <a:buChar char="q"/>
            </a:pPr>
            <a:r>
              <a:rPr lang="fa-IR" sz="2000" dirty="0" smtClean="0">
                <a:latin typeface="Arial" pitchFamily="34" charset="0"/>
                <a:cs typeface="B Nazanin" pitchFamily="2" charset="-78"/>
              </a:rPr>
              <a:t>شامل ادرس رجیسترها ویا مقدار ایتم هایی که باید کنترل شود، می باشد.</a:t>
            </a:r>
            <a:endParaRPr lang="en-US" sz="2000" dirty="0" smtClean="0">
              <a:latin typeface="Arial" pitchFamily="34" charset="0"/>
              <a:cs typeface="B Nazanin" pitchFamily="2" charset="-78"/>
            </a:endParaRPr>
          </a:p>
          <a:p>
            <a:pPr algn="r" rtl="1">
              <a:buNone/>
            </a:pPr>
            <a:endParaRPr lang="en-US" sz="2000" dirty="0">
              <a:latin typeface="Arial" pitchFamily="34" charset="0"/>
              <a:cs typeface="B Nazanin" pitchFamily="2" charset="-78"/>
            </a:endParaRPr>
          </a:p>
        </p:txBody>
      </p:sp>
      <p:sp>
        <p:nvSpPr>
          <p:cNvPr id="12" name="Slide Number Placeholder 11"/>
          <p:cNvSpPr>
            <a:spLocks noGrp="1"/>
          </p:cNvSpPr>
          <p:nvPr>
            <p:ph type="sldNum" sz="quarter" idx="12"/>
          </p:nvPr>
        </p:nvSpPr>
        <p:spPr/>
        <p:txBody>
          <a:bodyPr/>
          <a:lstStyle/>
          <a:p>
            <a:fld id="{17F129A8-6A33-426F-AD5F-A19C24614A3D}" type="slidenum">
              <a:rPr lang="en-US" smtClean="0"/>
              <a:pPr/>
              <a:t>23</a:t>
            </a:fld>
            <a:endParaRPr lang="en-US"/>
          </a:p>
        </p:txBody>
      </p:sp>
      <p:graphicFrame>
        <p:nvGraphicFramePr>
          <p:cNvPr id="5123" name="Object 3"/>
          <p:cNvGraphicFramePr>
            <a:graphicFrameLocks noChangeAspect="1"/>
          </p:cNvGraphicFramePr>
          <p:nvPr/>
        </p:nvGraphicFramePr>
        <p:xfrm>
          <a:off x="3733800" y="1752600"/>
          <a:ext cx="1752600" cy="2606684"/>
        </p:xfrm>
        <a:graphic>
          <a:graphicData uri="http://schemas.openxmlformats.org/presentationml/2006/ole">
            <mc:AlternateContent xmlns:mc="http://schemas.openxmlformats.org/markup-compatibility/2006">
              <mc:Choice xmlns:v="urn:schemas-microsoft-com:vml" Requires="v">
                <p:oleObj spid="_x0000_s94211" name="Clip" r:id="rId3" imgW="2309760" imgH="3176280" progId="">
                  <p:embed/>
                </p:oleObj>
              </mc:Choice>
              <mc:Fallback>
                <p:oleObj name="Clip" r:id="rId3" imgW="2309760" imgH="317628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1752600"/>
                        <a:ext cx="1752600" cy="26066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ll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
        <p:nvSpPr>
          <p:cNvPr id="4" name="Text Placeholder 3"/>
          <p:cNvSpPr>
            <a:spLocks noGrp="1"/>
          </p:cNvSpPr>
          <p:nvPr>
            <p:ph type="body" sz="half" idx="3"/>
          </p:nvPr>
        </p:nvSpPr>
        <p:spPr/>
        <p:txBody>
          <a:bodyPr/>
          <a:lstStyle/>
          <a:p>
            <a:endParaRPr lang="en-US" dirty="0"/>
          </a:p>
        </p:txBody>
      </p:sp>
      <p:grpSp>
        <p:nvGrpSpPr>
          <p:cNvPr id="7" name="Content Placeholder 6"/>
          <p:cNvGrpSpPr>
            <a:grpSpLocks noGrp="1" noChangeAspect="1"/>
          </p:cNvGrpSpPr>
          <p:nvPr/>
        </p:nvGrpSpPr>
        <p:grpSpPr bwMode="auto">
          <a:xfrm>
            <a:off x="381000" y="1600200"/>
            <a:ext cx="6827355" cy="1143001"/>
            <a:chOff x="768" y="1776"/>
            <a:chExt cx="5024" cy="272"/>
          </a:xfrm>
        </p:grpSpPr>
        <p:sp>
          <p:nvSpPr>
            <p:cNvPr id="8" name="Rectangle 7"/>
            <p:cNvSpPr>
              <a:spLocks noChangeAspect="1" noChangeArrowheads="1"/>
            </p:cNvSpPr>
            <p:nvPr/>
          </p:nvSpPr>
          <p:spPr bwMode="auto">
            <a:xfrm>
              <a:off x="768" y="1776"/>
              <a:ext cx="907" cy="272"/>
            </a:xfrm>
            <a:prstGeom prst="rect">
              <a:avLst/>
            </a:prstGeom>
            <a:solidFill>
              <a:srgbClr val="99FFCC"/>
            </a:solidFill>
            <a:ln w="12700">
              <a:solidFill>
                <a:schemeClr val="tx1"/>
              </a:solidFill>
              <a:miter lim="800000"/>
              <a:headEnd/>
              <a:tailEnd/>
            </a:ln>
            <a:effectLst/>
          </p:spPr>
          <p:txBody>
            <a:bodyPr wrap="none" anchor="ctr"/>
            <a:lstStyle/>
            <a:p>
              <a:pPr defTabSz="762000"/>
              <a:r>
                <a:rPr lang="en-GB" sz="1800" dirty="0">
                  <a:solidFill>
                    <a:srgbClr val="3333FF"/>
                  </a:solidFill>
                </a:rPr>
                <a:t>Address</a:t>
              </a:r>
              <a:endParaRPr lang="en-GB" b="1" dirty="0">
                <a:solidFill>
                  <a:schemeClr val="hlink"/>
                </a:solidFill>
              </a:endParaRPr>
            </a:p>
          </p:txBody>
        </p:sp>
        <p:sp>
          <p:nvSpPr>
            <p:cNvPr id="9" name="Rectangle 8"/>
            <p:cNvSpPr>
              <a:spLocks noChangeAspect="1" noChangeArrowheads="1"/>
            </p:cNvSpPr>
            <p:nvPr/>
          </p:nvSpPr>
          <p:spPr bwMode="auto">
            <a:xfrm>
              <a:off x="4598" y="1776"/>
              <a:ext cx="1194" cy="272"/>
            </a:xfrm>
            <a:prstGeom prst="rect">
              <a:avLst/>
            </a:prstGeom>
            <a:solidFill>
              <a:srgbClr val="FF9933"/>
            </a:solidFill>
            <a:ln w="12700">
              <a:solidFill>
                <a:schemeClr val="tx1"/>
              </a:solidFill>
              <a:miter lim="800000"/>
              <a:headEnd/>
              <a:tailEnd/>
            </a:ln>
            <a:effectLst/>
          </p:spPr>
          <p:txBody>
            <a:bodyPr wrap="none" anchor="ctr"/>
            <a:lstStyle/>
            <a:p>
              <a:pPr defTabSz="762000"/>
              <a:r>
                <a:rPr lang="en-GB" sz="1800" dirty="0" smtClean="0">
                  <a:solidFill>
                    <a:srgbClr val="3333FF"/>
                  </a:solidFill>
                </a:rPr>
                <a:t>Checksum</a:t>
              </a:r>
              <a:endParaRPr lang="fa-IR" sz="1800" dirty="0" smtClean="0">
                <a:solidFill>
                  <a:srgbClr val="3333FF"/>
                </a:solidFill>
              </a:endParaRPr>
            </a:p>
            <a:p>
              <a:pPr defTabSz="762000"/>
              <a:r>
                <a:rPr lang="en-US" sz="1800" dirty="0" smtClean="0">
                  <a:solidFill>
                    <a:srgbClr val="3333FF"/>
                  </a:solidFill>
                </a:rPr>
                <a:t>    </a:t>
              </a:r>
              <a:r>
                <a:rPr lang="fa-IR" sz="1800" dirty="0" smtClean="0">
                  <a:solidFill>
                    <a:srgbClr val="3333FF"/>
                  </a:solidFill>
                </a:rPr>
                <a:t>)</a:t>
              </a:r>
              <a:r>
                <a:rPr lang="en-US" dirty="0" smtClean="0">
                  <a:solidFill>
                    <a:srgbClr val="3333FF"/>
                  </a:solidFill>
                </a:rPr>
                <a:t>CRC)  </a:t>
              </a:r>
              <a:endParaRPr lang="fa-IR" sz="1800" dirty="0" smtClean="0">
                <a:solidFill>
                  <a:srgbClr val="3333FF"/>
                </a:solidFill>
              </a:endParaRPr>
            </a:p>
            <a:p>
              <a:pPr defTabSz="762000"/>
              <a:endParaRPr lang="en-GB" dirty="0">
                <a:solidFill>
                  <a:srgbClr val="3333FF"/>
                </a:solidFill>
              </a:endParaRPr>
            </a:p>
          </p:txBody>
        </p:sp>
        <p:sp>
          <p:nvSpPr>
            <p:cNvPr id="10" name="Rectangle 9"/>
            <p:cNvSpPr>
              <a:spLocks noChangeAspect="1" noChangeArrowheads="1"/>
            </p:cNvSpPr>
            <p:nvPr/>
          </p:nvSpPr>
          <p:spPr bwMode="auto">
            <a:xfrm>
              <a:off x="2688" y="1776"/>
              <a:ext cx="1893" cy="272"/>
            </a:xfrm>
            <a:prstGeom prst="rect">
              <a:avLst/>
            </a:prstGeom>
            <a:solidFill>
              <a:srgbClr val="66FF33"/>
            </a:solidFill>
            <a:ln w="12700">
              <a:solidFill>
                <a:schemeClr val="tx1"/>
              </a:solidFill>
              <a:miter lim="800000"/>
              <a:headEnd/>
              <a:tailEnd/>
            </a:ln>
            <a:effectLst/>
          </p:spPr>
          <p:txBody>
            <a:bodyPr wrap="none" anchor="ctr"/>
            <a:lstStyle/>
            <a:p>
              <a:pPr defTabSz="762000"/>
              <a:r>
                <a:rPr lang="en-GB" sz="1800" b="1" dirty="0"/>
                <a:t>Data</a:t>
              </a:r>
              <a:endParaRPr lang="en-GB" b="1" dirty="0"/>
            </a:p>
          </p:txBody>
        </p:sp>
        <p:sp>
          <p:nvSpPr>
            <p:cNvPr id="11" name="Rectangle 10"/>
            <p:cNvSpPr>
              <a:spLocks noChangeAspect="1" noChangeArrowheads="1"/>
            </p:cNvSpPr>
            <p:nvPr/>
          </p:nvSpPr>
          <p:spPr bwMode="auto">
            <a:xfrm>
              <a:off x="1680" y="1776"/>
              <a:ext cx="1006" cy="272"/>
            </a:xfrm>
            <a:prstGeom prst="rect">
              <a:avLst/>
            </a:prstGeom>
            <a:solidFill>
              <a:srgbClr val="DCF80A"/>
            </a:solidFill>
            <a:ln w="12700">
              <a:solidFill>
                <a:schemeClr val="tx1"/>
              </a:solidFill>
              <a:miter lim="800000"/>
              <a:headEnd/>
              <a:tailEnd/>
            </a:ln>
            <a:effectLst/>
          </p:spPr>
          <p:txBody>
            <a:bodyPr wrap="none" anchor="ctr"/>
            <a:lstStyle/>
            <a:p>
              <a:pPr defTabSz="762000"/>
              <a:r>
                <a:rPr lang="en-GB" sz="1800" dirty="0">
                  <a:solidFill>
                    <a:srgbClr val="3333FF"/>
                  </a:solidFill>
                </a:rPr>
                <a:t>Function</a:t>
              </a:r>
              <a:endParaRPr lang="en-GB" dirty="0">
                <a:solidFill>
                  <a:srgbClr val="3333FF"/>
                </a:solidFill>
              </a:endParaRPr>
            </a:p>
          </p:txBody>
        </p:sp>
      </p:grpSp>
      <p:sp>
        <p:nvSpPr>
          <p:cNvPr id="6" name="Content Placeholder 5"/>
          <p:cNvSpPr>
            <a:spLocks noGrp="1"/>
          </p:cNvSpPr>
          <p:nvPr>
            <p:ph sz="quarter" idx="4"/>
          </p:nvPr>
        </p:nvSpPr>
        <p:spPr>
          <a:xfrm>
            <a:off x="228600" y="1447800"/>
            <a:ext cx="8708136" cy="3941763"/>
          </a:xfrm>
        </p:spPr>
        <p:txBody>
          <a:bodyPr>
            <a:normAutofit/>
          </a:bodyPr>
          <a:lstStyle/>
          <a:p>
            <a:pPr algn="r" rtl="1">
              <a:buNone/>
            </a:pPr>
            <a:endParaRPr lang="en-US" sz="2000" dirty="0" smtClean="0">
              <a:solidFill>
                <a:srgbClr val="FF0000"/>
              </a:solidFill>
              <a:latin typeface="Arial" pitchFamily="34" charset="0"/>
              <a:cs typeface="B Nazanin" pitchFamily="2" charset="-78"/>
            </a:endParaRPr>
          </a:p>
          <a:p>
            <a:pPr algn="r" rtl="1">
              <a:buNone/>
            </a:pPr>
            <a:endParaRPr lang="en-US" sz="2000" dirty="0" smtClean="0">
              <a:solidFill>
                <a:srgbClr val="FF0000"/>
              </a:solidFill>
              <a:latin typeface="Arial" pitchFamily="34" charset="0"/>
              <a:cs typeface="B Nazanin" pitchFamily="2" charset="-78"/>
            </a:endParaRPr>
          </a:p>
          <a:p>
            <a:pPr algn="r" rtl="1">
              <a:buNone/>
            </a:pPr>
            <a:endParaRPr lang="en-US" sz="2000" dirty="0" smtClean="0">
              <a:solidFill>
                <a:srgbClr val="FF0000"/>
              </a:solidFill>
              <a:latin typeface="Arial" pitchFamily="34" charset="0"/>
              <a:cs typeface="B Nazanin" pitchFamily="2" charset="-78"/>
            </a:endParaRPr>
          </a:p>
          <a:p>
            <a:pPr algn="r" rtl="1">
              <a:buNone/>
            </a:pPr>
            <a:endParaRPr lang="en-US" sz="2000" dirty="0" smtClean="0">
              <a:solidFill>
                <a:srgbClr val="FF0000"/>
              </a:solidFill>
              <a:latin typeface="Arial" pitchFamily="34" charset="0"/>
              <a:cs typeface="B Nazanin" pitchFamily="2" charset="-78"/>
            </a:endParaRPr>
          </a:p>
          <a:p>
            <a:pPr algn="r" rtl="1">
              <a:buNone/>
            </a:pPr>
            <a:endParaRPr lang="en-US" sz="2000" dirty="0" smtClean="0">
              <a:solidFill>
                <a:srgbClr val="FF0000"/>
              </a:solidFill>
              <a:latin typeface="Arial" pitchFamily="34" charset="0"/>
              <a:cs typeface="B Nazanin" pitchFamily="2" charset="-78"/>
            </a:endParaRPr>
          </a:p>
          <a:p>
            <a:pPr algn="r" rtl="1">
              <a:buNone/>
            </a:pPr>
            <a:endParaRPr lang="en-US" sz="2000" dirty="0" smtClean="0">
              <a:solidFill>
                <a:srgbClr val="FF0000"/>
              </a:solidFill>
              <a:latin typeface="Arial" pitchFamily="34" charset="0"/>
              <a:cs typeface="B Nazanin" pitchFamily="2" charset="-78"/>
            </a:endParaRPr>
          </a:p>
          <a:p>
            <a:pPr algn="r" rtl="1">
              <a:buNone/>
            </a:pPr>
            <a:endParaRPr lang="en-US" sz="2000" dirty="0" smtClean="0">
              <a:solidFill>
                <a:srgbClr val="FF0000"/>
              </a:solidFill>
              <a:latin typeface="Arial" pitchFamily="34" charset="0"/>
              <a:cs typeface="B Nazanin" pitchFamily="2" charset="-78"/>
            </a:endParaRPr>
          </a:p>
          <a:p>
            <a:pPr algn="ctr" rtl="1">
              <a:buNone/>
            </a:pPr>
            <a:r>
              <a:rPr lang="fa-IR" sz="2000" dirty="0" smtClean="0">
                <a:solidFill>
                  <a:schemeClr val="tx1"/>
                </a:solidFill>
                <a:latin typeface="Arial" pitchFamily="34" charset="0"/>
                <a:cs typeface="B Nazanin" pitchFamily="2" charset="-78"/>
              </a:rPr>
              <a:t>فیلد </a:t>
            </a:r>
            <a:r>
              <a:rPr lang="en-US" sz="2000" dirty="0" smtClean="0">
                <a:solidFill>
                  <a:schemeClr val="tx1"/>
                </a:solidFill>
                <a:latin typeface="Arial" pitchFamily="34" charset="0"/>
                <a:cs typeface="B Nazanin" pitchFamily="2" charset="-78"/>
              </a:rPr>
              <a:t>CRC </a:t>
            </a:r>
            <a:r>
              <a:rPr lang="fa-IR" sz="2000" dirty="0" smtClean="0">
                <a:solidFill>
                  <a:schemeClr val="tx1"/>
                </a:solidFill>
                <a:latin typeface="Arial" pitchFamily="34" charset="0"/>
                <a:cs typeface="B Nazanin" pitchFamily="2" charset="-78"/>
              </a:rPr>
              <a:t> برای</a:t>
            </a:r>
            <a:r>
              <a:rPr lang="en-US" sz="2000" dirty="0" smtClean="0">
                <a:solidFill>
                  <a:schemeClr val="tx1"/>
                </a:solidFill>
                <a:latin typeface="Arial" pitchFamily="34" charset="0"/>
                <a:cs typeface="B Nazanin" pitchFamily="2" charset="-78"/>
              </a:rPr>
              <a:t> </a:t>
            </a:r>
            <a:r>
              <a:rPr lang="en-US" sz="2000" dirty="0" smtClean="0">
                <a:cs typeface="B Nazanin" pitchFamily="2" charset="-78"/>
              </a:rPr>
              <a:t>Error Checking</a:t>
            </a:r>
            <a:r>
              <a:rPr lang="fa-IR" sz="2000" dirty="0" smtClean="0">
                <a:cs typeface="B Nazanin" pitchFamily="2" charset="-78"/>
              </a:rPr>
              <a:t> است كه</a:t>
            </a:r>
          </a:p>
          <a:p>
            <a:pPr algn="ctr" rtl="1">
              <a:buNone/>
            </a:pPr>
            <a:r>
              <a:rPr lang="fa-IR" sz="2000" dirty="0" smtClean="0">
                <a:cs typeface="B Nazanin" pitchFamily="2" charset="-78"/>
              </a:rPr>
              <a:t>تشريح خواهد شد.</a:t>
            </a:r>
            <a:endParaRPr lang="en-US" sz="2000" dirty="0" smtClean="0">
              <a:cs typeface="B Nazanin" pitchFamily="2" charset="-78"/>
            </a:endParaRPr>
          </a:p>
          <a:p>
            <a:pPr algn="r" rtl="1">
              <a:buNone/>
            </a:pPr>
            <a:endParaRPr lang="en-US" sz="2000" dirty="0" smtClean="0">
              <a:solidFill>
                <a:srgbClr val="FF0000"/>
              </a:solidFill>
              <a:latin typeface="Arial" pitchFamily="34" charset="0"/>
              <a:cs typeface="B Nazanin" pitchFamily="2" charset="-78"/>
            </a:endParaRPr>
          </a:p>
          <a:p>
            <a:pPr algn="r" rtl="1">
              <a:buNone/>
            </a:pPr>
            <a:endParaRPr lang="en-US" sz="2000" dirty="0" smtClean="0">
              <a:solidFill>
                <a:srgbClr val="FF0000"/>
              </a:solidFill>
              <a:latin typeface="Arial" pitchFamily="34" charset="0"/>
              <a:cs typeface="B Nazanin" pitchFamily="2" charset="-78"/>
            </a:endParaRPr>
          </a:p>
          <a:p>
            <a:pPr algn="r" rtl="1">
              <a:buNone/>
            </a:pPr>
            <a:endParaRPr lang="en-US" sz="2000" dirty="0" smtClean="0">
              <a:solidFill>
                <a:srgbClr val="FF0000"/>
              </a:solidFill>
              <a:latin typeface="Arial" pitchFamily="34" charset="0"/>
              <a:cs typeface="B Nazanin" pitchFamily="2" charset="-78"/>
            </a:endParaRPr>
          </a:p>
          <a:p>
            <a:pPr algn="r" rtl="1">
              <a:buNone/>
            </a:pPr>
            <a:endParaRPr lang="en-US" sz="2000" dirty="0">
              <a:latin typeface="Arial" pitchFamily="34" charset="0"/>
              <a:cs typeface="B Nazanin" pitchFamily="2" charset="-78"/>
            </a:endParaRPr>
          </a:p>
        </p:txBody>
      </p:sp>
      <p:sp>
        <p:nvSpPr>
          <p:cNvPr id="12" name="Slide Number Placeholder 11"/>
          <p:cNvSpPr>
            <a:spLocks noGrp="1"/>
          </p:cNvSpPr>
          <p:nvPr>
            <p:ph type="sldNum" sz="quarter" idx="12"/>
          </p:nvPr>
        </p:nvSpPr>
        <p:spPr/>
        <p:txBody>
          <a:bodyPr/>
          <a:lstStyle/>
          <a:p>
            <a:fld id="{17F129A8-6A33-426F-AD5F-A19C24614A3D}" type="slidenum">
              <a:rPr lang="en-US" smtClean="0"/>
              <a:pPr/>
              <a:t>24</a:t>
            </a:fld>
            <a:endParaRPr lang="en-US"/>
          </a:p>
        </p:txBody>
      </p:sp>
      <p:graphicFrame>
        <p:nvGraphicFramePr>
          <p:cNvPr id="6146" name="Object 2"/>
          <p:cNvGraphicFramePr>
            <a:graphicFrameLocks noChangeAspect="1"/>
          </p:cNvGraphicFramePr>
          <p:nvPr/>
        </p:nvGraphicFramePr>
        <p:xfrm>
          <a:off x="5181600" y="1371601"/>
          <a:ext cx="2286000" cy="3124200"/>
        </p:xfrm>
        <a:graphic>
          <a:graphicData uri="http://schemas.openxmlformats.org/presentationml/2006/ole">
            <mc:AlternateContent xmlns:mc="http://schemas.openxmlformats.org/markup-compatibility/2006">
              <mc:Choice xmlns:v="urn:schemas-microsoft-com:vml" Requires="v">
                <p:oleObj spid="_x0000_s6147" name="Clip" r:id="rId3" imgW="2309760" imgH="3176280" progId="">
                  <p:embed/>
                </p:oleObj>
              </mc:Choice>
              <mc:Fallback>
                <p:oleObj name="Clip" r:id="rId3" imgW="2309760" imgH="31762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1371601"/>
                        <a:ext cx="2286000" cy="312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ll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sz="1200" dirty="0" err="1" smtClean="0">
                <a:latin typeface="Arial" pitchFamily="34" charset="0"/>
              </a:rPr>
              <a:t>modbus</a:t>
            </a:r>
            <a:endParaRPr lang="en-US" sz="1200" dirty="0">
              <a:latin typeface="Arial" pitchFamily="34" charset="0"/>
            </a:endParaRPr>
          </a:p>
        </p:txBody>
      </p:sp>
      <p:sp>
        <p:nvSpPr>
          <p:cNvPr id="3" name="Content Placeholder 2"/>
          <p:cNvSpPr>
            <a:spLocks noGrp="1"/>
          </p:cNvSpPr>
          <p:nvPr>
            <p:ph idx="1"/>
          </p:nvPr>
        </p:nvSpPr>
        <p:spPr>
          <a:xfrm>
            <a:off x="304800" y="1554162"/>
            <a:ext cx="8686800" cy="4694238"/>
          </a:xfrm>
        </p:spPr>
        <p:txBody>
          <a:bodyPr>
            <a:normAutofit/>
          </a:bodyPr>
          <a:lstStyle/>
          <a:p>
            <a:pPr algn="ctr" rtl="1">
              <a:buNone/>
            </a:pPr>
            <a:r>
              <a:rPr lang="fa-IR" sz="3600" dirty="0" smtClean="0">
                <a:solidFill>
                  <a:srgbClr val="FF0000"/>
                </a:solidFill>
                <a:latin typeface="Arial" pitchFamily="34" charset="0"/>
                <a:cs typeface="B Nazanin" pitchFamily="2" charset="-78"/>
              </a:rPr>
              <a:t>مدهای انتقال سریال</a:t>
            </a:r>
            <a:endParaRPr lang="en-US" sz="3600" dirty="0" smtClean="0">
              <a:solidFill>
                <a:srgbClr val="FF0000"/>
              </a:solidFill>
              <a:latin typeface="Arial" pitchFamily="34" charset="0"/>
              <a:cs typeface="B Nazanin" pitchFamily="2" charset="-78"/>
            </a:endParaRPr>
          </a:p>
          <a:p>
            <a:pPr algn="ctr" rtl="1">
              <a:buNone/>
            </a:pPr>
            <a:endParaRPr lang="en-US" sz="3600" dirty="0" smtClean="0">
              <a:solidFill>
                <a:srgbClr val="FF0000"/>
              </a:solidFill>
              <a:latin typeface="Arial" pitchFamily="34" charset="0"/>
              <a:cs typeface="B Nazanin" pitchFamily="2" charset="-78"/>
            </a:endParaRPr>
          </a:p>
          <a:p>
            <a:pPr algn="r" rtl="1">
              <a:buNone/>
            </a:pPr>
            <a:endParaRPr lang="en-US" sz="3600" dirty="0" smtClean="0">
              <a:solidFill>
                <a:srgbClr val="FF0000"/>
              </a:solidFill>
              <a:latin typeface="Arial" pitchFamily="34" charset="0"/>
              <a:cs typeface="B Nazanin" pitchFamily="2" charset="-78"/>
            </a:endParaRPr>
          </a:p>
          <a:p>
            <a:pPr algn="r" rtl="1">
              <a:buNone/>
            </a:pPr>
            <a:r>
              <a:rPr lang="en-US" sz="3600" dirty="0" smtClean="0">
                <a:solidFill>
                  <a:srgbClr val="FF0000"/>
                </a:solidFill>
                <a:latin typeface="Arial" pitchFamily="34" charset="0"/>
                <a:cs typeface="B Nazanin" pitchFamily="2" charset="-78"/>
              </a:rPr>
              <a:t>   </a:t>
            </a:r>
          </a:p>
          <a:p>
            <a:pPr algn="r" rtl="1">
              <a:buNone/>
            </a:pPr>
            <a:r>
              <a:rPr lang="en-US" sz="5400" dirty="0" smtClean="0">
                <a:solidFill>
                  <a:srgbClr val="FF0000"/>
                </a:solidFill>
                <a:latin typeface="Arial" pitchFamily="34" charset="0"/>
                <a:cs typeface="B Nazanin" pitchFamily="2" charset="-78"/>
              </a:rPr>
              <a:t>RTU     </a:t>
            </a:r>
            <a:r>
              <a:rPr lang="fa-IR" sz="5400" dirty="0" smtClean="0">
                <a:solidFill>
                  <a:srgbClr val="FF0000"/>
                </a:solidFill>
                <a:latin typeface="Arial" pitchFamily="34" charset="0"/>
                <a:cs typeface="B Nazanin" pitchFamily="2" charset="-78"/>
              </a:rPr>
              <a:t>                        </a:t>
            </a:r>
            <a:r>
              <a:rPr lang="en-US" sz="5400" dirty="0" smtClean="0">
                <a:solidFill>
                  <a:srgbClr val="FF0000"/>
                </a:solidFill>
                <a:latin typeface="Arial" pitchFamily="34" charset="0"/>
                <a:cs typeface="B Nazanin" pitchFamily="2" charset="-78"/>
              </a:rPr>
              <a:t>ASCII </a:t>
            </a:r>
            <a:r>
              <a:rPr lang="fa-IR" sz="5400" dirty="0" smtClean="0">
                <a:solidFill>
                  <a:srgbClr val="FF0000"/>
                </a:solidFill>
                <a:latin typeface="Arial" pitchFamily="34" charset="0"/>
                <a:cs typeface="B Nazanin" pitchFamily="2" charset="-78"/>
              </a:rPr>
              <a:t> </a:t>
            </a:r>
            <a:endParaRPr lang="en-US" sz="5400" dirty="0" smtClean="0">
              <a:solidFill>
                <a:srgbClr val="FF0000"/>
              </a:solidFill>
              <a:latin typeface="Arial" pitchFamily="34" charset="0"/>
              <a:cs typeface="B Nazanin" pitchFamily="2" charset="-78"/>
            </a:endParaRPr>
          </a:p>
        </p:txBody>
      </p:sp>
      <p:sp>
        <p:nvSpPr>
          <p:cNvPr id="6" name="Slide Number Placeholder 5"/>
          <p:cNvSpPr>
            <a:spLocks noGrp="1"/>
          </p:cNvSpPr>
          <p:nvPr>
            <p:ph type="sldNum" sz="quarter" idx="12"/>
          </p:nvPr>
        </p:nvSpPr>
        <p:spPr/>
        <p:txBody>
          <a:bodyPr/>
          <a:lstStyle/>
          <a:p>
            <a:fld id="{17F129A8-6A33-426F-AD5F-A19C24614A3D}" type="slidenum">
              <a:rPr lang="en-US" smtClean="0"/>
              <a:pPr/>
              <a:t>25</a:t>
            </a:fld>
            <a:endParaRPr lang="en-US"/>
          </a:p>
        </p:txBody>
      </p:sp>
      <p:sp>
        <p:nvSpPr>
          <p:cNvPr id="5" name="Left-Right-Up Arrow 4"/>
          <p:cNvSpPr/>
          <p:nvPr/>
        </p:nvSpPr>
        <p:spPr>
          <a:xfrm>
            <a:off x="2971800" y="2438400"/>
            <a:ext cx="2971800" cy="2590800"/>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pull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sz="1200" dirty="0" err="1" smtClean="0">
                <a:latin typeface="Arial" pitchFamily="34" charset="0"/>
              </a:rPr>
              <a:t>modbus</a:t>
            </a:r>
            <a:endParaRPr lang="en-US" sz="1200" dirty="0">
              <a:latin typeface="Arial" pitchFamily="34" charset="0"/>
            </a:endParaRPr>
          </a:p>
        </p:txBody>
      </p:sp>
      <p:sp>
        <p:nvSpPr>
          <p:cNvPr id="3" name="Content Placeholder 2"/>
          <p:cNvSpPr>
            <a:spLocks noGrp="1"/>
          </p:cNvSpPr>
          <p:nvPr>
            <p:ph idx="1"/>
          </p:nvPr>
        </p:nvSpPr>
        <p:spPr>
          <a:xfrm>
            <a:off x="304800" y="1554162"/>
            <a:ext cx="8686800" cy="4694238"/>
          </a:xfrm>
        </p:spPr>
        <p:txBody>
          <a:bodyPr>
            <a:normAutofit/>
          </a:bodyPr>
          <a:lstStyle/>
          <a:p>
            <a:pPr algn="ctr" rtl="1">
              <a:buNone/>
            </a:pPr>
            <a:r>
              <a:rPr lang="fa-IR" sz="3600" dirty="0" smtClean="0">
                <a:solidFill>
                  <a:srgbClr val="FF0000"/>
                </a:solidFill>
                <a:latin typeface="Arial" pitchFamily="34" charset="0"/>
                <a:cs typeface="B Nazanin" pitchFamily="2" charset="-78"/>
              </a:rPr>
              <a:t>مدهای انتقال سریال</a:t>
            </a:r>
            <a:endParaRPr lang="en-US" sz="3600" dirty="0" smtClean="0">
              <a:solidFill>
                <a:srgbClr val="FF0000"/>
              </a:solidFill>
              <a:latin typeface="Arial" pitchFamily="34" charset="0"/>
              <a:cs typeface="B Nazanin" pitchFamily="2" charset="-78"/>
            </a:endParaRPr>
          </a:p>
          <a:p>
            <a:pPr algn="ctr" rtl="1">
              <a:buNone/>
            </a:pPr>
            <a:endParaRPr lang="en-US" sz="3600" dirty="0" smtClean="0">
              <a:solidFill>
                <a:srgbClr val="FF0000"/>
              </a:solidFill>
              <a:latin typeface="Arial" pitchFamily="34" charset="0"/>
              <a:cs typeface="B Nazanin" pitchFamily="2" charset="-78"/>
            </a:endParaRPr>
          </a:p>
          <a:p>
            <a:pPr algn="r" rtl="1">
              <a:buNone/>
            </a:pPr>
            <a:endParaRPr lang="en-US" sz="3600" dirty="0" smtClean="0">
              <a:solidFill>
                <a:srgbClr val="FF0000"/>
              </a:solidFill>
              <a:latin typeface="Arial" pitchFamily="34" charset="0"/>
              <a:cs typeface="B Nazanin" pitchFamily="2" charset="-78"/>
            </a:endParaRPr>
          </a:p>
          <a:p>
            <a:pPr algn="r" rtl="1">
              <a:buNone/>
            </a:pPr>
            <a:r>
              <a:rPr lang="en-US" sz="3600" dirty="0" smtClean="0">
                <a:solidFill>
                  <a:srgbClr val="FF0000"/>
                </a:solidFill>
                <a:latin typeface="Arial" pitchFamily="34" charset="0"/>
                <a:cs typeface="B Nazanin" pitchFamily="2" charset="-78"/>
              </a:rPr>
              <a:t>   </a:t>
            </a:r>
          </a:p>
          <a:p>
            <a:pPr algn="r" rtl="1">
              <a:buNone/>
            </a:pPr>
            <a:r>
              <a:rPr lang="en-US" sz="5400" dirty="0" smtClean="0">
                <a:solidFill>
                  <a:srgbClr val="FF0000"/>
                </a:solidFill>
                <a:latin typeface="Arial" pitchFamily="34" charset="0"/>
                <a:cs typeface="B Nazanin" pitchFamily="2" charset="-78"/>
              </a:rPr>
              <a:t>RTU     </a:t>
            </a:r>
            <a:r>
              <a:rPr lang="fa-IR" sz="5400" dirty="0" smtClean="0">
                <a:solidFill>
                  <a:srgbClr val="FF0000"/>
                </a:solidFill>
                <a:latin typeface="Arial" pitchFamily="34" charset="0"/>
                <a:cs typeface="B Nazanin" pitchFamily="2" charset="-78"/>
              </a:rPr>
              <a:t>                        </a:t>
            </a:r>
            <a:r>
              <a:rPr lang="en-US" sz="5400" dirty="0" smtClean="0">
                <a:solidFill>
                  <a:srgbClr val="FF0000"/>
                </a:solidFill>
                <a:latin typeface="Arial" pitchFamily="34" charset="0"/>
                <a:cs typeface="B Nazanin" pitchFamily="2" charset="-78"/>
              </a:rPr>
              <a:t>ASCII </a:t>
            </a:r>
            <a:r>
              <a:rPr lang="fa-IR" sz="5400" dirty="0" smtClean="0">
                <a:solidFill>
                  <a:srgbClr val="FF0000"/>
                </a:solidFill>
                <a:latin typeface="Arial" pitchFamily="34" charset="0"/>
                <a:cs typeface="B Nazanin" pitchFamily="2" charset="-78"/>
              </a:rPr>
              <a:t> </a:t>
            </a:r>
            <a:endParaRPr lang="en-US" sz="5400" dirty="0" smtClean="0">
              <a:solidFill>
                <a:srgbClr val="FF0000"/>
              </a:solidFill>
              <a:latin typeface="Arial" pitchFamily="34" charset="0"/>
              <a:cs typeface="B Nazanin" pitchFamily="2" charset="-78"/>
            </a:endParaRPr>
          </a:p>
          <a:p>
            <a:pPr algn="r" rtl="1">
              <a:buNone/>
            </a:pPr>
            <a:r>
              <a:rPr lang="fa-IR" sz="2000" dirty="0" smtClean="0">
                <a:solidFill>
                  <a:schemeClr val="tx1"/>
                </a:solidFill>
                <a:latin typeface="Arial" pitchFamily="34" charset="0"/>
                <a:cs typeface="B Nazanin" pitchFamily="2" charset="-78"/>
              </a:rPr>
              <a:t>این </a:t>
            </a:r>
            <a:r>
              <a:rPr lang="fa-IR" sz="2200" dirty="0" smtClean="0">
                <a:solidFill>
                  <a:schemeClr val="tx1"/>
                </a:solidFill>
                <a:latin typeface="Arial" pitchFamily="34" charset="0"/>
                <a:cs typeface="B Nazanin" pitchFamily="2" charset="-78"/>
              </a:rPr>
              <a:t>مد ها </a:t>
            </a:r>
            <a:r>
              <a:rPr lang="fa-IR" sz="2200" dirty="0" smtClean="0">
                <a:cs typeface="B Nazanin" pitchFamily="2" charset="-78"/>
              </a:rPr>
              <a:t>وضعيت بيت هاي پيام و نحوه بسته بندي و باز شدن بسته پيام را مشخص ميكند</a:t>
            </a:r>
            <a:r>
              <a:rPr lang="en-US" sz="2200" dirty="0" smtClean="0">
                <a:solidFill>
                  <a:srgbClr val="FF0000"/>
                </a:solidFill>
                <a:latin typeface="Arial" pitchFamily="34" charset="0"/>
                <a:cs typeface="B Nazanin" pitchFamily="2" charset="-78"/>
              </a:rPr>
              <a:t> </a:t>
            </a:r>
            <a:r>
              <a:rPr lang="fa-IR" sz="2200" dirty="0" smtClean="0">
                <a:cs typeface="B Nazanin" pitchFamily="2" charset="-78"/>
              </a:rPr>
              <a:t>تمام</a:t>
            </a:r>
            <a:endParaRPr lang="en-US" sz="2200" dirty="0" smtClean="0">
              <a:cs typeface="B Nazanin" pitchFamily="2" charset="-78"/>
            </a:endParaRPr>
          </a:p>
          <a:p>
            <a:pPr algn="r" rtl="1">
              <a:buNone/>
            </a:pPr>
            <a:r>
              <a:rPr lang="fa-IR" sz="2200" dirty="0" smtClean="0">
                <a:cs typeface="B Nazanin" pitchFamily="2" charset="-78"/>
              </a:rPr>
              <a:t> وسايل بايد بتوانند مد</a:t>
            </a:r>
            <a:r>
              <a:rPr lang="en-US" sz="2200" dirty="0" smtClean="0">
                <a:cs typeface="B Nazanin" pitchFamily="2" charset="-78"/>
              </a:rPr>
              <a:t>RTU </a:t>
            </a:r>
            <a:r>
              <a:rPr lang="fa-IR" sz="2200" dirty="0" smtClean="0">
                <a:cs typeface="B Nazanin" pitchFamily="2" charset="-78"/>
              </a:rPr>
              <a:t> را که مد پیش فرض است بکار ببرندولی مد </a:t>
            </a:r>
            <a:r>
              <a:rPr lang="en-US" sz="2200" dirty="0" smtClean="0">
                <a:cs typeface="B Nazanin" pitchFamily="2" charset="-78"/>
              </a:rPr>
              <a:t>ASCII</a:t>
            </a:r>
            <a:r>
              <a:rPr lang="fa-IR" sz="2200" dirty="0" smtClean="0">
                <a:cs typeface="B Nazanin" pitchFamily="2" charset="-78"/>
              </a:rPr>
              <a:t> اختیاری است.</a:t>
            </a:r>
            <a:endParaRPr lang="en-US" sz="2200" dirty="0">
              <a:latin typeface="Arial" pitchFamily="34" charset="0"/>
              <a:cs typeface="B Nazanin" pitchFamily="2" charset="-78"/>
            </a:endParaRPr>
          </a:p>
        </p:txBody>
      </p:sp>
      <p:sp>
        <p:nvSpPr>
          <p:cNvPr id="6" name="Slide Number Placeholder 5"/>
          <p:cNvSpPr>
            <a:spLocks noGrp="1"/>
          </p:cNvSpPr>
          <p:nvPr>
            <p:ph type="sldNum" sz="quarter" idx="12"/>
          </p:nvPr>
        </p:nvSpPr>
        <p:spPr/>
        <p:txBody>
          <a:bodyPr/>
          <a:lstStyle/>
          <a:p>
            <a:fld id="{17F129A8-6A33-426F-AD5F-A19C24614A3D}" type="slidenum">
              <a:rPr lang="en-US" smtClean="0"/>
              <a:pPr/>
              <a:t>26</a:t>
            </a:fld>
            <a:endParaRPr lang="en-US"/>
          </a:p>
        </p:txBody>
      </p:sp>
      <p:sp>
        <p:nvSpPr>
          <p:cNvPr id="5" name="Left-Right-Up Arrow 4"/>
          <p:cNvSpPr/>
          <p:nvPr/>
        </p:nvSpPr>
        <p:spPr>
          <a:xfrm>
            <a:off x="2971800" y="2438400"/>
            <a:ext cx="2971800" cy="2590800"/>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latin typeface="Arial" pitchFamily="34" charset="0"/>
                <a:cs typeface="B Nazanin" pitchFamily="2" charset="-78"/>
              </a:rPr>
              <a:t>Remote  Terminal Unit</a:t>
            </a:r>
            <a:endParaRPr lang="en-US" sz="32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27</a:t>
            </a:fld>
            <a:endParaRPr lang="en-US"/>
          </a:p>
        </p:txBody>
      </p:sp>
      <p:graphicFrame>
        <p:nvGraphicFramePr>
          <p:cNvPr id="5" name="Diagram 4"/>
          <p:cNvGraphicFramePr/>
          <p:nvPr/>
        </p:nvGraphicFramePr>
        <p:xfrm>
          <a:off x="381000" y="1295400"/>
          <a:ext cx="8458200" cy="350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sz="1400" dirty="0" err="1" smtClean="0">
                <a:latin typeface="Arial" pitchFamily="34" charset="0"/>
                <a:cs typeface="B Nazanin" pitchFamily="2" charset="-78"/>
              </a:rPr>
              <a:t>modbus</a:t>
            </a:r>
            <a:endParaRPr lang="en-US" sz="1400" dirty="0">
              <a:latin typeface="Arial" pitchFamily="34" charset="0"/>
              <a:cs typeface="B Nazanin" pitchFamily="2" charset="-78"/>
            </a:endParaRPr>
          </a:p>
        </p:txBody>
      </p:sp>
      <p:sp>
        <p:nvSpPr>
          <p:cNvPr id="3" name="Content Placeholder 2"/>
          <p:cNvSpPr>
            <a:spLocks noGrp="1"/>
          </p:cNvSpPr>
          <p:nvPr>
            <p:ph idx="1"/>
          </p:nvPr>
        </p:nvSpPr>
        <p:spPr/>
        <p:txBody>
          <a:bodyPr>
            <a:normAutofit fontScale="92500"/>
          </a:bodyPr>
          <a:lstStyle/>
          <a:p>
            <a:pPr algn="r" rtl="1">
              <a:buNone/>
            </a:pPr>
            <a:r>
              <a:rPr lang="fa-IR" sz="2800" dirty="0" smtClean="0">
                <a:latin typeface="Arial" pitchFamily="34" charset="0"/>
                <a:cs typeface="B Nazanin" pitchFamily="2" charset="-78"/>
              </a:rPr>
              <a:t>مد انتقال</a:t>
            </a:r>
            <a:r>
              <a:rPr lang="en-US" sz="2800" dirty="0" smtClean="0">
                <a:latin typeface="Arial" pitchFamily="34" charset="0"/>
                <a:cs typeface="B Nazanin" pitchFamily="2" charset="-78"/>
              </a:rPr>
              <a:t>  </a:t>
            </a:r>
            <a:r>
              <a:rPr lang="en-US" sz="4000" dirty="0" smtClean="0">
                <a:latin typeface="Arial" pitchFamily="34" charset="0"/>
                <a:cs typeface="B Nazanin" pitchFamily="2" charset="-78"/>
              </a:rPr>
              <a:t>RTU</a:t>
            </a:r>
            <a:endParaRPr lang="fa-IR" sz="2000" dirty="0" smtClean="0">
              <a:latin typeface="Arial" pitchFamily="34" charset="0"/>
              <a:cs typeface="B Nazanin" pitchFamily="2" charset="-78"/>
            </a:endParaRPr>
          </a:p>
          <a:p>
            <a:pPr algn="r" rtl="1">
              <a:buNone/>
            </a:pPr>
            <a:r>
              <a:rPr lang="fa-IR" sz="2000" dirty="0" smtClean="0">
                <a:latin typeface="Arial" pitchFamily="34" charset="0"/>
                <a:cs typeface="B Nazanin" pitchFamily="2" charset="-78"/>
              </a:rPr>
              <a:t> </a:t>
            </a:r>
            <a:r>
              <a:rPr lang="fa-IR" sz="2000" dirty="0" smtClean="0">
                <a:cs typeface="B Nazanin" pitchFamily="2" charset="-78"/>
              </a:rPr>
              <a:t>در اين مد هر 8 بيت از بايت پيام شامل دو كاراكتر 4 بيتي هگزا دسيمال است. اين ويژگي  چگالي ديتا را </a:t>
            </a:r>
          </a:p>
          <a:p>
            <a:pPr algn="r" rtl="1">
              <a:buNone/>
            </a:pPr>
            <a:r>
              <a:rPr lang="fa-IR" sz="2000" dirty="0" smtClean="0">
                <a:cs typeface="B Nazanin" pitchFamily="2" charset="-78"/>
              </a:rPr>
              <a:t>افزايش داده و باعث مي شود كه نسبت به مد</a:t>
            </a:r>
            <a:r>
              <a:rPr lang="en-US" sz="2000" dirty="0" smtClean="0">
                <a:cs typeface="B Nazanin" pitchFamily="2" charset="-78"/>
              </a:rPr>
              <a:t>ASCII</a:t>
            </a:r>
            <a:r>
              <a:rPr lang="fa-IR" sz="2000" dirty="0" smtClean="0">
                <a:cs typeface="B Nazanin" pitchFamily="2" charset="-78"/>
              </a:rPr>
              <a:t> نرخ تبادل ديتا بهتر باشد.</a:t>
            </a:r>
            <a:r>
              <a:rPr lang="fa-IR" sz="2000" dirty="0" smtClean="0"/>
              <a:t> </a:t>
            </a:r>
            <a:r>
              <a:rPr lang="fa-IR" sz="2000" dirty="0" smtClean="0">
                <a:cs typeface="B Nazanin" pitchFamily="2" charset="-78"/>
              </a:rPr>
              <a:t>. فرمت 11 بيت بسته ديتا در</a:t>
            </a:r>
          </a:p>
          <a:p>
            <a:pPr algn="r" rtl="1">
              <a:buNone/>
            </a:pPr>
            <a:r>
              <a:rPr lang="fa-IR" sz="2000" dirty="0" smtClean="0">
                <a:cs typeface="B Nazanin" pitchFamily="2" charset="-78"/>
              </a:rPr>
              <a:t> مد</a:t>
            </a:r>
            <a:r>
              <a:rPr lang="en-US" sz="2000" dirty="0" smtClean="0">
                <a:cs typeface="B Nazanin" pitchFamily="2" charset="-78"/>
              </a:rPr>
              <a:t>RTU</a:t>
            </a:r>
            <a:r>
              <a:rPr lang="fa-IR" sz="2000" dirty="0" smtClean="0">
                <a:cs typeface="B Nazanin" pitchFamily="2" charset="-78"/>
              </a:rPr>
              <a:t>به صورت زیر است:</a:t>
            </a:r>
          </a:p>
          <a:p>
            <a:pPr algn="r" rtl="1">
              <a:buNone/>
            </a:pPr>
            <a:endParaRPr lang="fa-IR" sz="2000" dirty="0" smtClean="0">
              <a:cs typeface="B Nazanin" pitchFamily="2" charset="-78"/>
            </a:endParaRPr>
          </a:p>
          <a:p>
            <a:pPr algn="r" rtl="1">
              <a:buNone/>
            </a:pPr>
            <a:endParaRPr lang="en-US" sz="2000" dirty="0" smtClean="0">
              <a:latin typeface="Arial" pitchFamily="34" charset="0"/>
              <a:cs typeface="B Nazanin" pitchFamily="2" charset="-78"/>
            </a:endParaRPr>
          </a:p>
          <a:p>
            <a:pPr algn="r" rtl="1">
              <a:buNone/>
            </a:pPr>
            <a:endParaRPr lang="fa-IR" sz="2000" dirty="0" smtClean="0">
              <a:latin typeface="Arial" pitchFamily="34" charset="0"/>
              <a:cs typeface="B Nazanin" pitchFamily="2" charset="-78"/>
            </a:endParaRPr>
          </a:p>
          <a:p>
            <a:pPr algn="r" rtl="1">
              <a:buClr>
                <a:schemeClr val="tx2"/>
              </a:buClr>
              <a:buFont typeface="Arial" pitchFamily="34" charset="0"/>
              <a:buChar char="•"/>
            </a:pPr>
            <a:r>
              <a:rPr lang="fa-IR" sz="2000" dirty="0" smtClean="0">
                <a:latin typeface="Arial" pitchFamily="34" charset="0"/>
                <a:cs typeface="B Nazanin" pitchFamily="2" charset="-78"/>
              </a:rPr>
              <a:t>1بیت برای شروع دیتا</a:t>
            </a:r>
            <a:endParaRPr lang="en-US" sz="2000" dirty="0" smtClean="0">
              <a:latin typeface="Arial" pitchFamily="34" charset="0"/>
              <a:cs typeface="B Nazanin" pitchFamily="2" charset="-78"/>
            </a:endParaRPr>
          </a:p>
          <a:p>
            <a:pPr algn="r" rtl="1">
              <a:buClr>
                <a:schemeClr val="tx1"/>
              </a:buClr>
              <a:buFont typeface="Arial" pitchFamily="34" charset="0"/>
              <a:buChar char="•"/>
            </a:pPr>
            <a:r>
              <a:rPr lang="fa-IR" sz="2000" dirty="0" smtClean="0">
                <a:latin typeface="Arial" pitchFamily="34" charset="0"/>
                <a:cs typeface="B Nazanin" pitchFamily="2" charset="-78"/>
              </a:rPr>
              <a:t>8بیت برای دیتا</a:t>
            </a:r>
          </a:p>
          <a:p>
            <a:pPr algn="r" rtl="1">
              <a:buClr>
                <a:schemeClr val="tx1"/>
              </a:buClr>
              <a:buFont typeface="Arial" pitchFamily="34" charset="0"/>
              <a:buChar char="•"/>
            </a:pPr>
            <a:r>
              <a:rPr lang="fa-IR" sz="2000" dirty="0" smtClean="0">
                <a:latin typeface="Arial" pitchFamily="34" charset="0"/>
                <a:cs typeface="B Nazanin" pitchFamily="2" charset="-78"/>
              </a:rPr>
              <a:t>1بیت برای </a:t>
            </a:r>
            <a:r>
              <a:rPr lang="en-US" sz="2000" dirty="0" smtClean="0">
                <a:latin typeface="Arial" pitchFamily="34" charset="0"/>
                <a:cs typeface="B Nazanin" pitchFamily="2" charset="-78"/>
              </a:rPr>
              <a:t>parity</a:t>
            </a:r>
            <a:endParaRPr lang="fa-IR" sz="2000" dirty="0" smtClean="0">
              <a:latin typeface="Arial" pitchFamily="34" charset="0"/>
              <a:cs typeface="B Nazanin" pitchFamily="2" charset="-78"/>
            </a:endParaRPr>
          </a:p>
          <a:p>
            <a:pPr algn="r" rtl="1">
              <a:buClr>
                <a:schemeClr val="tx1"/>
              </a:buClr>
              <a:buFont typeface="Arial" pitchFamily="34" charset="0"/>
              <a:buChar char="•"/>
            </a:pPr>
            <a:r>
              <a:rPr lang="fa-IR" sz="2000" dirty="0" smtClean="0">
                <a:latin typeface="Arial" pitchFamily="34" charset="0"/>
                <a:cs typeface="B Nazanin" pitchFamily="2" charset="-78"/>
              </a:rPr>
              <a:t>1بیت برای پایان دیتا</a:t>
            </a:r>
            <a:endParaRPr lang="en-US" sz="2000" dirty="0">
              <a:latin typeface="Arial" pitchFamily="34" charset="0"/>
              <a:cs typeface="B Nazanin" pitchFamily="2" charset="-78"/>
            </a:endParaRPr>
          </a:p>
        </p:txBody>
      </p:sp>
      <p:sp>
        <p:nvSpPr>
          <p:cNvPr id="5" name="Slide Number Placeholder 4"/>
          <p:cNvSpPr>
            <a:spLocks noGrp="1"/>
          </p:cNvSpPr>
          <p:nvPr>
            <p:ph type="sldNum" sz="quarter" idx="12"/>
          </p:nvPr>
        </p:nvSpPr>
        <p:spPr/>
        <p:txBody>
          <a:bodyPr/>
          <a:lstStyle/>
          <a:p>
            <a:fld id="{17F129A8-6A33-426F-AD5F-A19C24614A3D}" type="slidenum">
              <a:rPr lang="en-US" smtClean="0"/>
              <a:pPr/>
              <a:t>28</a:t>
            </a:fld>
            <a:endParaRPr lang="en-US"/>
          </a:p>
        </p:txBody>
      </p:sp>
      <p:graphicFrame>
        <p:nvGraphicFramePr>
          <p:cNvPr id="4" name="Table 3"/>
          <p:cNvGraphicFramePr>
            <a:graphicFrameLocks noGrp="1"/>
          </p:cNvGraphicFramePr>
          <p:nvPr/>
        </p:nvGraphicFramePr>
        <p:xfrm>
          <a:off x="457199" y="3733800"/>
          <a:ext cx="6934201" cy="685799"/>
        </p:xfrm>
        <a:graphic>
          <a:graphicData uri="http://schemas.openxmlformats.org/drawingml/2006/table">
            <a:tbl>
              <a:tblPr firstRow="1" bandRow="1">
                <a:tableStyleId>{00A15C55-8517-42AA-B614-E9B94910E393}</a:tableStyleId>
              </a:tblPr>
              <a:tblGrid>
                <a:gridCol w="701211"/>
                <a:gridCol w="545387"/>
                <a:gridCol w="623299"/>
                <a:gridCol w="623299"/>
                <a:gridCol w="623299"/>
                <a:gridCol w="623299"/>
                <a:gridCol w="623299"/>
                <a:gridCol w="623299"/>
                <a:gridCol w="623299"/>
                <a:gridCol w="623299"/>
                <a:gridCol w="701211"/>
              </a:tblGrid>
              <a:tr h="685799">
                <a:tc>
                  <a:txBody>
                    <a:bodyPr/>
                    <a:lstStyle/>
                    <a:p>
                      <a:r>
                        <a:rPr lang="en-US" dirty="0" smtClean="0"/>
                        <a:t>start</a:t>
                      </a:r>
                      <a:endParaRPr lang="en-US" dirty="0"/>
                    </a:p>
                  </a:txBody>
                  <a:tcPr/>
                </a:tc>
                <a:tc>
                  <a:txBody>
                    <a:bodyPr/>
                    <a:lstStyle/>
                    <a:p>
                      <a:r>
                        <a:rPr lang="en-US" baseline="0" dirty="0" smtClean="0">
                          <a:latin typeface="Arial" pitchFamily="34" charset="0"/>
                          <a:cs typeface="Arial" pitchFamily="34" charset="0"/>
                        </a:rPr>
                        <a:t>  1       </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   2</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   3</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   4</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   5</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   6</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   7</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   8 </a:t>
                      </a:r>
                      <a:endParaRPr lang="en-US" dirty="0">
                        <a:latin typeface="Arial" pitchFamily="34" charset="0"/>
                        <a:cs typeface="Arial" pitchFamily="34" charset="0"/>
                      </a:endParaRPr>
                    </a:p>
                  </a:txBody>
                  <a:tcPr/>
                </a:tc>
                <a:tc>
                  <a:txBody>
                    <a:bodyPr/>
                    <a:lstStyle/>
                    <a:p>
                      <a:r>
                        <a:rPr lang="en-US" dirty="0" smtClean="0"/>
                        <a:t>par</a:t>
                      </a:r>
                      <a:endParaRPr lang="en-US" dirty="0"/>
                    </a:p>
                  </a:txBody>
                  <a:tcPr/>
                </a:tc>
                <a:tc>
                  <a:txBody>
                    <a:bodyPr/>
                    <a:lstStyle/>
                    <a:p>
                      <a:r>
                        <a:rPr lang="en-US" dirty="0" smtClean="0"/>
                        <a:t>stop</a:t>
                      </a:r>
                      <a:endParaRPr lang="en-US" dirty="0"/>
                    </a:p>
                  </a:txBody>
                  <a:tcPr/>
                </a:tc>
              </a:tr>
            </a:tbl>
          </a:graphicData>
        </a:graphic>
      </p:graphicFrame>
    </p:spTree>
  </p:cSld>
  <p:clrMapOvr>
    <a:masterClrMapping/>
  </p:clrMapOvr>
  <p:transition>
    <p:pull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sz="1200" dirty="0" err="1" smtClean="0">
                <a:latin typeface="Arial" pitchFamily="34" charset="0"/>
                <a:cs typeface="B Nazanin" pitchFamily="2" charset="-78"/>
              </a:rPr>
              <a:t>modbus</a:t>
            </a:r>
            <a:endParaRPr lang="en-US" sz="1200" dirty="0">
              <a:latin typeface="Arial" pitchFamily="34" charset="0"/>
              <a:cs typeface="B Nazanin" pitchFamily="2" charset="-78"/>
            </a:endParaRPr>
          </a:p>
        </p:txBody>
      </p:sp>
      <p:sp>
        <p:nvSpPr>
          <p:cNvPr id="3" name="Content Placeholder 2"/>
          <p:cNvSpPr>
            <a:spLocks noGrp="1"/>
          </p:cNvSpPr>
          <p:nvPr>
            <p:ph idx="1"/>
          </p:nvPr>
        </p:nvSpPr>
        <p:spPr/>
        <p:txBody>
          <a:bodyPr anchor="t"/>
          <a:lstStyle/>
          <a:p>
            <a:pPr algn="r" rtl="1">
              <a:buNone/>
            </a:pPr>
            <a:r>
              <a:rPr lang="fa-IR" dirty="0" smtClean="0">
                <a:latin typeface="Arial" pitchFamily="34" charset="0"/>
                <a:cs typeface="B Nazanin" pitchFamily="2" charset="-78"/>
              </a:rPr>
              <a:t>فرمت کلی در مد </a:t>
            </a:r>
            <a:r>
              <a:rPr lang="en-US" dirty="0" smtClean="0">
                <a:latin typeface="Arial" pitchFamily="34" charset="0"/>
                <a:cs typeface="B Nazanin" pitchFamily="2" charset="-78"/>
              </a:rPr>
              <a:t>RTU</a:t>
            </a:r>
            <a:r>
              <a:rPr lang="fa-IR" dirty="0" smtClean="0">
                <a:latin typeface="Arial" pitchFamily="34" charset="0"/>
                <a:cs typeface="B Nazanin" pitchFamily="2" charset="-78"/>
              </a:rPr>
              <a:t>:</a:t>
            </a:r>
            <a:endParaRPr lang="en-US" dirty="0" smtClean="0">
              <a:latin typeface="Arial" pitchFamily="34" charset="0"/>
              <a:cs typeface="B Nazanin" pitchFamily="2" charset="-78"/>
            </a:endParaRPr>
          </a:p>
          <a:p>
            <a:pPr algn="r" rtl="1">
              <a:buNone/>
            </a:pPr>
            <a:endParaRPr lang="en-US" dirty="0" smtClean="0">
              <a:latin typeface="Arial" pitchFamily="34" charset="0"/>
              <a:cs typeface="B Nazanin" pitchFamily="2" charset="-78"/>
            </a:endParaRPr>
          </a:p>
          <a:p>
            <a:pPr algn="r" rtl="1">
              <a:buNone/>
            </a:pPr>
            <a:endParaRPr lang="en-US" dirty="0" smtClean="0">
              <a:latin typeface="Arial" pitchFamily="34" charset="0"/>
              <a:cs typeface="B Nazanin" pitchFamily="2" charset="-78"/>
            </a:endParaRPr>
          </a:p>
          <a:p>
            <a:pPr algn="r" rtl="1">
              <a:buNone/>
            </a:pPr>
            <a:endParaRPr lang="en-US" dirty="0" smtClean="0">
              <a:latin typeface="Arial" pitchFamily="34" charset="0"/>
              <a:cs typeface="B Nazanin" pitchFamily="2" charset="-78"/>
            </a:endParaRPr>
          </a:p>
          <a:p>
            <a:pPr algn="r" rtl="1">
              <a:buNone/>
            </a:pPr>
            <a:endParaRPr lang="fa-IR" dirty="0" smtClean="0">
              <a:latin typeface="Arial" pitchFamily="34" charset="0"/>
              <a:cs typeface="B Nazanin" pitchFamily="2" charset="-78"/>
            </a:endParaRPr>
          </a:p>
          <a:p>
            <a:pPr algn="r" rtl="1">
              <a:buNone/>
            </a:pPr>
            <a:endParaRPr lang="en-US" dirty="0">
              <a:latin typeface="Arial" pitchFamily="34" charset="0"/>
              <a:cs typeface="B Nazanin" pitchFamily="2" charset="-78"/>
            </a:endParaRPr>
          </a:p>
        </p:txBody>
      </p:sp>
      <p:sp>
        <p:nvSpPr>
          <p:cNvPr id="8" name="Slide Number Placeholder 7"/>
          <p:cNvSpPr>
            <a:spLocks noGrp="1"/>
          </p:cNvSpPr>
          <p:nvPr>
            <p:ph type="sldNum" sz="quarter" idx="12"/>
          </p:nvPr>
        </p:nvSpPr>
        <p:spPr/>
        <p:txBody>
          <a:bodyPr/>
          <a:lstStyle/>
          <a:p>
            <a:fld id="{17F129A8-6A33-426F-AD5F-A19C24614A3D}" type="slidenum">
              <a:rPr lang="en-US" smtClean="0"/>
              <a:pPr/>
              <a:t>29</a:t>
            </a:fld>
            <a:endParaRPr lang="en-US"/>
          </a:p>
        </p:txBody>
      </p:sp>
      <p:graphicFrame>
        <p:nvGraphicFramePr>
          <p:cNvPr id="6" name="Table 5"/>
          <p:cNvGraphicFramePr>
            <a:graphicFrameLocks noGrp="1"/>
          </p:cNvGraphicFramePr>
          <p:nvPr/>
        </p:nvGraphicFramePr>
        <p:xfrm>
          <a:off x="1066800" y="2438400"/>
          <a:ext cx="6096000" cy="1280160"/>
        </p:xfrm>
        <a:graphic>
          <a:graphicData uri="http://schemas.openxmlformats.org/drawingml/2006/table">
            <a:tbl>
              <a:tblPr firstRow="1" bandRow="1">
                <a:tableStyleId>{5C22544A-7EE6-4342-B048-85BDC9FD1C3A}</a:tableStyleId>
              </a:tblPr>
              <a:tblGrid>
                <a:gridCol w="1524000"/>
                <a:gridCol w="1524000"/>
                <a:gridCol w="1524000"/>
                <a:gridCol w="1524000"/>
              </a:tblGrid>
              <a:tr h="383540">
                <a:tc>
                  <a:txBody>
                    <a:bodyPr/>
                    <a:lstStyle/>
                    <a:p>
                      <a:r>
                        <a:rPr lang="en-US" dirty="0" smtClean="0">
                          <a:latin typeface="Arial" pitchFamily="34" charset="0"/>
                          <a:cs typeface="Arial" pitchFamily="34" charset="0"/>
                        </a:rPr>
                        <a:t>Slave</a:t>
                      </a:r>
                      <a:r>
                        <a:rPr lang="en-US" baseline="0" dirty="0" smtClean="0">
                          <a:latin typeface="Arial" pitchFamily="34" charset="0"/>
                          <a:cs typeface="Arial" pitchFamily="34" charset="0"/>
                        </a:rPr>
                        <a:t> </a:t>
                      </a:r>
                    </a:p>
                    <a:p>
                      <a:r>
                        <a:rPr lang="en-US" baseline="0" dirty="0" err="1" smtClean="0">
                          <a:latin typeface="Arial" pitchFamily="34" charset="0"/>
                          <a:cs typeface="Arial" pitchFamily="34" charset="0"/>
                        </a:rPr>
                        <a:t>adress</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Function code</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     data</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         CRC</a:t>
                      </a:r>
                      <a:endParaRPr lang="en-US" dirty="0">
                        <a:latin typeface="Arial" pitchFamily="34" charset="0"/>
                        <a:cs typeface="Arial" pitchFamily="34" charset="0"/>
                      </a:endParaRPr>
                    </a:p>
                  </a:txBody>
                  <a:tcPr/>
                </a:tc>
              </a:tr>
              <a:tr h="383540">
                <a:tc>
                  <a:txBody>
                    <a:bodyPr/>
                    <a:lstStyle/>
                    <a:p>
                      <a:r>
                        <a:rPr lang="en-US" dirty="0" smtClean="0">
                          <a:latin typeface="Arial" pitchFamily="34" charset="0"/>
                          <a:cs typeface="Arial" pitchFamily="34" charset="0"/>
                        </a:rPr>
                        <a:t>   1 byte</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1 byte</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0 up to 252</a:t>
                      </a:r>
                      <a:r>
                        <a:rPr lang="en-US" baseline="0" dirty="0" smtClean="0">
                          <a:latin typeface="Arial" pitchFamily="34" charset="0"/>
                          <a:cs typeface="Arial" pitchFamily="34" charset="0"/>
                        </a:rPr>
                        <a:t> byte(s)</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   2</a:t>
                      </a:r>
                      <a:r>
                        <a:rPr lang="en-US" baseline="0" dirty="0" smtClean="0">
                          <a:latin typeface="Arial" pitchFamily="34" charset="0"/>
                          <a:cs typeface="Arial" pitchFamily="34" charset="0"/>
                        </a:rPr>
                        <a:t> byte</a:t>
                      </a:r>
                      <a:endParaRPr lang="en-US" dirty="0">
                        <a:latin typeface="Arial" pitchFamily="34" charset="0"/>
                        <a:cs typeface="Arial" pitchFamily="34" charset="0"/>
                      </a:endParaRPr>
                    </a:p>
                  </a:txBody>
                  <a:tcPr/>
                </a:tc>
              </a:tr>
            </a:tbl>
          </a:graphicData>
        </a:graphic>
      </p:graphicFrame>
      <p:sp>
        <p:nvSpPr>
          <p:cNvPr id="7" name="Wave 6"/>
          <p:cNvSpPr/>
          <p:nvPr/>
        </p:nvSpPr>
        <p:spPr>
          <a:xfrm>
            <a:off x="762000" y="4191000"/>
            <a:ext cx="7772400" cy="1524000"/>
          </a:xfrm>
          <a:prstGeom prst="wav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cs typeface="B Nazanin" pitchFamily="2" charset="-78"/>
              </a:rPr>
              <a:t>     </a:t>
            </a:r>
            <a:r>
              <a:rPr lang="fa-IR" dirty="0" smtClean="0">
                <a:cs typeface="B Nazanin" pitchFamily="2" charset="-78"/>
              </a:rPr>
              <a:t>               ماکزیمم طول فریم در این مد 256 بایت و ماکزیمم  مقدار دیتا 253 است</a:t>
            </a:r>
            <a:r>
              <a:rPr lang="fa-IR" dirty="0" smtClean="0"/>
              <a:t>.</a:t>
            </a:r>
            <a:endParaRPr lang="en-US"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wipe(down)">
                                      <p:cBhvr>
                                        <p:cTn id="10"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latin typeface="Arial" pitchFamily="34" charset="0"/>
                <a:cs typeface="B Nazanin" pitchFamily="2" charset="-78"/>
              </a:rPr>
              <a:t>مقدمه:</a:t>
            </a:r>
            <a:endParaRPr lang="en-US" dirty="0">
              <a:latin typeface="Arial" pitchFamily="34" charset="0"/>
              <a:cs typeface="B Nazanin" pitchFamily="2" charset="-78"/>
            </a:endParaRPr>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pPr algn="r" rtl="1">
              <a:buNone/>
            </a:pPr>
            <a:r>
              <a:rPr lang="en-US" sz="1800" dirty="0" smtClean="0">
                <a:latin typeface="Arial" pitchFamily="34" charset="0"/>
                <a:cs typeface="B Nazanin" pitchFamily="2" charset="-78"/>
              </a:rPr>
              <a:t>MODBUS</a:t>
            </a:r>
            <a:r>
              <a:rPr lang="fa-IR" sz="2000" dirty="0" smtClean="0">
                <a:latin typeface="Arial" pitchFamily="34" charset="0"/>
                <a:cs typeface="B Nazanin" pitchFamily="2" charset="-78"/>
              </a:rPr>
              <a:t>یک پروتکل ارتباطی است و اولین بار توسط شرکت</a:t>
            </a:r>
            <a:r>
              <a:rPr lang="en-US" sz="2000" dirty="0" smtClean="0">
                <a:latin typeface="Arial" pitchFamily="34" charset="0"/>
                <a:cs typeface="B Nazanin" pitchFamily="2" charset="-78"/>
              </a:rPr>
              <a:t> </a:t>
            </a:r>
            <a:r>
              <a:rPr lang="fa-IR" sz="2000" dirty="0" smtClean="0">
                <a:latin typeface="Arial" pitchFamily="34" charset="0"/>
                <a:cs typeface="B Nazanin" pitchFamily="2" charset="-78"/>
              </a:rPr>
              <a:t> </a:t>
            </a:r>
            <a:r>
              <a:rPr lang="en-US" sz="1800" dirty="0" smtClean="0">
                <a:latin typeface="Arial" pitchFamily="34" charset="0"/>
                <a:cs typeface="B Nazanin" pitchFamily="2" charset="-78"/>
              </a:rPr>
              <a:t>MODICON</a:t>
            </a:r>
            <a:r>
              <a:rPr lang="fa-IR" sz="2000" dirty="0" smtClean="0">
                <a:latin typeface="Arial" pitchFamily="34" charset="0"/>
                <a:cs typeface="B Nazanin" pitchFamily="2" charset="-78"/>
              </a:rPr>
              <a:t> به بازار عرضه شد.کاربرد </a:t>
            </a:r>
          </a:p>
          <a:p>
            <a:pPr algn="r" rtl="1">
              <a:buNone/>
            </a:pPr>
            <a:r>
              <a:rPr lang="fa-IR" sz="2000" dirty="0" smtClean="0">
                <a:latin typeface="Arial" pitchFamily="34" charset="0"/>
                <a:cs typeface="B Nazanin" pitchFamily="2" charset="-78"/>
              </a:rPr>
              <a:t>اولیه ان در </a:t>
            </a:r>
            <a:r>
              <a:rPr lang="en-US" sz="1800" dirty="0" smtClean="0">
                <a:latin typeface="Arial" pitchFamily="34" charset="0"/>
                <a:cs typeface="B Nazanin" pitchFamily="2" charset="-78"/>
              </a:rPr>
              <a:t>PLC</a:t>
            </a:r>
            <a:r>
              <a:rPr lang="fa-IR" sz="2000" dirty="0" smtClean="0">
                <a:latin typeface="Arial" pitchFamily="34" charset="0"/>
                <a:cs typeface="B Nazanin" pitchFamily="2" charset="-78"/>
              </a:rPr>
              <a:t>ها بود اما به تدریج به عنوان یک استاندارد ارتباطی شناخته شد.</a:t>
            </a:r>
            <a:r>
              <a:rPr lang="ar-SA" sz="2000" dirty="0" smtClean="0"/>
              <a:t> </a:t>
            </a:r>
            <a:endParaRPr lang="en-US" sz="2000" dirty="0" smtClean="0"/>
          </a:p>
          <a:p>
            <a:pPr algn="r" rtl="1">
              <a:buNone/>
            </a:pPr>
            <a:endParaRPr lang="fa-IR" sz="2000" dirty="0" smtClean="0">
              <a:latin typeface="Arial" pitchFamily="34" charset="0"/>
              <a:cs typeface="B Nazanin" pitchFamily="2" charset="-78"/>
            </a:endParaRPr>
          </a:p>
          <a:p>
            <a:pPr algn="r" rtl="1">
              <a:buNone/>
            </a:pPr>
            <a:r>
              <a:rPr lang="fa-IR" sz="2000" dirty="0" smtClean="0">
                <a:latin typeface="Arial" pitchFamily="34" charset="0"/>
                <a:cs typeface="B Nazanin" pitchFamily="2" charset="-78"/>
              </a:rPr>
              <a:t>سازندگان محصولات مختلف</a:t>
            </a:r>
            <a:r>
              <a:rPr lang="en-US" sz="2000" dirty="0" smtClean="0">
                <a:latin typeface="Arial" pitchFamily="34" charset="0"/>
                <a:cs typeface="B Nazanin" pitchFamily="2" charset="-78"/>
              </a:rPr>
              <a:t> </a:t>
            </a:r>
            <a:r>
              <a:rPr lang="fa-IR" sz="2000" dirty="0" smtClean="0">
                <a:latin typeface="Arial" pitchFamily="34" charset="0"/>
                <a:cs typeface="B Nazanin" pitchFamily="2" charset="-78"/>
              </a:rPr>
              <a:t>ترجیح دادنداین پروتکل را با ارتباط </a:t>
            </a:r>
            <a:r>
              <a:rPr lang="en-US" sz="2000" dirty="0" smtClean="0">
                <a:latin typeface="Arial" pitchFamily="34" charset="0"/>
                <a:cs typeface="B Nazanin" pitchFamily="2" charset="-78"/>
              </a:rPr>
              <a:t>RS232</a:t>
            </a:r>
            <a:r>
              <a:rPr lang="fa-IR" sz="2000" dirty="0" smtClean="0">
                <a:latin typeface="Arial" pitchFamily="34" charset="0"/>
                <a:cs typeface="B Nazanin" pitchFamily="2" charset="-78"/>
              </a:rPr>
              <a:t>و</a:t>
            </a:r>
            <a:r>
              <a:rPr lang="en-US" sz="2000" dirty="0" smtClean="0">
                <a:latin typeface="Arial" pitchFamily="34" charset="0"/>
                <a:cs typeface="B Nazanin" pitchFamily="2" charset="-78"/>
              </a:rPr>
              <a:t> </a:t>
            </a:r>
            <a:r>
              <a:rPr lang="fa-IR" sz="2000" dirty="0" smtClean="0">
                <a:latin typeface="Arial" pitchFamily="34" charset="0"/>
                <a:cs typeface="B Nazanin" pitchFamily="2" charset="-78"/>
              </a:rPr>
              <a:t>یا </a:t>
            </a:r>
            <a:r>
              <a:rPr lang="en-US" sz="2000" dirty="0" smtClean="0">
                <a:latin typeface="Arial" pitchFamily="34" charset="0"/>
                <a:cs typeface="B Nazanin" pitchFamily="2" charset="-78"/>
              </a:rPr>
              <a:t>RS485</a:t>
            </a:r>
            <a:r>
              <a:rPr lang="fa-IR" sz="2000" dirty="0" smtClean="0">
                <a:latin typeface="Arial" pitchFamily="34" charset="0"/>
                <a:cs typeface="B Nazanin" pitchFamily="2" charset="-78"/>
              </a:rPr>
              <a:t>روی وسایل </a:t>
            </a:r>
            <a:endParaRPr lang="en-US" sz="2000" dirty="0" smtClean="0">
              <a:latin typeface="Arial" pitchFamily="34" charset="0"/>
              <a:cs typeface="B Nazanin" pitchFamily="2" charset="-78"/>
            </a:endParaRPr>
          </a:p>
          <a:p>
            <a:pPr algn="r" rtl="1">
              <a:buNone/>
            </a:pPr>
            <a:r>
              <a:rPr lang="fa-IR" sz="2000" dirty="0" smtClean="0">
                <a:latin typeface="Arial" pitchFamily="34" charset="0"/>
                <a:cs typeface="B Nazanin" pitchFamily="2" charset="-78"/>
              </a:rPr>
              <a:t>خود به</a:t>
            </a:r>
            <a:r>
              <a:rPr lang="en-US" sz="2000" dirty="0" smtClean="0">
                <a:latin typeface="Arial" pitchFamily="34" charset="0"/>
                <a:cs typeface="B Nazanin" pitchFamily="2" charset="-78"/>
              </a:rPr>
              <a:t> </a:t>
            </a:r>
            <a:r>
              <a:rPr lang="fa-IR" sz="2000" dirty="0" smtClean="0">
                <a:latin typeface="Arial" pitchFamily="34" charset="0"/>
                <a:cs typeface="B Nazanin" pitchFamily="2" charset="-78"/>
              </a:rPr>
              <a:t>کار ببرند.البته استفاده از  لینک های سریال </a:t>
            </a:r>
            <a:r>
              <a:rPr lang="en-US" sz="1800" dirty="0" smtClean="0">
                <a:latin typeface="Arial" pitchFamily="34" charset="0"/>
                <a:cs typeface="B Nazanin" pitchFamily="2" charset="-78"/>
              </a:rPr>
              <a:t>RS232</a:t>
            </a:r>
            <a:r>
              <a:rPr lang="fa-IR" sz="2000" dirty="0" smtClean="0">
                <a:latin typeface="Arial" pitchFamily="34" charset="0"/>
                <a:cs typeface="B Nazanin" pitchFamily="2" charset="-78"/>
              </a:rPr>
              <a:t>و </a:t>
            </a:r>
            <a:r>
              <a:rPr lang="en-US" sz="1800" dirty="0" smtClean="0">
                <a:latin typeface="Arial" pitchFamily="34" charset="0"/>
                <a:cs typeface="B Nazanin" pitchFamily="2" charset="-78"/>
              </a:rPr>
              <a:t>RS485</a:t>
            </a:r>
            <a:r>
              <a:rPr lang="fa-IR" sz="2000" dirty="0" smtClean="0">
                <a:latin typeface="Arial" pitchFamily="34" charset="0"/>
                <a:cs typeface="B Nazanin" pitchFamily="2" charset="-78"/>
              </a:rPr>
              <a:t>باعث ایجاد محدودیت های </a:t>
            </a:r>
          </a:p>
          <a:p>
            <a:pPr algn="r" rtl="1">
              <a:buNone/>
            </a:pPr>
            <a:r>
              <a:rPr lang="fa-IR" sz="2000" dirty="0" smtClean="0">
                <a:latin typeface="Arial" pitchFamily="34" charset="0"/>
                <a:cs typeface="B Nazanin" pitchFamily="2" charset="-78"/>
              </a:rPr>
              <a:t>برای</a:t>
            </a:r>
            <a:r>
              <a:rPr lang="en-US" sz="2000" dirty="0" err="1" smtClean="0">
                <a:latin typeface="Arial" pitchFamily="34" charset="0"/>
                <a:cs typeface="B Nazanin" pitchFamily="2" charset="-78"/>
              </a:rPr>
              <a:t>Modbus</a:t>
            </a:r>
            <a:r>
              <a:rPr lang="fa-IR" sz="2000" dirty="0" smtClean="0">
                <a:latin typeface="Arial" pitchFamily="34" charset="0"/>
                <a:cs typeface="B Nazanin" pitchFamily="2" charset="-78"/>
              </a:rPr>
              <a:t>شد.</a:t>
            </a:r>
            <a:r>
              <a:rPr lang="en-US" sz="2000" dirty="0" smtClean="0">
                <a:latin typeface="Arial" pitchFamily="34" charset="0"/>
                <a:cs typeface="B Nazanin" pitchFamily="2" charset="-78"/>
              </a:rPr>
              <a:t> </a:t>
            </a:r>
          </a:p>
          <a:p>
            <a:pPr algn="r" rtl="1">
              <a:buNone/>
            </a:pPr>
            <a:r>
              <a:rPr lang="fa-IR" sz="2000" dirty="0" smtClean="0">
                <a:latin typeface="Arial" pitchFamily="34" charset="0"/>
                <a:cs typeface="B Nazanin" pitchFamily="2" charset="-78"/>
              </a:rPr>
              <a:t>که برخی از ان ها عبارتند از :</a:t>
            </a:r>
          </a:p>
          <a:p>
            <a:pPr algn="r" rtl="1">
              <a:buNone/>
            </a:pPr>
            <a:endParaRPr lang="fa-IR" sz="2000" dirty="0" smtClean="0">
              <a:latin typeface="Arial" pitchFamily="34" charset="0"/>
              <a:cs typeface="B Nazanin" pitchFamily="2" charset="-78"/>
            </a:endParaRPr>
          </a:p>
          <a:p>
            <a:pPr algn="r" rtl="1">
              <a:buNone/>
            </a:pPr>
            <a:r>
              <a:rPr lang="fa-IR" sz="2000" dirty="0" smtClean="0">
                <a:latin typeface="Arial" pitchFamily="34" charset="0"/>
                <a:cs typeface="B Nazanin" pitchFamily="2" charset="-78"/>
              </a:rPr>
              <a:t>● </a:t>
            </a:r>
            <a:r>
              <a:rPr lang="fa-IR" sz="2800" dirty="0" smtClean="0">
                <a:latin typeface="Arial" pitchFamily="34" charset="0"/>
                <a:cs typeface="B Nazanin" pitchFamily="2" charset="-78"/>
              </a:rPr>
              <a:t>کند بودن خطوط سریال:</a:t>
            </a:r>
          </a:p>
          <a:p>
            <a:pPr algn="r" rtl="1">
              <a:buNone/>
            </a:pPr>
            <a:r>
              <a:rPr lang="fa-IR" sz="2000" dirty="0" smtClean="0">
                <a:latin typeface="Arial" pitchFamily="34" charset="0"/>
                <a:cs typeface="B Nazanin" pitchFamily="2" charset="-78"/>
              </a:rPr>
              <a:t>این خطوط بین </a:t>
            </a:r>
            <a:r>
              <a:rPr lang="en-US" sz="1800" dirty="0" smtClean="0">
                <a:latin typeface="Arial" pitchFamily="34" charset="0"/>
                <a:cs typeface="B Nazanin" pitchFamily="2" charset="-78"/>
              </a:rPr>
              <a:t>9600</a:t>
            </a:r>
            <a:r>
              <a:rPr lang="fa-IR" sz="2000" dirty="0" smtClean="0">
                <a:latin typeface="Arial" pitchFamily="34" charset="0"/>
                <a:cs typeface="B Nazanin" pitchFamily="2" charset="-78"/>
              </a:rPr>
              <a:t> تا</a:t>
            </a:r>
            <a:r>
              <a:rPr lang="en-US" sz="1800" dirty="0" smtClean="0">
                <a:latin typeface="Arial" pitchFamily="34" charset="0"/>
                <a:cs typeface="B Nazanin" pitchFamily="2" charset="-78"/>
              </a:rPr>
              <a:t>115000</a:t>
            </a:r>
            <a:r>
              <a:rPr lang="fa-IR" sz="2000" dirty="0" smtClean="0">
                <a:latin typeface="Arial" pitchFamily="34" charset="0"/>
                <a:cs typeface="B Nazanin" pitchFamily="2" charset="-78"/>
              </a:rPr>
              <a:t>بیت بر ثانیه کار می کنند که در مفایسه با سرعت شبکه های ارتباطی </a:t>
            </a:r>
            <a:endParaRPr lang="en-US" sz="2000" dirty="0" smtClean="0">
              <a:latin typeface="Arial" pitchFamily="34" charset="0"/>
              <a:cs typeface="B Nazanin" pitchFamily="2" charset="-78"/>
            </a:endParaRPr>
          </a:p>
          <a:p>
            <a:pPr algn="r" rtl="1">
              <a:buNone/>
            </a:pPr>
            <a:r>
              <a:rPr lang="fa-IR" sz="2000" dirty="0" smtClean="0">
                <a:latin typeface="Arial" pitchFamily="34" charset="0"/>
                <a:cs typeface="B Nazanin" pitchFamily="2" charset="-78"/>
              </a:rPr>
              <a:t>امروزی</a:t>
            </a:r>
            <a:r>
              <a:rPr lang="en-US" sz="2000" dirty="0" smtClean="0">
                <a:latin typeface="Arial" pitchFamily="34" charset="0"/>
                <a:cs typeface="B Nazanin" pitchFamily="2" charset="-78"/>
              </a:rPr>
              <a:t> </a:t>
            </a:r>
            <a:r>
              <a:rPr lang="fa-IR" sz="2000" dirty="0" smtClean="0">
                <a:latin typeface="Arial" pitchFamily="34" charset="0"/>
                <a:cs typeface="B Nazanin" pitchFamily="2" charset="-78"/>
              </a:rPr>
              <a:t> که</a:t>
            </a:r>
            <a:r>
              <a:rPr lang="en-US" sz="1800" dirty="0" smtClean="0">
                <a:latin typeface="Arial" pitchFamily="34" charset="0"/>
                <a:cs typeface="B Nazanin" pitchFamily="2" charset="-78"/>
              </a:rPr>
              <a:t>100Mbps</a:t>
            </a:r>
            <a:r>
              <a:rPr lang="fa-IR" sz="1800" dirty="0" smtClean="0">
                <a:latin typeface="Arial" pitchFamily="34" charset="0"/>
                <a:cs typeface="B Nazanin" pitchFamily="2" charset="-78"/>
              </a:rPr>
              <a:t> </a:t>
            </a:r>
            <a:r>
              <a:rPr lang="fa-IR" sz="2000" dirty="0" smtClean="0">
                <a:latin typeface="Arial" pitchFamily="34" charset="0"/>
                <a:cs typeface="B Nazanin" pitchFamily="2" charset="-78"/>
              </a:rPr>
              <a:t>ویا چند</a:t>
            </a:r>
            <a:r>
              <a:rPr lang="en-US" sz="1800" dirty="0" err="1" smtClean="0">
                <a:latin typeface="Arial" pitchFamily="34" charset="0"/>
                <a:cs typeface="B Nazanin" pitchFamily="2" charset="-78"/>
              </a:rPr>
              <a:t>Gbps</a:t>
            </a:r>
            <a:r>
              <a:rPr lang="en-US" sz="1800" dirty="0" smtClean="0">
                <a:latin typeface="Arial" pitchFamily="34" charset="0"/>
                <a:cs typeface="B Nazanin" pitchFamily="2" charset="-78"/>
              </a:rPr>
              <a:t> </a:t>
            </a:r>
            <a:r>
              <a:rPr lang="fa-IR" sz="1800" dirty="0" smtClean="0">
                <a:latin typeface="Arial" pitchFamily="34" charset="0"/>
                <a:cs typeface="B Nazanin" pitchFamily="2" charset="-78"/>
              </a:rPr>
              <a:t> </a:t>
            </a:r>
            <a:r>
              <a:rPr lang="fa-IR" sz="2000" dirty="0" smtClean="0">
                <a:latin typeface="Arial" pitchFamily="34" charset="0"/>
                <a:cs typeface="B Nazanin" pitchFamily="2" charset="-78"/>
              </a:rPr>
              <a:t>می باشند سرعت پایینی است.</a:t>
            </a:r>
          </a:p>
          <a:p>
            <a:pPr algn="r" rtl="1">
              <a:buNone/>
            </a:pPr>
            <a:endParaRPr lang="fa-IR" sz="2000" dirty="0" smtClean="0">
              <a:latin typeface="Arial" pitchFamily="34" charset="0"/>
              <a:cs typeface="B Nazanin" pitchFamily="2" charset="-78"/>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3</a:t>
            </a:fld>
            <a:endParaRPr lang="en-US"/>
          </a:p>
        </p:txBody>
      </p:sp>
    </p:spTree>
  </p:cSld>
  <p:clrMapOvr>
    <a:masterClrMapping/>
  </p:clrMapOvr>
  <p:transition>
    <p:pull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2"/>
          </p:nvPr>
        </p:nvSpPr>
        <p:spPr>
          <a:xfrm>
            <a:off x="415637" y="637309"/>
            <a:ext cx="3008313" cy="4800600"/>
          </a:xfrm>
        </p:spPr>
        <p:txBody>
          <a:bodyPr/>
          <a:lstStyle/>
          <a:p>
            <a:endParaRPr lang="en-US" dirty="0"/>
          </a:p>
        </p:txBody>
      </p:sp>
      <p:sp>
        <p:nvSpPr>
          <p:cNvPr id="4" name="Content Placeholder 3"/>
          <p:cNvSpPr>
            <a:spLocks noGrp="1"/>
          </p:cNvSpPr>
          <p:nvPr>
            <p:ph sz="half" idx="1"/>
          </p:nvPr>
        </p:nvSpPr>
        <p:spPr>
          <a:xfrm>
            <a:off x="3505200" y="533400"/>
            <a:ext cx="5340350" cy="4800600"/>
          </a:xfrm>
        </p:spPr>
        <p:txBody>
          <a:bodyPr/>
          <a:lstStyle/>
          <a:p>
            <a:pPr algn="r" rtl="1">
              <a:buNone/>
            </a:pPr>
            <a:r>
              <a:rPr lang="fa-IR" dirty="0" smtClean="0">
                <a:latin typeface="Arial" pitchFamily="34" charset="0"/>
                <a:cs typeface="B Nazanin" pitchFamily="2" charset="-78"/>
              </a:rPr>
              <a:t>نکته:</a:t>
            </a:r>
          </a:p>
          <a:p>
            <a:pPr algn="r" rtl="1">
              <a:buNone/>
            </a:pPr>
            <a:r>
              <a:rPr lang="fa-IR" sz="2000" dirty="0" smtClean="0">
                <a:cs typeface="B Nazanin" pitchFamily="2" charset="-78"/>
              </a:rPr>
              <a:t>بين فريم ها يك فاصله زماني وجود داردكه حداقل به اندازه </a:t>
            </a:r>
          </a:p>
          <a:p>
            <a:pPr algn="r" rtl="1">
              <a:buNone/>
            </a:pPr>
            <a:r>
              <a:rPr lang="fa-IR" sz="2000" dirty="0" smtClean="0">
                <a:cs typeface="B Nazanin" pitchFamily="2" charset="-78"/>
              </a:rPr>
              <a:t> 3.5كاراكتر است و به آن فاصله خاموشي نيزمیگویند</a:t>
            </a:r>
            <a:r>
              <a:rPr lang="fa-IR" dirty="0" smtClean="0">
                <a:cs typeface="B Nazanin" pitchFamily="2" charset="-78"/>
              </a:rPr>
              <a:t>.</a:t>
            </a:r>
            <a:endParaRPr lang="en-US" dirty="0" smtClean="0">
              <a:cs typeface="B Nazanin" pitchFamily="2" charset="-78"/>
            </a:endParaRPr>
          </a:p>
          <a:p>
            <a:pPr algn="r" rtl="1">
              <a:buNone/>
            </a:pPr>
            <a:r>
              <a:rPr lang="en-US" sz="2000" dirty="0" smtClean="0">
                <a:cs typeface="B Nazanin" pitchFamily="2" charset="-78"/>
              </a:rPr>
              <a:t>(silent Interval)</a:t>
            </a:r>
          </a:p>
          <a:p>
            <a:pPr algn="r" rtl="1">
              <a:buNone/>
            </a:pPr>
            <a:endParaRPr lang="fa-IR" sz="2000" dirty="0" smtClean="0">
              <a:cs typeface="B Nazanin" pitchFamily="2" charset="-78"/>
            </a:endParaRPr>
          </a:p>
        </p:txBody>
      </p:sp>
      <p:sp>
        <p:nvSpPr>
          <p:cNvPr id="8" name="Slide Number Placeholder 7"/>
          <p:cNvSpPr>
            <a:spLocks noGrp="1"/>
          </p:cNvSpPr>
          <p:nvPr>
            <p:ph type="sldNum" sz="quarter" idx="12"/>
          </p:nvPr>
        </p:nvSpPr>
        <p:spPr/>
        <p:txBody>
          <a:bodyPr/>
          <a:lstStyle/>
          <a:p>
            <a:fld id="{17F129A8-6A33-426F-AD5F-A19C24614A3D}" type="slidenum">
              <a:rPr lang="en-US" smtClean="0"/>
              <a:pPr/>
              <a:t>30</a:t>
            </a:fld>
            <a:endParaRPr lang="en-US"/>
          </a:p>
        </p:txBody>
      </p:sp>
      <p:pic>
        <p:nvPicPr>
          <p:cNvPr id="1026" name="Picture 2"/>
          <p:cNvPicPr>
            <a:picLocks noChangeAspect="1" noChangeArrowheads="1"/>
          </p:cNvPicPr>
          <p:nvPr/>
        </p:nvPicPr>
        <p:blipFill>
          <a:blip r:embed="rId3"/>
          <a:srcRect/>
          <a:stretch>
            <a:fillRect/>
          </a:stretch>
        </p:blipFill>
        <p:spPr bwMode="auto">
          <a:xfrm>
            <a:off x="304800" y="2057400"/>
            <a:ext cx="4953000" cy="3158435"/>
          </a:xfrm>
          <a:prstGeom prst="rect">
            <a:avLst/>
          </a:prstGeom>
          <a:noFill/>
          <a:ln w="9525">
            <a:noFill/>
            <a:miter lim="800000"/>
            <a:headEnd/>
            <a:tailEnd/>
          </a:ln>
          <a:effectLst/>
        </p:spPr>
      </p:pic>
    </p:spTree>
  </p:cSld>
  <p:clrMapOvr>
    <a:masterClrMapping/>
  </p:clrMapOvr>
  <p:transition>
    <p:comb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2"/>
          </p:nvPr>
        </p:nvSpPr>
        <p:spPr>
          <a:xfrm>
            <a:off x="415637" y="637309"/>
            <a:ext cx="3008313" cy="4800600"/>
          </a:xfrm>
        </p:spPr>
        <p:txBody>
          <a:bodyPr/>
          <a:lstStyle/>
          <a:p>
            <a:endParaRPr lang="en-US" dirty="0"/>
          </a:p>
        </p:txBody>
      </p:sp>
      <p:sp>
        <p:nvSpPr>
          <p:cNvPr id="4" name="Content Placeholder 3"/>
          <p:cNvSpPr>
            <a:spLocks noGrp="1"/>
          </p:cNvSpPr>
          <p:nvPr>
            <p:ph sz="half" idx="1"/>
          </p:nvPr>
        </p:nvSpPr>
        <p:spPr>
          <a:xfrm>
            <a:off x="3505200" y="533400"/>
            <a:ext cx="5340350" cy="4800600"/>
          </a:xfrm>
        </p:spPr>
        <p:txBody>
          <a:bodyPr/>
          <a:lstStyle/>
          <a:p>
            <a:pPr algn="r" rtl="1">
              <a:buNone/>
            </a:pPr>
            <a:r>
              <a:rPr lang="fa-IR" dirty="0" smtClean="0">
                <a:latin typeface="Arial" pitchFamily="34" charset="0"/>
                <a:cs typeface="B Nazanin" pitchFamily="2" charset="-78"/>
              </a:rPr>
              <a:t>نکته:</a:t>
            </a:r>
          </a:p>
          <a:p>
            <a:pPr algn="r" rtl="1">
              <a:buNone/>
            </a:pPr>
            <a:r>
              <a:rPr lang="fa-IR" sz="2000" dirty="0" smtClean="0">
                <a:cs typeface="B Nazanin" pitchFamily="2" charset="-78"/>
              </a:rPr>
              <a:t>بين فريم ها يك فاصله زماني وجود داردكه حداقل به اندازه </a:t>
            </a:r>
          </a:p>
          <a:p>
            <a:pPr algn="r" rtl="1">
              <a:buNone/>
            </a:pPr>
            <a:r>
              <a:rPr lang="fa-IR" sz="2000" dirty="0" smtClean="0">
                <a:cs typeface="B Nazanin" pitchFamily="2" charset="-78"/>
              </a:rPr>
              <a:t> 3.5كاراكتر است و به آن فاصله خاموشي نيزمیگویند</a:t>
            </a:r>
            <a:r>
              <a:rPr lang="fa-IR" dirty="0" smtClean="0">
                <a:cs typeface="B Nazanin" pitchFamily="2" charset="-78"/>
              </a:rPr>
              <a:t>.</a:t>
            </a:r>
            <a:endParaRPr lang="en-US" dirty="0" smtClean="0">
              <a:cs typeface="B Nazanin" pitchFamily="2" charset="-78"/>
            </a:endParaRPr>
          </a:p>
          <a:p>
            <a:pPr algn="r" rtl="1">
              <a:buNone/>
            </a:pPr>
            <a:r>
              <a:rPr lang="en-US" sz="2000" dirty="0" smtClean="0">
                <a:cs typeface="B Nazanin" pitchFamily="2" charset="-78"/>
              </a:rPr>
              <a:t>(silent Interval)</a:t>
            </a:r>
          </a:p>
          <a:p>
            <a:pPr algn="r" rtl="1">
              <a:buNone/>
            </a:pPr>
            <a:endParaRPr lang="fa-IR" sz="2000" dirty="0" smtClean="0">
              <a:cs typeface="B Nazanin" pitchFamily="2" charset="-78"/>
            </a:endParaRPr>
          </a:p>
          <a:p>
            <a:pPr algn="r" rtl="1">
              <a:buNone/>
            </a:pPr>
            <a:r>
              <a:rPr lang="fa-IR" sz="4000" dirty="0" smtClean="0">
                <a:cs typeface="B Nazanin" pitchFamily="2" charset="-78"/>
              </a:rPr>
              <a:t>توجه:</a:t>
            </a:r>
          </a:p>
          <a:p>
            <a:pPr algn="r" rtl="1">
              <a:buNone/>
            </a:pPr>
            <a:r>
              <a:rPr lang="fa-IR" sz="2000" dirty="0" smtClean="0">
                <a:cs typeface="B Nazanin" pitchFamily="2" charset="-78"/>
              </a:rPr>
              <a:t>اگر بين دو كاراكتر متوالي يك فريم </a:t>
            </a:r>
          </a:p>
          <a:p>
            <a:pPr algn="r" rtl="1">
              <a:buNone/>
            </a:pPr>
            <a:r>
              <a:rPr lang="fa-IR" sz="2000" dirty="0" smtClean="0">
                <a:cs typeface="B Nazanin" pitchFamily="2" charset="-78"/>
              </a:rPr>
              <a:t>تاخيري بيش از 1.5 كاراكتر</a:t>
            </a:r>
          </a:p>
          <a:p>
            <a:pPr algn="r" rtl="1">
              <a:buNone/>
            </a:pPr>
            <a:r>
              <a:rPr lang="fa-IR" sz="2000" dirty="0" smtClean="0">
                <a:cs typeface="B Nazanin" pitchFamily="2" charset="-78"/>
              </a:rPr>
              <a:t> پيش بيايد نشان دهنده اشكال است</a:t>
            </a:r>
            <a:endParaRPr lang="en-US" sz="2000" dirty="0">
              <a:latin typeface="Arial" pitchFamily="34" charset="0"/>
              <a:cs typeface="B Nazanin" pitchFamily="2" charset="-78"/>
            </a:endParaRPr>
          </a:p>
        </p:txBody>
      </p:sp>
      <p:sp>
        <p:nvSpPr>
          <p:cNvPr id="8" name="Slide Number Placeholder 7"/>
          <p:cNvSpPr>
            <a:spLocks noGrp="1"/>
          </p:cNvSpPr>
          <p:nvPr>
            <p:ph type="sldNum" sz="quarter" idx="12"/>
          </p:nvPr>
        </p:nvSpPr>
        <p:spPr/>
        <p:txBody>
          <a:bodyPr/>
          <a:lstStyle/>
          <a:p>
            <a:fld id="{17F129A8-6A33-426F-AD5F-A19C24614A3D}" type="slidenum">
              <a:rPr lang="en-US" smtClean="0"/>
              <a:pPr/>
              <a:t>31</a:t>
            </a:fld>
            <a:endParaRPr lang="en-US"/>
          </a:p>
        </p:txBody>
      </p:sp>
      <p:pic>
        <p:nvPicPr>
          <p:cNvPr id="1026" name="Picture 2"/>
          <p:cNvPicPr>
            <a:picLocks noChangeAspect="1" noChangeArrowheads="1"/>
          </p:cNvPicPr>
          <p:nvPr/>
        </p:nvPicPr>
        <p:blipFill>
          <a:blip r:embed="rId3"/>
          <a:srcRect/>
          <a:stretch>
            <a:fillRect/>
          </a:stretch>
        </p:blipFill>
        <p:spPr bwMode="auto">
          <a:xfrm>
            <a:off x="304800" y="2057400"/>
            <a:ext cx="4953000" cy="315843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1143000" y="5562600"/>
            <a:ext cx="6858000" cy="762000"/>
          </a:xfrm>
          <a:prstGeom prst="rect">
            <a:avLst/>
          </a:prstGeom>
          <a:noFill/>
          <a:ln w="9525">
            <a:noFill/>
            <a:miter lim="800000"/>
            <a:headEnd/>
            <a:tailEnd/>
          </a:ln>
          <a:effectLst/>
        </p:spPr>
      </p:pic>
      <p:sp>
        <p:nvSpPr>
          <p:cNvPr id="13" name="Curved Left Arrow 12"/>
          <p:cNvSpPr/>
          <p:nvPr/>
        </p:nvSpPr>
        <p:spPr>
          <a:xfrm>
            <a:off x="7924800" y="4648200"/>
            <a:ext cx="914400" cy="16764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r" rtl="1">
              <a:buNone/>
            </a:pPr>
            <a:r>
              <a:rPr lang="fa-IR" dirty="0" smtClean="0">
                <a:solidFill>
                  <a:srgbClr val="FF0000"/>
                </a:solidFill>
                <a:latin typeface="Arial" pitchFamily="34" charset="0"/>
                <a:cs typeface="B Nazanin" pitchFamily="2" charset="-78"/>
              </a:rPr>
              <a:t>چک</a:t>
            </a:r>
            <a:r>
              <a:rPr lang="en-US" dirty="0" smtClean="0">
                <a:solidFill>
                  <a:srgbClr val="FF0000"/>
                </a:solidFill>
                <a:latin typeface="Arial" pitchFamily="34" charset="0"/>
                <a:cs typeface="B Nazanin" pitchFamily="2" charset="-78"/>
              </a:rPr>
              <a:t>CRC</a:t>
            </a:r>
            <a:r>
              <a:rPr lang="fa-IR" dirty="0" smtClean="0">
                <a:solidFill>
                  <a:srgbClr val="FF0000"/>
                </a:solidFill>
                <a:latin typeface="Arial" pitchFamily="34" charset="0"/>
                <a:cs typeface="B Nazanin" pitchFamily="2" charset="-78"/>
              </a:rPr>
              <a:t> یا </a:t>
            </a:r>
            <a:r>
              <a:rPr lang="en-US" dirty="0" smtClean="0">
                <a:solidFill>
                  <a:srgbClr val="FF0000"/>
                </a:solidFill>
                <a:latin typeface="Arial" pitchFamily="34" charset="0"/>
                <a:cs typeface="B Nazanin" pitchFamily="2" charset="-78"/>
              </a:rPr>
              <a:t>:</a:t>
            </a:r>
            <a:r>
              <a:rPr lang="en-US" dirty="0" smtClean="0">
                <a:solidFill>
                  <a:srgbClr val="FF0000"/>
                </a:solidFill>
                <a:cs typeface="B Nazanin" pitchFamily="2" charset="-78"/>
              </a:rPr>
              <a:t>Cyclic Redundancy Check</a:t>
            </a:r>
            <a:r>
              <a:rPr lang="fa-IR" dirty="0" smtClean="0">
                <a:solidFill>
                  <a:srgbClr val="FF0000"/>
                </a:solidFill>
                <a:cs typeface="B Nazanin" pitchFamily="2" charset="-78"/>
              </a:rPr>
              <a:t> </a:t>
            </a:r>
          </a:p>
          <a:p>
            <a:pPr algn="r" rtl="1">
              <a:buClr>
                <a:srgbClr val="FF0000"/>
              </a:buClr>
              <a:buFont typeface="Wingdings" pitchFamily="2" charset="2"/>
              <a:buChar char="q"/>
            </a:pPr>
            <a:r>
              <a:rPr lang="fa-IR" sz="2000" dirty="0" smtClean="0">
                <a:latin typeface="Arial" pitchFamily="34" charset="0"/>
                <a:cs typeface="B Nazanin" pitchFamily="2" charset="-78"/>
              </a:rPr>
              <a:t>فیلد </a:t>
            </a:r>
            <a:r>
              <a:rPr lang="en-US" sz="2000" dirty="0" smtClean="0">
                <a:latin typeface="Arial" pitchFamily="34" charset="0"/>
                <a:cs typeface="B Nazanin" pitchFamily="2" charset="-78"/>
              </a:rPr>
              <a:t>CRC</a:t>
            </a:r>
            <a:r>
              <a:rPr lang="fa-IR" sz="2000" dirty="0" smtClean="0">
                <a:latin typeface="Arial" pitchFamily="34" charset="0"/>
                <a:cs typeface="B Nazanin" pitchFamily="2" charset="-78"/>
              </a:rPr>
              <a:t> محتویات داخل پیام را چک می کند ومستقل از چک </a:t>
            </a:r>
            <a:r>
              <a:rPr lang="en-US" sz="2000" dirty="0" smtClean="0">
                <a:latin typeface="Arial" pitchFamily="34" charset="0"/>
                <a:cs typeface="B Nazanin" pitchFamily="2" charset="-78"/>
              </a:rPr>
              <a:t>parity</a:t>
            </a:r>
            <a:r>
              <a:rPr lang="fa-IR" sz="2000" dirty="0" smtClean="0">
                <a:latin typeface="Arial" pitchFamily="34" charset="0"/>
                <a:cs typeface="B Nazanin" pitchFamily="2" charset="-78"/>
              </a:rPr>
              <a:t> مربوط به کاراکتر ها عمل</a:t>
            </a:r>
          </a:p>
          <a:p>
            <a:pPr algn="r" rtl="1">
              <a:buNone/>
            </a:pPr>
            <a:r>
              <a:rPr lang="fa-IR" sz="2000" dirty="0" smtClean="0">
                <a:latin typeface="Arial" pitchFamily="34" charset="0"/>
                <a:cs typeface="B Nazanin" pitchFamily="2" charset="-78"/>
              </a:rPr>
              <a:t> می کند.</a:t>
            </a:r>
            <a:endParaRPr lang="fa-IR" sz="2000" dirty="0" smtClean="0">
              <a:cs typeface="B Nazanin" pitchFamily="2" charset="-78"/>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32</a:t>
            </a:fld>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r" rtl="1">
              <a:buNone/>
            </a:pPr>
            <a:r>
              <a:rPr lang="fa-IR" dirty="0" smtClean="0">
                <a:solidFill>
                  <a:srgbClr val="FF0000"/>
                </a:solidFill>
                <a:latin typeface="Arial" pitchFamily="34" charset="0"/>
                <a:cs typeface="B Nazanin" pitchFamily="2" charset="-78"/>
              </a:rPr>
              <a:t>چک</a:t>
            </a:r>
            <a:r>
              <a:rPr lang="en-US" dirty="0" smtClean="0">
                <a:solidFill>
                  <a:srgbClr val="FF0000"/>
                </a:solidFill>
                <a:latin typeface="Arial" pitchFamily="34" charset="0"/>
                <a:cs typeface="B Nazanin" pitchFamily="2" charset="-78"/>
              </a:rPr>
              <a:t>CRC</a:t>
            </a:r>
            <a:r>
              <a:rPr lang="fa-IR" dirty="0" smtClean="0">
                <a:solidFill>
                  <a:srgbClr val="FF0000"/>
                </a:solidFill>
                <a:latin typeface="Arial" pitchFamily="34" charset="0"/>
                <a:cs typeface="B Nazanin" pitchFamily="2" charset="-78"/>
              </a:rPr>
              <a:t> یا </a:t>
            </a:r>
            <a:r>
              <a:rPr lang="en-US" dirty="0" smtClean="0">
                <a:solidFill>
                  <a:srgbClr val="FF0000"/>
                </a:solidFill>
                <a:latin typeface="Arial" pitchFamily="34" charset="0"/>
                <a:cs typeface="B Nazanin" pitchFamily="2" charset="-78"/>
              </a:rPr>
              <a:t>:</a:t>
            </a:r>
            <a:r>
              <a:rPr lang="en-US" dirty="0" smtClean="0">
                <a:solidFill>
                  <a:srgbClr val="FF0000"/>
                </a:solidFill>
                <a:cs typeface="B Nazanin" pitchFamily="2" charset="-78"/>
              </a:rPr>
              <a:t>Cyclic Redundancy Check</a:t>
            </a:r>
            <a:r>
              <a:rPr lang="fa-IR" dirty="0" smtClean="0">
                <a:solidFill>
                  <a:srgbClr val="FF0000"/>
                </a:solidFill>
                <a:cs typeface="B Nazanin" pitchFamily="2" charset="-78"/>
              </a:rPr>
              <a:t> </a:t>
            </a:r>
          </a:p>
          <a:p>
            <a:pPr algn="r" rtl="1">
              <a:buClr>
                <a:srgbClr val="FF0000"/>
              </a:buClr>
              <a:buFont typeface="Wingdings" pitchFamily="2" charset="2"/>
              <a:buChar char="q"/>
            </a:pPr>
            <a:r>
              <a:rPr lang="fa-IR" sz="2000" dirty="0" smtClean="0">
                <a:latin typeface="Arial" pitchFamily="34" charset="0"/>
                <a:cs typeface="B Nazanin" pitchFamily="2" charset="-78"/>
              </a:rPr>
              <a:t>فیلد </a:t>
            </a:r>
            <a:r>
              <a:rPr lang="en-US" sz="2000" dirty="0" smtClean="0">
                <a:latin typeface="Arial" pitchFamily="34" charset="0"/>
                <a:cs typeface="B Nazanin" pitchFamily="2" charset="-78"/>
              </a:rPr>
              <a:t>CRC</a:t>
            </a:r>
            <a:r>
              <a:rPr lang="fa-IR" sz="2000" dirty="0" smtClean="0">
                <a:latin typeface="Arial" pitchFamily="34" charset="0"/>
                <a:cs typeface="B Nazanin" pitchFamily="2" charset="-78"/>
              </a:rPr>
              <a:t> محتویات داخل پیام را چک می کند ومستقل از چک </a:t>
            </a:r>
            <a:r>
              <a:rPr lang="en-US" sz="2000" dirty="0" smtClean="0">
                <a:latin typeface="Arial" pitchFamily="34" charset="0"/>
                <a:cs typeface="B Nazanin" pitchFamily="2" charset="-78"/>
              </a:rPr>
              <a:t>parity</a:t>
            </a:r>
            <a:r>
              <a:rPr lang="fa-IR" sz="2000" dirty="0" smtClean="0">
                <a:latin typeface="Arial" pitchFamily="34" charset="0"/>
                <a:cs typeface="B Nazanin" pitchFamily="2" charset="-78"/>
              </a:rPr>
              <a:t> مربوط به کاراکتر ها عمل</a:t>
            </a:r>
          </a:p>
          <a:p>
            <a:pPr algn="r" rtl="1">
              <a:buNone/>
            </a:pPr>
            <a:r>
              <a:rPr lang="fa-IR" sz="2000" dirty="0" smtClean="0">
                <a:latin typeface="Arial" pitchFamily="34" charset="0"/>
                <a:cs typeface="B Nazanin" pitchFamily="2" charset="-78"/>
              </a:rPr>
              <a:t> می کند. </a:t>
            </a:r>
          </a:p>
          <a:p>
            <a:pPr algn="r" rtl="1">
              <a:buClr>
                <a:srgbClr val="FF0000"/>
              </a:buClr>
              <a:buFont typeface="Wingdings" pitchFamily="2" charset="2"/>
              <a:buChar char="q"/>
            </a:pPr>
            <a:r>
              <a:rPr lang="en-US" sz="2000" dirty="0" smtClean="0">
                <a:latin typeface="Arial" pitchFamily="34" charset="0"/>
                <a:cs typeface="B Nazanin" pitchFamily="2" charset="-78"/>
              </a:rPr>
              <a:t>CRC</a:t>
            </a:r>
            <a:r>
              <a:rPr lang="fa-IR" sz="2000" dirty="0" smtClean="0">
                <a:latin typeface="Arial" pitchFamily="34" charset="0"/>
                <a:cs typeface="B Nazanin" pitchFamily="2" charset="-78"/>
              </a:rPr>
              <a:t> </a:t>
            </a:r>
            <a:r>
              <a:rPr lang="fa-IR" sz="2000" dirty="0" smtClean="0">
                <a:cs typeface="B Nazanin" pitchFamily="2" charset="-78"/>
              </a:rPr>
              <a:t>از 16 بيت يعني دو بايت استفاده مي كند كه اين دوبايت به انتهاي پيام افزوده ميشوند. مقدار</a:t>
            </a:r>
          </a:p>
          <a:p>
            <a:pPr algn="r" rtl="1">
              <a:buNone/>
            </a:pPr>
            <a:r>
              <a:rPr lang="fa-IR" sz="2000" dirty="0" smtClean="0">
                <a:cs typeface="B Nazanin" pitchFamily="2" charset="-78"/>
              </a:rPr>
              <a:t> </a:t>
            </a:r>
            <a:r>
              <a:rPr lang="en-US" sz="2000" dirty="0" smtClean="0">
                <a:cs typeface="B Nazanin" pitchFamily="2" charset="-78"/>
              </a:rPr>
              <a:t>CRC</a:t>
            </a:r>
            <a:r>
              <a:rPr lang="fa-IR" sz="2000" dirty="0" smtClean="0">
                <a:cs typeface="B Nazanin" pitchFamily="2" charset="-78"/>
              </a:rPr>
              <a:t> در موقع ارسال توسط فرستنده محاسبه و به پيام اضافه ميشود گيرنده نيز پس از دريافت پيام </a:t>
            </a:r>
          </a:p>
          <a:p>
            <a:pPr algn="r" rtl="1">
              <a:buNone/>
            </a:pPr>
            <a:r>
              <a:rPr lang="fa-IR" sz="2000" dirty="0" smtClean="0">
                <a:cs typeface="B Nazanin" pitchFamily="2" charset="-78"/>
              </a:rPr>
              <a:t>مقدار</a:t>
            </a:r>
            <a:r>
              <a:rPr lang="en-US" sz="2000" dirty="0" smtClean="0">
                <a:cs typeface="B Nazanin" pitchFamily="2" charset="-78"/>
              </a:rPr>
              <a:t>CRC</a:t>
            </a:r>
            <a:r>
              <a:rPr lang="fa-IR" sz="2000" dirty="0" smtClean="0">
                <a:cs typeface="B Nazanin" pitchFamily="2" charset="-78"/>
              </a:rPr>
              <a:t> را به همان روش از نو محاسبه ميكند.</a:t>
            </a:r>
          </a:p>
          <a:p>
            <a:pPr algn="r" rtl="1">
              <a:buNone/>
            </a:pPr>
            <a:endParaRPr lang="fa-IR" sz="2000" dirty="0" smtClean="0">
              <a:cs typeface="B Nazanin" pitchFamily="2" charset="-78"/>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33</a:t>
            </a:fld>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2057400"/>
            <a:ext cx="8229600" cy="4267200"/>
          </a:xfrm>
        </p:spPr>
        <p:txBody>
          <a:bodyPr>
            <a:normAutofit lnSpcReduction="10000"/>
          </a:bodyPr>
          <a:lstStyle/>
          <a:p>
            <a:pPr algn="r" rtl="1">
              <a:buNone/>
            </a:pPr>
            <a:r>
              <a:rPr lang="fa-IR" dirty="0" smtClean="0">
                <a:solidFill>
                  <a:srgbClr val="FF0000"/>
                </a:solidFill>
                <a:latin typeface="Arial" pitchFamily="34" charset="0"/>
                <a:cs typeface="B Nazanin" pitchFamily="2" charset="-78"/>
              </a:rPr>
              <a:t>چک</a:t>
            </a:r>
            <a:r>
              <a:rPr lang="en-US" dirty="0" smtClean="0">
                <a:solidFill>
                  <a:srgbClr val="FF0000"/>
                </a:solidFill>
                <a:latin typeface="Arial" pitchFamily="34" charset="0"/>
                <a:cs typeface="B Nazanin" pitchFamily="2" charset="-78"/>
              </a:rPr>
              <a:t>CRC</a:t>
            </a:r>
            <a:r>
              <a:rPr lang="fa-IR" dirty="0" smtClean="0">
                <a:solidFill>
                  <a:srgbClr val="FF0000"/>
                </a:solidFill>
                <a:latin typeface="Arial" pitchFamily="34" charset="0"/>
                <a:cs typeface="B Nazanin" pitchFamily="2" charset="-78"/>
              </a:rPr>
              <a:t> یا </a:t>
            </a:r>
            <a:r>
              <a:rPr lang="en-US" dirty="0" smtClean="0">
                <a:solidFill>
                  <a:srgbClr val="FF0000"/>
                </a:solidFill>
                <a:latin typeface="Arial" pitchFamily="34" charset="0"/>
                <a:cs typeface="B Nazanin" pitchFamily="2" charset="-78"/>
              </a:rPr>
              <a:t>:</a:t>
            </a:r>
            <a:r>
              <a:rPr lang="en-US" dirty="0" smtClean="0">
                <a:solidFill>
                  <a:srgbClr val="FF0000"/>
                </a:solidFill>
                <a:cs typeface="B Nazanin" pitchFamily="2" charset="-78"/>
              </a:rPr>
              <a:t>Cyclic Redundancy Check</a:t>
            </a:r>
            <a:r>
              <a:rPr lang="fa-IR" dirty="0" smtClean="0">
                <a:solidFill>
                  <a:srgbClr val="FF0000"/>
                </a:solidFill>
                <a:cs typeface="B Nazanin" pitchFamily="2" charset="-78"/>
              </a:rPr>
              <a:t> </a:t>
            </a:r>
          </a:p>
          <a:p>
            <a:pPr algn="r" rtl="1">
              <a:buClr>
                <a:srgbClr val="FF0000"/>
              </a:buClr>
              <a:buFont typeface="Wingdings" pitchFamily="2" charset="2"/>
              <a:buChar char="q"/>
            </a:pPr>
            <a:r>
              <a:rPr lang="fa-IR" sz="2000" dirty="0" smtClean="0">
                <a:latin typeface="Arial" pitchFamily="34" charset="0"/>
                <a:cs typeface="B Nazanin" pitchFamily="2" charset="-78"/>
              </a:rPr>
              <a:t>فیلد </a:t>
            </a:r>
            <a:r>
              <a:rPr lang="en-US" sz="2000" dirty="0" smtClean="0">
                <a:latin typeface="Arial" pitchFamily="34" charset="0"/>
                <a:cs typeface="B Nazanin" pitchFamily="2" charset="-78"/>
              </a:rPr>
              <a:t>CRC</a:t>
            </a:r>
            <a:r>
              <a:rPr lang="fa-IR" sz="2000" dirty="0" smtClean="0">
                <a:latin typeface="Arial" pitchFamily="34" charset="0"/>
                <a:cs typeface="B Nazanin" pitchFamily="2" charset="-78"/>
              </a:rPr>
              <a:t> محتویات داخل پیام را چک می کند ومستقل از چک </a:t>
            </a:r>
            <a:r>
              <a:rPr lang="en-US" sz="2000" dirty="0" smtClean="0">
                <a:latin typeface="Arial" pitchFamily="34" charset="0"/>
                <a:cs typeface="B Nazanin" pitchFamily="2" charset="-78"/>
              </a:rPr>
              <a:t>parity</a:t>
            </a:r>
            <a:r>
              <a:rPr lang="fa-IR" sz="2000" dirty="0" smtClean="0">
                <a:latin typeface="Arial" pitchFamily="34" charset="0"/>
                <a:cs typeface="B Nazanin" pitchFamily="2" charset="-78"/>
              </a:rPr>
              <a:t> مربوط به کاراکتر ها عمل</a:t>
            </a:r>
          </a:p>
          <a:p>
            <a:pPr algn="r" rtl="1">
              <a:buNone/>
            </a:pPr>
            <a:r>
              <a:rPr lang="fa-IR" sz="2000" dirty="0" smtClean="0">
                <a:latin typeface="Arial" pitchFamily="34" charset="0"/>
                <a:cs typeface="B Nazanin" pitchFamily="2" charset="-78"/>
              </a:rPr>
              <a:t> می کند.</a:t>
            </a:r>
          </a:p>
          <a:p>
            <a:pPr algn="r" rtl="1">
              <a:buClr>
                <a:srgbClr val="FF0000"/>
              </a:buClr>
              <a:buFont typeface="Wingdings" pitchFamily="2" charset="2"/>
              <a:buChar char="q"/>
            </a:pPr>
            <a:r>
              <a:rPr lang="fa-IR" sz="2000" dirty="0" smtClean="0">
                <a:latin typeface="Arial" pitchFamily="34" charset="0"/>
                <a:cs typeface="B Nazanin" pitchFamily="2" charset="-78"/>
              </a:rPr>
              <a:t> </a:t>
            </a:r>
            <a:r>
              <a:rPr lang="en-US" sz="2000" dirty="0" smtClean="0">
                <a:latin typeface="Arial" pitchFamily="34" charset="0"/>
                <a:cs typeface="B Nazanin" pitchFamily="2" charset="-78"/>
              </a:rPr>
              <a:t>CRC</a:t>
            </a:r>
            <a:r>
              <a:rPr lang="fa-IR" sz="2000" dirty="0" smtClean="0">
                <a:latin typeface="Arial" pitchFamily="34" charset="0"/>
                <a:cs typeface="B Nazanin" pitchFamily="2" charset="-78"/>
              </a:rPr>
              <a:t> </a:t>
            </a:r>
            <a:r>
              <a:rPr lang="fa-IR" sz="2000" dirty="0" smtClean="0">
                <a:cs typeface="B Nazanin" pitchFamily="2" charset="-78"/>
              </a:rPr>
              <a:t>از 16 بيت يعني دو بايت استفاده مي كند كه اين دوبايت به انتهاي پيام افزوده </a:t>
            </a:r>
          </a:p>
          <a:p>
            <a:pPr algn="r" rtl="1">
              <a:buNone/>
            </a:pPr>
            <a:r>
              <a:rPr lang="fa-IR" sz="2000" dirty="0" smtClean="0">
                <a:cs typeface="B Nazanin" pitchFamily="2" charset="-78"/>
              </a:rPr>
              <a:t>ميشوند. مقدار </a:t>
            </a:r>
            <a:r>
              <a:rPr lang="en-US" sz="2000" dirty="0" smtClean="0">
                <a:cs typeface="B Nazanin" pitchFamily="2" charset="-78"/>
              </a:rPr>
              <a:t>CRC</a:t>
            </a:r>
            <a:r>
              <a:rPr lang="fa-IR" sz="2000" dirty="0" smtClean="0">
                <a:cs typeface="B Nazanin" pitchFamily="2" charset="-78"/>
              </a:rPr>
              <a:t> در موقع ارسال توسط فرستنده محاسبه و به پيام اضافه ميشود گيرنده نيز پس از </a:t>
            </a:r>
          </a:p>
          <a:p>
            <a:pPr algn="r" rtl="1">
              <a:buNone/>
            </a:pPr>
            <a:r>
              <a:rPr lang="fa-IR" sz="2000" dirty="0" smtClean="0">
                <a:cs typeface="B Nazanin" pitchFamily="2" charset="-78"/>
              </a:rPr>
              <a:t>دريافت پيام مقدار</a:t>
            </a:r>
            <a:r>
              <a:rPr lang="en-US" sz="2000" dirty="0" smtClean="0">
                <a:cs typeface="B Nazanin" pitchFamily="2" charset="-78"/>
              </a:rPr>
              <a:t>CRC</a:t>
            </a:r>
            <a:r>
              <a:rPr lang="fa-IR" sz="2000" dirty="0" smtClean="0">
                <a:cs typeface="B Nazanin" pitchFamily="2" charset="-78"/>
              </a:rPr>
              <a:t> را به همان روش از نو محاسبه ميكند. </a:t>
            </a:r>
          </a:p>
          <a:p>
            <a:pPr algn="r" rtl="1">
              <a:buNone/>
            </a:pPr>
            <a:endParaRPr lang="fa-IR" sz="2000" dirty="0" smtClean="0">
              <a:cs typeface="B Nazanin" pitchFamily="2" charset="-78"/>
            </a:endParaRPr>
          </a:p>
          <a:p>
            <a:pPr algn="r" rtl="1">
              <a:buNone/>
            </a:pPr>
            <a:endParaRPr lang="fa-IR" sz="2000" dirty="0" smtClean="0">
              <a:cs typeface="B Nazanin" pitchFamily="2" charset="-78"/>
            </a:endParaRPr>
          </a:p>
          <a:p>
            <a:pPr algn="r" rtl="1">
              <a:buNone/>
            </a:pPr>
            <a:endParaRPr lang="fa-IR" sz="2000" dirty="0" smtClean="0">
              <a:cs typeface="B Nazanin" pitchFamily="2" charset="-78"/>
            </a:endParaRPr>
          </a:p>
          <a:p>
            <a:pPr algn="r" rtl="1">
              <a:buClr>
                <a:srgbClr val="FF0000"/>
              </a:buClr>
              <a:buFont typeface="Wingdings" pitchFamily="2" charset="2"/>
              <a:buChar char="q"/>
            </a:pPr>
            <a:r>
              <a:rPr lang="fa-IR" sz="2000" dirty="0" smtClean="0">
                <a:cs typeface="B Nazanin" pitchFamily="2" charset="-78"/>
              </a:rPr>
              <a:t>اگر مقدار محاسبه شده با آنچه در فريم ديتا موجود است تناقض داشت سيگنال خطا آشكار ميگردد.</a:t>
            </a:r>
          </a:p>
          <a:p>
            <a:pPr algn="r" rtl="1">
              <a:buNone/>
            </a:pPr>
            <a:r>
              <a:rPr lang="fa-IR" sz="2000" dirty="0" smtClean="0">
                <a:cs typeface="B Nazanin" pitchFamily="2" charset="-78"/>
              </a:rPr>
              <a:t> </a:t>
            </a:r>
            <a:r>
              <a:rPr lang="en-US" sz="2000" dirty="0" smtClean="0">
                <a:cs typeface="B Nazanin" pitchFamily="2" charset="-78"/>
              </a:rPr>
              <a:t>CRC</a:t>
            </a:r>
            <a:r>
              <a:rPr lang="fa-IR" sz="2000" dirty="0" smtClean="0">
                <a:cs typeface="B Nazanin" pitchFamily="2" charset="-78"/>
              </a:rPr>
              <a:t> بر اساس 8 بيت ديتاي موجود در بسته ديتا ساخته ميشود و به</a:t>
            </a:r>
            <a:r>
              <a:rPr lang="fa-IR" sz="2000" dirty="0" smtClean="0">
                <a:latin typeface="Arial" pitchFamily="34" charset="0"/>
                <a:cs typeface="B Nazanin" pitchFamily="2" charset="-78"/>
              </a:rPr>
              <a:t> بیتهای </a:t>
            </a:r>
            <a:r>
              <a:rPr lang="en-US" sz="2000" dirty="0" smtClean="0">
                <a:latin typeface="Arial" pitchFamily="34" charset="0"/>
                <a:cs typeface="B Nazanin" pitchFamily="2" charset="-78"/>
              </a:rPr>
              <a:t>parity, start</a:t>
            </a:r>
            <a:r>
              <a:rPr lang="fa-IR" sz="2000" dirty="0" smtClean="0">
                <a:latin typeface="Arial" pitchFamily="34" charset="0"/>
                <a:cs typeface="B Nazanin" pitchFamily="2" charset="-78"/>
              </a:rPr>
              <a:t>و </a:t>
            </a:r>
            <a:r>
              <a:rPr lang="en-US" sz="2000" dirty="0" smtClean="0">
                <a:latin typeface="Arial" pitchFamily="34" charset="0"/>
                <a:cs typeface="B Nazanin" pitchFamily="2" charset="-78"/>
              </a:rPr>
              <a:t>stop</a:t>
            </a:r>
            <a:r>
              <a:rPr lang="fa-IR" sz="2000" dirty="0" smtClean="0">
                <a:latin typeface="Arial" pitchFamily="34" charset="0"/>
                <a:cs typeface="B Nazanin" pitchFamily="2" charset="-78"/>
              </a:rPr>
              <a:t> </a:t>
            </a:r>
          </a:p>
          <a:p>
            <a:pPr algn="r" rtl="1">
              <a:buNone/>
            </a:pPr>
            <a:r>
              <a:rPr lang="fa-IR" sz="2000" dirty="0" smtClean="0">
                <a:latin typeface="Arial" pitchFamily="34" charset="0"/>
                <a:cs typeface="B Nazanin" pitchFamily="2" charset="-78"/>
              </a:rPr>
              <a:t>کاری ندارد.</a:t>
            </a:r>
            <a:endParaRPr lang="fa-IR" sz="2000" dirty="0" smtClean="0">
              <a:cs typeface="B Nazanin" pitchFamily="2" charset="-78"/>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34</a:t>
            </a:fld>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304800" y="1066800"/>
          <a:ext cx="84582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ctrTitle"/>
          </p:nvPr>
        </p:nvSpPr>
        <p:spPr>
          <a:xfrm>
            <a:off x="609600" y="457200"/>
            <a:ext cx="7851648" cy="1066800"/>
          </a:xfrm>
        </p:spPr>
        <p:txBody>
          <a:bodyPr>
            <a:normAutofit/>
          </a:bodyPr>
          <a:lstStyle/>
          <a:p>
            <a:r>
              <a:rPr lang="en-US" sz="2000" b="1" dirty="0" smtClean="0">
                <a:latin typeface="Arial" pitchFamily="34" charset="0"/>
                <a:cs typeface="Arial" pitchFamily="34" charset="0"/>
              </a:rPr>
              <a:t>American Standard Code for Information Interchange</a:t>
            </a:r>
            <a:endParaRPr lang="en-US" sz="20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35</a:t>
            </a:fld>
            <a:endParaRPr lang="en-US"/>
          </a:p>
        </p:txBody>
      </p:sp>
    </p:spTree>
  </p:cSld>
  <p:clrMapOvr>
    <a:masterClrMapping/>
  </p:clrMapOvr>
  <p:transition>
    <p:pull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7F129A8-6A33-426F-AD5F-A19C24614A3D}" type="slidenum">
              <a:rPr lang="en-US" smtClean="0"/>
              <a:pPr/>
              <a:t>36</a:t>
            </a:fld>
            <a:endParaRPr lang="en-US"/>
          </a:p>
        </p:txBody>
      </p:sp>
      <p:pic>
        <p:nvPicPr>
          <p:cNvPr id="148483" name="Picture 3" descr="C:\Documents and Settings\Administrator\Desktop\PI_MBUS_300\ascii-0-127.gif"/>
          <p:cNvPicPr>
            <a:picLocks noGrp="1" noChangeAspect="1" noChangeArrowheads="1"/>
          </p:cNvPicPr>
          <p:nvPr>
            <p:ph idx="1"/>
          </p:nvPr>
        </p:nvPicPr>
        <p:blipFill>
          <a:blip r:embed="rId2"/>
          <a:srcRect/>
          <a:stretch>
            <a:fillRect/>
          </a:stretch>
        </p:blipFill>
        <p:spPr bwMode="auto">
          <a:xfrm>
            <a:off x="0" y="533401"/>
            <a:ext cx="8839199" cy="6019800"/>
          </a:xfrm>
          <a:prstGeom prst="rect">
            <a:avLst/>
          </a:prstGeom>
          <a:noFill/>
        </p:spPr>
      </p:pic>
    </p:spTree>
  </p:cSld>
  <p:clrMapOvr>
    <a:masterClrMapping/>
  </p:clrMapOvr>
  <p:transition>
    <p:pull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sz="1200" dirty="0" err="1" smtClean="0">
                <a:latin typeface="Arial" pitchFamily="34" charset="0"/>
                <a:cs typeface="Arial" pitchFamily="34" charset="0"/>
              </a:rPr>
              <a:t>modbus</a:t>
            </a:r>
            <a:endParaRPr lang="en-US" sz="1200" dirty="0">
              <a:latin typeface="Arial" pitchFamily="34" charset="0"/>
              <a:cs typeface="Arial" pitchFamily="34" charset="0"/>
            </a:endParaRPr>
          </a:p>
        </p:txBody>
      </p:sp>
      <p:sp>
        <p:nvSpPr>
          <p:cNvPr id="3" name="Content Placeholder 2"/>
          <p:cNvSpPr>
            <a:spLocks noGrp="1"/>
          </p:cNvSpPr>
          <p:nvPr>
            <p:ph idx="1"/>
          </p:nvPr>
        </p:nvSpPr>
        <p:spPr/>
        <p:txBody>
          <a:bodyPr/>
          <a:lstStyle/>
          <a:p>
            <a:pPr algn="r" rtl="1">
              <a:buNone/>
            </a:pPr>
            <a:r>
              <a:rPr lang="fa-IR" b="1" dirty="0" smtClean="0">
                <a:cs typeface="B Nazanin" pitchFamily="2" charset="-78"/>
              </a:rPr>
              <a:t>مد انتقال </a:t>
            </a:r>
            <a:r>
              <a:rPr lang="en-US" b="1" dirty="0" smtClean="0">
                <a:cs typeface="B Nazanin" pitchFamily="2" charset="-78"/>
              </a:rPr>
              <a:t>ASCII</a:t>
            </a:r>
            <a:r>
              <a:rPr lang="fa-IR" b="1" dirty="0" smtClean="0">
                <a:cs typeface="B Nazanin" pitchFamily="2" charset="-78"/>
              </a:rPr>
              <a:t> :</a:t>
            </a:r>
            <a:endParaRPr lang="en-US" b="1" dirty="0" smtClean="0">
              <a:cs typeface="B Nazanin" pitchFamily="2" charset="-78"/>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37</a:t>
            </a:fld>
            <a:endParaRPr lang="en-US"/>
          </a:p>
        </p:txBody>
      </p:sp>
      <p:sp>
        <p:nvSpPr>
          <p:cNvPr id="6" name="Vertical Scroll 5"/>
          <p:cNvSpPr/>
          <p:nvPr/>
        </p:nvSpPr>
        <p:spPr>
          <a:xfrm>
            <a:off x="533400" y="2438400"/>
            <a:ext cx="6477000" cy="4114800"/>
          </a:xfrm>
          <a:prstGeom prst="verticalScroll">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buNone/>
            </a:pPr>
            <a:r>
              <a:rPr lang="fa-IR" dirty="0" smtClean="0">
                <a:cs typeface="B Nazanin" pitchFamily="2" charset="-78"/>
              </a:rPr>
              <a:t>در اين مد هر 8 بيت از بايت پيام بصورت 2 كاراكتر</a:t>
            </a:r>
            <a:r>
              <a:rPr lang="en-US" dirty="0" smtClean="0">
                <a:cs typeface="B Nazanin" pitchFamily="2" charset="-78"/>
              </a:rPr>
              <a:t>ASCII</a:t>
            </a:r>
            <a:r>
              <a:rPr lang="fa-IR" dirty="0" smtClean="0">
                <a:cs typeface="B Nazanin" pitchFamily="2" charset="-78"/>
              </a:rPr>
              <a:t> ارسال ميشود از اينرو بازدهي آن نسبت به</a:t>
            </a:r>
            <a:r>
              <a:rPr lang="en-US" dirty="0" smtClean="0">
                <a:cs typeface="B Nazanin" pitchFamily="2" charset="-78"/>
              </a:rPr>
              <a:t>RTU</a:t>
            </a:r>
            <a:r>
              <a:rPr lang="fa-IR" dirty="0" smtClean="0">
                <a:cs typeface="B Nazanin" pitchFamily="2" charset="-78"/>
              </a:rPr>
              <a:t> کمتر است. اين مد در جايي كه لينك فيزيكي يا قابليت هاي وسيله اجازه استفاده از مد</a:t>
            </a:r>
            <a:r>
              <a:rPr lang="en-US" dirty="0" smtClean="0">
                <a:cs typeface="B Nazanin" pitchFamily="2" charset="-78"/>
              </a:rPr>
              <a:t>RTU</a:t>
            </a:r>
            <a:r>
              <a:rPr lang="fa-IR" dirty="0" smtClean="0">
                <a:cs typeface="B Nazanin" pitchFamily="2" charset="-78"/>
              </a:rPr>
              <a:t> را نمی دهد(به </a:t>
            </a:r>
          </a:p>
          <a:p>
            <a:pPr algn="r" rtl="1">
              <a:buNone/>
            </a:pPr>
            <a:r>
              <a:rPr lang="fa-IR" dirty="0" smtClean="0">
                <a:cs typeface="B Nazanin" pitchFamily="2" charset="-78"/>
              </a:rPr>
              <a:t>ویژه از نظر مدیریت تایمر ها) استفاده می شود. </a:t>
            </a:r>
            <a:endParaRPr lang="en-US" dirty="0" smtClean="0">
              <a:cs typeface="B Nazanin" pitchFamily="2" charset="-78"/>
            </a:endParaRPr>
          </a:p>
          <a:p>
            <a:pPr algn="r" rtl="1">
              <a:buNone/>
            </a:pPr>
            <a:r>
              <a:rPr lang="fa-IR" dirty="0" smtClean="0">
                <a:cs typeface="B Nazanin" pitchFamily="2" charset="-78"/>
              </a:rPr>
              <a:t>بعنوان مثال</a:t>
            </a:r>
            <a:r>
              <a:rPr lang="en-US" dirty="0" smtClean="0">
                <a:cs typeface="B Nazanin" pitchFamily="2" charset="-78"/>
              </a:rPr>
              <a:t> </a:t>
            </a:r>
            <a:r>
              <a:rPr lang="fa-IR" dirty="0" smtClean="0">
                <a:cs typeface="B Nazanin" pitchFamily="2" charset="-78"/>
              </a:rPr>
              <a:t>در اين مد بايت</a:t>
            </a:r>
            <a:r>
              <a:rPr lang="en-US" dirty="0" smtClean="0">
                <a:cs typeface="B Nazanin" pitchFamily="2" charset="-78"/>
              </a:rPr>
              <a:t> </a:t>
            </a:r>
            <a:r>
              <a:rPr lang="en-US" dirty="0" smtClean="0">
                <a:latin typeface="Arial" pitchFamily="34" charset="0"/>
                <a:cs typeface="Arial" pitchFamily="34" charset="0"/>
              </a:rPr>
              <a:t>0x5B</a:t>
            </a:r>
            <a:r>
              <a:rPr lang="fa-IR" dirty="0" smtClean="0">
                <a:cs typeface="B Nazanin" pitchFamily="2" charset="-78"/>
              </a:rPr>
              <a:t>بصورت دو بايت يعني</a:t>
            </a:r>
            <a:r>
              <a:rPr lang="en-US" dirty="0" smtClean="0">
                <a:cs typeface="B Nazanin" pitchFamily="2" charset="-78"/>
              </a:rPr>
              <a:t> </a:t>
            </a:r>
            <a:r>
              <a:rPr lang="fa-IR" dirty="0" smtClean="0">
                <a:cs typeface="B Nazanin" pitchFamily="2" charset="-78"/>
              </a:rPr>
              <a:t> </a:t>
            </a:r>
            <a:r>
              <a:rPr lang="en-US" dirty="0" smtClean="0">
                <a:latin typeface="Arial" pitchFamily="34" charset="0"/>
                <a:cs typeface="Arial" pitchFamily="34" charset="0"/>
              </a:rPr>
              <a:t>0x35=5</a:t>
            </a:r>
          </a:p>
          <a:p>
            <a:pPr algn="r" rtl="1">
              <a:buNone/>
            </a:pPr>
            <a:r>
              <a:rPr lang="fa-IR" dirty="0" smtClean="0">
                <a:cs typeface="B Nazanin" pitchFamily="2" charset="-78"/>
              </a:rPr>
              <a:t>و</a:t>
            </a:r>
            <a:r>
              <a:rPr lang="en-US" dirty="0" smtClean="0">
                <a:latin typeface="Arial" pitchFamily="34" charset="0"/>
                <a:cs typeface="Arial" pitchFamily="34" charset="0"/>
              </a:rPr>
              <a:t>0x42=B</a:t>
            </a:r>
            <a:r>
              <a:rPr lang="fa-IR" dirty="0" smtClean="0">
                <a:cs typeface="B Nazanin" pitchFamily="2" charset="-78"/>
              </a:rPr>
              <a:t> در می اید.</a:t>
            </a:r>
            <a:endParaRPr lang="en-US" dirty="0" smtClean="0">
              <a:cs typeface="B Nazanin" pitchFamily="2" charset="-78"/>
            </a:endParaRPr>
          </a:p>
          <a:p>
            <a:pPr algn="r" rtl="1">
              <a:buNone/>
            </a:pPr>
            <a:endParaRPr lang="en-US" dirty="0">
              <a:latin typeface="Arial" pitchFamily="34" charset="0"/>
              <a:cs typeface="B Nazanin" pitchFamily="2" charset="-78"/>
            </a:endParaRPr>
          </a:p>
        </p:txBody>
      </p:sp>
    </p:spTree>
  </p:cSld>
  <p:clrMapOvr>
    <a:masterClrMapping/>
  </p:clrMapOvr>
  <p:transition>
    <p:pull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28600" y="1554162"/>
            <a:ext cx="8686800" cy="4525963"/>
          </a:xfrm>
        </p:spPr>
        <p:style>
          <a:lnRef idx="1">
            <a:schemeClr val="accent1"/>
          </a:lnRef>
          <a:fillRef idx="2">
            <a:schemeClr val="accent1"/>
          </a:fillRef>
          <a:effectRef idx="1">
            <a:schemeClr val="accent1"/>
          </a:effectRef>
          <a:fontRef idx="minor">
            <a:schemeClr val="dk1"/>
          </a:fontRef>
        </p:style>
        <p:txBody>
          <a:bodyPr/>
          <a:lstStyle/>
          <a:p>
            <a:pPr algn="r" rtl="1">
              <a:buNone/>
            </a:pPr>
            <a:r>
              <a:rPr lang="fa-IR" sz="2400" dirty="0" smtClean="0">
                <a:solidFill>
                  <a:srgbClr val="FF0000"/>
                </a:solidFill>
                <a:latin typeface="Arial" pitchFamily="34" charset="0"/>
                <a:cs typeface="B Nazanin" pitchFamily="2" charset="-78"/>
              </a:rPr>
              <a:t>در مد </a:t>
            </a:r>
            <a:r>
              <a:rPr lang="en-US" sz="2400" dirty="0" smtClean="0">
                <a:solidFill>
                  <a:srgbClr val="FF0000"/>
                </a:solidFill>
                <a:latin typeface="Arial" pitchFamily="34" charset="0"/>
                <a:cs typeface="B Nazanin" pitchFamily="2" charset="-78"/>
              </a:rPr>
              <a:t>ASCII</a:t>
            </a:r>
            <a:r>
              <a:rPr lang="fa-IR" sz="2400" dirty="0" smtClean="0">
                <a:solidFill>
                  <a:srgbClr val="FF0000"/>
                </a:solidFill>
                <a:latin typeface="Arial" pitchFamily="34" charset="0"/>
                <a:cs typeface="B Nazanin" pitchFamily="2" charset="-78"/>
              </a:rPr>
              <a:t> فرمت 10 بیت هر بسته دیتا به شکل زیر است:</a:t>
            </a:r>
          </a:p>
          <a:p>
            <a:pPr algn="r" rtl="1">
              <a:buClr>
                <a:schemeClr val="tx2"/>
              </a:buClr>
              <a:buFont typeface="Arial" pitchFamily="34" charset="0"/>
              <a:buChar char="●"/>
            </a:pPr>
            <a:r>
              <a:rPr lang="fa-IR" sz="2400" dirty="0" smtClean="0">
                <a:solidFill>
                  <a:srgbClr val="FF0000"/>
                </a:solidFill>
                <a:latin typeface="Arial" pitchFamily="34" charset="0"/>
                <a:cs typeface="B Nazanin" pitchFamily="2" charset="-78"/>
              </a:rPr>
              <a:t>1بیت برای شروع                                   </a:t>
            </a:r>
            <a:r>
              <a:rPr lang="en-US" sz="1800" dirty="0" smtClean="0">
                <a:solidFill>
                  <a:schemeClr val="tx2"/>
                </a:solidFill>
                <a:latin typeface="Arial" pitchFamily="34" charset="0"/>
                <a:cs typeface="B Nazanin" pitchFamily="2" charset="-78"/>
              </a:rPr>
              <a:t>●</a:t>
            </a:r>
            <a:r>
              <a:rPr lang="fa-IR" sz="2400" dirty="0" smtClean="0">
                <a:solidFill>
                  <a:srgbClr val="FF0000"/>
                </a:solidFill>
                <a:latin typeface="Arial" pitchFamily="34" charset="0"/>
                <a:cs typeface="B Nazanin" pitchFamily="2" charset="-78"/>
              </a:rPr>
              <a:t> 1بیت برای </a:t>
            </a:r>
            <a:r>
              <a:rPr lang="en-US" sz="2400" dirty="0" smtClean="0">
                <a:solidFill>
                  <a:srgbClr val="FF0000"/>
                </a:solidFill>
                <a:latin typeface="Arial" pitchFamily="34" charset="0"/>
                <a:cs typeface="B Nazanin" pitchFamily="2" charset="-78"/>
              </a:rPr>
              <a:t>parity</a:t>
            </a:r>
            <a:r>
              <a:rPr lang="fa-IR" sz="2400" dirty="0" smtClean="0">
                <a:solidFill>
                  <a:srgbClr val="FF0000"/>
                </a:solidFill>
                <a:latin typeface="Arial" pitchFamily="34" charset="0"/>
                <a:cs typeface="B Nazanin" pitchFamily="2" charset="-78"/>
              </a:rPr>
              <a:t>                               </a:t>
            </a:r>
          </a:p>
          <a:p>
            <a:pPr algn="r" rtl="1">
              <a:buClr>
                <a:schemeClr val="tx2"/>
              </a:buClr>
              <a:buFont typeface="Arial" pitchFamily="34" charset="0"/>
              <a:buChar char="●"/>
            </a:pPr>
            <a:r>
              <a:rPr lang="fa-IR" sz="2400" dirty="0" smtClean="0">
                <a:solidFill>
                  <a:srgbClr val="FF0000"/>
                </a:solidFill>
                <a:latin typeface="Arial" pitchFamily="34" charset="0"/>
                <a:cs typeface="B Nazanin" pitchFamily="2" charset="-78"/>
              </a:rPr>
              <a:t>7بیت برای دیتا</a:t>
            </a:r>
            <a:r>
              <a:rPr lang="en-US" sz="2400" dirty="0" smtClean="0">
                <a:solidFill>
                  <a:srgbClr val="FF0000"/>
                </a:solidFill>
                <a:latin typeface="Arial" pitchFamily="34" charset="0"/>
                <a:cs typeface="B Nazanin" pitchFamily="2" charset="-78"/>
              </a:rPr>
              <a:t> </a:t>
            </a:r>
            <a:r>
              <a:rPr lang="en-US" sz="1800" dirty="0" smtClean="0">
                <a:solidFill>
                  <a:schemeClr val="tx2"/>
                </a:solidFill>
                <a:latin typeface="Arial" pitchFamily="34" charset="0"/>
                <a:cs typeface="B Nazanin" pitchFamily="2" charset="-78"/>
              </a:rPr>
              <a:t>●</a:t>
            </a:r>
            <a:r>
              <a:rPr lang="en-US" sz="2400" dirty="0" smtClean="0">
                <a:solidFill>
                  <a:srgbClr val="FF0000"/>
                </a:solidFill>
                <a:latin typeface="Arial" pitchFamily="34" charset="0"/>
                <a:cs typeface="B Nazanin" pitchFamily="2" charset="-78"/>
              </a:rPr>
              <a:t>                                 </a:t>
            </a:r>
            <a:r>
              <a:rPr lang="fa-IR" sz="2400" dirty="0" smtClean="0">
                <a:solidFill>
                  <a:srgbClr val="FF0000"/>
                </a:solidFill>
                <a:latin typeface="Arial" pitchFamily="34" charset="0"/>
                <a:cs typeface="B Nazanin" pitchFamily="2" charset="-78"/>
              </a:rPr>
              <a:t>1بیت برای</a:t>
            </a:r>
            <a:r>
              <a:rPr lang="en-US" sz="2400" dirty="0" smtClean="0">
                <a:solidFill>
                  <a:srgbClr val="FF0000"/>
                </a:solidFill>
                <a:latin typeface="Arial" pitchFamily="34" charset="0"/>
                <a:cs typeface="B Nazanin" pitchFamily="2" charset="-78"/>
              </a:rPr>
              <a:t>stop </a:t>
            </a:r>
            <a:endParaRPr lang="fa-IR" sz="2400" dirty="0" smtClean="0">
              <a:solidFill>
                <a:srgbClr val="FF0000"/>
              </a:solidFill>
              <a:latin typeface="Arial" pitchFamily="34" charset="0"/>
              <a:cs typeface="B Nazanin" pitchFamily="2" charset="-78"/>
            </a:endParaRPr>
          </a:p>
          <a:p>
            <a:pPr algn="r" rtl="1">
              <a:buClr>
                <a:schemeClr val="tx2"/>
              </a:buClr>
              <a:buNone/>
            </a:pPr>
            <a:endParaRPr lang="fa-IR" sz="2400" dirty="0" smtClean="0">
              <a:solidFill>
                <a:srgbClr val="FF0000"/>
              </a:solidFill>
              <a:latin typeface="Arial" pitchFamily="34" charset="0"/>
              <a:cs typeface="B Nazanin" pitchFamily="2" charset="-78"/>
            </a:endParaRPr>
          </a:p>
          <a:p>
            <a:pPr algn="r" rtl="1">
              <a:buClr>
                <a:schemeClr val="tx2"/>
              </a:buClr>
              <a:buNone/>
            </a:pPr>
            <a:endParaRPr lang="fa-IR" sz="2400" dirty="0" smtClean="0">
              <a:solidFill>
                <a:srgbClr val="FF0000"/>
              </a:solidFill>
              <a:latin typeface="Arial" pitchFamily="34" charset="0"/>
              <a:cs typeface="B Nazanin" pitchFamily="2" charset="-78"/>
            </a:endParaRPr>
          </a:p>
          <a:p>
            <a:pPr algn="r" rtl="1">
              <a:buClr>
                <a:schemeClr val="tx2"/>
              </a:buClr>
              <a:buNone/>
            </a:pPr>
            <a:endParaRPr lang="en-US" sz="2400" b="1" dirty="0" smtClean="0">
              <a:cs typeface="B Nazanin" pitchFamily="2" charset="-78"/>
            </a:endParaRPr>
          </a:p>
          <a:p>
            <a:pPr algn="r" rtl="1">
              <a:buClr>
                <a:schemeClr val="tx2"/>
              </a:buClr>
              <a:buNone/>
            </a:pPr>
            <a:r>
              <a:rPr lang="fa-IR" sz="2400" b="1" dirty="0" smtClean="0">
                <a:cs typeface="B Nazanin" pitchFamily="2" charset="-78"/>
              </a:rPr>
              <a:t>فريم پيام در مد</a:t>
            </a:r>
            <a:r>
              <a:rPr lang="en-US" sz="2400" b="1" dirty="0" smtClean="0">
                <a:cs typeface="B Nazanin" pitchFamily="2" charset="-78"/>
              </a:rPr>
              <a:t>ASCII </a:t>
            </a:r>
            <a:r>
              <a:rPr lang="fa-IR" sz="2400" b="1" dirty="0" smtClean="0">
                <a:cs typeface="B Nazanin" pitchFamily="2" charset="-78"/>
              </a:rPr>
              <a:t>:</a:t>
            </a:r>
            <a:endParaRPr lang="fa-IR" sz="2400" dirty="0" smtClean="0">
              <a:solidFill>
                <a:srgbClr val="FF0000"/>
              </a:solidFill>
              <a:latin typeface="Arial" pitchFamily="34" charset="0"/>
              <a:cs typeface="B Nazanin" pitchFamily="2" charset="-78"/>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38</a:t>
            </a:fld>
            <a:endParaRPr lang="en-US"/>
          </a:p>
        </p:txBody>
      </p:sp>
      <p:graphicFrame>
        <p:nvGraphicFramePr>
          <p:cNvPr id="5" name="Table 4"/>
          <p:cNvGraphicFramePr>
            <a:graphicFrameLocks noGrp="1"/>
          </p:cNvGraphicFramePr>
          <p:nvPr/>
        </p:nvGraphicFramePr>
        <p:xfrm>
          <a:off x="1219200" y="2971800"/>
          <a:ext cx="6934200" cy="685800"/>
        </p:xfrm>
        <a:graphic>
          <a:graphicData uri="http://schemas.openxmlformats.org/drawingml/2006/table">
            <a:tbl>
              <a:tblPr firstRow="1" bandRow="1">
                <a:tableStyleId>{00A15C55-8517-42AA-B614-E9B94910E393}</a:tableStyleId>
              </a:tblPr>
              <a:tblGrid>
                <a:gridCol w="693420"/>
                <a:gridCol w="693420"/>
                <a:gridCol w="693420"/>
                <a:gridCol w="693420"/>
                <a:gridCol w="655320"/>
                <a:gridCol w="731520"/>
                <a:gridCol w="693420"/>
                <a:gridCol w="693420"/>
                <a:gridCol w="693420"/>
                <a:gridCol w="693420"/>
              </a:tblGrid>
              <a:tr h="685800">
                <a:tc>
                  <a:txBody>
                    <a:bodyPr/>
                    <a:lstStyle/>
                    <a:p>
                      <a:r>
                        <a:rPr lang="en-US" dirty="0" smtClean="0">
                          <a:latin typeface="Arial" pitchFamily="34" charset="0"/>
                          <a:cs typeface="Arial" pitchFamily="34" charset="0"/>
                        </a:rPr>
                        <a:t>start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  1   </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   2</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   3</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   4</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   5</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    6</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   7</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 par</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stop</a:t>
                      </a:r>
                      <a:endParaRPr lang="en-US" dirty="0">
                        <a:latin typeface="Arial" pitchFamily="34" charset="0"/>
                        <a:cs typeface="Arial" pitchFamily="34" charset="0"/>
                      </a:endParaRPr>
                    </a:p>
                  </a:txBody>
                  <a:tcPr/>
                </a:tc>
              </a:tr>
            </a:tbl>
          </a:graphicData>
        </a:graphic>
      </p:graphicFrame>
      <p:graphicFrame>
        <p:nvGraphicFramePr>
          <p:cNvPr id="6" name="Table 5"/>
          <p:cNvGraphicFramePr>
            <a:graphicFrameLocks noGrp="1"/>
          </p:cNvGraphicFramePr>
          <p:nvPr/>
        </p:nvGraphicFramePr>
        <p:xfrm>
          <a:off x="685800" y="4648200"/>
          <a:ext cx="7620000" cy="1285240"/>
        </p:xfrm>
        <a:graphic>
          <a:graphicData uri="http://schemas.openxmlformats.org/drawingml/2006/table">
            <a:tbl>
              <a:tblPr firstRow="1" bandRow="1">
                <a:tableStyleId>{00A15C55-8517-42AA-B614-E9B94910E393}</a:tableStyleId>
              </a:tblPr>
              <a:tblGrid>
                <a:gridCol w="1270000"/>
                <a:gridCol w="1270000"/>
                <a:gridCol w="1270000"/>
                <a:gridCol w="1270000"/>
                <a:gridCol w="1270000"/>
                <a:gridCol w="1270000"/>
              </a:tblGrid>
              <a:tr h="370840">
                <a:tc>
                  <a:txBody>
                    <a:bodyPr/>
                    <a:lstStyle/>
                    <a:p>
                      <a:r>
                        <a:rPr lang="en-US" baseline="0" dirty="0" smtClean="0">
                          <a:latin typeface="Arial" pitchFamily="34" charset="0"/>
                          <a:cs typeface="Arial" pitchFamily="34" charset="0"/>
                        </a:rPr>
                        <a:t>Start  </a:t>
                      </a:r>
                      <a:endParaRPr lang="en-US" baseline="0" dirty="0">
                        <a:solidFill>
                          <a:srgbClr val="00B050"/>
                        </a:solidFill>
                        <a:latin typeface="Arial" pitchFamily="34" charset="0"/>
                        <a:cs typeface="Arial" pitchFamily="34" charset="0"/>
                      </a:endParaRPr>
                    </a:p>
                  </a:txBody>
                  <a:tcPr/>
                </a:tc>
                <a:tc>
                  <a:txBody>
                    <a:bodyPr/>
                    <a:lstStyle/>
                    <a:p>
                      <a:r>
                        <a:rPr lang="en-US" dirty="0" err="1" smtClean="0">
                          <a:latin typeface="Arial" pitchFamily="34" charset="0"/>
                          <a:cs typeface="Arial" pitchFamily="34" charset="0"/>
                        </a:rPr>
                        <a:t>adress</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Function </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Data   </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 LRC</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END   </a:t>
                      </a:r>
                      <a:endParaRPr lang="en-US" dirty="0">
                        <a:latin typeface="Arial" pitchFamily="34" charset="0"/>
                        <a:cs typeface="Arial" pitchFamily="34" charset="0"/>
                      </a:endParaRPr>
                    </a:p>
                  </a:txBody>
                  <a:tcPr/>
                </a:tc>
              </a:tr>
              <a:tr h="370840">
                <a:tc>
                  <a:txBody>
                    <a:bodyPr/>
                    <a:lstStyle/>
                    <a:p>
                      <a:r>
                        <a:rPr lang="en-US" dirty="0" smtClean="0">
                          <a:latin typeface="Arial" pitchFamily="34" charset="0"/>
                          <a:cs typeface="Arial" pitchFamily="34" charset="0"/>
                        </a:rPr>
                        <a:t>1 char</a:t>
                      </a:r>
                    </a:p>
                    <a:p>
                      <a:r>
                        <a:rPr lang="en-US" baseline="0" dirty="0" smtClean="0">
                          <a:latin typeface="Arial" pitchFamily="34" charset="0"/>
                          <a:cs typeface="Arial" pitchFamily="34" charset="0"/>
                        </a:rPr>
                        <a:t>     :</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2  chars</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2 chars</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0</a:t>
                      </a:r>
                      <a:r>
                        <a:rPr lang="en-US" baseline="0" dirty="0" smtClean="0">
                          <a:latin typeface="Arial" pitchFamily="34" charset="0"/>
                          <a:cs typeface="Arial" pitchFamily="34" charset="0"/>
                        </a:rPr>
                        <a:t> UP TO 2×252  char(s)</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2 chars</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2 chars</a:t>
                      </a:r>
                    </a:p>
                    <a:p>
                      <a:r>
                        <a:rPr lang="en-US" dirty="0" smtClean="0">
                          <a:latin typeface="Arial" pitchFamily="34" charset="0"/>
                          <a:cs typeface="Arial" pitchFamily="34" charset="0"/>
                        </a:rPr>
                        <a:t> CR,LF</a:t>
                      </a:r>
                      <a:endParaRPr lang="en-US" dirty="0">
                        <a:latin typeface="Arial" pitchFamily="34" charset="0"/>
                        <a:cs typeface="Arial" pitchFamily="34" charset="0"/>
                      </a:endParaRPr>
                    </a:p>
                  </a:txBody>
                  <a:tcPr/>
                </a:tc>
              </a:tr>
            </a:tbl>
          </a:graphicData>
        </a:graphic>
      </p:graphicFrame>
    </p:spTree>
  </p:cSld>
  <p:clrMapOvr>
    <a:masterClrMapping/>
  </p:clrMapOvr>
  <p:transition>
    <p:pull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Rectangle 25"/>
          <p:cNvSpPr>
            <a:spLocks noGrp="1" noChangeArrowheads="1"/>
          </p:cNvSpPr>
          <p:nvPr>
            <p:ph idx="1"/>
          </p:nvPr>
        </p:nvSpPr>
        <p:spPr bwMode="auto">
          <a:xfrm>
            <a:off x="609600" y="3200400"/>
            <a:ext cx="8001000" cy="2985433"/>
          </a:xfrm>
          <a:prstGeom prst="rect">
            <a:avLst/>
          </a:prstGeom>
          <a:noFill/>
          <a:ln w="12700">
            <a:noFill/>
            <a:miter lim="800000"/>
            <a:headEnd/>
            <a:tailEnd/>
          </a:ln>
        </p:spPr>
        <p:txBody>
          <a:bodyPr wrap="square" anchor="ctr">
            <a:spAutoFit/>
          </a:bodyPr>
          <a:lstStyle/>
          <a:p>
            <a:pPr algn="r" defTabSz="762000" rtl="1">
              <a:buClr>
                <a:schemeClr val="accent2"/>
              </a:buClr>
              <a:buFont typeface="Wingdings" pitchFamily="2" charset="2"/>
              <a:buNone/>
            </a:pPr>
            <a:r>
              <a:rPr lang="fa-IR" sz="2000" dirty="0" smtClean="0">
                <a:cs typeface="B Nazanin" pitchFamily="2" charset="-78"/>
              </a:rPr>
              <a:t>تجهيزات متصل به باس مرتباً باس را براي يافتن کاراکتر اول مانیتور می کنند. وقتي اين كاراكتر</a:t>
            </a:r>
          </a:p>
          <a:p>
            <a:pPr algn="r" defTabSz="762000" rtl="1">
              <a:buClr>
                <a:schemeClr val="accent2"/>
              </a:buClr>
              <a:buFont typeface="Wingdings" pitchFamily="2" charset="2"/>
              <a:buNone/>
            </a:pPr>
            <a:r>
              <a:rPr lang="fa-IR" sz="2000" dirty="0" smtClean="0">
                <a:cs typeface="B Nazanin" pitchFamily="2" charset="-78"/>
              </a:rPr>
              <a:t> دريافت شد وسيله كاراكتر بعدي را مي گيرد كه آدرس را مشخص ميكند و اگر آدرس به او مربوط بود</a:t>
            </a:r>
          </a:p>
          <a:p>
            <a:pPr algn="r" defTabSz="762000" rtl="1">
              <a:buClr>
                <a:schemeClr val="accent2"/>
              </a:buClr>
              <a:buFont typeface="Wingdings" pitchFamily="2" charset="2"/>
              <a:buNone/>
            </a:pPr>
            <a:r>
              <a:rPr lang="fa-IR" sz="2000" dirty="0" smtClean="0">
                <a:cs typeface="B Nazanin" pitchFamily="2" charset="-78"/>
              </a:rPr>
              <a:t> ساير كاراكترها را دريافت ميكند تا بسته به پايان برسد.</a:t>
            </a:r>
            <a:endParaRPr lang="en-US" sz="2000" dirty="0" smtClean="0">
              <a:cs typeface="B Nazanin" pitchFamily="2" charset="-78"/>
            </a:endParaRPr>
          </a:p>
          <a:p>
            <a:pPr algn="r" defTabSz="762000" rtl="1">
              <a:buClr>
                <a:schemeClr val="accent2"/>
              </a:buClr>
              <a:buFont typeface="Wingdings" pitchFamily="2" charset="2"/>
              <a:buNone/>
            </a:pPr>
            <a:endParaRPr lang="fa-IR" sz="2000" dirty="0" smtClean="0">
              <a:cs typeface="B Nazanin" pitchFamily="2" charset="-78"/>
            </a:endParaRPr>
          </a:p>
          <a:p>
            <a:pPr algn="r" defTabSz="762000" rtl="1">
              <a:buClr>
                <a:schemeClr val="accent2"/>
              </a:buClr>
              <a:buFont typeface="Wingdings" pitchFamily="2" charset="2"/>
              <a:buNone/>
            </a:pPr>
            <a:r>
              <a:rPr lang="fa-IR" sz="2000" dirty="0" smtClean="0">
                <a:cs typeface="B Nazanin" pitchFamily="2" charset="-78"/>
              </a:rPr>
              <a:t>كاراكتر پاياني</a:t>
            </a:r>
            <a:r>
              <a:rPr lang="en-US" sz="2000" dirty="0" smtClean="0">
                <a:cs typeface="B Nazanin" pitchFamily="2" charset="-78"/>
              </a:rPr>
              <a:t> Carriage Return-Line Feed</a:t>
            </a:r>
            <a:r>
              <a:rPr lang="fa-IR" sz="2000" dirty="0" smtClean="0">
                <a:cs typeface="B Nazanin" pitchFamily="2" charset="-78"/>
              </a:rPr>
              <a:t>یا </a:t>
            </a:r>
            <a:r>
              <a:rPr lang="en-US" sz="2000" dirty="0" smtClean="0">
                <a:cs typeface="B Nazanin" pitchFamily="2" charset="-78"/>
              </a:rPr>
              <a:t>CRLF </a:t>
            </a:r>
            <a:r>
              <a:rPr lang="fa-IR" sz="2000" dirty="0" smtClean="0">
                <a:cs typeface="B Nazanin" pitchFamily="2" charset="-78"/>
              </a:rPr>
              <a:t>است . هر بايت ديتا نياز به 2 كاراكتر</a:t>
            </a:r>
            <a:endParaRPr lang="en-US" sz="2000" dirty="0" smtClean="0">
              <a:cs typeface="B Nazanin" pitchFamily="2" charset="-78"/>
            </a:endParaRPr>
          </a:p>
          <a:p>
            <a:pPr algn="r" defTabSz="762000" rtl="1">
              <a:buClr>
                <a:schemeClr val="accent2"/>
              </a:buClr>
              <a:buFont typeface="Wingdings" pitchFamily="2" charset="2"/>
              <a:buNone/>
            </a:pPr>
            <a:r>
              <a:rPr lang="fa-IR" sz="2000" dirty="0" smtClean="0">
                <a:cs typeface="B Nazanin" pitchFamily="2" charset="-78"/>
              </a:rPr>
              <a:t> براي</a:t>
            </a:r>
            <a:r>
              <a:rPr lang="en-US" sz="2000" dirty="0" smtClean="0">
                <a:cs typeface="B Nazanin" pitchFamily="2" charset="-78"/>
              </a:rPr>
              <a:t> </a:t>
            </a:r>
            <a:r>
              <a:rPr lang="fa-IR" sz="2000" dirty="0" smtClean="0">
                <a:cs typeface="B Nazanin" pitchFamily="2" charset="-78"/>
              </a:rPr>
              <a:t>كد كردن ديتا داردبنابراين براي اطمينان از سازگاري بين مدهاي</a:t>
            </a:r>
            <a:r>
              <a:rPr lang="en-US" sz="2000" dirty="0" smtClean="0">
                <a:cs typeface="B Nazanin" pitchFamily="2" charset="-78"/>
              </a:rPr>
              <a:t>ASCII </a:t>
            </a:r>
            <a:r>
              <a:rPr lang="fa-IR" sz="2000" dirty="0" smtClean="0">
                <a:cs typeface="B Nazanin" pitchFamily="2" charset="-78"/>
              </a:rPr>
              <a:t> و </a:t>
            </a:r>
            <a:r>
              <a:rPr lang="en-US" sz="2000" dirty="0" smtClean="0">
                <a:cs typeface="B Nazanin" pitchFamily="2" charset="-78"/>
              </a:rPr>
              <a:t>RTU</a:t>
            </a:r>
            <a:r>
              <a:rPr lang="fa-IR" sz="2000" dirty="0" smtClean="0">
                <a:cs typeface="B Nazanin" pitchFamily="2" charset="-78"/>
              </a:rPr>
              <a:t> ماكزيمم </a:t>
            </a:r>
            <a:endParaRPr lang="en-US" sz="2000" dirty="0" smtClean="0">
              <a:cs typeface="B Nazanin" pitchFamily="2" charset="-78"/>
            </a:endParaRPr>
          </a:p>
          <a:p>
            <a:pPr algn="r" defTabSz="762000" rtl="1">
              <a:buClr>
                <a:schemeClr val="accent2"/>
              </a:buClr>
              <a:buFont typeface="Wingdings" pitchFamily="2" charset="2"/>
              <a:buNone/>
            </a:pPr>
            <a:r>
              <a:rPr lang="fa-IR" sz="2000" dirty="0" smtClean="0">
                <a:cs typeface="B Nazanin" pitchFamily="2" charset="-78"/>
              </a:rPr>
              <a:t>سايز اختصاص يافته  256×2 كاراكتر است يعني دو برابرسايز ديتاي </a:t>
            </a:r>
            <a:r>
              <a:rPr lang="en-US" sz="2000" dirty="0" smtClean="0">
                <a:cs typeface="B Nazanin" pitchFamily="2" charset="-78"/>
              </a:rPr>
              <a:t>RTU</a:t>
            </a:r>
            <a:r>
              <a:rPr lang="fa-IR" sz="2000" dirty="0" smtClean="0">
                <a:cs typeface="B Nazanin" pitchFamily="2" charset="-78"/>
              </a:rPr>
              <a:t> . بدين ترتيب سايز كل </a:t>
            </a:r>
            <a:endParaRPr lang="en-US" sz="2000" dirty="0" smtClean="0">
              <a:cs typeface="B Nazanin" pitchFamily="2" charset="-78"/>
            </a:endParaRPr>
          </a:p>
          <a:p>
            <a:pPr algn="r" defTabSz="762000" rtl="1">
              <a:buClr>
                <a:schemeClr val="accent2"/>
              </a:buClr>
              <a:buFont typeface="Wingdings" pitchFamily="2" charset="2"/>
              <a:buNone/>
            </a:pPr>
            <a:r>
              <a:rPr lang="fa-IR" sz="2000" dirty="0" smtClean="0">
                <a:cs typeface="B Nazanin" pitchFamily="2" charset="-78"/>
              </a:rPr>
              <a:t>فريم مطابق شكل قبلی 513 كاراكتر خواهد بود.كنترل خطا در اين مد توسط</a:t>
            </a:r>
            <a:r>
              <a:rPr lang="en-US" sz="2000" dirty="0" smtClean="0">
                <a:cs typeface="B Nazanin" pitchFamily="2" charset="-78"/>
              </a:rPr>
              <a:t>LRC </a:t>
            </a:r>
            <a:r>
              <a:rPr lang="fa-IR" sz="2000" dirty="0" smtClean="0">
                <a:cs typeface="B Nazanin" pitchFamily="2" charset="-78"/>
              </a:rPr>
              <a:t> انجام می شود.</a:t>
            </a:r>
            <a:endParaRPr lang="fr-FR" sz="2000" dirty="0" smtClean="0">
              <a:solidFill>
                <a:schemeClr val="tx1"/>
              </a:solidFill>
              <a:latin typeface="Arial" charset="0"/>
              <a:cs typeface="B Nazanin" pitchFamily="2" charset="-78"/>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39</a:t>
            </a:fld>
            <a:endParaRPr lang="en-US"/>
          </a:p>
        </p:txBody>
      </p:sp>
      <p:sp>
        <p:nvSpPr>
          <p:cNvPr id="6" name="Rectangle 27"/>
          <p:cNvSpPr>
            <a:spLocks noChangeAspect="1" noChangeArrowheads="1"/>
          </p:cNvSpPr>
          <p:nvPr/>
        </p:nvSpPr>
        <p:spPr bwMode="auto">
          <a:xfrm>
            <a:off x="381000" y="1524000"/>
            <a:ext cx="604837" cy="533400"/>
          </a:xfrm>
          <a:prstGeom prst="rect">
            <a:avLst/>
          </a:prstGeom>
          <a:solidFill>
            <a:srgbClr val="F2F69E"/>
          </a:solidFill>
          <a:ln w="12700">
            <a:solidFill>
              <a:schemeClr val="tx1"/>
            </a:solidFill>
            <a:miter lim="800000"/>
            <a:headEnd/>
            <a:tailEnd/>
          </a:ln>
        </p:spPr>
        <p:txBody>
          <a:bodyPr wrap="none" anchor="ctr"/>
          <a:lstStyle/>
          <a:p>
            <a:pPr defTabSz="762000"/>
            <a:r>
              <a:rPr lang="en-GB" sz="2000">
                <a:solidFill>
                  <a:srgbClr val="3333FF"/>
                </a:solidFill>
              </a:rPr>
              <a:t>:</a:t>
            </a:r>
          </a:p>
        </p:txBody>
      </p:sp>
      <p:sp>
        <p:nvSpPr>
          <p:cNvPr id="7" name="Rectangle 6"/>
          <p:cNvSpPr>
            <a:spLocks noChangeAspect="1" noChangeArrowheads="1"/>
          </p:cNvSpPr>
          <p:nvPr/>
        </p:nvSpPr>
        <p:spPr bwMode="auto">
          <a:xfrm>
            <a:off x="990600" y="1524000"/>
            <a:ext cx="1214438" cy="533400"/>
          </a:xfrm>
          <a:prstGeom prst="rect">
            <a:avLst/>
          </a:prstGeom>
          <a:solidFill>
            <a:srgbClr val="99FFCC"/>
          </a:solidFill>
          <a:ln w="12700">
            <a:solidFill>
              <a:schemeClr val="tx1"/>
            </a:solidFill>
            <a:miter lim="800000"/>
            <a:headEnd/>
            <a:tailEnd/>
          </a:ln>
        </p:spPr>
        <p:txBody>
          <a:bodyPr wrap="none" anchor="ctr"/>
          <a:lstStyle/>
          <a:p>
            <a:pPr defTabSz="762000"/>
            <a:r>
              <a:rPr lang="en-GB" sz="2000" dirty="0">
                <a:solidFill>
                  <a:srgbClr val="3333FF"/>
                </a:solidFill>
              </a:rPr>
              <a:t>Address</a:t>
            </a:r>
          </a:p>
        </p:txBody>
      </p:sp>
      <p:sp>
        <p:nvSpPr>
          <p:cNvPr id="8" name="Rectangle 9"/>
          <p:cNvSpPr>
            <a:spLocks noChangeAspect="1" noChangeArrowheads="1"/>
          </p:cNvSpPr>
          <p:nvPr/>
        </p:nvSpPr>
        <p:spPr bwMode="auto">
          <a:xfrm>
            <a:off x="2209800" y="1524000"/>
            <a:ext cx="1347787" cy="533400"/>
          </a:xfrm>
          <a:prstGeom prst="rect">
            <a:avLst/>
          </a:prstGeom>
          <a:solidFill>
            <a:srgbClr val="DCF80A"/>
          </a:solidFill>
          <a:ln w="12700">
            <a:solidFill>
              <a:schemeClr val="tx1"/>
            </a:solidFill>
            <a:miter lim="800000"/>
            <a:headEnd/>
            <a:tailEnd/>
          </a:ln>
        </p:spPr>
        <p:txBody>
          <a:bodyPr wrap="none" anchor="ctr"/>
          <a:lstStyle/>
          <a:p>
            <a:pPr defTabSz="762000"/>
            <a:r>
              <a:rPr lang="en-GB" sz="2000" dirty="0">
                <a:solidFill>
                  <a:srgbClr val="3333FF"/>
                </a:solidFill>
              </a:rPr>
              <a:t>Function</a:t>
            </a:r>
          </a:p>
        </p:txBody>
      </p:sp>
      <p:sp>
        <p:nvSpPr>
          <p:cNvPr id="9" name="Rectangle 8"/>
          <p:cNvSpPr>
            <a:spLocks noChangeAspect="1" noChangeArrowheads="1"/>
          </p:cNvSpPr>
          <p:nvPr/>
        </p:nvSpPr>
        <p:spPr bwMode="auto">
          <a:xfrm>
            <a:off x="3581400" y="1524000"/>
            <a:ext cx="2133600" cy="533400"/>
          </a:xfrm>
          <a:prstGeom prst="rect">
            <a:avLst/>
          </a:prstGeom>
          <a:solidFill>
            <a:srgbClr val="66FF33"/>
          </a:solidFill>
          <a:ln w="12700">
            <a:solidFill>
              <a:schemeClr val="tx1"/>
            </a:solidFill>
            <a:miter lim="800000"/>
            <a:headEnd/>
            <a:tailEnd/>
          </a:ln>
        </p:spPr>
        <p:txBody>
          <a:bodyPr wrap="none" anchor="ctr"/>
          <a:lstStyle/>
          <a:p>
            <a:pPr defTabSz="762000"/>
            <a:r>
              <a:rPr lang="en-GB" sz="2000" dirty="0">
                <a:solidFill>
                  <a:srgbClr val="3333FF"/>
                </a:solidFill>
              </a:rPr>
              <a:t>Data</a:t>
            </a:r>
            <a:endParaRPr lang="en-GB" dirty="0">
              <a:solidFill>
                <a:srgbClr val="3333FF"/>
              </a:solidFill>
            </a:endParaRPr>
          </a:p>
        </p:txBody>
      </p:sp>
      <p:sp>
        <p:nvSpPr>
          <p:cNvPr id="10" name="Rectangle 7"/>
          <p:cNvSpPr>
            <a:spLocks noChangeAspect="1" noChangeArrowheads="1"/>
          </p:cNvSpPr>
          <p:nvPr/>
        </p:nvSpPr>
        <p:spPr bwMode="auto">
          <a:xfrm>
            <a:off x="5486400" y="1524000"/>
            <a:ext cx="1827212" cy="533400"/>
          </a:xfrm>
          <a:prstGeom prst="rect">
            <a:avLst/>
          </a:prstGeom>
          <a:solidFill>
            <a:srgbClr val="FF9933"/>
          </a:solidFill>
          <a:ln w="12700">
            <a:solidFill>
              <a:schemeClr val="tx1"/>
            </a:solidFill>
            <a:miter lim="800000"/>
            <a:headEnd/>
            <a:tailEnd/>
          </a:ln>
        </p:spPr>
        <p:txBody>
          <a:bodyPr wrap="none" anchor="ctr"/>
          <a:lstStyle/>
          <a:p>
            <a:pPr defTabSz="762000"/>
            <a:r>
              <a:rPr lang="en-GB" sz="2000" dirty="0" smtClean="0">
                <a:solidFill>
                  <a:srgbClr val="3333FF"/>
                </a:solidFill>
              </a:rPr>
              <a:t>Checksum</a:t>
            </a:r>
            <a:r>
              <a:rPr lang="en-US" sz="2000" dirty="0" smtClean="0">
                <a:solidFill>
                  <a:srgbClr val="3333FF"/>
                </a:solidFill>
              </a:rPr>
              <a:t>(LRC)</a:t>
            </a:r>
            <a:endParaRPr lang="en-GB" sz="2000" dirty="0">
              <a:solidFill>
                <a:srgbClr val="3333FF"/>
              </a:solidFill>
            </a:endParaRPr>
          </a:p>
        </p:txBody>
      </p:sp>
      <p:sp>
        <p:nvSpPr>
          <p:cNvPr id="11" name="Rectangle 28"/>
          <p:cNvSpPr>
            <a:spLocks noChangeAspect="1" noChangeArrowheads="1"/>
          </p:cNvSpPr>
          <p:nvPr/>
        </p:nvSpPr>
        <p:spPr bwMode="auto">
          <a:xfrm>
            <a:off x="7315200" y="1524000"/>
            <a:ext cx="604837" cy="533400"/>
          </a:xfrm>
          <a:prstGeom prst="rect">
            <a:avLst/>
          </a:prstGeom>
          <a:solidFill>
            <a:srgbClr val="E7CFC7"/>
          </a:solidFill>
          <a:ln w="12700">
            <a:solidFill>
              <a:schemeClr val="tx1"/>
            </a:solidFill>
            <a:miter lim="800000"/>
            <a:headEnd/>
            <a:tailEnd/>
          </a:ln>
        </p:spPr>
        <p:txBody>
          <a:bodyPr wrap="none" anchor="ctr"/>
          <a:lstStyle/>
          <a:p>
            <a:pPr defTabSz="762000"/>
            <a:r>
              <a:rPr lang="en-GB" sz="2000" dirty="0">
                <a:solidFill>
                  <a:srgbClr val="3333FF"/>
                </a:solidFill>
              </a:rPr>
              <a:t>CR</a:t>
            </a:r>
          </a:p>
        </p:txBody>
      </p:sp>
      <p:sp>
        <p:nvSpPr>
          <p:cNvPr id="12" name="Rectangle 29"/>
          <p:cNvSpPr>
            <a:spLocks noChangeAspect="1" noChangeArrowheads="1"/>
          </p:cNvSpPr>
          <p:nvPr/>
        </p:nvSpPr>
        <p:spPr bwMode="auto">
          <a:xfrm>
            <a:off x="7924800" y="1524000"/>
            <a:ext cx="604837" cy="533400"/>
          </a:xfrm>
          <a:prstGeom prst="rect">
            <a:avLst/>
          </a:prstGeom>
          <a:solidFill>
            <a:srgbClr val="F2F69E"/>
          </a:solidFill>
          <a:ln w="12700">
            <a:solidFill>
              <a:schemeClr val="tx1"/>
            </a:solidFill>
            <a:miter lim="800000"/>
            <a:headEnd/>
            <a:tailEnd/>
          </a:ln>
        </p:spPr>
        <p:txBody>
          <a:bodyPr wrap="none" anchor="ctr"/>
          <a:lstStyle/>
          <a:p>
            <a:pPr defTabSz="762000"/>
            <a:r>
              <a:rPr lang="en-GB" sz="2000" dirty="0">
                <a:solidFill>
                  <a:srgbClr val="3333FF"/>
                </a:solidFill>
              </a:rPr>
              <a:t>LF</a:t>
            </a:r>
          </a:p>
        </p:txBody>
      </p:sp>
      <p:sp>
        <p:nvSpPr>
          <p:cNvPr id="13" name="Line 31"/>
          <p:cNvSpPr>
            <a:spLocks noChangeShapeType="1"/>
          </p:cNvSpPr>
          <p:nvPr/>
        </p:nvSpPr>
        <p:spPr bwMode="auto">
          <a:xfrm flipV="1">
            <a:off x="762000" y="2057400"/>
            <a:ext cx="0" cy="533400"/>
          </a:xfrm>
          <a:prstGeom prst="line">
            <a:avLst/>
          </a:prstGeom>
          <a:noFill/>
          <a:ln w="38100">
            <a:solidFill>
              <a:schemeClr val="hlink"/>
            </a:solidFill>
            <a:round/>
            <a:headEnd/>
            <a:tailEnd type="triangle" w="med" len="med"/>
          </a:ln>
        </p:spPr>
        <p:txBody>
          <a:bodyPr wrap="none" anchor="ctr"/>
          <a:lstStyle/>
          <a:p>
            <a:endParaRPr lang="en-US"/>
          </a:p>
        </p:txBody>
      </p:sp>
      <p:sp>
        <p:nvSpPr>
          <p:cNvPr id="14" name="Text Box 30"/>
          <p:cNvSpPr txBox="1">
            <a:spLocks noChangeArrowheads="1"/>
          </p:cNvSpPr>
          <p:nvPr/>
        </p:nvSpPr>
        <p:spPr bwMode="auto">
          <a:xfrm>
            <a:off x="228600" y="2590800"/>
            <a:ext cx="966787" cy="369332"/>
          </a:xfrm>
          <a:prstGeom prst="rect">
            <a:avLst/>
          </a:prstGeom>
          <a:noFill/>
          <a:ln w="12700">
            <a:noFill/>
            <a:miter lim="800000"/>
            <a:headEnd/>
            <a:tailEnd/>
          </a:ln>
        </p:spPr>
        <p:txBody>
          <a:bodyPr wrap="square" anchor="ctr">
            <a:spAutoFit/>
          </a:bodyPr>
          <a:lstStyle/>
          <a:p>
            <a:pPr defTabSz="762000"/>
            <a:r>
              <a:rPr lang="fr-FR" dirty="0">
                <a:solidFill>
                  <a:schemeClr val="tx1"/>
                </a:solidFill>
                <a:latin typeface="Arial" charset="0"/>
              </a:rPr>
              <a:t>3A </a:t>
            </a:r>
            <a:r>
              <a:rPr lang="fr-FR" sz="1400" b="1" dirty="0" err="1">
                <a:solidFill>
                  <a:schemeClr val="tx1"/>
                </a:solidFill>
                <a:latin typeface="Arial" charset="0"/>
              </a:rPr>
              <a:t>Hex</a:t>
            </a:r>
            <a:endParaRPr lang="fr-FR" b="1" dirty="0"/>
          </a:p>
        </p:txBody>
      </p:sp>
      <p:sp>
        <p:nvSpPr>
          <p:cNvPr id="15" name="Line 34"/>
          <p:cNvSpPr>
            <a:spLocks noChangeShapeType="1"/>
          </p:cNvSpPr>
          <p:nvPr/>
        </p:nvSpPr>
        <p:spPr bwMode="auto">
          <a:xfrm flipV="1">
            <a:off x="7086600" y="2057400"/>
            <a:ext cx="457200" cy="533400"/>
          </a:xfrm>
          <a:prstGeom prst="line">
            <a:avLst/>
          </a:prstGeom>
          <a:noFill/>
          <a:ln w="38100">
            <a:solidFill>
              <a:schemeClr val="hlink"/>
            </a:solidFill>
            <a:round/>
            <a:headEnd/>
            <a:tailEnd type="triangle" w="med" len="med"/>
          </a:ln>
        </p:spPr>
        <p:txBody>
          <a:bodyPr wrap="none" anchor="ctr"/>
          <a:lstStyle/>
          <a:p>
            <a:endParaRPr lang="en-US"/>
          </a:p>
        </p:txBody>
      </p:sp>
      <p:sp>
        <p:nvSpPr>
          <p:cNvPr id="16" name="Text Box 32"/>
          <p:cNvSpPr txBox="1">
            <a:spLocks noChangeArrowheads="1"/>
          </p:cNvSpPr>
          <p:nvPr/>
        </p:nvSpPr>
        <p:spPr bwMode="auto">
          <a:xfrm>
            <a:off x="6324600" y="2514600"/>
            <a:ext cx="984250" cy="457200"/>
          </a:xfrm>
          <a:prstGeom prst="rect">
            <a:avLst/>
          </a:prstGeom>
          <a:noFill/>
          <a:ln w="12700">
            <a:noFill/>
            <a:miter lim="800000"/>
            <a:headEnd/>
            <a:tailEnd/>
          </a:ln>
        </p:spPr>
        <p:txBody>
          <a:bodyPr wrap="none" anchor="ctr">
            <a:spAutoFit/>
          </a:bodyPr>
          <a:lstStyle/>
          <a:p>
            <a:pPr defTabSz="762000"/>
            <a:r>
              <a:rPr lang="fr-FR" dirty="0">
                <a:solidFill>
                  <a:schemeClr val="tx1"/>
                </a:solidFill>
                <a:latin typeface="Arial" charset="0"/>
              </a:rPr>
              <a:t>0D </a:t>
            </a:r>
            <a:r>
              <a:rPr lang="fr-FR" sz="1400" b="1" dirty="0" err="1">
                <a:solidFill>
                  <a:schemeClr val="tx1"/>
                </a:solidFill>
                <a:latin typeface="Arial" charset="0"/>
              </a:rPr>
              <a:t>Hex</a:t>
            </a:r>
            <a:endParaRPr lang="fr-FR" b="1" dirty="0"/>
          </a:p>
        </p:txBody>
      </p:sp>
      <p:sp>
        <p:nvSpPr>
          <p:cNvPr id="18" name="Text Box 33"/>
          <p:cNvSpPr txBox="1">
            <a:spLocks noChangeArrowheads="1"/>
          </p:cNvSpPr>
          <p:nvPr/>
        </p:nvSpPr>
        <p:spPr bwMode="auto">
          <a:xfrm>
            <a:off x="7543800" y="2514600"/>
            <a:ext cx="966788" cy="369332"/>
          </a:xfrm>
          <a:prstGeom prst="rect">
            <a:avLst/>
          </a:prstGeom>
          <a:noFill/>
          <a:ln w="12700">
            <a:noFill/>
            <a:miter lim="800000"/>
            <a:headEnd/>
            <a:tailEnd/>
          </a:ln>
        </p:spPr>
        <p:txBody>
          <a:bodyPr wrap="square" anchor="ctr">
            <a:spAutoFit/>
          </a:bodyPr>
          <a:lstStyle/>
          <a:p>
            <a:pPr defTabSz="762000"/>
            <a:r>
              <a:rPr lang="fr-FR" dirty="0">
                <a:solidFill>
                  <a:schemeClr val="tx1"/>
                </a:solidFill>
                <a:latin typeface="Arial" charset="0"/>
              </a:rPr>
              <a:t>0A </a:t>
            </a:r>
            <a:r>
              <a:rPr lang="fr-FR" sz="1400" b="1" dirty="0" err="1">
                <a:solidFill>
                  <a:schemeClr val="tx1"/>
                </a:solidFill>
                <a:latin typeface="Arial" charset="0"/>
              </a:rPr>
              <a:t>Hex</a:t>
            </a:r>
            <a:endParaRPr lang="fr-FR" b="1" dirty="0"/>
          </a:p>
        </p:txBody>
      </p:sp>
      <p:sp>
        <p:nvSpPr>
          <p:cNvPr id="20" name="Line 31"/>
          <p:cNvSpPr>
            <a:spLocks noChangeShapeType="1"/>
          </p:cNvSpPr>
          <p:nvPr/>
        </p:nvSpPr>
        <p:spPr bwMode="auto">
          <a:xfrm flipV="1">
            <a:off x="8229600" y="2057400"/>
            <a:ext cx="0" cy="533400"/>
          </a:xfrm>
          <a:prstGeom prst="line">
            <a:avLst/>
          </a:prstGeom>
          <a:noFill/>
          <a:ln w="38100">
            <a:solidFill>
              <a:schemeClr val="hlink"/>
            </a:solidFill>
            <a:round/>
            <a:headEnd/>
            <a:tailEnd type="triangle" w="med" len="med"/>
          </a:ln>
        </p:spPr>
        <p:txBody>
          <a:bodyPr wrap="none" anchor="ctr"/>
          <a:lstStyle/>
          <a:p>
            <a:endParaRPr lang="en-US"/>
          </a:p>
        </p:txBody>
      </p:sp>
    </p:spTree>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r" rtl="1"/>
            <a:r>
              <a:rPr lang="fa-IR" dirty="0" smtClean="0">
                <a:latin typeface="Arial" pitchFamily="34" charset="0"/>
                <a:cs typeface="B Nazanin" pitchFamily="2" charset="-78"/>
              </a:rPr>
              <a:t>مقدمه:</a:t>
            </a:r>
            <a:endParaRPr lang="en-US" dirty="0">
              <a:latin typeface="Arial" pitchFamily="34" charset="0"/>
              <a:cs typeface="B Nazanin" pitchFamily="2" charset="-78"/>
            </a:endParaRPr>
          </a:p>
        </p:txBody>
      </p:sp>
      <p:sp>
        <p:nvSpPr>
          <p:cNvPr id="3" name="Content Placeholder 2"/>
          <p:cNvSpPr>
            <a:spLocks noGrp="1"/>
          </p:cNvSpPr>
          <p:nvPr>
            <p:ph idx="1"/>
          </p:nvPr>
        </p:nvSpPr>
        <p:spPr>
          <a:xfrm>
            <a:off x="304800" y="1554162"/>
            <a:ext cx="8686800" cy="5303838"/>
          </a:xfrm>
        </p:spPr>
        <p:txBody>
          <a:bodyPr>
            <a:normAutofit/>
          </a:bodyPr>
          <a:lstStyle/>
          <a:p>
            <a:pPr algn="r" rtl="1">
              <a:buNone/>
            </a:pPr>
            <a:r>
              <a:rPr lang="en-US" sz="2000" dirty="0" smtClean="0">
                <a:cs typeface="B Nazanin" pitchFamily="2" charset="-78"/>
              </a:rPr>
              <a:t>●</a:t>
            </a:r>
            <a:r>
              <a:rPr lang="fa-IR" sz="2400" dirty="0" smtClean="0">
                <a:cs typeface="B Nazanin" pitchFamily="2" charset="-78"/>
              </a:rPr>
              <a:t>پیچیدگی ارتباط با افزایش وسایل:</a:t>
            </a:r>
          </a:p>
          <a:p>
            <a:pPr algn="r" rtl="1">
              <a:buNone/>
            </a:pPr>
            <a:r>
              <a:rPr lang="fa-IR" sz="2000" dirty="0" smtClean="0">
                <a:cs typeface="B Nazanin" pitchFamily="2" charset="-78"/>
              </a:rPr>
              <a:t>از انجا که توسط</a:t>
            </a:r>
            <a:r>
              <a:rPr lang="en-US" sz="1800" dirty="0" smtClean="0">
                <a:cs typeface="B Nazanin" pitchFamily="2" charset="-78"/>
              </a:rPr>
              <a:t>RS</a:t>
            </a:r>
            <a:r>
              <a:rPr lang="en-US" sz="1800" dirty="0" smtClean="0">
                <a:latin typeface="Arial" pitchFamily="34" charset="0"/>
                <a:cs typeface="Arial" pitchFamily="34" charset="0"/>
              </a:rPr>
              <a:t>232 </a:t>
            </a:r>
            <a:r>
              <a:rPr lang="en-US" sz="1800" dirty="0" smtClean="0">
                <a:cs typeface="B Nazanin" pitchFamily="2" charset="-78"/>
              </a:rPr>
              <a:t> </a:t>
            </a:r>
            <a:r>
              <a:rPr lang="fa-IR" sz="2000" dirty="0" smtClean="0">
                <a:cs typeface="B Nazanin" pitchFamily="2" charset="-78"/>
              </a:rPr>
              <a:t> تنها دو وسیله و با</a:t>
            </a:r>
            <a:r>
              <a:rPr lang="en-US" sz="2000" dirty="0" smtClean="0">
                <a:cs typeface="B Nazanin" pitchFamily="2" charset="-78"/>
              </a:rPr>
              <a:t>RS</a:t>
            </a:r>
            <a:r>
              <a:rPr lang="en-US" sz="2000" dirty="0" smtClean="0">
                <a:latin typeface="Arial" pitchFamily="34" charset="0"/>
                <a:cs typeface="Arial" pitchFamily="34" charset="0"/>
              </a:rPr>
              <a:t>485 </a:t>
            </a:r>
            <a:r>
              <a:rPr lang="fa-IR" sz="2000" dirty="0" smtClean="0">
                <a:cs typeface="B Nazanin" pitchFamily="2" charset="-78"/>
              </a:rPr>
              <a:t> بین</a:t>
            </a:r>
            <a:r>
              <a:rPr lang="en-US" sz="1800" dirty="0" smtClean="0">
                <a:latin typeface="Arial" pitchFamily="34" charset="0"/>
                <a:cs typeface="Arial" pitchFamily="34" charset="0"/>
              </a:rPr>
              <a:t>20</a:t>
            </a:r>
            <a:r>
              <a:rPr lang="en-US" sz="1800" dirty="0" smtClean="0">
                <a:cs typeface="B Nazanin" pitchFamily="2" charset="-78"/>
              </a:rPr>
              <a:t> </a:t>
            </a:r>
            <a:r>
              <a:rPr lang="fa-IR" sz="1800" dirty="0" smtClean="0">
                <a:cs typeface="B Nazanin" pitchFamily="2" charset="-78"/>
              </a:rPr>
              <a:t>تا  </a:t>
            </a:r>
            <a:r>
              <a:rPr lang="en-US" sz="1800" dirty="0" smtClean="0">
                <a:latin typeface="Arial" pitchFamily="34" charset="0"/>
                <a:cs typeface="Arial" pitchFamily="34" charset="0"/>
              </a:rPr>
              <a:t>30</a:t>
            </a:r>
            <a:r>
              <a:rPr lang="fa-IR" sz="1800" dirty="0" smtClean="0">
                <a:cs typeface="B Nazanin" pitchFamily="2" charset="-78"/>
              </a:rPr>
              <a:t> </a:t>
            </a:r>
            <a:r>
              <a:rPr lang="fa-IR" sz="2000" dirty="0" smtClean="0">
                <a:cs typeface="B Nazanin" pitchFamily="2" charset="-78"/>
              </a:rPr>
              <a:t>وسیله امکان ارتباط دارند از اینرو با </a:t>
            </a:r>
          </a:p>
          <a:p>
            <a:pPr algn="r" rtl="1">
              <a:buNone/>
            </a:pPr>
            <a:r>
              <a:rPr lang="fa-IR" sz="2000" dirty="0" smtClean="0">
                <a:cs typeface="B Nazanin" pitchFamily="2" charset="-78"/>
              </a:rPr>
              <a:t>افزایش وسایل بشتر ، نیاز به ارتباطات پیچیده درختی است.</a:t>
            </a:r>
          </a:p>
          <a:p>
            <a:pPr algn="r" rtl="1">
              <a:buNone/>
            </a:pPr>
            <a:endParaRPr lang="fa-IR" sz="2000" dirty="0" smtClean="0">
              <a:cs typeface="B Nazanin" pitchFamily="2" charset="-78"/>
            </a:endParaRPr>
          </a:p>
          <a:p>
            <a:pPr algn="r" rtl="1">
              <a:buNone/>
            </a:pPr>
            <a:r>
              <a:rPr lang="fa-IR" sz="2000" dirty="0" smtClean="0">
                <a:cs typeface="B Nazanin" pitchFamily="2" charset="-78"/>
              </a:rPr>
              <a:t>●</a:t>
            </a:r>
            <a:r>
              <a:rPr lang="fa-IR" sz="2400" dirty="0" smtClean="0">
                <a:cs typeface="B Nazanin" pitchFamily="2" charset="-78"/>
              </a:rPr>
              <a:t>ارتباط سریال به صورت</a:t>
            </a:r>
            <a:r>
              <a:rPr lang="en-US" sz="2000" dirty="0" smtClean="0">
                <a:cs typeface="B Nazanin" pitchFamily="2" charset="-78"/>
              </a:rPr>
              <a:t>Master/Slave</a:t>
            </a:r>
          </a:p>
          <a:p>
            <a:pPr algn="r" rtl="1">
              <a:buNone/>
            </a:pPr>
            <a:r>
              <a:rPr lang="fa-IR" sz="2000" dirty="0" smtClean="0">
                <a:cs typeface="B Nazanin" pitchFamily="2" charset="-78"/>
              </a:rPr>
              <a:t>این بدین معنی است که تنها بر روی باس یک وسیله </a:t>
            </a:r>
            <a:r>
              <a:rPr lang="en-US" sz="2000" dirty="0" smtClean="0">
                <a:cs typeface="B Nazanin" pitchFamily="2" charset="-78"/>
              </a:rPr>
              <a:t>(Master)</a:t>
            </a:r>
            <a:r>
              <a:rPr lang="fa-IR" sz="2000" dirty="0" smtClean="0">
                <a:cs typeface="B Nazanin" pitchFamily="2" charset="-78"/>
              </a:rPr>
              <a:t> اجازه صحبت با گروهی از</a:t>
            </a:r>
            <a:r>
              <a:rPr lang="en-US" sz="2000" dirty="0" smtClean="0">
                <a:cs typeface="B Nazanin" pitchFamily="2" charset="-78"/>
              </a:rPr>
              <a:t>Slave </a:t>
            </a:r>
            <a:r>
              <a:rPr lang="fa-IR" sz="2000" dirty="0" smtClean="0">
                <a:cs typeface="B Nazanin" pitchFamily="2" charset="-78"/>
              </a:rPr>
              <a:t> ها را دارد</a:t>
            </a:r>
            <a:r>
              <a:rPr lang="en-US" sz="2000" dirty="0" smtClean="0">
                <a:cs typeface="B Nazanin" pitchFamily="2" charset="-78"/>
              </a:rPr>
              <a:t>.</a:t>
            </a:r>
            <a:endParaRPr lang="fa-IR" sz="2000" dirty="0" smtClean="0">
              <a:cs typeface="B Nazanin" pitchFamily="2" charset="-78"/>
            </a:endParaRPr>
          </a:p>
          <a:p>
            <a:pPr algn="r" rtl="1">
              <a:buNone/>
            </a:pPr>
            <a:endParaRPr lang="fa-IR" sz="2000" dirty="0" smtClean="0">
              <a:cs typeface="B Nazanin" pitchFamily="2" charset="-78"/>
            </a:endParaRPr>
          </a:p>
          <a:p>
            <a:pPr algn="ctr" rtl="1">
              <a:buNone/>
            </a:pPr>
            <a:endParaRPr lang="fa-IR" sz="2000" dirty="0" smtClean="0">
              <a:cs typeface="B Nazanin" pitchFamily="2" charset="-78"/>
            </a:endParaRPr>
          </a:p>
          <a:p>
            <a:pPr algn="r" rtl="1">
              <a:buNone/>
            </a:pPr>
            <a:endParaRPr lang="fa-IR" sz="2000" dirty="0" smtClean="0">
              <a:cs typeface="B Nazanin" pitchFamily="2" charset="-78"/>
            </a:endParaRPr>
          </a:p>
          <a:p>
            <a:pPr algn="ctr" rtl="1">
              <a:buNone/>
            </a:pPr>
            <a:endParaRPr lang="fa-IR" sz="2000" dirty="0" smtClean="0">
              <a:cs typeface="B Nazanin" pitchFamily="2" charset="-78"/>
            </a:endParaRPr>
          </a:p>
          <a:p>
            <a:pPr algn="r" rtl="1">
              <a:buNone/>
            </a:pPr>
            <a:endParaRPr lang="fa-IR" sz="2000" dirty="0" smtClean="0">
              <a:cs typeface="B Nazanin" pitchFamily="2" charset="-78"/>
            </a:endParaRPr>
          </a:p>
          <a:p>
            <a:pPr algn="r" rtl="1">
              <a:buNone/>
            </a:pPr>
            <a:endParaRPr lang="en-US" sz="2000" dirty="0">
              <a:cs typeface="B Nazanin" pitchFamily="2" charset="-78"/>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4</a:t>
            </a:fld>
            <a:endParaRPr lang="en-US"/>
          </a:p>
        </p:txBody>
      </p:sp>
    </p:spTree>
  </p:cSld>
  <p:clrMapOvr>
    <a:masterClrMapping/>
  </p:clrMapOvr>
  <p:transition>
    <p:pull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92500" lnSpcReduction="10000"/>
          </a:bodyPr>
          <a:lstStyle/>
          <a:p>
            <a:pPr algn="r" rtl="1">
              <a:buNone/>
            </a:pPr>
            <a:r>
              <a:rPr lang="fa-IR" sz="3300" b="1" dirty="0" smtClean="0">
                <a:solidFill>
                  <a:srgbClr val="FF0000"/>
                </a:solidFill>
                <a:cs typeface="B Nazanin" pitchFamily="2" charset="-78"/>
              </a:rPr>
              <a:t>فانكشن كدهاي </a:t>
            </a:r>
            <a:r>
              <a:rPr lang="en-US" sz="3300" b="1" dirty="0" err="1" smtClean="0">
                <a:solidFill>
                  <a:srgbClr val="FF0000"/>
                </a:solidFill>
                <a:cs typeface="B Nazanin" pitchFamily="2" charset="-78"/>
              </a:rPr>
              <a:t>Modbus</a:t>
            </a:r>
            <a:r>
              <a:rPr lang="fa-IR" sz="3300" b="1" dirty="0" smtClean="0">
                <a:solidFill>
                  <a:srgbClr val="FF0000"/>
                </a:solidFill>
                <a:cs typeface="B Nazanin" pitchFamily="2" charset="-78"/>
              </a:rPr>
              <a:t>:</a:t>
            </a:r>
          </a:p>
          <a:p>
            <a:pPr algn="r" rtl="1">
              <a:buNone/>
            </a:pPr>
            <a:r>
              <a:rPr lang="fa-IR" sz="1900" dirty="0" smtClean="0">
                <a:cs typeface="B Nazanin" pitchFamily="2" charset="-78"/>
              </a:rPr>
              <a:t>نحوه تبادل يا </a:t>
            </a:r>
            <a:r>
              <a:rPr lang="en-US" sz="1900" dirty="0" smtClean="0">
                <a:cs typeface="B Nazanin" pitchFamily="2" charset="-78"/>
              </a:rPr>
              <a:t>Transaction</a:t>
            </a:r>
            <a:r>
              <a:rPr lang="fa-IR" sz="1900" dirty="0" smtClean="0">
                <a:cs typeface="B Nazanin" pitchFamily="2" charset="-78"/>
              </a:rPr>
              <a:t> ديتا روي شبكه</a:t>
            </a:r>
            <a:r>
              <a:rPr lang="en-US" sz="1900" dirty="0" smtClean="0">
                <a:cs typeface="B Nazanin" pitchFamily="2" charset="-78"/>
              </a:rPr>
              <a:t> </a:t>
            </a:r>
            <a:r>
              <a:rPr lang="fa-IR" sz="1900" dirty="0" smtClean="0">
                <a:cs typeface="B Nazanin" pitchFamily="2" charset="-78"/>
              </a:rPr>
              <a:t> </a:t>
            </a:r>
            <a:r>
              <a:rPr lang="en-US" sz="1900" dirty="0" smtClean="0">
                <a:cs typeface="B Nazanin" pitchFamily="2" charset="-78"/>
              </a:rPr>
              <a:t> </a:t>
            </a:r>
            <a:r>
              <a:rPr lang="en-US" sz="1900" dirty="0" err="1" smtClean="0">
                <a:cs typeface="B Nazanin" pitchFamily="2" charset="-78"/>
              </a:rPr>
              <a:t>Modbus</a:t>
            </a:r>
            <a:r>
              <a:rPr lang="fa-IR" sz="1900" dirty="0" smtClean="0">
                <a:cs typeface="B Nazanin" pitchFamily="2" charset="-78"/>
              </a:rPr>
              <a:t>.</a:t>
            </a:r>
          </a:p>
          <a:p>
            <a:pPr algn="r" rtl="1">
              <a:buNone/>
            </a:pPr>
            <a:endParaRPr lang="fa-IR" sz="2400" cap="all" dirty="0" smtClean="0">
              <a:latin typeface="Arial" pitchFamily="34" charset="0"/>
              <a:cs typeface="B Nazanin" pitchFamily="2" charset="-78"/>
            </a:endParaRPr>
          </a:p>
          <a:p>
            <a:pPr algn="r" rtl="1"/>
            <a:r>
              <a:rPr lang="fa-IR" sz="2400" dirty="0" smtClean="0">
                <a:cs typeface="B Nazanin" pitchFamily="2" charset="-78"/>
              </a:rPr>
              <a:t>فيلد</a:t>
            </a:r>
            <a:r>
              <a:rPr lang="en-US" sz="2400" dirty="0" smtClean="0">
                <a:cs typeface="B Nazanin" pitchFamily="2" charset="-78"/>
              </a:rPr>
              <a:t> </a:t>
            </a:r>
            <a:r>
              <a:rPr lang="fa-IR" sz="2400" dirty="0" smtClean="0">
                <a:cs typeface="B Nazanin" pitchFamily="2" charset="-78"/>
              </a:rPr>
              <a:t> </a:t>
            </a:r>
            <a:r>
              <a:rPr lang="en-US" sz="2400" dirty="0" smtClean="0">
                <a:cs typeface="B Nazanin" pitchFamily="2" charset="-78"/>
              </a:rPr>
              <a:t> Function Code</a:t>
            </a:r>
            <a:r>
              <a:rPr lang="fa-IR" sz="2400" dirty="0" smtClean="0">
                <a:cs typeface="B Nazanin" pitchFamily="2" charset="-78"/>
              </a:rPr>
              <a:t> يك بايت است كه مي تواند بين 1 تا 255 دسيمال باشد.</a:t>
            </a:r>
            <a:endParaRPr lang="en-US" sz="2400" dirty="0" smtClean="0">
              <a:cs typeface="B Nazanin" pitchFamily="2" charset="-78"/>
            </a:endParaRPr>
          </a:p>
          <a:p>
            <a:pPr algn="r" rtl="1"/>
            <a:r>
              <a:rPr lang="fa-IR" sz="2400" dirty="0" smtClean="0">
                <a:cs typeface="B Nazanin" pitchFamily="2" charset="-78"/>
              </a:rPr>
              <a:t> كدهاي 1 تا 127 براي كار نرمال و كدهاي 128 تا 255 براي پاسخ هاي </a:t>
            </a:r>
            <a:r>
              <a:rPr lang="en-US" sz="2400" dirty="0" smtClean="0">
                <a:cs typeface="B Nazanin" pitchFamily="2" charset="-78"/>
              </a:rPr>
              <a:t>Exception</a:t>
            </a:r>
            <a:r>
              <a:rPr lang="fa-IR" sz="2400" dirty="0" smtClean="0">
                <a:cs typeface="B Nazanin" pitchFamily="2" charset="-78"/>
              </a:rPr>
              <a:t> كه براي شرايط خطا طراحي شده بكار ميرود.</a:t>
            </a:r>
            <a:endParaRPr lang="en-US" sz="2400" dirty="0" smtClean="0">
              <a:cs typeface="B Nazanin" pitchFamily="2" charset="-78"/>
            </a:endParaRPr>
          </a:p>
          <a:p>
            <a:pPr algn="r" rtl="1"/>
            <a:r>
              <a:rPr lang="fa-IR" sz="2400" dirty="0" smtClean="0">
                <a:cs typeface="B Nazanin" pitchFamily="2" charset="-78"/>
              </a:rPr>
              <a:t> فيلد </a:t>
            </a:r>
            <a:r>
              <a:rPr lang="en-US" sz="2400" dirty="0" smtClean="0">
                <a:cs typeface="B Nazanin" pitchFamily="2" charset="-78"/>
              </a:rPr>
              <a:t> Data</a:t>
            </a:r>
            <a:r>
              <a:rPr lang="fa-IR" sz="2400" dirty="0" smtClean="0">
                <a:cs typeface="B Nazanin" pitchFamily="2" charset="-78"/>
              </a:rPr>
              <a:t> در برخي درخواست هاي خاص ممكن است خالي باشد ( طول صفر) اين در مواردي است كه ارسال</a:t>
            </a:r>
            <a:r>
              <a:rPr lang="en-US" sz="2400" dirty="0" smtClean="0">
                <a:cs typeface="B Nazanin" pitchFamily="2" charset="-78"/>
              </a:rPr>
              <a:t> </a:t>
            </a:r>
            <a:r>
              <a:rPr lang="fa-IR" sz="2400" dirty="0" smtClean="0">
                <a:cs typeface="B Nazanin" pitchFamily="2" charset="-78"/>
              </a:rPr>
              <a:t> </a:t>
            </a:r>
            <a:r>
              <a:rPr lang="en-US" sz="2400" dirty="0" smtClean="0">
                <a:cs typeface="B Nazanin" pitchFamily="2" charset="-78"/>
              </a:rPr>
              <a:t>Action</a:t>
            </a:r>
            <a:r>
              <a:rPr lang="fa-IR" sz="2400" dirty="0" smtClean="0">
                <a:cs typeface="B Nazanin" pitchFamily="2" charset="-78"/>
              </a:rPr>
              <a:t> به تنهايي براي</a:t>
            </a:r>
            <a:r>
              <a:rPr lang="en-US" sz="2400" dirty="0" smtClean="0">
                <a:cs typeface="B Nazanin" pitchFamily="2" charset="-78"/>
              </a:rPr>
              <a:t> </a:t>
            </a:r>
            <a:r>
              <a:rPr lang="fa-IR" sz="2400" dirty="0" smtClean="0">
                <a:cs typeface="B Nazanin" pitchFamily="2" charset="-78"/>
              </a:rPr>
              <a:t> </a:t>
            </a:r>
            <a:r>
              <a:rPr lang="en-US" sz="2400" dirty="0" smtClean="0">
                <a:cs typeface="B Nazanin" pitchFamily="2" charset="-78"/>
              </a:rPr>
              <a:t>Slave</a:t>
            </a:r>
            <a:r>
              <a:rPr lang="fa-IR" sz="2400" dirty="0" smtClean="0">
                <a:cs typeface="B Nazanin" pitchFamily="2" charset="-78"/>
              </a:rPr>
              <a:t> كفايت ميكند و اطلاعات اضافي مورد نياز نيست. </a:t>
            </a:r>
          </a:p>
          <a:p>
            <a:pPr algn="r" rtl="1"/>
            <a:endParaRPr lang="fa-IR" sz="2400" dirty="0" smtClean="0">
              <a:cs typeface="B Nazanin" pitchFamily="2" charset="-78"/>
            </a:endParaRPr>
          </a:p>
          <a:p>
            <a:pPr algn="r" rtl="1"/>
            <a:r>
              <a:rPr lang="fa-IR" sz="2400" dirty="0" smtClean="0">
                <a:cs typeface="B Nazanin" pitchFamily="2" charset="-78"/>
              </a:rPr>
              <a:t>وقتي خطايي وجود نداشته باشد </a:t>
            </a:r>
            <a:r>
              <a:rPr lang="en-US" sz="2400" dirty="0" smtClean="0">
                <a:cs typeface="B Nazanin" pitchFamily="2" charset="-78"/>
              </a:rPr>
              <a:t>Slave</a:t>
            </a:r>
            <a:r>
              <a:rPr lang="fa-IR" sz="2400" dirty="0" smtClean="0">
                <a:cs typeface="B Nazanin" pitchFamily="2" charset="-78"/>
              </a:rPr>
              <a:t> درخواست</a:t>
            </a:r>
            <a:r>
              <a:rPr lang="en-US" sz="2400" dirty="0" smtClean="0">
                <a:cs typeface="B Nazanin" pitchFamily="2" charset="-78"/>
              </a:rPr>
              <a:t> </a:t>
            </a:r>
            <a:r>
              <a:rPr lang="fa-IR" sz="2400" dirty="0" smtClean="0">
                <a:cs typeface="B Nazanin" pitchFamily="2" charset="-78"/>
              </a:rPr>
              <a:t> </a:t>
            </a:r>
            <a:r>
              <a:rPr lang="en-US" sz="2400" dirty="0" smtClean="0">
                <a:cs typeface="B Nazanin" pitchFamily="2" charset="-78"/>
              </a:rPr>
              <a:t>Master</a:t>
            </a:r>
            <a:r>
              <a:rPr lang="fa-IR" sz="2400" dirty="0" smtClean="0">
                <a:cs typeface="B Nazanin" pitchFamily="2" charset="-78"/>
              </a:rPr>
              <a:t> را انجام داده و در پاسخ خود به همان كد فانكشن اشاره ميكندكه اصطلاحاً گفته ميشود كدفانكشن </a:t>
            </a:r>
            <a:r>
              <a:rPr lang="fa-IR" sz="2800" b="1" dirty="0" smtClean="0">
                <a:cs typeface="B Nazanin" pitchFamily="2" charset="-78"/>
              </a:rPr>
              <a:t>اكو</a:t>
            </a:r>
            <a:r>
              <a:rPr lang="fa-IR" sz="2400" b="1" dirty="0" smtClean="0">
                <a:cs typeface="B Nazanin" pitchFamily="2" charset="-78"/>
              </a:rPr>
              <a:t> </a:t>
            </a:r>
            <a:r>
              <a:rPr lang="fa-IR" sz="2400" dirty="0" smtClean="0">
                <a:cs typeface="B Nazanin" pitchFamily="2" charset="-78"/>
              </a:rPr>
              <a:t>شده است </a:t>
            </a:r>
            <a:r>
              <a:rPr lang="en-US" sz="2400" dirty="0" smtClean="0">
                <a:cs typeface="B Nazanin" pitchFamily="2" charset="-78"/>
              </a:rPr>
              <a:t>.</a:t>
            </a:r>
          </a:p>
          <a:p>
            <a:pPr algn="r" rtl="1"/>
            <a:r>
              <a:rPr lang="fa-IR" sz="2400" dirty="0" smtClean="0">
                <a:cs typeface="B Nazanin" pitchFamily="2" charset="-78"/>
              </a:rPr>
              <a:t>ولي وقتي اشكالي وجود داشته باشد و </a:t>
            </a:r>
            <a:r>
              <a:rPr lang="en-US" sz="2400" dirty="0" smtClean="0">
                <a:cs typeface="B Nazanin" pitchFamily="2" charset="-78"/>
              </a:rPr>
              <a:t>Slave</a:t>
            </a:r>
            <a:r>
              <a:rPr lang="fa-IR" sz="2400" dirty="0" smtClean="0">
                <a:cs typeface="B Nazanin" pitchFamily="2" charset="-78"/>
              </a:rPr>
              <a:t> نتواند عمل مورد درخواست</a:t>
            </a:r>
            <a:r>
              <a:rPr lang="en-US" sz="2400" dirty="0" smtClean="0">
                <a:cs typeface="B Nazanin" pitchFamily="2" charset="-78"/>
              </a:rPr>
              <a:t> </a:t>
            </a:r>
            <a:r>
              <a:rPr lang="fa-IR" sz="2400" dirty="0" smtClean="0">
                <a:cs typeface="B Nazanin" pitchFamily="2" charset="-78"/>
              </a:rPr>
              <a:t> </a:t>
            </a:r>
            <a:r>
              <a:rPr lang="en-US" sz="2400" dirty="0" smtClean="0">
                <a:cs typeface="B Nazanin" pitchFamily="2" charset="-78"/>
              </a:rPr>
              <a:t>Master</a:t>
            </a:r>
            <a:r>
              <a:rPr lang="fa-IR" sz="2400" dirty="0" smtClean="0">
                <a:cs typeface="B Nazanin" pitchFamily="2" charset="-78"/>
              </a:rPr>
              <a:t> را انجام دهد در اين حالت پاسخي كه در آن بجاي كدفانكشن كد </a:t>
            </a:r>
            <a:r>
              <a:rPr lang="en-US" sz="2400" dirty="0" smtClean="0">
                <a:cs typeface="B Nazanin" pitchFamily="2" charset="-78"/>
              </a:rPr>
              <a:t>Exception</a:t>
            </a:r>
            <a:r>
              <a:rPr lang="fa-IR" sz="2400" dirty="0" smtClean="0">
                <a:cs typeface="B Nazanin" pitchFamily="2" charset="-78"/>
              </a:rPr>
              <a:t> آمده برگشت داده ميشود تا</a:t>
            </a:r>
            <a:r>
              <a:rPr lang="en-US" sz="2400" dirty="0" smtClean="0">
                <a:cs typeface="B Nazanin" pitchFamily="2" charset="-78"/>
              </a:rPr>
              <a:t> </a:t>
            </a:r>
            <a:r>
              <a:rPr lang="fa-IR" sz="2400" dirty="0" smtClean="0">
                <a:cs typeface="B Nazanin" pitchFamily="2" charset="-78"/>
              </a:rPr>
              <a:t> </a:t>
            </a:r>
            <a:r>
              <a:rPr lang="en-US" sz="2400" dirty="0" smtClean="0">
                <a:cs typeface="B Nazanin" pitchFamily="2" charset="-78"/>
              </a:rPr>
              <a:t>Master</a:t>
            </a:r>
            <a:r>
              <a:rPr lang="fa-IR" sz="2400" dirty="0" smtClean="0">
                <a:cs typeface="B Nazanin" pitchFamily="2" charset="-78"/>
              </a:rPr>
              <a:t> از بروز خطا مطلع شود.</a:t>
            </a:r>
          </a:p>
        </p:txBody>
      </p:sp>
      <p:sp>
        <p:nvSpPr>
          <p:cNvPr id="4" name="Slide Number Placeholder 3"/>
          <p:cNvSpPr>
            <a:spLocks noGrp="1"/>
          </p:cNvSpPr>
          <p:nvPr>
            <p:ph type="sldNum" sz="quarter" idx="12"/>
          </p:nvPr>
        </p:nvSpPr>
        <p:spPr/>
        <p:txBody>
          <a:bodyPr/>
          <a:lstStyle/>
          <a:p>
            <a:fld id="{17F129A8-6A33-426F-AD5F-A19C24614A3D}" type="slidenum">
              <a:rPr lang="en-US" smtClean="0"/>
              <a:pPr/>
              <a:t>40</a:t>
            </a:fld>
            <a:endParaRPr lang="en-US"/>
          </a:p>
        </p:txBody>
      </p:sp>
    </p:spTree>
  </p:cSld>
  <p:clrMapOvr>
    <a:masterClrMapping/>
  </p:clrMapOvr>
  <p:transition>
    <p:pull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
        <p:nvSpPr>
          <p:cNvPr id="4" name="Text Placeholder 3"/>
          <p:cNvSpPr>
            <a:spLocks noGrp="1"/>
          </p:cNvSpPr>
          <p:nvPr>
            <p:ph type="body" sz="half" idx="3"/>
          </p:nvPr>
        </p:nvSpPr>
        <p:spPr/>
        <p:txBody>
          <a:bodyPr/>
          <a:lstStyle/>
          <a:p>
            <a:endParaRPr lang="en-US" dirty="0"/>
          </a:p>
        </p:txBody>
      </p:sp>
      <p:pic>
        <p:nvPicPr>
          <p:cNvPr id="39938" name="Picture 2"/>
          <p:cNvPicPr>
            <a:picLocks noGrp="1" noChangeAspect="1" noChangeArrowheads="1"/>
          </p:cNvPicPr>
          <p:nvPr>
            <p:ph sz="quarter" idx="2"/>
          </p:nvPr>
        </p:nvPicPr>
        <p:blipFill>
          <a:blip r:embed="rId2"/>
          <a:srcRect/>
          <a:stretch>
            <a:fillRect/>
          </a:stretch>
        </p:blipFill>
        <p:spPr bwMode="auto">
          <a:xfrm>
            <a:off x="0" y="1447800"/>
            <a:ext cx="4190999" cy="4038600"/>
          </a:xfrm>
          <a:prstGeom prst="rect">
            <a:avLst/>
          </a:prstGeom>
          <a:noFill/>
          <a:ln w="9525">
            <a:noFill/>
            <a:miter lim="800000"/>
            <a:headEnd/>
            <a:tailEnd/>
          </a:ln>
          <a:effectLst/>
        </p:spPr>
      </p:pic>
      <p:pic>
        <p:nvPicPr>
          <p:cNvPr id="10" name="Picture 4" descr="modbus_c5"/>
          <p:cNvPicPr>
            <a:picLocks noGrp="1" noChangeAspect="1" noChangeArrowheads="1"/>
          </p:cNvPicPr>
          <p:nvPr>
            <p:ph sz="quarter" idx="4"/>
          </p:nvPr>
        </p:nvPicPr>
        <p:blipFill>
          <a:blip r:embed="rId3"/>
          <a:srcRect l="8319" r="9425"/>
          <a:stretch>
            <a:fillRect/>
          </a:stretch>
        </p:blipFill>
        <p:spPr>
          <a:xfrm>
            <a:off x="4267200" y="1447800"/>
            <a:ext cx="4670425" cy="4038599"/>
          </a:xfrm>
          <a:noFill/>
          <a:ln/>
        </p:spPr>
      </p:pic>
      <p:sp>
        <p:nvSpPr>
          <p:cNvPr id="7" name="Slide Number Placeholder 6"/>
          <p:cNvSpPr>
            <a:spLocks noGrp="1"/>
          </p:cNvSpPr>
          <p:nvPr>
            <p:ph type="sldNum" sz="quarter" idx="12"/>
          </p:nvPr>
        </p:nvSpPr>
        <p:spPr/>
        <p:txBody>
          <a:bodyPr/>
          <a:lstStyle/>
          <a:p>
            <a:fld id="{17F129A8-6A33-426F-AD5F-A19C24614A3D}" type="slidenum">
              <a:rPr lang="en-US" smtClean="0"/>
              <a:pPr/>
              <a:t>41</a:t>
            </a:fld>
            <a:endParaRPr lang="en-US"/>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wipe(down)">
                                      <p:cBhvr>
                                        <p:cTn id="7" dur="500"/>
                                        <p:tgtEl>
                                          <p:spTgt spid="39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r" rtl="1">
              <a:buNone/>
            </a:pPr>
            <a:r>
              <a:rPr lang="fa-IR" dirty="0" smtClean="0"/>
              <a:t>  </a:t>
            </a:r>
            <a:endParaRPr lang="en-US" dirty="0" smtClean="0">
              <a:latin typeface="Arial" pitchFamily="34" charset="0"/>
              <a:cs typeface="B Nazanin" pitchFamily="2" charset="-78"/>
            </a:endParaRPr>
          </a:p>
          <a:p>
            <a:pPr algn="ctr" rtl="1">
              <a:buNone/>
            </a:pPr>
            <a:r>
              <a:rPr lang="en-US" dirty="0" smtClean="0">
                <a:cs typeface="B Nazanin" pitchFamily="2" charset="-78"/>
              </a:rPr>
              <a:t>                           </a:t>
            </a:r>
            <a:r>
              <a:rPr lang="fa-IR" dirty="0" smtClean="0">
                <a:solidFill>
                  <a:srgbClr val="FF0000"/>
                </a:solidFill>
                <a:cs typeface="B Nazanin" pitchFamily="2" charset="-78"/>
              </a:rPr>
              <a:t>عمومی</a:t>
            </a:r>
            <a:r>
              <a:rPr lang="en-US" dirty="0" smtClean="0">
                <a:solidFill>
                  <a:srgbClr val="FF0000"/>
                </a:solidFill>
                <a:cs typeface="B Nazanin" pitchFamily="2" charset="-78"/>
              </a:rPr>
              <a:t>(public)</a:t>
            </a:r>
            <a:r>
              <a:rPr lang="en-US" dirty="0" smtClean="0">
                <a:cs typeface="B Nazanin" pitchFamily="2" charset="-78"/>
              </a:rPr>
              <a:t> </a:t>
            </a:r>
          </a:p>
          <a:p>
            <a:pPr algn="ctr" rtl="1">
              <a:buNone/>
            </a:pPr>
            <a:r>
              <a:rPr lang="en-US" sz="1600" dirty="0" smtClean="0">
                <a:cs typeface="B Nazanin" pitchFamily="2" charset="-78"/>
              </a:rPr>
              <a:t>                                                                         </a:t>
            </a:r>
            <a:r>
              <a:rPr lang="fa-IR" sz="1800" dirty="0" smtClean="0">
                <a:cs typeface="B Nazanin" pitchFamily="2" charset="-78"/>
              </a:rPr>
              <a:t>بصورت استاندارد از قبل تعريف شده هستند و براي</a:t>
            </a:r>
            <a:r>
              <a:rPr lang="en-US" sz="1800" dirty="0" smtClean="0">
                <a:cs typeface="B Nazanin" pitchFamily="2" charset="-78"/>
              </a:rPr>
              <a:t> </a:t>
            </a:r>
            <a:r>
              <a:rPr lang="fa-IR" sz="1800" dirty="0" smtClean="0">
                <a:cs typeface="B Nazanin" pitchFamily="2" charset="-78"/>
              </a:rPr>
              <a:t>مقاصد مشخص بكار ميروند.</a:t>
            </a:r>
            <a:endParaRPr lang="en-US" sz="1800" dirty="0" smtClean="0">
              <a:latin typeface="Arial" pitchFamily="34" charset="0"/>
              <a:cs typeface="B Nazanin" pitchFamily="2" charset="-78"/>
            </a:endParaRPr>
          </a:p>
          <a:p>
            <a:pPr algn="r" rtl="1">
              <a:buNone/>
            </a:pPr>
            <a:r>
              <a:rPr lang="fa-IR" dirty="0" smtClean="0">
                <a:latin typeface="Arial" pitchFamily="34" charset="0"/>
                <a:cs typeface="B Nazanin" pitchFamily="2" charset="-78"/>
              </a:rPr>
              <a:t>        </a:t>
            </a:r>
            <a:r>
              <a:rPr lang="en-US" dirty="0" smtClean="0">
                <a:solidFill>
                  <a:srgbClr val="FF0000"/>
                </a:solidFill>
                <a:latin typeface="Arial" pitchFamily="34" charset="0"/>
                <a:cs typeface="B Nazanin" pitchFamily="2" charset="-78"/>
              </a:rPr>
              <a:t>Function code</a:t>
            </a:r>
            <a:r>
              <a:rPr lang="fa-IR" dirty="0" smtClean="0">
                <a:solidFill>
                  <a:srgbClr val="FF0000"/>
                </a:solidFill>
                <a:latin typeface="Arial" pitchFamily="34" charset="0"/>
                <a:cs typeface="B Nazanin" pitchFamily="2" charset="-78"/>
              </a:rPr>
              <a:t>  </a:t>
            </a:r>
            <a:endParaRPr lang="en-US" dirty="0" smtClean="0">
              <a:solidFill>
                <a:srgbClr val="FF0000"/>
              </a:solidFill>
              <a:latin typeface="Arial" pitchFamily="34" charset="0"/>
              <a:cs typeface="B Nazanin" pitchFamily="2" charset="-78"/>
            </a:endParaRPr>
          </a:p>
          <a:p>
            <a:pPr algn="r" rtl="1">
              <a:buNone/>
            </a:pPr>
            <a:endParaRPr lang="en-US" dirty="0" smtClean="0">
              <a:latin typeface="Arial" pitchFamily="34" charset="0"/>
              <a:cs typeface="B Nazanin" pitchFamily="2" charset="-78"/>
            </a:endParaRPr>
          </a:p>
          <a:p>
            <a:pPr algn="r" rtl="1">
              <a:buNone/>
            </a:pPr>
            <a:endParaRPr lang="en-US" dirty="0" smtClean="0">
              <a:latin typeface="Arial" pitchFamily="34" charset="0"/>
              <a:cs typeface="B Nazanin" pitchFamily="2" charset="-78"/>
            </a:endParaRPr>
          </a:p>
          <a:p>
            <a:pPr algn="ctr" rtl="1">
              <a:buNone/>
            </a:pPr>
            <a:r>
              <a:rPr lang="en-US" dirty="0" smtClean="0">
                <a:latin typeface="Arial" pitchFamily="34" charset="0"/>
                <a:cs typeface="B Nazanin" pitchFamily="2" charset="-78"/>
              </a:rPr>
              <a:t>                               </a:t>
            </a:r>
            <a:r>
              <a:rPr lang="fa-IR" dirty="0" smtClean="0">
                <a:solidFill>
                  <a:srgbClr val="FF0000"/>
                </a:solidFill>
                <a:cs typeface="B Nazanin" pitchFamily="2" charset="-78"/>
              </a:rPr>
              <a:t>خاص</a:t>
            </a:r>
            <a:r>
              <a:rPr lang="en-US" dirty="0" smtClean="0">
                <a:solidFill>
                  <a:srgbClr val="FF0000"/>
                </a:solidFill>
                <a:cs typeface="B Nazanin" pitchFamily="2" charset="-78"/>
              </a:rPr>
              <a:t>(User </a:t>
            </a:r>
            <a:r>
              <a:rPr lang="en-US" dirty="0" err="1" smtClean="0">
                <a:solidFill>
                  <a:srgbClr val="FF0000"/>
                </a:solidFill>
                <a:cs typeface="B Nazanin" pitchFamily="2" charset="-78"/>
              </a:rPr>
              <a:t>definde</a:t>
            </a:r>
            <a:r>
              <a:rPr lang="en-US" dirty="0" smtClean="0">
                <a:solidFill>
                  <a:srgbClr val="FF0000"/>
                </a:solidFill>
                <a:cs typeface="B Nazanin" pitchFamily="2" charset="-78"/>
              </a:rPr>
              <a:t>)</a:t>
            </a:r>
          </a:p>
          <a:p>
            <a:pPr rtl="1">
              <a:buNone/>
            </a:pPr>
            <a:r>
              <a:rPr lang="fa-IR" sz="1900" dirty="0" smtClean="0">
                <a:cs typeface="B Nazanin" pitchFamily="2" charset="-78"/>
              </a:rPr>
              <a:t>توسط كاربر تعريف</a:t>
            </a:r>
            <a:r>
              <a:rPr lang="en-US" sz="1900" dirty="0" smtClean="0">
                <a:cs typeface="B Nazanin" pitchFamily="2" charset="-78"/>
              </a:rPr>
              <a:t> </a:t>
            </a:r>
            <a:r>
              <a:rPr lang="fa-IR" sz="1900" dirty="0" smtClean="0">
                <a:cs typeface="B Nazanin" pitchFamily="2" charset="-78"/>
              </a:rPr>
              <a:t>می شوند و نيازي به</a:t>
            </a:r>
            <a:r>
              <a:rPr lang="en-US" sz="1900" dirty="0" smtClean="0">
                <a:cs typeface="B Nazanin" pitchFamily="2" charset="-78"/>
              </a:rPr>
              <a:t> </a:t>
            </a:r>
            <a:r>
              <a:rPr lang="fa-IR" sz="1900" dirty="0" smtClean="0">
                <a:cs typeface="B Nazanin" pitchFamily="2" charset="-78"/>
              </a:rPr>
              <a:t>تاييد موسسه</a:t>
            </a:r>
            <a:r>
              <a:rPr lang="en-US" sz="1900" dirty="0" smtClean="0">
                <a:cs typeface="B Nazanin" pitchFamily="2" charset="-78"/>
              </a:rPr>
              <a:t> Modbus.org </a:t>
            </a:r>
            <a:r>
              <a:rPr lang="fa-IR" sz="1900" dirty="0" smtClean="0">
                <a:cs typeface="B Nazanin" pitchFamily="2" charset="-78"/>
              </a:rPr>
              <a:t>ندارند ولي بايد توجه داشت كه </a:t>
            </a:r>
          </a:p>
          <a:p>
            <a:pPr algn="r" rtl="1">
              <a:buNone/>
            </a:pPr>
            <a:r>
              <a:rPr lang="fa-IR" sz="1900" dirty="0" smtClean="0">
                <a:cs typeface="B Nazanin" pitchFamily="2" charset="-78"/>
              </a:rPr>
              <a:t>كد هاي رزرو شده را براي اين</a:t>
            </a:r>
            <a:r>
              <a:rPr lang="en-US" sz="1900" dirty="0" smtClean="0">
                <a:cs typeface="B Nazanin" pitchFamily="2" charset="-78"/>
              </a:rPr>
              <a:t> </a:t>
            </a:r>
            <a:r>
              <a:rPr lang="fa-IR" sz="1900" dirty="0" smtClean="0">
                <a:cs typeface="B Nazanin" pitchFamily="2" charset="-78"/>
              </a:rPr>
              <a:t>فانكشنها نميتوان استفاده كرد. كد فانكشنهاي كاربر ميتواند در محدوده 65 تا </a:t>
            </a:r>
          </a:p>
          <a:p>
            <a:pPr algn="r" rtl="1">
              <a:buNone/>
            </a:pPr>
            <a:r>
              <a:rPr lang="fa-IR" sz="1900" dirty="0" smtClean="0">
                <a:cs typeface="B Nazanin" pitchFamily="2" charset="-78"/>
              </a:rPr>
              <a:t>72 يا 100 تا 110باشد.</a:t>
            </a:r>
            <a:endParaRPr lang="en-US" sz="1900" dirty="0" smtClean="0">
              <a:latin typeface="Arial" pitchFamily="34" charset="0"/>
              <a:cs typeface="B Nazanin" pitchFamily="2" charset="-78"/>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42</a:t>
            </a:fld>
            <a:endParaRPr lang="en-US"/>
          </a:p>
        </p:txBody>
      </p:sp>
      <p:sp>
        <p:nvSpPr>
          <p:cNvPr id="8" name="Left Arrow 7"/>
          <p:cNvSpPr/>
          <p:nvPr/>
        </p:nvSpPr>
        <p:spPr>
          <a:xfrm>
            <a:off x="4800600" y="2667000"/>
            <a:ext cx="978408" cy="484632"/>
          </a:xfrm>
          <a:prstGeom prst="leftArrow">
            <a:avLst/>
          </a:prstGeom>
          <a:solidFill>
            <a:schemeClr val="accent2"/>
          </a:solidFill>
          <a:scene3d>
            <a:camera prst="orthographicFront">
              <a:rot lat="0" lon="0" rev="189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Left Arrow 9"/>
          <p:cNvSpPr/>
          <p:nvPr/>
        </p:nvSpPr>
        <p:spPr>
          <a:xfrm>
            <a:off x="4800600" y="4343400"/>
            <a:ext cx="978408" cy="484632"/>
          </a:xfrm>
          <a:prstGeom prst="leftArrow">
            <a:avLst/>
          </a:prstGeom>
          <a:solidFill>
            <a:schemeClr val="accent2"/>
          </a:solidFill>
          <a:scene3d>
            <a:camera prst="orthographicFront">
              <a:rot lat="0" lon="0" rev="2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pull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17F129A8-6A33-426F-AD5F-A19C24614A3D}" type="slidenum">
              <a:rPr lang="en-US" smtClean="0"/>
              <a:pPr/>
              <a:t>43</a:t>
            </a:fld>
            <a:endParaRPr lang="en-US"/>
          </a:p>
        </p:txBody>
      </p:sp>
      <p:pic>
        <p:nvPicPr>
          <p:cNvPr id="5" name="Picture 3"/>
          <p:cNvPicPr>
            <a:picLocks noGrp="1" noChangeAspect="1" noChangeArrowheads="1"/>
          </p:cNvPicPr>
          <p:nvPr>
            <p:ph idx="1"/>
          </p:nvPr>
        </p:nvPicPr>
        <p:blipFill>
          <a:blip r:embed="rId2"/>
          <a:srcRect/>
          <a:stretch>
            <a:fillRect/>
          </a:stretch>
        </p:blipFill>
        <p:spPr bwMode="auto">
          <a:xfrm>
            <a:off x="1981200" y="1066800"/>
            <a:ext cx="5029200" cy="5410200"/>
          </a:xfrm>
          <a:prstGeom prst="rect">
            <a:avLst/>
          </a:prstGeom>
          <a:noFill/>
          <a:ln w="9525">
            <a:noFill/>
            <a:miter lim="800000"/>
            <a:headEnd/>
            <a:tailEnd/>
          </a:ln>
        </p:spPr>
      </p:pic>
    </p:spTree>
  </p:cSld>
  <p:clrMapOvr>
    <a:masterClrMapping/>
  </p:clrMapOvr>
  <p:transition>
    <p:pull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704088"/>
            <a:ext cx="8229600" cy="743712"/>
          </a:xfrm>
        </p:spPr>
        <p:txBody>
          <a:bodyPr>
            <a:normAutofit fontScale="90000"/>
          </a:bodyPr>
          <a:lstStyle/>
          <a:p>
            <a:r>
              <a:rPr lang="en-US" altLang="ko-KR" dirty="0">
                <a:solidFill>
                  <a:schemeClr val="hlink"/>
                </a:solidFill>
                <a:latin typeface="Arial" pitchFamily="34" charset="0"/>
                <a:ea typeface="굴림" pitchFamily="50" charset="-127"/>
                <a:cs typeface="Arial" pitchFamily="34" charset="0"/>
              </a:rPr>
              <a:t>Function code Definition</a:t>
            </a:r>
            <a:endParaRPr lang="ko-KR" altLang="en-GB" dirty="0">
              <a:solidFill>
                <a:schemeClr val="hlink"/>
              </a:solidFill>
              <a:latin typeface="Arial" pitchFamily="34" charset="0"/>
              <a:ea typeface="굴림" pitchFamily="50" charset="-127"/>
              <a:cs typeface="Arial" pitchFamily="34" charset="0"/>
            </a:endParaRPr>
          </a:p>
        </p:txBody>
      </p:sp>
      <p:pic>
        <p:nvPicPr>
          <p:cNvPr id="7" name="Picture 4" descr="modbus_c10"/>
          <p:cNvPicPr>
            <a:picLocks noGrp="1" noChangeAspect="1" noChangeArrowheads="1"/>
          </p:cNvPicPr>
          <p:nvPr>
            <p:ph sz="half" idx="1"/>
          </p:nvPr>
        </p:nvPicPr>
        <p:blipFill>
          <a:blip r:embed="rId2"/>
          <a:srcRect t="8778" b="2370"/>
          <a:stretch>
            <a:fillRect/>
          </a:stretch>
        </p:blipFill>
        <p:spPr>
          <a:xfrm>
            <a:off x="228600" y="1447800"/>
            <a:ext cx="8686800" cy="5181600"/>
          </a:xfrm>
          <a:noFill/>
          <a:ln/>
        </p:spPr>
      </p:pic>
      <p:sp>
        <p:nvSpPr>
          <p:cNvPr id="5" name="Slide Number Placeholder 4"/>
          <p:cNvSpPr>
            <a:spLocks noGrp="1"/>
          </p:cNvSpPr>
          <p:nvPr>
            <p:ph type="sldNum" sz="quarter" idx="12"/>
          </p:nvPr>
        </p:nvSpPr>
        <p:spPr/>
        <p:txBody>
          <a:bodyPr/>
          <a:lstStyle/>
          <a:p>
            <a:fld id="{17F129A8-6A33-426F-AD5F-A19C24614A3D}" type="slidenum">
              <a:rPr lang="en-US" smtClean="0"/>
              <a:pPr/>
              <a:t>44</a:t>
            </a:fld>
            <a:endParaRPr lang="en-US"/>
          </a:p>
        </p:txBody>
      </p:sp>
    </p:spTree>
  </p:cSld>
  <p:clrMapOvr>
    <a:masterClrMapping/>
  </p:clrMapOvr>
  <p:transition>
    <p:pull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2"/>
          <p:cNvSpPr>
            <a:spLocks noGrp="1" noChangeArrowheads="1"/>
          </p:cNvSpPr>
          <p:nvPr>
            <p:ph idx="1"/>
          </p:nvPr>
        </p:nvSpPr>
        <p:spPr bwMode="auto">
          <a:xfrm>
            <a:off x="228600" y="533400"/>
            <a:ext cx="8915400" cy="5736955"/>
          </a:xfrm>
          <a:prstGeom prst="rect">
            <a:avLst/>
          </a:prstGeom>
          <a:solidFill>
            <a:schemeClr val="folHlink"/>
          </a:solidFill>
          <a:ln w="12700">
            <a:noFill/>
            <a:miter lim="800000"/>
            <a:headEnd/>
            <a:tailEnd/>
          </a:ln>
        </p:spPr>
        <p:txBody>
          <a:bodyPr wrap="square" anchor="ctr">
            <a:spAutoFit/>
          </a:bodyPr>
          <a:lstStyle/>
          <a:p>
            <a:pPr algn="l" defTabSz="762000"/>
            <a:r>
              <a:rPr lang="fr-FR" sz="1800" dirty="0">
                <a:solidFill>
                  <a:schemeClr val="tx1"/>
                </a:solidFill>
                <a:latin typeface="Helvetica" pitchFamily="34" charset="0"/>
              </a:rPr>
              <a:t>   Code		            </a:t>
            </a:r>
            <a:r>
              <a:rPr lang="fr-FR" sz="1800" dirty="0" err="1">
                <a:solidFill>
                  <a:schemeClr val="tx1"/>
                </a:solidFill>
                <a:latin typeface="Helvetica" pitchFamily="34" charset="0"/>
              </a:rPr>
              <a:t>Function</a:t>
            </a:r>
            <a:r>
              <a:rPr lang="fr-FR" sz="1800" dirty="0">
                <a:solidFill>
                  <a:schemeClr val="tx1"/>
                </a:solidFill>
                <a:latin typeface="Helvetica" pitchFamily="34" charset="0"/>
              </a:rPr>
              <a:t>	</a:t>
            </a:r>
          </a:p>
          <a:p>
            <a:pPr algn="l" defTabSz="762000"/>
            <a:r>
              <a:rPr lang="fr-FR" sz="1800" dirty="0">
                <a:solidFill>
                  <a:schemeClr val="tx1"/>
                </a:solidFill>
                <a:latin typeface="Helvetica" pitchFamily="34" charset="0"/>
              </a:rPr>
              <a:t>		</a:t>
            </a:r>
          </a:p>
          <a:p>
            <a:pPr algn="l" defTabSz="762000">
              <a:lnSpc>
                <a:spcPct val="120000"/>
              </a:lnSpc>
            </a:pPr>
            <a:r>
              <a:rPr lang="fr-FR" sz="1800" dirty="0">
                <a:solidFill>
                  <a:schemeClr val="tx1"/>
                </a:solidFill>
                <a:latin typeface="Helvetica" pitchFamily="34" charset="0"/>
              </a:rPr>
              <a:t>01   (0x01)	Read </a:t>
            </a:r>
            <a:r>
              <a:rPr lang="fr-FR" sz="1800" dirty="0" err="1">
                <a:solidFill>
                  <a:schemeClr val="tx1"/>
                </a:solidFill>
                <a:latin typeface="Helvetica" pitchFamily="34" charset="0"/>
              </a:rPr>
              <a:t>Coils</a:t>
            </a:r>
            <a:r>
              <a:rPr lang="fr-FR" sz="1800" dirty="0">
                <a:solidFill>
                  <a:schemeClr val="tx1"/>
                </a:solidFill>
                <a:latin typeface="Helvetica" pitchFamily="34" charset="0"/>
              </a:rPr>
              <a:t>	</a:t>
            </a:r>
          </a:p>
          <a:p>
            <a:pPr algn="l" defTabSz="762000">
              <a:lnSpc>
                <a:spcPct val="120000"/>
              </a:lnSpc>
            </a:pPr>
            <a:r>
              <a:rPr lang="fr-FR" sz="1800" dirty="0">
                <a:solidFill>
                  <a:schemeClr val="tx1"/>
                </a:solidFill>
                <a:latin typeface="Helvetica" pitchFamily="34" charset="0"/>
              </a:rPr>
              <a:t>02   (0x02) 	Read </a:t>
            </a:r>
            <a:r>
              <a:rPr lang="fr-FR" sz="1800" dirty="0" err="1">
                <a:solidFill>
                  <a:schemeClr val="tx1"/>
                </a:solidFill>
                <a:latin typeface="Helvetica" pitchFamily="34" charset="0"/>
              </a:rPr>
              <a:t>Discrete</a:t>
            </a:r>
            <a:r>
              <a:rPr lang="fr-FR" sz="1800" dirty="0">
                <a:solidFill>
                  <a:schemeClr val="tx1"/>
                </a:solidFill>
                <a:latin typeface="Helvetica" pitchFamily="34" charset="0"/>
              </a:rPr>
              <a:t> Inputs	</a:t>
            </a:r>
          </a:p>
          <a:p>
            <a:pPr algn="l" defTabSz="762000">
              <a:lnSpc>
                <a:spcPct val="120000"/>
              </a:lnSpc>
            </a:pPr>
            <a:r>
              <a:rPr lang="fr-FR" sz="1800" dirty="0">
                <a:solidFill>
                  <a:schemeClr val="tx1"/>
                </a:solidFill>
                <a:latin typeface="Helvetica" pitchFamily="34" charset="0"/>
              </a:rPr>
              <a:t>03   (0x03) 	Read Holding </a:t>
            </a:r>
            <a:r>
              <a:rPr lang="fr-FR" sz="1800" dirty="0" err="1">
                <a:solidFill>
                  <a:schemeClr val="tx1"/>
                </a:solidFill>
                <a:latin typeface="Helvetica" pitchFamily="34" charset="0"/>
              </a:rPr>
              <a:t>Registers</a:t>
            </a:r>
            <a:r>
              <a:rPr lang="fr-FR" sz="1800" dirty="0">
                <a:solidFill>
                  <a:schemeClr val="tx1"/>
                </a:solidFill>
                <a:latin typeface="Helvetica" pitchFamily="34" charset="0"/>
              </a:rPr>
              <a:t>	</a:t>
            </a:r>
          </a:p>
          <a:p>
            <a:pPr algn="l" defTabSz="762000">
              <a:lnSpc>
                <a:spcPct val="120000"/>
              </a:lnSpc>
            </a:pPr>
            <a:r>
              <a:rPr lang="fr-FR" sz="1800" dirty="0">
                <a:solidFill>
                  <a:schemeClr val="tx1"/>
                </a:solidFill>
                <a:latin typeface="Helvetica" pitchFamily="34" charset="0"/>
              </a:rPr>
              <a:t>04   (0x04) 	Read Input </a:t>
            </a:r>
            <a:r>
              <a:rPr lang="fr-FR" sz="1800" dirty="0" err="1">
                <a:solidFill>
                  <a:schemeClr val="tx1"/>
                </a:solidFill>
                <a:latin typeface="Helvetica" pitchFamily="34" charset="0"/>
              </a:rPr>
              <a:t>Registers</a:t>
            </a:r>
            <a:r>
              <a:rPr lang="fr-FR" sz="1800" dirty="0">
                <a:solidFill>
                  <a:schemeClr val="tx1"/>
                </a:solidFill>
                <a:latin typeface="Helvetica" pitchFamily="34" charset="0"/>
              </a:rPr>
              <a:t>	</a:t>
            </a:r>
          </a:p>
          <a:p>
            <a:pPr algn="l" defTabSz="762000">
              <a:lnSpc>
                <a:spcPct val="120000"/>
              </a:lnSpc>
            </a:pPr>
            <a:r>
              <a:rPr lang="fr-FR" sz="1800" dirty="0">
                <a:solidFill>
                  <a:schemeClr val="tx1"/>
                </a:solidFill>
                <a:latin typeface="Helvetica" pitchFamily="34" charset="0"/>
              </a:rPr>
              <a:t>05   (0x05) 	</a:t>
            </a:r>
            <a:r>
              <a:rPr lang="fr-FR" sz="1800" dirty="0" err="1">
                <a:solidFill>
                  <a:schemeClr val="tx1"/>
                </a:solidFill>
                <a:latin typeface="Helvetica" pitchFamily="34" charset="0"/>
              </a:rPr>
              <a:t>Write</a:t>
            </a:r>
            <a:r>
              <a:rPr lang="fr-FR" sz="1800" dirty="0">
                <a:solidFill>
                  <a:schemeClr val="tx1"/>
                </a:solidFill>
                <a:latin typeface="Helvetica" pitchFamily="34" charset="0"/>
              </a:rPr>
              <a:t> Single </a:t>
            </a:r>
            <a:r>
              <a:rPr lang="fr-FR" sz="1800" dirty="0" err="1">
                <a:solidFill>
                  <a:schemeClr val="tx1"/>
                </a:solidFill>
                <a:latin typeface="Helvetica" pitchFamily="34" charset="0"/>
              </a:rPr>
              <a:t>Coil</a:t>
            </a:r>
            <a:r>
              <a:rPr lang="fr-FR" sz="1800" dirty="0">
                <a:solidFill>
                  <a:schemeClr val="tx1"/>
                </a:solidFill>
                <a:latin typeface="Helvetica" pitchFamily="34" charset="0"/>
              </a:rPr>
              <a:t>	</a:t>
            </a:r>
          </a:p>
          <a:p>
            <a:pPr algn="l" defTabSz="762000">
              <a:lnSpc>
                <a:spcPct val="120000"/>
              </a:lnSpc>
            </a:pPr>
            <a:r>
              <a:rPr lang="fr-FR" sz="1800" dirty="0">
                <a:solidFill>
                  <a:schemeClr val="tx1"/>
                </a:solidFill>
                <a:latin typeface="Helvetica" pitchFamily="34" charset="0"/>
              </a:rPr>
              <a:t>06   (0x06) 	</a:t>
            </a:r>
            <a:r>
              <a:rPr lang="fr-FR" sz="1800" dirty="0" err="1">
                <a:solidFill>
                  <a:schemeClr val="tx1"/>
                </a:solidFill>
                <a:latin typeface="Helvetica" pitchFamily="34" charset="0"/>
              </a:rPr>
              <a:t>Write</a:t>
            </a:r>
            <a:r>
              <a:rPr lang="fr-FR" sz="1800" dirty="0">
                <a:solidFill>
                  <a:schemeClr val="tx1"/>
                </a:solidFill>
                <a:latin typeface="Helvetica" pitchFamily="34" charset="0"/>
              </a:rPr>
              <a:t> Single </a:t>
            </a:r>
            <a:r>
              <a:rPr lang="fr-FR" sz="1800" dirty="0" err="1">
                <a:solidFill>
                  <a:schemeClr val="tx1"/>
                </a:solidFill>
                <a:latin typeface="Helvetica" pitchFamily="34" charset="0"/>
              </a:rPr>
              <a:t>Register</a:t>
            </a:r>
            <a:r>
              <a:rPr lang="fr-FR" sz="1800" dirty="0">
                <a:solidFill>
                  <a:schemeClr val="tx1"/>
                </a:solidFill>
                <a:latin typeface="Helvetica" pitchFamily="34" charset="0"/>
              </a:rPr>
              <a:t>	</a:t>
            </a:r>
          </a:p>
          <a:p>
            <a:pPr algn="l" defTabSz="762000">
              <a:lnSpc>
                <a:spcPct val="120000"/>
              </a:lnSpc>
            </a:pPr>
            <a:r>
              <a:rPr lang="fr-FR" sz="1800" dirty="0">
                <a:solidFill>
                  <a:schemeClr val="tx1"/>
                </a:solidFill>
                <a:latin typeface="Helvetica" pitchFamily="34" charset="0"/>
              </a:rPr>
              <a:t>15   (0x0F) 	</a:t>
            </a:r>
            <a:r>
              <a:rPr lang="fr-FR" sz="1800" dirty="0" err="1">
                <a:solidFill>
                  <a:schemeClr val="tx1"/>
                </a:solidFill>
                <a:latin typeface="Helvetica" pitchFamily="34" charset="0"/>
              </a:rPr>
              <a:t>Write</a:t>
            </a:r>
            <a:r>
              <a:rPr lang="fr-FR" sz="1800" dirty="0">
                <a:solidFill>
                  <a:schemeClr val="tx1"/>
                </a:solidFill>
                <a:latin typeface="Helvetica" pitchFamily="34" charset="0"/>
              </a:rPr>
              <a:t> Multiple </a:t>
            </a:r>
            <a:r>
              <a:rPr lang="fr-FR" sz="1800" dirty="0" err="1">
                <a:solidFill>
                  <a:schemeClr val="tx1"/>
                </a:solidFill>
                <a:latin typeface="Helvetica" pitchFamily="34" charset="0"/>
              </a:rPr>
              <a:t>Coils</a:t>
            </a:r>
            <a:r>
              <a:rPr lang="fr-FR" sz="1800" dirty="0">
                <a:solidFill>
                  <a:schemeClr val="tx1"/>
                </a:solidFill>
                <a:latin typeface="Helvetica" pitchFamily="34" charset="0"/>
              </a:rPr>
              <a:t>	</a:t>
            </a:r>
          </a:p>
          <a:p>
            <a:pPr algn="l" defTabSz="762000">
              <a:lnSpc>
                <a:spcPct val="120000"/>
              </a:lnSpc>
            </a:pPr>
            <a:r>
              <a:rPr lang="fr-FR" sz="1800" dirty="0">
                <a:solidFill>
                  <a:schemeClr val="tx1"/>
                </a:solidFill>
                <a:latin typeface="Helvetica" pitchFamily="34" charset="0"/>
              </a:rPr>
              <a:t>16   (0x10) 	</a:t>
            </a:r>
            <a:r>
              <a:rPr lang="fr-FR" sz="1800" dirty="0" err="1">
                <a:solidFill>
                  <a:schemeClr val="tx1"/>
                </a:solidFill>
                <a:latin typeface="Helvetica" pitchFamily="34" charset="0"/>
              </a:rPr>
              <a:t>Write</a:t>
            </a:r>
            <a:r>
              <a:rPr lang="fr-FR" sz="1800" dirty="0">
                <a:solidFill>
                  <a:schemeClr val="tx1"/>
                </a:solidFill>
                <a:latin typeface="Helvetica" pitchFamily="34" charset="0"/>
              </a:rPr>
              <a:t> Multiple </a:t>
            </a:r>
            <a:r>
              <a:rPr lang="fr-FR" sz="1800" dirty="0" err="1">
                <a:solidFill>
                  <a:schemeClr val="tx1"/>
                </a:solidFill>
                <a:latin typeface="Helvetica" pitchFamily="34" charset="0"/>
              </a:rPr>
              <a:t>Registers</a:t>
            </a:r>
            <a:endParaRPr lang="fr-FR" sz="1800" dirty="0">
              <a:solidFill>
                <a:schemeClr val="tx1"/>
              </a:solidFill>
              <a:latin typeface="Helvetica" pitchFamily="34" charset="0"/>
            </a:endParaRPr>
          </a:p>
          <a:p>
            <a:pPr algn="l" defTabSz="762000">
              <a:lnSpc>
                <a:spcPct val="120000"/>
              </a:lnSpc>
            </a:pPr>
            <a:r>
              <a:rPr lang="fr-FR" sz="1800" dirty="0">
                <a:solidFill>
                  <a:schemeClr val="tx1"/>
                </a:solidFill>
                <a:latin typeface="Helvetica" pitchFamily="34" charset="0"/>
              </a:rPr>
              <a:t>23   (0x17)	Read/</a:t>
            </a:r>
            <a:r>
              <a:rPr lang="fr-FR" sz="1800" dirty="0" err="1">
                <a:solidFill>
                  <a:schemeClr val="tx1"/>
                </a:solidFill>
                <a:latin typeface="Helvetica" pitchFamily="34" charset="0"/>
              </a:rPr>
              <a:t>Write</a:t>
            </a:r>
            <a:r>
              <a:rPr lang="fr-FR" sz="1800" dirty="0">
                <a:solidFill>
                  <a:schemeClr val="tx1"/>
                </a:solidFill>
                <a:latin typeface="Helvetica" pitchFamily="34" charset="0"/>
              </a:rPr>
              <a:t> Multiple </a:t>
            </a:r>
            <a:r>
              <a:rPr lang="fr-FR" sz="1800" dirty="0" err="1">
                <a:solidFill>
                  <a:schemeClr val="tx1"/>
                </a:solidFill>
                <a:latin typeface="Helvetica" pitchFamily="34" charset="0"/>
              </a:rPr>
              <a:t>Registers</a:t>
            </a:r>
            <a:r>
              <a:rPr lang="fr-FR" sz="1800" dirty="0">
                <a:solidFill>
                  <a:schemeClr val="tx1"/>
                </a:solidFill>
                <a:latin typeface="Helvetica" pitchFamily="34" charset="0"/>
              </a:rPr>
              <a:t> 	</a:t>
            </a:r>
          </a:p>
          <a:p>
            <a:pPr algn="l" defTabSz="762000">
              <a:lnSpc>
                <a:spcPct val="120000"/>
              </a:lnSpc>
            </a:pPr>
            <a:r>
              <a:rPr lang="fr-FR" sz="1800" dirty="0">
                <a:solidFill>
                  <a:schemeClr val="tx1"/>
                </a:solidFill>
                <a:latin typeface="Helvetica" pitchFamily="34" charset="0"/>
              </a:rPr>
              <a:t>43   (0x2B)	Read </a:t>
            </a:r>
            <a:r>
              <a:rPr lang="fr-FR" sz="1800" dirty="0" err="1">
                <a:solidFill>
                  <a:schemeClr val="tx1"/>
                </a:solidFill>
                <a:latin typeface="Helvetica" pitchFamily="34" charset="0"/>
              </a:rPr>
              <a:t>Device</a:t>
            </a:r>
            <a:r>
              <a:rPr lang="fr-FR" sz="1800" dirty="0">
                <a:solidFill>
                  <a:schemeClr val="tx1"/>
                </a:solidFill>
                <a:latin typeface="Helvetica" pitchFamily="34" charset="0"/>
              </a:rPr>
              <a:t> Identification</a:t>
            </a:r>
          </a:p>
          <a:p>
            <a:pPr algn="l" defTabSz="762000"/>
            <a:endParaRPr lang="fr-FR" sz="1800" dirty="0">
              <a:solidFill>
                <a:schemeClr val="tx1"/>
              </a:solidFill>
              <a:latin typeface="Helvetica" pitchFamily="34" charset="0"/>
            </a:endParaRPr>
          </a:p>
          <a:p>
            <a:pPr algn="l" defTabSz="762000"/>
            <a:r>
              <a:rPr lang="fr-FR" sz="1800" dirty="0">
                <a:solidFill>
                  <a:schemeClr val="tx1"/>
                </a:solidFill>
                <a:latin typeface="Helvetica" pitchFamily="34" charset="0"/>
              </a:rPr>
              <a:t>The </a:t>
            </a:r>
            <a:r>
              <a:rPr lang="fr-FR" sz="1800" dirty="0" err="1">
                <a:solidFill>
                  <a:schemeClr val="tx1"/>
                </a:solidFill>
                <a:latin typeface="Helvetica" pitchFamily="34" charset="0"/>
              </a:rPr>
              <a:t>complete</a:t>
            </a:r>
            <a:r>
              <a:rPr lang="fr-FR" sz="1800" dirty="0">
                <a:solidFill>
                  <a:schemeClr val="tx1"/>
                </a:solidFill>
                <a:latin typeface="Helvetica" pitchFamily="34" charset="0"/>
              </a:rPr>
              <a:t> description of all </a:t>
            </a:r>
            <a:r>
              <a:rPr lang="fr-FR" sz="1800" dirty="0" err="1">
                <a:solidFill>
                  <a:schemeClr val="tx1"/>
                </a:solidFill>
                <a:latin typeface="Helvetica" pitchFamily="34" charset="0"/>
              </a:rPr>
              <a:t>Modbus</a:t>
            </a:r>
            <a:r>
              <a:rPr lang="fr-FR" sz="1800" dirty="0">
                <a:solidFill>
                  <a:schemeClr val="tx1"/>
                </a:solidFill>
                <a:latin typeface="Helvetica" pitchFamily="34" charset="0"/>
              </a:rPr>
              <a:t> </a:t>
            </a:r>
            <a:r>
              <a:rPr lang="fr-FR" sz="1800" dirty="0" err="1">
                <a:solidFill>
                  <a:schemeClr val="tx1"/>
                </a:solidFill>
                <a:latin typeface="Helvetica" pitchFamily="34" charset="0"/>
              </a:rPr>
              <a:t>request</a:t>
            </a:r>
            <a:r>
              <a:rPr lang="fr-FR" sz="1800" dirty="0">
                <a:solidFill>
                  <a:schemeClr val="tx1"/>
                </a:solidFill>
                <a:latin typeface="Helvetica" pitchFamily="34" charset="0"/>
              </a:rPr>
              <a:t> </a:t>
            </a:r>
            <a:r>
              <a:rPr lang="fr-FR" sz="1800" dirty="0" err="1">
                <a:solidFill>
                  <a:schemeClr val="tx1"/>
                </a:solidFill>
                <a:latin typeface="Helvetica" pitchFamily="34" charset="0"/>
              </a:rPr>
              <a:t>is</a:t>
            </a:r>
            <a:r>
              <a:rPr lang="fr-FR" sz="1800" dirty="0">
                <a:solidFill>
                  <a:schemeClr val="tx1"/>
                </a:solidFill>
                <a:latin typeface="Helvetica" pitchFamily="34" charset="0"/>
              </a:rPr>
              <a:t> </a:t>
            </a:r>
            <a:r>
              <a:rPr lang="fr-FR" sz="1800" dirty="0" err="1">
                <a:solidFill>
                  <a:schemeClr val="tx1"/>
                </a:solidFill>
                <a:latin typeface="Helvetica" pitchFamily="34" charset="0"/>
              </a:rPr>
              <a:t>freely</a:t>
            </a:r>
            <a:r>
              <a:rPr lang="fr-FR" sz="1800" dirty="0">
                <a:solidFill>
                  <a:schemeClr val="tx1"/>
                </a:solidFill>
                <a:latin typeface="Helvetica" pitchFamily="34" charset="0"/>
              </a:rPr>
              <a:t> </a:t>
            </a:r>
            <a:r>
              <a:rPr lang="fr-FR" sz="1800" dirty="0" err="1">
                <a:solidFill>
                  <a:schemeClr val="tx1"/>
                </a:solidFill>
                <a:latin typeface="Helvetica" pitchFamily="34" charset="0"/>
              </a:rPr>
              <a:t>available</a:t>
            </a:r>
            <a:r>
              <a:rPr lang="fr-FR" sz="1800" dirty="0">
                <a:solidFill>
                  <a:schemeClr val="tx1"/>
                </a:solidFill>
                <a:latin typeface="Helvetica" pitchFamily="34" charset="0"/>
              </a:rPr>
              <a:t> on the Modbus.org web site </a:t>
            </a:r>
            <a:r>
              <a:rPr lang="fr-FR" sz="1800" dirty="0" smtClean="0">
                <a:solidFill>
                  <a:schemeClr val="tx1"/>
                </a:solidFill>
                <a:latin typeface="Helvetica" pitchFamily="34" charset="0"/>
              </a:rPr>
              <a:t>:</a:t>
            </a:r>
            <a:r>
              <a:rPr lang="en-US" sz="1800" dirty="0" smtClean="0">
                <a:solidFill>
                  <a:srgbClr val="FF0000"/>
                </a:solidFill>
                <a:latin typeface="Helvetica" pitchFamily="34" charset="0"/>
              </a:rPr>
              <a:t>www.modbus.org</a:t>
            </a:r>
            <a:endParaRPr lang="fr-FR" dirty="0">
              <a:solidFill>
                <a:srgbClr val="FF0000"/>
              </a:solidFill>
              <a:latin typeface="Arial" charset="0"/>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45</a:t>
            </a:fld>
            <a:endParaRPr lang="en-US"/>
          </a:p>
        </p:txBody>
      </p:sp>
    </p:spTree>
  </p:cSld>
  <p:clrMapOvr>
    <a:masterClrMapping/>
  </p:clrMapOvr>
  <p:transition>
    <p:pull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normAutofit fontScale="90000"/>
          </a:bodyPr>
          <a:lstStyle/>
          <a:p>
            <a:r>
              <a:rPr lang="en-US" altLang="ko-KR" dirty="0" err="1">
                <a:ea typeface="굴림" pitchFamily="50" charset="-127"/>
              </a:rPr>
              <a:t>Modbus</a:t>
            </a:r>
            <a:r>
              <a:rPr lang="en-US" altLang="ko-KR" dirty="0">
                <a:ea typeface="굴림" pitchFamily="50" charset="-127"/>
              </a:rPr>
              <a:t> protocol frame element</a:t>
            </a:r>
            <a:endParaRPr lang="ko-KR" altLang="en-GB" dirty="0">
              <a:ea typeface="굴림" pitchFamily="50" charset="-127"/>
            </a:endParaRPr>
          </a:p>
        </p:txBody>
      </p:sp>
      <p:pic>
        <p:nvPicPr>
          <p:cNvPr id="8" name="Picture 4" descr="modbus_c6"/>
          <p:cNvPicPr>
            <a:picLocks noGrp="1" noChangeAspect="1" noChangeArrowheads="1"/>
          </p:cNvPicPr>
          <p:nvPr>
            <p:ph idx="1"/>
          </p:nvPr>
        </p:nvPicPr>
        <p:blipFill>
          <a:blip r:embed="rId2"/>
          <a:stretch>
            <a:fillRect/>
          </a:stretch>
        </p:blipFill>
        <p:spPr>
          <a:xfrm>
            <a:off x="457200" y="2509881"/>
            <a:ext cx="8229600" cy="3240000"/>
          </a:xfrm>
          <a:noFill/>
          <a:ln/>
        </p:spPr>
      </p:pic>
      <p:sp>
        <p:nvSpPr>
          <p:cNvPr id="4" name="Slide Number Placeholder 3"/>
          <p:cNvSpPr>
            <a:spLocks noGrp="1"/>
          </p:cNvSpPr>
          <p:nvPr>
            <p:ph type="sldNum" sz="quarter" idx="12"/>
          </p:nvPr>
        </p:nvSpPr>
        <p:spPr/>
        <p:txBody>
          <a:bodyPr/>
          <a:lstStyle/>
          <a:p>
            <a:fld id="{17F129A8-6A33-426F-AD5F-A19C24614A3D}" type="slidenum">
              <a:rPr lang="en-US" smtClean="0"/>
              <a:pPr/>
              <a:t>46</a:t>
            </a:fld>
            <a:endParaRPr lang="en-US"/>
          </a:p>
        </p:txBody>
      </p:sp>
      <p:sp>
        <p:nvSpPr>
          <p:cNvPr id="9" name="Rectangle 8"/>
          <p:cNvSpPr/>
          <p:nvPr/>
        </p:nvSpPr>
        <p:spPr>
          <a:xfrm>
            <a:off x="533400" y="2133600"/>
            <a:ext cx="8391138" cy="338554"/>
          </a:xfrm>
          <a:prstGeom prst="rect">
            <a:avLst/>
          </a:prstGeom>
          <a:noFill/>
        </p:spPr>
        <p:txBody>
          <a:bodyPr wrap="square" lIns="91440" tIns="45720" rIns="91440" bIns="45720">
            <a:spAutoFit/>
          </a:bodyPr>
          <a:lstStyle/>
          <a:p>
            <a:pPr algn="r" rtl="1"/>
            <a:r>
              <a:rPr lang="fa-IR" sz="1600" dirty="0" smtClean="0">
                <a:cs typeface="B Nazanin" pitchFamily="2" charset="-78"/>
              </a:rPr>
              <a:t>هر وسيله كه روي شبكه </a:t>
            </a:r>
            <a:r>
              <a:rPr lang="en-US" sz="1600" dirty="0" err="1" smtClean="0">
                <a:cs typeface="B Nazanin" pitchFamily="2" charset="-78"/>
              </a:rPr>
              <a:t>Modbus</a:t>
            </a:r>
            <a:r>
              <a:rPr lang="fa-IR" sz="1600" dirty="0" smtClean="0">
                <a:cs typeface="B Nazanin" pitchFamily="2" charset="-78"/>
              </a:rPr>
              <a:t> قرار ميگيرد داراي يك جدول آدرس بصورت زير است:</a:t>
            </a:r>
            <a:endParaRPr lang="en-US" sz="1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cs typeface="B Nazanin" pitchFamily="2" charset="-78"/>
            </a:endParaRPr>
          </a:p>
        </p:txBody>
      </p:sp>
    </p:spTree>
  </p:cSld>
  <p:clrMapOvr>
    <a:masterClrMapping/>
  </p:clrMapOvr>
  <p:transition>
    <p:pull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a:bodyPr>
          <a:lstStyle/>
          <a:p>
            <a:pPr algn="r" rtl="1">
              <a:buNone/>
            </a:pPr>
            <a:r>
              <a:rPr lang="fa-IR" b="1" dirty="0" smtClean="0">
                <a:cs typeface="B Nazanin" pitchFamily="2" charset="-78"/>
              </a:rPr>
              <a:t>فانكشن كد 01 يا</a:t>
            </a:r>
            <a:r>
              <a:rPr lang="en-US" b="1" dirty="0" smtClean="0">
                <a:cs typeface="B Nazanin" pitchFamily="2" charset="-78"/>
              </a:rPr>
              <a:t> Read Coils </a:t>
            </a:r>
            <a:r>
              <a:rPr lang="fa-IR" b="1" dirty="0" smtClean="0">
                <a:cs typeface="B Nazanin" pitchFamily="2" charset="-78"/>
              </a:rPr>
              <a:t> : </a:t>
            </a:r>
            <a:endParaRPr lang="en-US" b="1" dirty="0" smtClean="0">
              <a:cs typeface="B Nazanin" pitchFamily="2" charset="-78"/>
            </a:endParaRPr>
          </a:p>
          <a:p>
            <a:pPr algn="r" rtl="1">
              <a:buNone/>
            </a:pPr>
            <a:endParaRPr lang="fa-IR" b="1" dirty="0" smtClean="0">
              <a:cs typeface="B Nazanin" pitchFamily="2" charset="-78"/>
            </a:endParaRPr>
          </a:p>
          <a:p>
            <a:pPr algn="r" rtl="1">
              <a:buNone/>
            </a:pPr>
            <a:r>
              <a:rPr lang="fa-IR" sz="2000" dirty="0" smtClean="0">
                <a:cs typeface="B Nazanin" pitchFamily="2" charset="-78"/>
              </a:rPr>
              <a:t>اين فانكشن براي خواندن وضعيت 1 تا 2000 خروجي از روي وسيله متصل به باس شبكه بكار ميرود. در بسته </a:t>
            </a:r>
            <a:r>
              <a:rPr lang="en-US" sz="2000" dirty="0" smtClean="0">
                <a:cs typeface="B Nazanin" pitchFamily="2" charset="-78"/>
              </a:rPr>
              <a:t>PDU</a:t>
            </a:r>
            <a:r>
              <a:rPr lang="fa-IR" sz="2000" dirty="0" smtClean="0">
                <a:cs typeface="B Nazanin" pitchFamily="2" charset="-78"/>
              </a:rPr>
              <a:t> علاوه بر كد 01 آدرس اولين خروجي و تعداد آنها داده مي شود. آدرس خروجي از صفر شروع مي شود يعني مثلاً خروجي هاي 1 تا 16 بصورت 0 تا 15 آدرس مي گيرند.بنابراين </a:t>
            </a:r>
            <a:r>
              <a:rPr lang="en-US" sz="2000" dirty="0" smtClean="0">
                <a:cs typeface="B Nazanin" pitchFamily="2" charset="-78"/>
              </a:rPr>
              <a:t>PDU</a:t>
            </a:r>
            <a:r>
              <a:rPr lang="fa-IR" sz="2000" dirty="0" smtClean="0">
                <a:cs typeface="B Nazanin" pitchFamily="2" charset="-78"/>
              </a:rPr>
              <a:t> مربوط به درخواست بصورت شكل زير خواهد بود:</a:t>
            </a:r>
          </a:p>
          <a:p>
            <a:pPr rtl="1">
              <a:buNone/>
            </a:pPr>
            <a:endParaRPr lang="en-US" sz="2000" dirty="0" smtClean="0"/>
          </a:p>
          <a:p>
            <a:pPr rtl="1">
              <a:buNone/>
            </a:pPr>
            <a:endParaRPr lang="en-US" sz="2000" dirty="0" smtClean="0"/>
          </a:p>
          <a:p>
            <a:pPr rtl="1">
              <a:buNone/>
            </a:pPr>
            <a:r>
              <a:rPr lang="en-US" sz="2000" dirty="0" smtClean="0"/>
              <a:t>Request</a:t>
            </a:r>
          </a:p>
          <a:p>
            <a:pPr rtl="1">
              <a:buNone/>
            </a:pPr>
            <a:r>
              <a:rPr lang="en-US" sz="2000" dirty="0" smtClean="0"/>
              <a:t>                                                                                                                     </a:t>
            </a:r>
            <a:r>
              <a:rPr lang="fa-IR" sz="2000" dirty="0" smtClean="0"/>
              <a:t>                       </a:t>
            </a:r>
            <a:endParaRPr lang="fa-IR" sz="2000" dirty="0" smtClean="0">
              <a:cs typeface="B Nazanin" pitchFamily="2" charset="-78"/>
            </a:endParaRPr>
          </a:p>
          <a:p>
            <a:pPr algn="r" rtl="1">
              <a:buNone/>
            </a:pPr>
            <a:r>
              <a:rPr lang="fa-IR" sz="2000" dirty="0" smtClean="0">
                <a:latin typeface="Arial" pitchFamily="34" charset="0"/>
                <a:cs typeface="B Nazanin" pitchFamily="2" charset="-78"/>
              </a:rPr>
              <a:t>                                                                                                                                 </a:t>
            </a:r>
            <a:endParaRPr lang="en-US" sz="2000" dirty="0">
              <a:latin typeface="Arial" pitchFamily="34" charset="0"/>
              <a:cs typeface="B Nazanin" pitchFamily="2" charset="-78"/>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47</a:t>
            </a:fld>
            <a:endParaRPr lang="en-US"/>
          </a:p>
        </p:txBody>
      </p:sp>
      <p:graphicFrame>
        <p:nvGraphicFramePr>
          <p:cNvPr id="5" name="Table 4"/>
          <p:cNvGraphicFramePr>
            <a:graphicFrameLocks noGrp="1"/>
          </p:cNvGraphicFramePr>
          <p:nvPr/>
        </p:nvGraphicFramePr>
        <p:xfrm>
          <a:off x="533400" y="4724400"/>
          <a:ext cx="6858000" cy="1219200"/>
        </p:xfrm>
        <a:graphic>
          <a:graphicData uri="http://schemas.openxmlformats.org/drawingml/2006/table">
            <a:tbl>
              <a:tblPr firstRow="1" bandRow="1">
                <a:tableStyleId>{8A107856-5554-42FB-B03E-39F5DBC370BA}</a:tableStyleId>
              </a:tblPr>
              <a:tblGrid>
                <a:gridCol w="2286000"/>
                <a:gridCol w="2286000"/>
                <a:gridCol w="2286000"/>
              </a:tblGrid>
              <a:tr h="406400">
                <a:tc>
                  <a:txBody>
                    <a:bodyPr/>
                    <a:lstStyle/>
                    <a:p>
                      <a:r>
                        <a:rPr kumimoji="0" lang="en-US" sz="1800" b="1" kern="1200" baseline="0" dirty="0" smtClean="0">
                          <a:solidFill>
                            <a:schemeClr val="dk1"/>
                          </a:solidFill>
                          <a:latin typeface="Arial" pitchFamily="34" charset="0"/>
                          <a:ea typeface="+mn-ea"/>
                          <a:cs typeface="Arial" pitchFamily="34" charset="0"/>
                        </a:rPr>
                        <a:t>Function code</a:t>
                      </a:r>
                      <a:endParaRPr lang="en-US" dirty="0">
                        <a:latin typeface="Arial" pitchFamily="34" charset="0"/>
                        <a:cs typeface="Arial" pitchFamily="34" charset="0"/>
                      </a:endParaRPr>
                    </a:p>
                  </a:txBody>
                  <a:tcPr/>
                </a:tc>
                <a:tc>
                  <a:txBody>
                    <a:bodyPr/>
                    <a:lstStyle/>
                    <a:p>
                      <a:r>
                        <a:rPr kumimoji="0" lang="en-US" sz="1800" b="1" kern="1200" baseline="0" dirty="0" smtClean="0">
                          <a:solidFill>
                            <a:schemeClr val="dk1"/>
                          </a:solidFill>
                          <a:latin typeface="Arial" pitchFamily="34" charset="0"/>
                          <a:ea typeface="+mn-ea"/>
                          <a:cs typeface="Arial" pitchFamily="34" charset="0"/>
                        </a:rPr>
                        <a:t>1 Byte</a:t>
                      </a:r>
                      <a:endParaRPr lang="en-US" dirty="0">
                        <a:latin typeface="Arial" pitchFamily="34" charset="0"/>
                        <a:cs typeface="Arial" pitchFamily="34" charset="0"/>
                      </a:endParaRPr>
                    </a:p>
                  </a:txBody>
                  <a:tcPr/>
                </a:tc>
                <a:tc>
                  <a:txBody>
                    <a:bodyPr/>
                    <a:lstStyle/>
                    <a:p>
                      <a:r>
                        <a:rPr kumimoji="0" lang="en-US" sz="1800" b="1" kern="1200" baseline="0" dirty="0" smtClean="0">
                          <a:solidFill>
                            <a:schemeClr val="dk1"/>
                          </a:solidFill>
                          <a:latin typeface="Arial" pitchFamily="34" charset="0"/>
                          <a:ea typeface="+mn-ea"/>
                          <a:cs typeface="Arial" pitchFamily="34" charset="0"/>
                        </a:rPr>
                        <a:t>0x01</a:t>
                      </a:r>
                      <a:endParaRPr lang="en-US" dirty="0">
                        <a:latin typeface="Arial" pitchFamily="34" charset="0"/>
                        <a:cs typeface="Arial" pitchFamily="34" charset="0"/>
                      </a:endParaRPr>
                    </a:p>
                  </a:txBody>
                  <a:tcPr/>
                </a:tc>
              </a:tr>
              <a:tr h="406400">
                <a:tc>
                  <a:txBody>
                    <a:bodyPr/>
                    <a:lstStyle/>
                    <a:p>
                      <a:r>
                        <a:rPr kumimoji="0" lang="en-US" sz="1800" kern="1200" baseline="0" smtClean="0">
                          <a:solidFill>
                            <a:schemeClr val="dk1"/>
                          </a:solidFill>
                          <a:latin typeface="Arial" pitchFamily="34" charset="0"/>
                          <a:ea typeface="+mn-ea"/>
                          <a:cs typeface="Arial" pitchFamily="34" charset="0"/>
                        </a:rPr>
                        <a:t>Starting Address</a:t>
                      </a:r>
                      <a:endParaRPr lang="en-US" dirty="0">
                        <a:latin typeface="Arial" pitchFamily="34" charset="0"/>
                        <a:cs typeface="Arial" pitchFamily="34" charset="0"/>
                      </a:endParaRPr>
                    </a:p>
                  </a:txBody>
                  <a:tcPr/>
                </a:tc>
                <a:tc>
                  <a:txBody>
                    <a:bodyPr/>
                    <a:lstStyle/>
                    <a:p>
                      <a:r>
                        <a:rPr kumimoji="0" lang="en-US" sz="1800" kern="1200" baseline="0" dirty="0" smtClean="0">
                          <a:solidFill>
                            <a:schemeClr val="dk1"/>
                          </a:solidFill>
                          <a:latin typeface="Arial" pitchFamily="34" charset="0"/>
                          <a:ea typeface="+mn-ea"/>
                          <a:cs typeface="Arial" pitchFamily="34" charset="0"/>
                        </a:rPr>
                        <a:t>2 Bytes</a:t>
                      </a:r>
                      <a:endParaRPr lang="en-US" dirty="0">
                        <a:latin typeface="Arial" pitchFamily="34" charset="0"/>
                        <a:cs typeface="Arial" pitchFamily="34" charset="0"/>
                      </a:endParaRPr>
                    </a:p>
                  </a:txBody>
                  <a:tcPr/>
                </a:tc>
                <a:tc>
                  <a:txBody>
                    <a:bodyPr/>
                    <a:lstStyle/>
                    <a:p>
                      <a:r>
                        <a:rPr kumimoji="0" lang="en-US" sz="1800" kern="1200" baseline="0" dirty="0" smtClean="0">
                          <a:solidFill>
                            <a:schemeClr val="dk1"/>
                          </a:solidFill>
                          <a:latin typeface="Arial" pitchFamily="34" charset="0"/>
                          <a:ea typeface="+mn-ea"/>
                          <a:cs typeface="Arial" pitchFamily="34" charset="0"/>
                        </a:rPr>
                        <a:t>0x0000 to 0xFFFF</a:t>
                      </a:r>
                      <a:endParaRPr lang="en-US" dirty="0">
                        <a:latin typeface="Arial" pitchFamily="34" charset="0"/>
                        <a:cs typeface="Arial" pitchFamily="34" charset="0"/>
                      </a:endParaRPr>
                    </a:p>
                  </a:txBody>
                  <a:tcPr/>
                </a:tc>
              </a:tr>
              <a:tr h="406400">
                <a:tc>
                  <a:txBody>
                    <a:bodyPr/>
                    <a:lstStyle/>
                    <a:p>
                      <a:r>
                        <a:rPr kumimoji="0" lang="en-US" sz="1800" kern="1200" baseline="0" dirty="0" smtClean="0">
                          <a:solidFill>
                            <a:schemeClr val="dk1"/>
                          </a:solidFill>
                          <a:latin typeface="Arial" pitchFamily="34" charset="0"/>
                          <a:ea typeface="+mn-ea"/>
                          <a:cs typeface="Arial" pitchFamily="34" charset="0"/>
                        </a:rPr>
                        <a:t>Quantity of coils</a:t>
                      </a:r>
                      <a:endParaRPr lang="en-US" dirty="0">
                        <a:latin typeface="Arial" pitchFamily="34" charset="0"/>
                        <a:cs typeface="Arial" pitchFamily="34" charset="0"/>
                      </a:endParaRPr>
                    </a:p>
                  </a:txBody>
                  <a:tcPr/>
                </a:tc>
                <a:tc>
                  <a:txBody>
                    <a:bodyPr/>
                    <a:lstStyle/>
                    <a:p>
                      <a:r>
                        <a:rPr kumimoji="0" lang="en-US" sz="1800" kern="1200" baseline="0" dirty="0" smtClean="0">
                          <a:solidFill>
                            <a:schemeClr val="dk1"/>
                          </a:solidFill>
                          <a:latin typeface="Arial" pitchFamily="34" charset="0"/>
                          <a:ea typeface="+mn-ea"/>
                          <a:cs typeface="Arial" pitchFamily="34" charset="0"/>
                        </a:rPr>
                        <a:t>2 Bytes</a:t>
                      </a:r>
                      <a:endParaRPr lang="en-US" dirty="0">
                        <a:latin typeface="Arial" pitchFamily="34" charset="0"/>
                        <a:cs typeface="Arial" pitchFamily="34" charset="0"/>
                      </a:endParaRPr>
                    </a:p>
                  </a:txBody>
                  <a:tcPr/>
                </a:tc>
                <a:tc>
                  <a:txBody>
                    <a:bodyPr/>
                    <a:lstStyle/>
                    <a:p>
                      <a:r>
                        <a:rPr kumimoji="0" lang="en-US" sz="1800" kern="1200" baseline="0" dirty="0" smtClean="0">
                          <a:solidFill>
                            <a:schemeClr val="dk1"/>
                          </a:solidFill>
                          <a:latin typeface="Arial" pitchFamily="34" charset="0"/>
                          <a:ea typeface="+mn-ea"/>
                          <a:cs typeface="Arial" pitchFamily="34" charset="0"/>
                        </a:rPr>
                        <a:t>1 to 2000 (0x7D0)</a:t>
                      </a:r>
                      <a:endParaRPr lang="en-US" dirty="0">
                        <a:latin typeface="Arial" pitchFamily="34" charset="0"/>
                        <a:cs typeface="Arial" pitchFamily="34" charset="0"/>
                      </a:endParaRPr>
                    </a:p>
                  </a:txBody>
                  <a:tcPr/>
                </a:tc>
              </a:tr>
            </a:tbl>
          </a:graphicData>
        </a:graphic>
      </p:graphicFrame>
    </p:spTree>
  </p:cSld>
  <p:clrMapOvr>
    <a:masterClrMapping/>
  </p:clrMapOvr>
  <p:transition>
    <p:pull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219200"/>
            <a:ext cx="8229600" cy="5105400"/>
          </a:xfrm>
        </p:spPr>
        <p:style>
          <a:lnRef idx="2">
            <a:schemeClr val="dk1"/>
          </a:lnRef>
          <a:fillRef idx="1">
            <a:schemeClr val="lt1"/>
          </a:fillRef>
          <a:effectRef idx="0">
            <a:schemeClr val="dk1"/>
          </a:effectRef>
          <a:fontRef idx="minor">
            <a:schemeClr val="dk1"/>
          </a:fontRef>
        </p:style>
        <p:txBody>
          <a:bodyPr>
            <a:normAutofit/>
          </a:bodyPr>
          <a:lstStyle/>
          <a:p>
            <a:pPr algn="r" rtl="1">
              <a:buNone/>
            </a:pPr>
            <a:r>
              <a:rPr lang="fa-IR" sz="2000" dirty="0" smtClean="0">
                <a:cs typeface="B Nazanin" pitchFamily="2" charset="-78"/>
              </a:rPr>
              <a:t>در پاسخ وضعيت خروجي كه 1 براي</a:t>
            </a:r>
            <a:r>
              <a:rPr lang="en-US" sz="2000" dirty="0" smtClean="0">
                <a:cs typeface="B Nazanin" pitchFamily="2" charset="-78"/>
              </a:rPr>
              <a:t> </a:t>
            </a:r>
            <a:r>
              <a:rPr lang="fa-IR" sz="2000" dirty="0" smtClean="0">
                <a:cs typeface="B Nazanin" pitchFamily="2" charset="-78"/>
              </a:rPr>
              <a:t> </a:t>
            </a:r>
            <a:r>
              <a:rPr lang="en-US" sz="2000" dirty="0" smtClean="0">
                <a:cs typeface="B Nazanin" pitchFamily="2" charset="-78"/>
              </a:rPr>
              <a:t>ON</a:t>
            </a:r>
            <a:r>
              <a:rPr lang="fa-IR" sz="2000" dirty="0" smtClean="0">
                <a:cs typeface="B Nazanin" pitchFamily="2" charset="-78"/>
              </a:rPr>
              <a:t> و 0 براي</a:t>
            </a:r>
            <a:r>
              <a:rPr lang="en-US" sz="2000" dirty="0" smtClean="0">
                <a:cs typeface="B Nazanin" pitchFamily="2" charset="-78"/>
              </a:rPr>
              <a:t> </a:t>
            </a:r>
            <a:r>
              <a:rPr lang="fa-IR" sz="2000" dirty="0" smtClean="0">
                <a:cs typeface="B Nazanin" pitchFamily="2" charset="-78"/>
              </a:rPr>
              <a:t> </a:t>
            </a:r>
            <a:r>
              <a:rPr lang="en-US" sz="2000" dirty="0" smtClean="0">
                <a:cs typeface="B Nazanin" pitchFamily="2" charset="-78"/>
              </a:rPr>
              <a:t>OFF</a:t>
            </a:r>
            <a:r>
              <a:rPr lang="fa-IR" sz="2000" dirty="0" smtClean="0">
                <a:cs typeface="B Nazanin" pitchFamily="2" charset="-78"/>
              </a:rPr>
              <a:t> است توسط بيتهاي ديتا مشخص ميگردداگر تعداد خروجي ها مضربي از 8 نباشد در اينصورت در بايت آخر ساير بيتهاي باقيمانده با صفر پر ميشوند ولي از آنجا كه تعداد خروجي ها نيز برگردانده مي شود </a:t>
            </a:r>
            <a:r>
              <a:rPr lang="en-US" sz="2000" dirty="0" smtClean="0">
                <a:cs typeface="B Nazanin" pitchFamily="2" charset="-78"/>
              </a:rPr>
              <a:t> Master</a:t>
            </a:r>
            <a:r>
              <a:rPr lang="fa-IR" sz="2000" dirty="0" smtClean="0">
                <a:cs typeface="B Nazanin" pitchFamily="2" charset="-78"/>
              </a:rPr>
              <a:t> متوجه ميشود كه تا كجا مربوط به خروجي هاست.</a:t>
            </a:r>
          </a:p>
          <a:p>
            <a:pPr rtl="1">
              <a:buNone/>
            </a:pPr>
            <a:r>
              <a:rPr lang="en-US" sz="2000" dirty="0" smtClean="0"/>
              <a:t>    Response</a:t>
            </a:r>
            <a:endParaRPr lang="fa-IR" sz="2000" dirty="0" smtClean="0"/>
          </a:p>
          <a:p>
            <a:pPr rtl="1">
              <a:buNone/>
            </a:pPr>
            <a:endParaRPr lang="fa-IR" sz="2000" dirty="0" smtClean="0"/>
          </a:p>
          <a:p>
            <a:pPr rtl="1">
              <a:buNone/>
            </a:pPr>
            <a:endParaRPr lang="fa-IR" sz="2000" dirty="0" smtClean="0"/>
          </a:p>
          <a:p>
            <a:pPr rtl="1">
              <a:buNone/>
            </a:pPr>
            <a:endParaRPr lang="fa-IR" sz="2000" dirty="0" smtClean="0"/>
          </a:p>
          <a:p>
            <a:pPr rtl="1">
              <a:buNone/>
            </a:pPr>
            <a:r>
              <a:rPr lang="en-US" sz="1200" dirty="0" smtClean="0"/>
              <a:t>       *N= Quantity of Outputs / 8, if the remainder is different of0 N = N+1</a:t>
            </a:r>
          </a:p>
        </p:txBody>
      </p:sp>
      <p:sp>
        <p:nvSpPr>
          <p:cNvPr id="4" name="Slide Number Placeholder 3"/>
          <p:cNvSpPr>
            <a:spLocks noGrp="1"/>
          </p:cNvSpPr>
          <p:nvPr>
            <p:ph type="sldNum" sz="quarter" idx="12"/>
          </p:nvPr>
        </p:nvSpPr>
        <p:spPr/>
        <p:txBody>
          <a:bodyPr/>
          <a:lstStyle/>
          <a:p>
            <a:fld id="{17F129A8-6A33-426F-AD5F-A19C24614A3D}" type="slidenum">
              <a:rPr lang="en-US" smtClean="0"/>
              <a:pPr/>
              <a:t>48</a:t>
            </a:fld>
            <a:endParaRPr lang="en-US"/>
          </a:p>
        </p:txBody>
      </p:sp>
      <p:graphicFrame>
        <p:nvGraphicFramePr>
          <p:cNvPr id="6" name="Table 5"/>
          <p:cNvGraphicFramePr>
            <a:graphicFrameLocks noGrp="1"/>
          </p:cNvGraphicFramePr>
          <p:nvPr/>
        </p:nvGraphicFramePr>
        <p:xfrm>
          <a:off x="762000" y="2895600"/>
          <a:ext cx="6096000" cy="1097280"/>
        </p:xfrm>
        <a:graphic>
          <a:graphicData uri="http://schemas.openxmlformats.org/drawingml/2006/table">
            <a:tbl>
              <a:tblPr firstRow="1" bandRow="1">
                <a:tableStyleId>{F5AB1C69-6EDB-4FF4-983F-18BD219EF322}</a:tableStyleId>
              </a:tblPr>
              <a:tblGrid>
                <a:gridCol w="2032000"/>
                <a:gridCol w="2032000"/>
                <a:gridCol w="2032000"/>
              </a:tblGrid>
              <a:tr h="259080">
                <a:tc>
                  <a:txBody>
                    <a:bodyPr/>
                    <a:lstStyle/>
                    <a:p>
                      <a:r>
                        <a:rPr kumimoji="0" lang="en-US" sz="1800" b="1" kern="1200" baseline="0" dirty="0" smtClean="0">
                          <a:solidFill>
                            <a:schemeClr val="lt1"/>
                          </a:solidFill>
                          <a:latin typeface="+mn-lt"/>
                          <a:ea typeface="+mn-ea"/>
                          <a:cs typeface="+mn-cs"/>
                        </a:rPr>
                        <a:t>Function code</a:t>
                      </a:r>
                      <a:endParaRPr lang="en-US" dirty="0"/>
                    </a:p>
                  </a:txBody>
                  <a:tcPr/>
                </a:tc>
                <a:tc>
                  <a:txBody>
                    <a:bodyPr/>
                    <a:lstStyle/>
                    <a:p>
                      <a:r>
                        <a:rPr kumimoji="0" lang="en-US" sz="1800" b="1" kern="1200" baseline="0" dirty="0" smtClean="0">
                          <a:solidFill>
                            <a:schemeClr val="lt1"/>
                          </a:solidFill>
                          <a:latin typeface="+mn-lt"/>
                          <a:ea typeface="+mn-ea"/>
                          <a:cs typeface="+mn-cs"/>
                        </a:rPr>
                        <a:t>1 Byte</a:t>
                      </a:r>
                      <a:endParaRPr lang="en-US" dirty="0"/>
                    </a:p>
                  </a:txBody>
                  <a:tcPr/>
                </a:tc>
                <a:tc>
                  <a:txBody>
                    <a:bodyPr/>
                    <a:lstStyle/>
                    <a:p>
                      <a:r>
                        <a:rPr kumimoji="0" lang="en-US" sz="1800" b="1" kern="1200" baseline="0" dirty="0" smtClean="0">
                          <a:solidFill>
                            <a:schemeClr val="lt1"/>
                          </a:solidFill>
                          <a:latin typeface="+mn-lt"/>
                          <a:ea typeface="+mn-ea"/>
                          <a:cs typeface="+mn-cs"/>
                        </a:rPr>
                        <a:t>0x01</a:t>
                      </a:r>
                      <a:endParaRPr lang="en-US" dirty="0"/>
                    </a:p>
                  </a:txBody>
                  <a:tcPr/>
                </a:tc>
              </a:tr>
              <a:tr h="355600">
                <a:tc>
                  <a:txBody>
                    <a:bodyPr/>
                    <a:lstStyle/>
                    <a:p>
                      <a:r>
                        <a:rPr kumimoji="0" lang="en-US" sz="1800" kern="1200" baseline="0" dirty="0" smtClean="0">
                          <a:solidFill>
                            <a:schemeClr val="dk1"/>
                          </a:solidFill>
                          <a:latin typeface="+mn-lt"/>
                          <a:ea typeface="+mn-ea"/>
                          <a:cs typeface="+mn-cs"/>
                        </a:rPr>
                        <a:t>Byte count</a:t>
                      </a:r>
                      <a:endParaRPr lang="en-US" dirty="0"/>
                    </a:p>
                  </a:txBody>
                  <a:tcPr/>
                </a:tc>
                <a:tc>
                  <a:txBody>
                    <a:bodyPr/>
                    <a:lstStyle/>
                    <a:p>
                      <a:r>
                        <a:rPr kumimoji="0" lang="en-US" sz="1800" kern="1200" baseline="0" dirty="0" smtClean="0">
                          <a:solidFill>
                            <a:schemeClr val="dk1"/>
                          </a:solidFill>
                          <a:latin typeface="+mn-lt"/>
                          <a:ea typeface="+mn-ea"/>
                          <a:cs typeface="+mn-cs"/>
                        </a:rPr>
                        <a:t>1 Byte</a:t>
                      </a:r>
                      <a:endParaRPr lang="en-US" dirty="0"/>
                    </a:p>
                  </a:txBody>
                  <a:tcPr/>
                </a:tc>
                <a:tc>
                  <a:txBody>
                    <a:bodyPr/>
                    <a:lstStyle/>
                    <a:p>
                      <a:r>
                        <a:rPr kumimoji="0" lang="en-US" sz="1800" kern="1200" baseline="0" dirty="0" smtClean="0">
                          <a:solidFill>
                            <a:schemeClr val="dk1"/>
                          </a:solidFill>
                          <a:latin typeface="+mn-lt"/>
                          <a:ea typeface="+mn-ea"/>
                          <a:cs typeface="+mn-cs"/>
                        </a:rPr>
                        <a:t>N*</a:t>
                      </a:r>
                      <a:endParaRPr lang="en-US" dirty="0"/>
                    </a:p>
                  </a:txBody>
                  <a:tcPr/>
                </a:tc>
              </a:tr>
              <a:tr h="355600">
                <a:tc>
                  <a:txBody>
                    <a:bodyPr/>
                    <a:lstStyle/>
                    <a:p>
                      <a:r>
                        <a:rPr kumimoji="0" lang="en-US" sz="1800" kern="1200" baseline="0" dirty="0" smtClean="0">
                          <a:solidFill>
                            <a:schemeClr val="dk1"/>
                          </a:solidFill>
                          <a:latin typeface="+mn-lt"/>
                          <a:ea typeface="+mn-ea"/>
                          <a:cs typeface="+mn-cs"/>
                        </a:rPr>
                        <a:t>Coil Status</a:t>
                      </a:r>
                      <a:endParaRPr lang="en-US" dirty="0"/>
                    </a:p>
                  </a:txBody>
                  <a:tcPr/>
                </a:tc>
                <a:tc>
                  <a:txBody>
                    <a:bodyPr/>
                    <a:lstStyle/>
                    <a:p>
                      <a:r>
                        <a:rPr kumimoji="0" lang="en-US" sz="1800" kern="1200" baseline="0" dirty="0" smtClean="0">
                          <a:solidFill>
                            <a:schemeClr val="dk1"/>
                          </a:solidFill>
                          <a:latin typeface="+mn-lt"/>
                          <a:ea typeface="+mn-ea"/>
                          <a:cs typeface="+mn-cs"/>
                        </a:rPr>
                        <a:t>n Byte</a:t>
                      </a:r>
                      <a:endParaRPr lang="en-US" dirty="0"/>
                    </a:p>
                  </a:txBody>
                  <a:tcPr/>
                </a:tc>
                <a:tc>
                  <a:txBody>
                    <a:bodyPr/>
                    <a:lstStyle/>
                    <a:p>
                      <a:r>
                        <a:rPr kumimoji="0" lang="en-US" sz="1800" kern="1200" baseline="0" dirty="0" smtClean="0">
                          <a:solidFill>
                            <a:schemeClr val="dk1"/>
                          </a:solidFill>
                          <a:latin typeface="+mn-lt"/>
                          <a:ea typeface="+mn-ea"/>
                          <a:cs typeface="+mn-cs"/>
                        </a:rPr>
                        <a:t>n = N or N+1</a:t>
                      </a:r>
                      <a:endParaRPr lang="en-US" dirty="0"/>
                    </a:p>
                  </a:txBody>
                  <a:tcPr/>
                </a:tc>
              </a:tr>
            </a:tbl>
          </a:graphicData>
        </a:graphic>
      </p:graphicFrame>
      <p:graphicFrame>
        <p:nvGraphicFramePr>
          <p:cNvPr id="7" name="Table 6"/>
          <p:cNvGraphicFramePr>
            <a:graphicFrameLocks noGrp="1"/>
          </p:cNvGraphicFramePr>
          <p:nvPr/>
        </p:nvGraphicFramePr>
        <p:xfrm>
          <a:off x="685800" y="5257801"/>
          <a:ext cx="6781800" cy="1010920"/>
        </p:xfrm>
        <a:graphic>
          <a:graphicData uri="http://schemas.openxmlformats.org/drawingml/2006/table">
            <a:tbl>
              <a:tblPr firstRow="1" bandRow="1">
                <a:tableStyleId>{00A15C55-8517-42AA-B614-E9B94910E393}</a:tableStyleId>
              </a:tblPr>
              <a:tblGrid>
                <a:gridCol w="2260600"/>
                <a:gridCol w="2260600"/>
                <a:gridCol w="2260600"/>
              </a:tblGrid>
              <a:tr h="645160">
                <a:tc>
                  <a:txBody>
                    <a:bodyPr/>
                    <a:lstStyle/>
                    <a:p>
                      <a:r>
                        <a:rPr kumimoji="0" lang="en-US" sz="1800" b="1" kern="1200" baseline="0" dirty="0" smtClean="0">
                          <a:solidFill>
                            <a:schemeClr val="lt1"/>
                          </a:solidFill>
                          <a:latin typeface="Arial" pitchFamily="34" charset="0"/>
                          <a:ea typeface="+mn-ea"/>
                          <a:cs typeface="Arial" pitchFamily="34" charset="0"/>
                        </a:rPr>
                        <a:t>Function code</a:t>
                      </a:r>
                      <a:endParaRPr lang="en-US" dirty="0">
                        <a:latin typeface="Arial" pitchFamily="34" charset="0"/>
                        <a:cs typeface="Arial" pitchFamily="34" charset="0"/>
                      </a:endParaRPr>
                    </a:p>
                  </a:txBody>
                  <a:tcPr/>
                </a:tc>
                <a:tc>
                  <a:txBody>
                    <a:bodyPr/>
                    <a:lstStyle/>
                    <a:p>
                      <a:r>
                        <a:rPr kumimoji="0" lang="en-US" sz="1800" b="1" kern="1200" baseline="0" dirty="0" smtClean="0">
                          <a:solidFill>
                            <a:schemeClr val="lt1"/>
                          </a:solidFill>
                          <a:latin typeface="Arial" pitchFamily="34" charset="0"/>
                          <a:ea typeface="+mn-ea"/>
                          <a:cs typeface="Arial" pitchFamily="34" charset="0"/>
                        </a:rPr>
                        <a:t>1 Byte</a:t>
                      </a:r>
                      <a:endParaRPr lang="en-US" dirty="0">
                        <a:latin typeface="Arial" pitchFamily="34" charset="0"/>
                        <a:cs typeface="Arial" pitchFamily="34" charset="0"/>
                      </a:endParaRPr>
                    </a:p>
                  </a:txBody>
                  <a:tcPr/>
                </a:tc>
                <a:tc>
                  <a:txBody>
                    <a:bodyPr/>
                    <a:lstStyle/>
                    <a:p>
                      <a:r>
                        <a:rPr kumimoji="0" lang="en-US" sz="1800" b="1" kern="1200" baseline="0" dirty="0" smtClean="0">
                          <a:solidFill>
                            <a:schemeClr val="lt1"/>
                          </a:solidFill>
                          <a:latin typeface="Arial" pitchFamily="34" charset="0"/>
                          <a:ea typeface="+mn-ea"/>
                          <a:cs typeface="Arial" pitchFamily="34" charset="0"/>
                        </a:rPr>
                        <a:t>Function code + 0x80</a:t>
                      </a:r>
                      <a:endParaRPr lang="en-US" dirty="0">
                        <a:latin typeface="Arial" pitchFamily="34" charset="0"/>
                        <a:cs typeface="Arial" pitchFamily="34" charset="0"/>
                      </a:endParaRPr>
                    </a:p>
                  </a:txBody>
                  <a:tcPr/>
                </a:tc>
              </a:tr>
              <a:tr h="330662">
                <a:tc>
                  <a:txBody>
                    <a:bodyPr/>
                    <a:lstStyle/>
                    <a:p>
                      <a:r>
                        <a:rPr kumimoji="0" lang="en-US" sz="1800" kern="1200" baseline="0" dirty="0" smtClean="0">
                          <a:solidFill>
                            <a:schemeClr val="dk1"/>
                          </a:solidFill>
                          <a:latin typeface="Arial" pitchFamily="34" charset="0"/>
                          <a:ea typeface="+mn-ea"/>
                          <a:cs typeface="Arial" pitchFamily="34" charset="0"/>
                        </a:rPr>
                        <a:t>Exception code</a:t>
                      </a:r>
                      <a:endParaRPr lang="en-US" dirty="0">
                        <a:latin typeface="Arial" pitchFamily="34" charset="0"/>
                        <a:cs typeface="Arial" pitchFamily="34" charset="0"/>
                      </a:endParaRPr>
                    </a:p>
                  </a:txBody>
                  <a:tcPr/>
                </a:tc>
                <a:tc>
                  <a:txBody>
                    <a:bodyPr/>
                    <a:lstStyle/>
                    <a:p>
                      <a:r>
                        <a:rPr kumimoji="0" lang="en-US" sz="1800" kern="1200" baseline="0" dirty="0" smtClean="0">
                          <a:solidFill>
                            <a:schemeClr val="dk1"/>
                          </a:solidFill>
                          <a:latin typeface="Arial" pitchFamily="34" charset="0"/>
                          <a:ea typeface="+mn-ea"/>
                          <a:cs typeface="Arial" pitchFamily="34" charset="0"/>
                        </a:rPr>
                        <a:t>1 Byte</a:t>
                      </a:r>
                      <a:endParaRPr lang="en-US" dirty="0">
                        <a:latin typeface="Arial" pitchFamily="34" charset="0"/>
                        <a:cs typeface="Arial" pitchFamily="34" charset="0"/>
                      </a:endParaRPr>
                    </a:p>
                  </a:txBody>
                  <a:tcPr/>
                </a:tc>
                <a:tc>
                  <a:txBody>
                    <a:bodyPr/>
                    <a:lstStyle/>
                    <a:p>
                      <a:r>
                        <a:rPr kumimoji="0" lang="en-US" sz="1800" kern="1200" baseline="0" dirty="0" smtClean="0">
                          <a:solidFill>
                            <a:schemeClr val="dk1"/>
                          </a:solidFill>
                          <a:latin typeface="Arial" pitchFamily="34" charset="0"/>
                          <a:ea typeface="+mn-ea"/>
                          <a:cs typeface="Arial" pitchFamily="34" charset="0"/>
                        </a:rPr>
                        <a:t>01 or 02 or 03 or 04</a:t>
                      </a:r>
                      <a:endParaRPr lang="en-US" dirty="0">
                        <a:latin typeface="Arial" pitchFamily="34" charset="0"/>
                        <a:cs typeface="Arial" pitchFamily="34" charset="0"/>
                      </a:endParaRPr>
                    </a:p>
                  </a:txBody>
                  <a:tcPr/>
                </a:tc>
              </a:tr>
            </a:tbl>
          </a:graphicData>
        </a:graphic>
      </p:graphicFrame>
      <p:sp>
        <p:nvSpPr>
          <p:cNvPr id="8" name="Rectangle 7"/>
          <p:cNvSpPr/>
          <p:nvPr/>
        </p:nvSpPr>
        <p:spPr>
          <a:xfrm>
            <a:off x="2091672" y="2967335"/>
            <a:ext cx="4232927" cy="461665"/>
          </a:xfrm>
          <a:prstGeom prst="rect">
            <a:avLst/>
          </a:prstGeom>
          <a:noFill/>
        </p:spPr>
        <p:txBody>
          <a:bodyPr wrap="square" lIns="91440" tIns="45720" rIns="91440" bIns="45720">
            <a:spAutoFit/>
          </a:bodyPr>
          <a:lstStyle/>
          <a:p>
            <a:pPr algn="ctr"/>
            <a:endParaRPr lang="en-US" sz="2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10" name="Rectangle 9"/>
          <p:cNvSpPr/>
          <p:nvPr/>
        </p:nvSpPr>
        <p:spPr>
          <a:xfrm>
            <a:off x="2091673" y="2967335"/>
            <a:ext cx="184730" cy="923330"/>
          </a:xfrm>
          <a:prstGeom prst="rect">
            <a:avLst/>
          </a:prstGeom>
          <a:noFill/>
        </p:spPr>
        <p:txBody>
          <a:bodyPr wrap="none" lIns="91440" tIns="45720" rIns="91440" bIns="45720">
            <a:spAutoFit/>
          </a:bodyPr>
          <a:lstStyle/>
          <a:p>
            <a:pPr algn="ct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1" name="Rectangle 10"/>
          <p:cNvSpPr/>
          <p:nvPr/>
        </p:nvSpPr>
        <p:spPr>
          <a:xfrm>
            <a:off x="2971800" y="4648200"/>
            <a:ext cx="5649880" cy="461665"/>
          </a:xfrm>
          <a:prstGeom prst="rect">
            <a:avLst/>
          </a:prstGeom>
          <a:noFill/>
        </p:spPr>
        <p:txBody>
          <a:bodyPr wrap="none" lIns="91440" tIns="45720" rIns="91440" bIns="45720">
            <a:spAutoFit/>
          </a:bodyPr>
          <a:lstStyle/>
          <a:p>
            <a:pPr algn="r" rtl="1">
              <a:buNone/>
            </a:pPr>
            <a:r>
              <a:rPr lang="fa-IR" sz="2400" dirty="0" smtClean="0">
                <a:cs typeface="B Nazanin" pitchFamily="2" charset="-78"/>
              </a:rPr>
              <a:t>اگر</a:t>
            </a:r>
            <a:r>
              <a:rPr lang="en-US" sz="2400" dirty="0" smtClean="0">
                <a:cs typeface="B Nazanin" pitchFamily="2" charset="-78"/>
              </a:rPr>
              <a:t>ERROR</a:t>
            </a:r>
            <a:r>
              <a:rPr lang="fa-IR" sz="2400" dirty="0" smtClean="0">
                <a:cs typeface="B Nazanin" pitchFamily="2" charset="-78"/>
              </a:rPr>
              <a:t> پيش بيايد كد ها بصورت زير خواهند بود:    </a:t>
            </a:r>
            <a:endParaRPr lang="en-US" sz="2400" dirty="0">
              <a:cs typeface="B Nazanin" pitchFamily="2" charset="-78"/>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0"/>
            <a:ext cx="8229600" cy="4800600"/>
          </a:xfrm>
        </p:spPr>
        <p:txBody>
          <a:bodyPr>
            <a:normAutofit/>
          </a:bodyPr>
          <a:lstStyle/>
          <a:p>
            <a:pPr algn="r" rtl="1">
              <a:buNone/>
            </a:pPr>
            <a:r>
              <a:rPr lang="fa-IR" sz="2400" b="1" dirty="0" smtClean="0">
                <a:cs typeface="B Nazanin" pitchFamily="2" charset="-78"/>
              </a:rPr>
              <a:t>مثال:</a:t>
            </a:r>
            <a:r>
              <a:rPr lang="fa-IR" sz="2400" dirty="0" smtClean="0">
                <a:cs typeface="B Nazanin" pitchFamily="2" charset="-78"/>
              </a:rPr>
              <a:t>در جدول زیر مثالي براي خواندن خروجي هاي 20 تا 38 يعني جمعاً 19 خروجي آمده است.</a:t>
            </a:r>
            <a:endParaRPr lang="en-US" sz="2400" dirty="0">
              <a:cs typeface="B Nazanin" pitchFamily="2" charset="-78"/>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49</a:t>
            </a:fld>
            <a:endParaRPr lang="en-US"/>
          </a:p>
        </p:txBody>
      </p:sp>
      <p:graphicFrame>
        <p:nvGraphicFramePr>
          <p:cNvPr id="8" name="Table 7"/>
          <p:cNvGraphicFramePr>
            <a:graphicFrameLocks noGrp="1"/>
          </p:cNvGraphicFramePr>
          <p:nvPr/>
        </p:nvGraphicFramePr>
        <p:xfrm>
          <a:off x="685800" y="2477597"/>
          <a:ext cx="3566160" cy="3542204"/>
        </p:xfrm>
        <a:graphic>
          <a:graphicData uri="http://schemas.openxmlformats.org/drawingml/2006/table">
            <a:tbl>
              <a:tblPr firstRow="1" firstCol="1" lastCol="1" bandRow="1" bandCol="1">
                <a:tableStyleId>{93296810-A885-4BE3-A3E7-6D5BEEA58F35}</a:tableStyleId>
              </a:tblPr>
              <a:tblGrid>
                <a:gridCol w="2228850"/>
                <a:gridCol w="1337310"/>
              </a:tblGrid>
              <a:tr h="355144">
                <a:tc>
                  <a:txBody>
                    <a:bodyPr/>
                    <a:lstStyle/>
                    <a:p>
                      <a:r>
                        <a:rPr kumimoji="0" lang="en-US" sz="1600" kern="1200" baseline="0" dirty="0" smtClean="0">
                          <a:latin typeface="Arial" pitchFamily="34" charset="0"/>
                          <a:cs typeface="Arial" pitchFamily="34" charset="0"/>
                        </a:rPr>
                        <a:t>Request</a:t>
                      </a:r>
                      <a:endParaRPr lang="en-US" sz="1600" dirty="0">
                        <a:latin typeface="Arial" pitchFamily="34" charset="0"/>
                        <a:cs typeface="Arial" pitchFamily="34" charset="0"/>
                      </a:endParaRPr>
                    </a:p>
                  </a:txBody>
                  <a:tcPr/>
                </a:tc>
                <a:tc>
                  <a:txBody>
                    <a:bodyPr/>
                    <a:lstStyle/>
                    <a:p>
                      <a:endParaRPr lang="en-US" sz="1600" dirty="0">
                        <a:latin typeface="Arial" pitchFamily="34" charset="0"/>
                        <a:cs typeface="Arial" pitchFamily="34" charset="0"/>
                      </a:endParaRPr>
                    </a:p>
                  </a:txBody>
                  <a:tcPr/>
                </a:tc>
              </a:tr>
              <a:tr h="450406">
                <a:tc>
                  <a:txBody>
                    <a:bodyPr/>
                    <a:lstStyle/>
                    <a:p>
                      <a:r>
                        <a:rPr lang="en-US" sz="1600" baseline="0" dirty="0" smtClean="0">
                          <a:latin typeface="Arial" pitchFamily="34" charset="0"/>
                          <a:cs typeface="Arial" pitchFamily="34" charset="0"/>
                        </a:rPr>
                        <a:t>Field Name</a:t>
                      </a:r>
                      <a:r>
                        <a:rPr lang="fa-IR" sz="1600" baseline="0" dirty="0" smtClean="0">
                          <a:latin typeface="Arial" pitchFamily="34" charset="0"/>
                          <a:cs typeface="Arial" pitchFamily="34" charset="0"/>
                        </a:rPr>
                        <a:t> </a:t>
                      </a:r>
                      <a:endParaRPr lang="en-US" sz="1600" dirty="0">
                        <a:latin typeface="Arial" pitchFamily="34" charset="0"/>
                        <a:cs typeface="Arial" pitchFamily="34" charset="0"/>
                      </a:endParaRPr>
                    </a:p>
                  </a:txBody>
                  <a:tcPr/>
                </a:tc>
                <a:tc>
                  <a:txBody>
                    <a:bodyPr/>
                    <a:lstStyle/>
                    <a:p>
                      <a:r>
                        <a:rPr kumimoji="0" lang="en-US" sz="1600" kern="1200" baseline="0" dirty="0" smtClean="0">
                          <a:latin typeface="Arial" pitchFamily="34" charset="0"/>
                          <a:cs typeface="Arial" pitchFamily="34" charset="0"/>
                        </a:rPr>
                        <a:t>(Hex)</a:t>
                      </a:r>
                      <a:endParaRPr lang="en-US" sz="1600" dirty="0">
                        <a:latin typeface="Arial" pitchFamily="34" charset="0"/>
                        <a:cs typeface="Arial" pitchFamily="34" charset="0"/>
                      </a:endParaRPr>
                    </a:p>
                  </a:txBody>
                  <a:tcPr/>
                </a:tc>
              </a:tr>
              <a:tr h="460507">
                <a:tc>
                  <a:txBody>
                    <a:bodyPr/>
                    <a:lstStyle/>
                    <a:p>
                      <a:r>
                        <a:rPr kumimoji="0" lang="en-US" sz="1600" b="1" kern="1200" baseline="0" dirty="0" smtClean="0">
                          <a:solidFill>
                            <a:schemeClr val="lt1"/>
                          </a:solidFill>
                          <a:latin typeface="Arial" pitchFamily="34" charset="0"/>
                          <a:ea typeface="+mn-ea"/>
                          <a:cs typeface="Arial" pitchFamily="34" charset="0"/>
                        </a:rPr>
                        <a:t>Function</a:t>
                      </a:r>
                      <a:endParaRPr lang="en-US" sz="1600" dirty="0">
                        <a:latin typeface="Arial" pitchFamily="34" charset="0"/>
                        <a:cs typeface="Arial" pitchFamily="34" charset="0"/>
                      </a:endParaRPr>
                    </a:p>
                  </a:txBody>
                  <a:tcPr/>
                </a:tc>
                <a:tc>
                  <a:txBody>
                    <a:bodyPr/>
                    <a:lstStyle/>
                    <a:p>
                      <a:r>
                        <a:rPr kumimoji="0" lang="en-US" sz="1600" kern="1200" baseline="0" dirty="0" smtClean="0">
                          <a:solidFill>
                            <a:schemeClr val="dk1"/>
                          </a:solidFill>
                          <a:latin typeface="Arial" pitchFamily="34" charset="0"/>
                          <a:ea typeface="+mn-ea"/>
                          <a:cs typeface="Arial" pitchFamily="34" charset="0"/>
                        </a:rPr>
                        <a:t>01</a:t>
                      </a:r>
                      <a:endParaRPr lang="en-US" sz="1600" dirty="0">
                        <a:latin typeface="Arial" pitchFamily="34" charset="0"/>
                        <a:cs typeface="Arial" pitchFamily="34" charset="0"/>
                      </a:endParaRPr>
                    </a:p>
                  </a:txBody>
                  <a:tcPr/>
                </a:tc>
              </a:tr>
              <a:tr h="6134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latin typeface="Arial" pitchFamily="34" charset="0"/>
                          <a:cs typeface="Arial" pitchFamily="34" charset="0"/>
                        </a:rPr>
                        <a:t>Starting Address Hi</a:t>
                      </a:r>
                      <a:endParaRPr lang="en-US" sz="1600" dirty="0" smtClean="0">
                        <a:latin typeface="Arial" pitchFamily="34" charset="0"/>
                        <a:cs typeface="Arial" pitchFamily="34" charset="0"/>
                      </a:endParaRPr>
                    </a:p>
                    <a:p>
                      <a:endParaRPr lang="en-US" sz="1600" dirty="0">
                        <a:latin typeface="Arial" pitchFamily="34" charset="0"/>
                        <a:cs typeface="Arial" pitchFamily="34" charset="0"/>
                      </a:endParaRPr>
                    </a:p>
                  </a:txBody>
                  <a:tcPr/>
                </a:tc>
                <a:tc>
                  <a:txBody>
                    <a:bodyPr/>
                    <a:lstStyle/>
                    <a:p>
                      <a:r>
                        <a:rPr kumimoji="0" lang="en-US" sz="1600" kern="1200" baseline="0" dirty="0" smtClean="0">
                          <a:solidFill>
                            <a:schemeClr val="dk1"/>
                          </a:solidFill>
                          <a:latin typeface="Arial" pitchFamily="34" charset="0"/>
                          <a:ea typeface="+mn-ea"/>
                          <a:cs typeface="Arial" pitchFamily="34" charset="0"/>
                        </a:rPr>
                        <a:t>00</a:t>
                      </a:r>
                      <a:endParaRPr lang="en-US" sz="1600" dirty="0">
                        <a:latin typeface="Arial" pitchFamily="34" charset="0"/>
                        <a:cs typeface="Arial" pitchFamily="34" charset="0"/>
                      </a:endParaRPr>
                    </a:p>
                  </a:txBody>
                  <a:tcPr/>
                </a:tc>
              </a:tr>
              <a:tr h="664051">
                <a:tc>
                  <a:txBody>
                    <a:bodyPr/>
                    <a:lstStyle/>
                    <a:p>
                      <a:r>
                        <a:rPr lang="en-US" sz="1600" baseline="0" dirty="0" smtClean="0">
                          <a:latin typeface="Arial" pitchFamily="34" charset="0"/>
                          <a:cs typeface="Arial" pitchFamily="34" charset="0"/>
                        </a:rPr>
                        <a:t>Starting Address Lo</a:t>
                      </a:r>
                      <a:endParaRPr lang="en-US" sz="1600" dirty="0">
                        <a:latin typeface="Arial" pitchFamily="34" charset="0"/>
                        <a:cs typeface="Arial" pitchFamily="34" charset="0"/>
                      </a:endParaRPr>
                    </a:p>
                  </a:txBody>
                  <a:tcPr/>
                </a:tc>
                <a:tc>
                  <a:txBody>
                    <a:bodyPr/>
                    <a:lstStyle/>
                    <a:p>
                      <a:r>
                        <a:rPr kumimoji="0" lang="en-US" sz="1600" kern="1200" baseline="0" dirty="0" smtClean="0">
                          <a:solidFill>
                            <a:schemeClr val="dk1"/>
                          </a:solidFill>
                          <a:latin typeface="Arial" pitchFamily="34" charset="0"/>
                          <a:ea typeface="+mn-ea"/>
                          <a:cs typeface="Arial" pitchFamily="34" charset="0"/>
                        </a:rPr>
                        <a:t>Starting Address Lo</a:t>
                      </a:r>
                      <a:endParaRPr lang="en-US" sz="1600" dirty="0">
                        <a:latin typeface="Arial" pitchFamily="34" charset="0"/>
                        <a:cs typeface="Arial" pitchFamily="34" charset="0"/>
                      </a:endParaRPr>
                    </a:p>
                  </a:txBody>
                  <a:tcPr/>
                </a:tc>
              </a:tr>
              <a:tr h="643522">
                <a:tc>
                  <a:txBody>
                    <a:bodyPr/>
                    <a:lstStyle/>
                    <a:p>
                      <a:r>
                        <a:rPr kumimoji="0" lang="en-US" sz="1600" b="1" kern="1200" baseline="0" dirty="0" smtClean="0">
                          <a:solidFill>
                            <a:schemeClr val="lt1"/>
                          </a:solidFill>
                          <a:latin typeface="Arial" pitchFamily="34" charset="0"/>
                          <a:ea typeface="+mn-ea"/>
                          <a:cs typeface="Arial" pitchFamily="34" charset="0"/>
                        </a:rPr>
                        <a:t>Quantity of Outputs Hi Quantity of</a:t>
                      </a:r>
                      <a:endParaRPr lang="en-US" sz="1600" dirty="0">
                        <a:latin typeface="Arial" pitchFamily="34" charset="0"/>
                        <a:cs typeface="Arial" pitchFamily="34" charset="0"/>
                      </a:endParaRPr>
                    </a:p>
                  </a:txBody>
                  <a:tcPr/>
                </a:tc>
                <a:tc>
                  <a:txBody>
                    <a:bodyPr/>
                    <a:lstStyle/>
                    <a:p>
                      <a:r>
                        <a:rPr kumimoji="0" lang="en-US" sz="1600" kern="1200" baseline="0" dirty="0" smtClean="0">
                          <a:solidFill>
                            <a:schemeClr val="dk1"/>
                          </a:solidFill>
                          <a:latin typeface="Arial" pitchFamily="34" charset="0"/>
                          <a:ea typeface="+mn-ea"/>
                          <a:cs typeface="Arial" pitchFamily="34" charset="0"/>
                        </a:rPr>
                        <a:t>00</a:t>
                      </a:r>
                      <a:endParaRPr lang="en-US" sz="1600" dirty="0">
                        <a:latin typeface="Arial" pitchFamily="34" charset="0"/>
                        <a:cs typeface="Arial" pitchFamily="34" charset="0"/>
                      </a:endParaRPr>
                    </a:p>
                  </a:txBody>
                  <a:tcPr/>
                </a:tc>
              </a:tr>
              <a:tr h="355144">
                <a:tc>
                  <a:txBody>
                    <a:bodyPr/>
                    <a:lstStyle/>
                    <a:p>
                      <a:r>
                        <a:rPr lang="en-US" sz="1600" baseline="0" dirty="0" smtClean="0">
                          <a:latin typeface="Arial" pitchFamily="34" charset="0"/>
                          <a:cs typeface="Arial" pitchFamily="34" charset="0"/>
                        </a:rPr>
                        <a:t>Outputs Lo</a:t>
                      </a:r>
                      <a:endParaRPr lang="en-US" sz="1600" dirty="0">
                        <a:latin typeface="Arial" pitchFamily="34" charset="0"/>
                        <a:cs typeface="Arial" pitchFamily="34" charset="0"/>
                      </a:endParaRPr>
                    </a:p>
                  </a:txBody>
                  <a:tcPr/>
                </a:tc>
                <a:tc>
                  <a:txBody>
                    <a:bodyPr/>
                    <a:lstStyle/>
                    <a:p>
                      <a:r>
                        <a:rPr kumimoji="0" lang="en-US" sz="1600" kern="1200" baseline="0" dirty="0" smtClean="0">
                          <a:solidFill>
                            <a:schemeClr val="dk1"/>
                          </a:solidFill>
                          <a:latin typeface="Arial" pitchFamily="34" charset="0"/>
                          <a:ea typeface="+mn-ea"/>
                          <a:cs typeface="Arial" pitchFamily="34" charset="0"/>
                        </a:rPr>
                        <a:t>13</a:t>
                      </a:r>
                      <a:endParaRPr lang="en-US" sz="1600" dirty="0">
                        <a:latin typeface="Arial" pitchFamily="34" charset="0"/>
                        <a:cs typeface="Arial" pitchFamily="34" charset="0"/>
                      </a:endParaRPr>
                    </a:p>
                  </a:txBody>
                  <a:tcPr/>
                </a:tc>
              </a:tr>
            </a:tbl>
          </a:graphicData>
        </a:graphic>
      </p:graphicFrame>
      <p:graphicFrame>
        <p:nvGraphicFramePr>
          <p:cNvPr id="6" name="Table 5"/>
          <p:cNvGraphicFramePr>
            <a:graphicFrameLocks noGrp="1"/>
          </p:cNvGraphicFramePr>
          <p:nvPr/>
        </p:nvGraphicFramePr>
        <p:xfrm>
          <a:off x="4267200" y="2514601"/>
          <a:ext cx="3505200" cy="3496052"/>
        </p:xfrm>
        <a:graphic>
          <a:graphicData uri="http://schemas.openxmlformats.org/drawingml/2006/table">
            <a:tbl>
              <a:tblPr firstRow="1" firstCol="1" lastCol="1" bandRow="1" bandCol="1">
                <a:tableStyleId>{8A107856-5554-42FB-B03E-39F5DBC370BA}</a:tableStyleId>
              </a:tblPr>
              <a:tblGrid>
                <a:gridCol w="2362200"/>
                <a:gridCol w="1143000"/>
              </a:tblGrid>
              <a:tr h="304799">
                <a:tc>
                  <a:txBody>
                    <a:bodyPr/>
                    <a:lstStyle/>
                    <a:p>
                      <a:r>
                        <a:rPr kumimoji="0" lang="en-US" sz="1600" kern="1200" baseline="0" dirty="0" smtClean="0">
                          <a:latin typeface="Arial" pitchFamily="34" charset="0"/>
                          <a:cs typeface="Arial" pitchFamily="34" charset="0"/>
                        </a:rPr>
                        <a:t>Response</a:t>
                      </a:r>
                      <a:endParaRPr lang="en-US" sz="1600" dirty="0">
                        <a:latin typeface="Arial" pitchFamily="34" charset="0"/>
                        <a:cs typeface="Arial" pitchFamily="34" charset="0"/>
                      </a:endParaRPr>
                    </a:p>
                  </a:txBody>
                  <a:tcPr/>
                </a:tc>
                <a:tc>
                  <a:txBody>
                    <a:bodyPr/>
                    <a:lstStyle/>
                    <a:p>
                      <a:endParaRPr lang="en-US" sz="1600" dirty="0">
                        <a:latin typeface="Arial" pitchFamily="34" charset="0"/>
                        <a:cs typeface="Arial" pitchFamily="34" charset="0"/>
                      </a:endParaRPr>
                    </a:p>
                  </a:txBody>
                  <a:tcPr/>
                </a:tc>
              </a:tr>
              <a:tr h="4267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latin typeface="Arial" pitchFamily="34" charset="0"/>
                          <a:cs typeface="Arial" pitchFamily="34" charset="0"/>
                        </a:rPr>
                        <a:t>Field Name</a:t>
                      </a:r>
                      <a:r>
                        <a:rPr lang="fa-IR" sz="1600" baseline="0" dirty="0" smtClean="0">
                          <a:latin typeface="Arial" pitchFamily="34" charset="0"/>
                          <a:cs typeface="Arial" pitchFamily="34" charset="0"/>
                        </a:rPr>
                        <a:t> </a:t>
                      </a:r>
                      <a:endParaRPr lang="en-US" sz="1600" dirty="0" smtClean="0">
                        <a:latin typeface="Arial" pitchFamily="34" charset="0"/>
                        <a:cs typeface="Arial" pitchFamily="34" charset="0"/>
                      </a:endParaRPr>
                    </a:p>
                    <a:p>
                      <a:endParaRPr lang="en-US" sz="16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latin typeface="Arial" pitchFamily="34" charset="0"/>
                          <a:cs typeface="Arial" pitchFamily="34" charset="0"/>
                        </a:rPr>
                        <a:t>(Hex)</a:t>
                      </a:r>
                      <a:endParaRPr lang="en-US" sz="1600" dirty="0" smtClean="0">
                        <a:latin typeface="Arial" pitchFamily="34" charset="0"/>
                        <a:cs typeface="Arial" pitchFamily="34" charset="0"/>
                      </a:endParaRPr>
                    </a:p>
                    <a:p>
                      <a:endParaRPr lang="en-US" sz="1600" dirty="0">
                        <a:latin typeface="Arial" pitchFamily="34" charset="0"/>
                        <a:cs typeface="Arial" pitchFamily="34" charset="0"/>
                      </a:endParaRPr>
                    </a:p>
                  </a:txBody>
                  <a:tcPr/>
                </a:tc>
              </a:tr>
              <a:tr h="3809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latin typeface="Arial" pitchFamily="34" charset="0"/>
                          <a:cs typeface="Arial" pitchFamily="34" charset="0"/>
                        </a:rPr>
                        <a:t>Function</a:t>
                      </a:r>
                      <a:endParaRPr lang="en-US" sz="1600" dirty="0" smtClean="0">
                        <a:latin typeface="Arial" pitchFamily="34" charset="0"/>
                        <a:cs typeface="Arial" pitchFamily="34" charset="0"/>
                      </a:endParaRPr>
                    </a:p>
                    <a:p>
                      <a:endParaRPr lang="en-US" sz="16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chemeClr val="dk1"/>
                          </a:solidFill>
                          <a:latin typeface="Arial" pitchFamily="34" charset="0"/>
                          <a:ea typeface="+mn-ea"/>
                          <a:cs typeface="Arial" pitchFamily="34" charset="0"/>
                        </a:rPr>
                        <a:t>01</a:t>
                      </a:r>
                      <a:endParaRPr lang="en-US" sz="1600" dirty="0" smtClean="0">
                        <a:latin typeface="Arial" pitchFamily="34" charset="0"/>
                        <a:cs typeface="Arial" pitchFamily="34" charset="0"/>
                      </a:endParaRPr>
                    </a:p>
                    <a:p>
                      <a:endParaRPr lang="en-US" sz="1600" dirty="0">
                        <a:latin typeface="Arial" pitchFamily="34" charset="0"/>
                        <a:cs typeface="Arial" pitchFamily="34" charset="0"/>
                      </a:endParaRPr>
                    </a:p>
                  </a:txBody>
                  <a:tcPr/>
                </a:tc>
              </a:tr>
              <a:tr h="334649">
                <a:tc>
                  <a:txBody>
                    <a:bodyPr/>
                    <a:lstStyle/>
                    <a:p>
                      <a:r>
                        <a:rPr kumimoji="0" lang="en-US" sz="1600" kern="1200" baseline="0" dirty="0" smtClean="0">
                          <a:solidFill>
                            <a:schemeClr val="dk1"/>
                          </a:solidFill>
                          <a:latin typeface="Arial" pitchFamily="34" charset="0"/>
                          <a:ea typeface="+mn-ea"/>
                          <a:cs typeface="Arial" pitchFamily="34" charset="0"/>
                        </a:rPr>
                        <a:t>Byte Count</a:t>
                      </a:r>
                      <a:endParaRPr lang="en-US" sz="1600" dirty="0">
                        <a:latin typeface="Arial" pitchFamily="34" charset="0"/>
                        <a:cs typeface="Arial" pitchFamily="34" charset="0"/>
                      </a:endParaRPr>
                    </a:p>
                  </a:txBody>
                  <a:tcPr/>
                </a:tc>
                <a:tc>
                  <a:txBody>
                    <a:bodyPr/>
                    <a:lstStyle/>
                    <a:p>
                      <a:r>
                        <a:rPr kumimoji="0" lang="en-US" sz="1600" b="1" kern="1200" baseline="0" dirty="0" smtClean="0">
                          <a:solidFill>
                            <a:schemeClr val="dk1"/>
                          </a:solidFill>
                          <a:latin typeface="Arial" pitchFamily="34" charset="0"/>
                          <a:ea typeface="+mn-ea"/>
                          <a:cs typeface="Arial" pitchFamily="34" charset="0"/>
                        </a:rPr>
                        <a:t>03</a:t>
                      </a:r>
                      <a:endParaRPr lang="en-US" sz="1600" dirty="0">
                        <a:latin typeface="Arial" pitchFamily="34" charset="0"/>
                        <a:cs typeface="Arial" pitchFamily="34" charset="0"/>
                      </a:endParaRPr>
                    </a:p>
                  </a:txBody>
                  <a:tcPr/>
                </a:tc>
              </a:tr>
              <a:tr h="580400">
                <a:tc>
                  <a:txBody>
                    <a:bodyPr/>
                    <a:lstStyle/>
                    <a:p>
                      <a:r>
                        <a:rPr kumimoji="0" lang="en-US" sz="1600" kern="1200" baseline="0" dirty="0" smtClean="0">
                          <a:solidFill>
                            <a:schemeClr val="dk1"/>
                          </a:solidFill>
                          <a:latin typeface="Arial" pitchFamily="34" charset="0"/>
                          <a:ea typeface="+mn-ea"/>
                          <a:cs typeface="Arial" pitchFamily="34" charset="0"/>
                        </a:rPr>
                        <a:t>Outputs status 27-20</a:t>
                      </a:r>
                      <a:endParaRPr lang="en-US" sz="1600" dirty="0">
                        <a:latin typeface="Arial" pitchFamily="34" charset="0"/>
                        <a:cs typeface="Arial" pitchFamily="34" charset="0"/>
                      </a:endParaRPr>
                    </a:p>
                  </a:txBody>
                  <a:tcPr/>
                </a:tc>
                <a:tc>
                  <a:txBody>
                    <a:bodyPr/>
                    <a:lstStyle/>
                    <a:p>
                      <a:r>
                        <a:rPr kumimoji="0" lang="en-US" sz="1600" b="1" kern="1200" baseline="0" dirty="0" smtClean="0">
                          <a:solidFill>
                            <a:schemeClr val="dk1"/>
                          </a:solidFill>
                          <a:latin typeface="Arial" pitchFamily="34" charset="0"/>
                          <a:ea typeface="+mn-ea"/>
                          <a:cs typeface="Arial" pitchFamily="34" charset="0"/>
                        </a:rPr>
                        <a:t>CD</a:t>
                      </a:r>
                      <a:endParaRPr lang="en-US" sz="1600" dirty="0">
                        <a:latin typeface="Arial" pitchFamily="34" charset="0"/>
                        <a:cs typeface="Arial" pitchFamily="34" charset="0"/>
                      </a:endParaRPr>
                    </a:p>
                  </a:txBody>
                  <a:tcPr/>
                </a:tc>
              </a:tr>
              <a:tr h="751572">
                <a:tc>
                  <a:txBody>
                    <a:bodyPr/>
                    <a:lstStyle/>
                    <a:p>
                      <a:r>
                        <a:rPr kumimoji="0" lang="en-US" sz="1600" kern="1200" baseline="0" dirty="0" smtClean="0">
                          <a:solidFill>
                            <a:schemeClr val="dk1"/>
                          </a:solidFill>
                          <a:latin typeface="Arial" pitchFamily="34" charset="0"/>
                          <a:ea typeface="+mn-ea"/>
                          <a:cs typeface="Arial" pitchFamily="34" charset="0"/>
                        </a:rPr>
                        <a:t>Outputs status 35-28 Outputs status</a:t>
                      </a:r>
                      <a:endParaRPr lang="en-US" sz="1600" dirty="0">
                        <a:latin typeface="Arial" pitchFamily="34" charset="0"/>
                        <a:cs typeface="Arial" pitchFamily="34" charset="0"/>
                      </a:endParaRPr>
                    </a:p>
                  </a:txBody>
                  <a:tcPr/>
                </a:tc>
                <a:tc>
                  <a:txBody>
                    <a:bodyPr/>
                    <a:lstStyle/>
                    <a:p>
                      <a:r>
                        <a:rPr kumimoji="0" lang="en-US" sz="1600" b="1" kern="1200" baseline="0" dirty="0" smtClean="0">
                          <a:solidFill>
                            <a:schemeClr val="dk1"/>
                          </a:solidFill>
                          <a:latin typeface="Arial" pitchFamily="34" charset="0"/>
                          <a:ea typeface="+mn-ea"/>
                          <a:cs typeface="Arial" pitchFamily="34" charset="0"/>
                        </a:rPr>
                        <a:t>6B</a:t>
                      </a:r>
                      <a:endParaRPr lang="en-US" sz="1600" dirty="0">
                        <a:latin typeface="Arial" pitchFamily="34" charset="0"/>
                        <a:cs typeface="Arial" pitchFamily="34" charset="0"/>
                      </a:endParaRPr>
                    </a:p>
                  </a:txBody>
                  <a:tcPr/>
                </a:tc>
              </a:tr>
              <a:tr h="333653">
                <a:tc>
                  <a:txBody>
                    <a:bodyPr/>
                    <a:lstStyle/>
                    <a:p>
                      <a:r>
                        <a:rPr kumimoji="0" lang="en-US" sz="1600" b="1" kern="1200" baseline="0" dirty="0" smtClean="0">
                          <a:solidFill>
                            <a:schemeClr val="dk1"/>
                          </a:solidFill>
                          <a:latin typeface="Arial" pitchFamily="34" charset="0"/>
                          <a:ea typeface="+mn-ea"/>
                          <a:cs typeface="Arial" pitchFamily="34" charset="0"/>
                        </a:rPr>
                        <a:t>38-36</a:t>
                      </a:r>
                      <a:endParaRPr lang="en-US" sz="1600" dirty="0">
                        <a:latin typeface="Arial" pitchFamily="34" charset="0"/>
                        <a:cs typeface="Arial" pitchFamily="34" charset="0"/>
                      </a:endParaRPr>
                    </a:p>
                  </a:txBody>
                  <a:tcPr/>
                </a:tc>
                <a:tc>
                  <a:txBody>
                    <a:bodyPr/>
                    <a:lstStyle/>
                    <a:p>
                      <a:r>
                        <a:rPr kumimoji="0" lang="en-US" sz="1600" b="1" kern="1200" baseline="0" dirty="0" smtClean="0">
                          <a:solidFill>
                            <a:schemeClr val="dk1"/>
                          </a:solidFill>
                          <a:latin typeface="Arial" pitchFamily="34" charset="0"/>
                          <a:ea typeface="+mn-ea"/>
                          <a:cs typeface="Arial" pitchFamily="34" charset="0"/>
                        </a:rPr>
                        <a:t>05</a:t>
                      </a:r>
                      <a:endParaRPr lang="en-US" sz="1600" dirty="0">
                        <a:latin typeface="Arial" pitchFamily="34" charset="0"/>
                        <a:cs typeface="Arial" pitchFamily="34" charset="0"/>
                      </a:endParaRPr>
                    </a:p>
                  </a:txBody>
                  <a:tcPr/>
                </a:tc>
              </a:tr>
            </a:tbl>
          </a:graphicData>
        </a:graphic>
      </p:graphicFrame>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r" rtl="1"/>
            <a:endParaRPr lang="en-US" sz="2000" dirty="0">
              <a:cs typeface="B Nazanin" pitchFamily="2" charset="-78"/>
            </a:endParaRPr>
          </a:p>
        </p:txBody>
      </p:sp>
      <p:sp>
        <p:nvSpPr>
          <p:cNvPr id="3" name="Subtitle 2"/>
          <p:cNvSpPr>
            <a:spLocks noGrp="1"/>
          </p:cNvSpPr>
          <p:nvPr>
            <p:ph type="subTitle" idx="1"/>
          </p:nvPr>
        </p:nvSpPr>
        <p:spPr/>
        <p:txBody>
          <a:bodyPr/>
          <a:lstStyle/>
          <a:p>
            <a:endParaRPr lang="en-US" dirty="0"/>
          </a:p>
        </p:txBody>
      </p:sp>
      <p:sp>
        <p:nvSpPr>
          <p:cNvPr id="5" name="Slide Number Placeholder 4"/>
          <p:cNvSpPr>
            <a:spLocks noGrp="1"/>
          </p:cNvSpPr>
          <p:nvPr>
            <p:ph type="sldNum" sz="quarter" idx="12"/>
          </p:nvPr>
        </p:nvSpPr>
        <p:spPr/>
        <p:txBody>
          <a:bodyPr/>
          <a:lstStyle/>
          <a:p>
            <a:fld id="{17F129A8-6A33-426F-AD5F-A19C24614A3D}" type="slidenum">
              <a:rPr lang="en-US" smtClean="0"/>
              <a:pPr/>
              <a:t>5</a:t>
            </a:fld>
            <a:endParaRPr lang="en-US"/>
          </a:p>
        </p:txBody>
      </p:sp>
      <p:pic>
        <p:nvPicPr>
          <p:cNvPr id="2050" name="Picture 2"/>
          <p:cNvPicPr>
            <a:picLocks noChangeAspect="1" noChangeArrowheads="1"/>
          </p:cNvPicPr>
          <p:nvPr/>
        </p:nvPicPr>
        <p:blipFill>
          <a:blip r:embed="rId2"/>
          <a:stretch>
            <a:fillRect/>
          </a:stretch>
        </p:blipFill>
        <p:spPr bwMode="auto">
          <a:xfrm>
            <a:off x="609600" y="533400"/>
            <a:ext cx="8001000" cy="3733800"/>
          </a:xfrm>
          <a:prstGeom prst="rect">
            <a:avLst/>
          </a:prstGeom>
          <a:ln>
            <a:headEnd/>
            <a:tailEnd/>
          </a:ln>
        </p:spPr>
        <p:style>
          <a:lnRef idx="3">
            <a:schemeClr val="lt1"/>
          </a:lnRef>
          <a:fillRef idx="1">
            <a:schemeClr val="accent2"/>
          </a:fillRef>
          <a:effectRef idx="1">
            <a:schemeClr val="accent2"/>
          </a:effectRef>
          <a:fontRef idx="minor">
            <a:schemeClr val="lt1"/>
          </a:fontRef>
        </p:style>
      </p:pic>
      <p:sp>
        <p:nvSpPr>
          <p:cNvPr id="6" name="Horizontal Scroll 5"/>
          <p:cNvSpPr/>
          <p:nvPr/>
        </p:nvSpPr>
        <p:spPr>
          <a:xfrm>
            <a:off x="685800" y="4800600"/>
            <a:ext cx="8077200" cy="1033272"/>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rtl="1"/>
            <a:r>
              <a:rPr lang="fa-IR" dirty="0" smtClean="0">
                <a:latin typeface="Arial" pitchFamily="34" charset="0"/>
                <a:cs typeface="B Nazanin" pitchFamily="2" charset="-78"/>
              </a:rPr>
              <a:t>با وحود این محدودیت ها پروتکل </a:t>
            </a:r>
            <a:r>
              <a:rPr lang="en-US" dirty="0" err="1" smtClean="0">
                <a:latin typeface="Arial" pitchFamily="34" charset="0"/>
                <a:cs typeface="B Nazanin" pitchFamily="2" charset="-78"/>
              </a:rPr>
              <a:t>Modbus</a:t>
            </a:r>
            <a:r>
              <a:rPr lang="fa-IR" dirty="0" smtClean="0">
                <a:latin typeface="Arial" pitchFamily="34" charset="0"/>
                <a:cs typeface="B Nazanin" pitchFamily="2" charset="-78"/>
              </a:rPr>
              <a:t> در عرصه ی اتوماسیون جایگاه ویژه ای پیدا کرد.</a:t>
            </a:r>
            <a:endParaRPr lang="en-US" dirty="0">
              <a:latin typeface="Arial" pitchFamily="34" charset="0"/>
              <a:cs typeface="B Nazanin" pitchFamily="2" charset="-78"/>
            </a:endParaRPr>
          </a:p>
        </p:txBody>
      </p:sp>
    </p:spTree>
  </p:cSld>
  <p:clrMapOvr>
    <a:masterClrMapping/>
  </p:clrMapOvr>
  <p:transition>
    <p:pull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7200" y="704088"/>
            <a:ext cx="8229600" cy="515112"/>
          </a:xfrm>
        </p:spPr>
        <p:txBody>
          <a:bodyPr>
            <a:normAutofit fontScale="90000"/>
          </a:bodyPr>
          <a:lstStyle/>
          <a:p>
            <a:r>
              <a:rPr lang="en-GB" altLang="ko-KR" dirty="0" err="1">
                <a:ea typeface="굴림" pitchFamily="50" charset="-127"/>
              </a:rPr>
              <a:t>Modbus</a:t>
            </a:r>
            <a:r>
              <a:rPr lang="en-GB" altLang="ko-KR" dirty="0">
                <a:ea typeface="굴림" pitchFamily="50" charset="-127"/>
              </a:rPr>
              <a:t> Frame</a:t>
            </a:r>
          </a:p>
        </p:txBody>
      </p:sp>
      <p:pic>
        <p:nvPicPr>
          <p:cNvPr id="6" name="Picture 4" descr="read_d"/>
          <p:cNvPicPr>
            <a:picLocks noGrp="1" noChangeAspect="1" noChangeArrowheads="1"/>
          </p:cNvPicPr>
          <p:nvPr>
            <p:ph idx="1"/>
          </p:nvPr>
        </p:nvPicPr>
        <p:blipFill>
          <a:blip r:embed="rId2"/>
          <a:srcRect t="1433" r="16687" b="15724"/>
          <a:stretch>
            <a:fillRect/>
          </a:stretch>
        </p:blipFill>
        <p:spPr bwMode="auto">
          <a:xfrm>
            <a:off x="533400" y="1676400"/>
            <a:ext cx="8001000" cy="5029200"/>
          </a:xfrm>
          <a:prstGeom prst="rect">
            <a:avLst/>
          </a:prstGeom>
          <a:noFill/>
        </p:spPr>
      </p:pic>
      <p:sp>
        <p:nvSpPr>
          <p:cNvPr id="4" name="Slide Number Placeholder 3"/>
          <p:cNvSpPr>
            <a:spLocks noGrp="1"/>
          </p:cNvSpPr>
          <p:nvPr>
            <p:ph type="sldNum" sz="quarter" idx="12"/>
          </p:nvPr>
        </p:nvSpPr>
        <p:spPr/>
        <p:txBody>
          <a:bodyPr/>
          <a:lstStyle/>
          <a:p>
            <a:fld id="{17F129A8-6A33-426F-AD5F-A19C24614A3D}" type="slidenum">
              <a:rPr lang="en-US" smtClean="0"/>
              <a:pPr/>
              <a:t>50</a:t>
            </a:fld>
            <a:endParaRPr lang="en-US"/>
          </a:p>
        </p:txBody>
      </p:sp>
      <p:sp>
        <p:nvSpPr>
          <p:cNvPr id="7" name="Rectangle 6"/>
          <p:cNvSpPr/>
          <p:nvPr/>
        </p:nvSpPr>
        <p:spPr>
          <a:xfrm>
            <a:off x="533400" y="1295400"/>
            <a:ext cx="4419600" cy="369332"/>
          </a:xfrm>
          <a:prstGeom prst="rect">
            <a:avLst/>
          </a:prstGeom>
        </p:spPr>
        <p:txBody>
          <a:bodyPr wrap="square">
            <a:spAutoFit/>
          </a:bodyPr>
          <a:lstStyle/>
          <a:p>
            <a:pPr>
              <a:buFont typeface="Wingdings" pitchFamily="2" charset="2"/>
              <a:buNone/>
            </a:pPr>
            <a:r>
              <a:rPr lang="en-GB" altLang="ko-KR" dirty="0" smtClean="0">
                <a:ea typeface="굴림" pitchFamily="50" charset="-127"/>
              </a:rPr>
              <a:t>(0x02) Read Discrete inputs</a:t>
            </a:r>
            <a:endParaRPr lang="en-GB" dirty="0"/>
          </a:p>
        </p:txBody>
      </p:sp>
    </p:spTree>
  </p:cSld>
  <p:clrMapOvr>
    <a:masterClrMapping/>
  </p:clrMapOvr>
  <p:transition>
    <p:pull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7200" y="704088"/>
            <a:ext cx="8229600" cy="591312"/>
          </a:xfrm>
        </p:spPr>
        <p:txBody>
          <a:bodyPr>
            <a:normAutofit fontScale="90000"/>
          </a:bodyPr>
          <a:lstStyle/>
          <a:p>
            <a:r>
              <a:rPr lang="en-GB" altLang="ko-KR" dirty="0" err="1" smtClean="0">
                <a:ea typeface="굴림" pitchFamily="50" charset="-127"/>
              </a:rPr>
              <a:t>Modbus</a:t>
            </a:r>
            <a:r>
              <a:rPr lang="en-GB" altLang="ko-KR" dirty="0" smtClean="0">
                <a:ea typeface="굴림" pitchFamily="50" charset="-127"/>
              </a:rPr>
              <a:t> Frame</a:t>
            </a:r>
            <a:endParaRPr lang="en-GB" altLang="ko-KR" dirty="0">
              <a:ea typeface="굴림" pitchFamily="50" charset="-127"/>
            </a:endParaRPr>
          </a:p>
        </p:txBody>
      </p:sp>
      <p:pic>
        <p:nvPicPr>
          <p:cNvPr id="6" name="Picture 4" descr="req_p"/>
          <p:cNvPicPr>
            <a:picLocks noGrp="1" noChangeAspect="1" noChangeArrowheads="1"/>
          </p:cNvPicPr>
          <p:nvPr>
            <p:ph idx="1"/>
          </p:nvPr>
        </p:nvPicPr>
        <p:blipFill>
          <a:blip r:embed="rId2"/>
          <a:srcRect t="1585" r="18750" b="7529"/>
          <a:stretch>
            <a:fillRect/>
          </a:stretch>
        </p:blipFill>
        <p:spPr bwMode="auto">
          <a:xfrm>
            <a:off x="533400" y="1752600"/>
            <a:ext cx="8001000" cy="4952999"/>
          </a:xfrm>
          <a:prstGeom prst="rect">
            <a:avLst/>
          </a:prstGeom>
          <a:noFill/>
        </p:spPr>
      </p:pic>
      <p:sp>
        <p:nvSpPr>
          <p:cNvPr id="4" name="Slide Number Placeholder 3"/>
          <p:cNvSpPr>
            <a:spLocks noGrp="1"/>
          </p:cNvSpPr>
          <p:nvPr>
            <p:ph type="sldNum" sz="quarter" idx="12"/>
          </p:nvPr>
        </p:nvSpPr>
        <p:spPr/>
        <p:txBody>
          <a:bodyPr/>
          <a:lstStyle/>
          <a:p>
            <a:fld id="{17F129A8-6A33-426F-AD5F-A19C24614A3D}" type="slidenum">
              <a:rPr lang="en-US" smtClean="0"/>
              <a:pPr/>
              <a:t>51</a:t>
            </a:fld>
            <a:endParaRPr lang="en-US"/>
          </a:p>
        </p:txBody>
      </p:sp>
      <p:sp>
        <p:nvSpPr>
          <p:cNvPr id="7" name="Rectangle 6"/>
          <p:cNvSpPr/>
          <p:nvPr/>
        </p:nvSpPr>
        <p:spPr>
          <a:xfrm>
            <a:off x="457200" y="1447800"/>
            <a:ext cx="4267200" cy="369332"/>
          </a:xfrm>
          <a:prstGeom prst="rect">
            <a:avLst/>
          </a:prstGeom>
        </p:spPr>
        <p:txBody>
          <a:bodyPr wrap="square">
            <a:spAutoFit/>
          </a:bodyPr>
          <a:lstStyle/>
          <a:p>
            <a:pPr>
              <a:buFont typeface="Wingdings" pitchFamily="2" charset="2"/>
              <a:buNone/>
            </a:pPr>
            <a:r>
              <a:rPr lang="en-GB" altLang="ko-KR" dirty="0" smtClean="0">
                <a:ea typeface="굴림" pitchFamily="50" charset="-127"/>
              </a:rPr>
              <a:t>(0x03) Read Holding Registers</a:t>
            </a:r>
            <a:endParaRPr lang="en-GB" dirty="0"/>
          </a:p>
        </p:txBody>
      </p:sp>
    </p:spTree>
  </p:cSld>
  <p:clrMapOvr>
    <a:masterClrMapping/>
  </p:clrMapOvr>
  <p:transition>
    <p:pull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762000"/>
            <a:ext cx="8686800" cy="5318125"/>
          </a:xfrm>
        </p:spPr>
        <p:txBody>
          <a:bodyPr>
            <a:noAutofit/>
          </a:bodyPr>
          <a:lstStyle/>
          <a:p>
            <a:pPr algn="r" rtl="1">
              <a:buNone/>
            </a:pPr>
            <a:r>
              <a:rPr lang="fa-IR" sz="2000" b="1" dirty="0" smtClean="0">
                <a:cs typeface="B Nazanin" pitchFamily="2" charset="-78"/>
              </a:rPr>
              <a:t>پاسخ هاي</a:t>
            </a:r>
            <a:r>
              <a:rPr lang="en-US" sz="2000" b="1" dirty="0" smtClean="0">
                <a:cs typeface="B Nazanin" pitchFamily="2" charset="-78"/>
              </a:rPr>
              <a:t>Exception </a:t>
            </a:r>
          </a:p>
          <a:p>
            <a:pPr algn="r" rtl="1">
              <a:buNone/>
            </a:pPr>
            <a:r>
              <a:rPr lang="fa-IR" sz="1600" dirty="0" smtClean="0">
                <a:cs typeface="B Nazanin" pitchFamily="2" charset="-78"/>
              </a:rPr>
              <a:t>براي روشن شدن مفهوم اينگونه پاسخ ها حالات زير را در نظر بگيريد</a:t>
            </a:r>
            <a:r>
              <a:rPr lang="fa-IR" sz="2000" dirty="0" smtClean="0">
                <a:cs typeface="B Nazanin" pitchFamily="2" charset="-78"/>
              </a:rPr>
              <a:t>:</a:t>
            </a:r>
            <a:endParaRPr lang="en-US" sz="2000" dirty="0" smtClean="0">
              <a:cs typeface="B Nazanin" pitchFamily="2" charset="-78"/>
            </a:endParaRPr>
          </a:p>
          <a:p>
            <a:pPr algn="r" rtl="1">
              <a:buClr>
                <a:schemeClr val="tx1"/>
              </a:buClr>
              <a:buSzPct val="80000"/>
              <a:buFont typeface="Wingdings" pitchFamily="2" charset="2"/>
              <a:buChar char="§"/>
            </a:pPr>
            <a:r>
              <a:rPr lang="fa-IR" sz="2000" dirty="0" smtClean="0">
                <a:cs typeface="B Nazanin" pitchFamily="2" charset="-78"/>
              </a:rPr>
              <a:t>وقتي وسيله درخواستي را از</a:t>
            </a:r>
            <a:r>
              <a:rPr lang="en-US" sz="2000" dirty="0" smtClean="0">
                <a:cs typeface="B Nazanin" pitchFamily="2" charset="-78"/>
              </a:rPr>
              <a:t>Master </a:t>
            </a:r>
            <a:r>
              <a:rPr lang="fa-IR" sz="2000" dirty="0" smtClean="0">
                <a:cs typeface="B Nazanin" pitchFamily="2" charset="-78"/>
              </a:rPr>
              <a:t> بدون خطاي ارتباطي دريافت ميكند پاسخ دادن به آن بطور نرمال است.</a:t>
            </a:r>
            <a:endParaRPr lang="en-US" sz="2000" dirty="0" smtClean="0">
              <a:cs typeface="B Nazanin" pitchFamily="2" charset="-78"/>
            </a:endParaRPr>
          </a:p>
          <a:p>
            <a:pPr algn="r" rtl="1">
              <a:buClr>
                <a:schemeClr val="tx1"/>
              </a:buClr>
              <a:buSzPct val="80000"/>
              <a:buNone/>
            </a:pPr>
            <a:endParaRPr lang="fa-IR" sz="2000" dirty="0" smtClean="0">
              <a:cs typeface="B Nazanin" pitchFamily="2" charset="-78"/>
            </a:endParaRPr>
          </a:p>
          <a:p>
            <a:pPr algn="r" rtl="1">
              <a:buClr>
                <a:schemeClr val="tx1"/>
              </a:buClr>
              <a:buSzPct val="80000"/>
              <a:buFont typeface="Wingdings" pitchFamily="2" charset="2"/>
              <a:buChar char="§"/>
            </a:pPr>
            <a:r>
              <a:rPr lang="fa-IR" sz="2000" dirty="0" smtClean="0">
                <a:cs typeface="B Nazanin" pitchFamily="2" charset="-78"/>
              </a:rPr>
              <a:t>وقتي وسيله درخواست </a:t>
            </a:r>
            <a:r>
              <a:rPr lang="en-US" sz="2000" dirty="0" smtClean="0">
                <a:cs typeface="B Nazanin" pitchFamily="2" charset="-78"/>
              </a:rPr>
              <a:t>Master</a:t>
            </a:r>
            <a:r>
              <a:rPr lang="fa-IR" sz="2000" dirty="0" smtClean="0">
                <a:cs typeface="B Nazanin" pitchFamily="2" charset="-78"/>
              </a:rPr>
              <a:t> را بدليل وجود اشكال ارتباطي دريافت نميكند پاسخي هم نمي دهد. در اين حالت در سمت</a:t>
            </a:r>
            <a:r>
              <a:rPr lang="en-US" sz="2000" dirty="0" smtClean="0">
                <a:cs typeface="B Nazanin" pitchFamily="2" charset="-78"/>
              </a:rPr>
              <a:t> Master</a:t>
            </a:r>
            <a:r>
              <a:rPr lang="fa-IR" sz="2000" dirty="0" smtClean="0">
                <a:cs typeface="B Nazanin" pitchFamily="2" charset="-78"/>
              </a:rPr>
              <a:t> خطا توسط </a:t>
            </a:r>
            <a:r>
              <a:rPr lang="en-US" sz="2000" dirty="0" smtClean="0">
                <a:cs typeface="B Nazanin" pitchFamily="2" charset="-78"/>
              </a:rPr>
              <a:t>Time Out </a:t>
            </a:r>
            <a:r>
              <a:rPr lang="fa-IR" sz="2000" dirty="0" smtClean="0">
                <a:cs typeface="B Nazanin" pitchFamily="2" charset="-78"/>
              </a:rPr>
              <a:t>آشكار ميشود. </a:t>
            </a:r>
            <a:endParaRPr lang="en-US" sz="2000" dirty="0" smtClean="0">
              <a:cs typeface="B Nazanin" pitchFamily="2" charset="-78"/>
            </a:endParaRPr>
          </a:p>
          <a:p>
            <a:pPr algn="r" rtl="1">
              <a:buClr>
                <a:schemeClr val="tx1"/>
              </a:buClr>
              <a:buSzPct val="80000"/>
              <a:buNone/>
            </a:pPr>
            <a:endParaRPr lang="en-US" sz="2000" dirty="0" smtClean="0">
              <a:cs typeface="B Nazanin" pitchFamily="2" charset="-78"/>
            </a:endParaRPr>
          </a:p>
          <a:p>
            <a:pPr algn="r" rtl="1">
              <a:buClr>
                <a:schemeClr val="tx1"/>
              </a:buClr>
              <a:buSzPct val="80000"/>
              <a:buNone/>
            </a:pPr>
            <a:endParaRPr lang="fa-IR" sz="2000" dirty="0" smtClean="0">
              <a:cs typeface="B Nazanin" pitchFamily="2" charset="-78"/>
            </a:endParaRPr>
          </a:p>
          <a:p>
            <a:pPr algn="r" rtl="1">
              <a:buClr>
                <a:schemeClr val="tx1"/>
              </a:buClr>
              <a:buSzPct val="80000"/>
              <a:buFont typeface="Wingdings" pitchFamily="2" charset="2"/>
              <a:buChar char="§"/>
            </a:pPr>
            <a:r>
              <a:rPr lang="fa-IR" sz="2000" dirty="0" smtClean="0">
                <a:cs typeface="B Nazanin" pitchFamily="2" charset="-78"/>
              </a:rPr>
              <a:t>وقتي وسيله درخواست را دريافت ميكند ولي در آن خطا ميبيند مثلاً با توجه به</a:t>
            </a:r>
            <a:r>
              <a:rPr lang="en-US" sz="2000" dirty="0" smtClean="0">
                <a:cs typeface="B Nazanin" pitchFamily="2" charset="-78"/>
              </a:rPr>
              <a:t> LRC </a:t>
            </a:r>
            <a:r>
              <a:rPr lang="fa-IR" sz="2000" dirty="0" smtClean="0">
                <a:cs typeface="B Nazanin" pitchFamily="2" charset="-78"/>
              </a:rPr>
              <a:t>يا </a:t>
            </a:r>
            <a:r>
              <a:rPr lang="en-US" sz="2000" dirty="0" smtClean="0">
                <a:cs typeface="B Nazanin" pitchFamily="2" charset="-78"/>
              </a:rPr>
              <a:t>CRC </a:t>
            </a:r>
            <a:r>
              <a:rPr lang="fa-IR" sz="2000" dirty="0" smtClean="0">
                <a:cs typeface="B Nazanin" pitchFamily="2" charset="-78"/>
              </a:rPr>
              <a:t>و </a:t>
            </a:r>
            <a:r>
              <a:rPr lang="en-US" sz="2000" dirty="0" smtClean="0">
                <a:cs typeface="B Nazanin" pitchFamily="2" charset="-78"/>
              </a:rPr>
              <a:t>Parity</a:t>
            </a:r>
            <a:r>
              <a:rPr lang="fa-IR" sz="2000" dirty="0" smtClean="0">
                <a:cs typeface="B Nazanin" pitchFamily="2" charset="-78"/>
              </a:rPr>
              <a:t> متوجه ميشود كه برخي از بيتها در هنگام انتقال خراب شده اند در اينحالت نيز پاسخي برگشت داده نميشود و باز</a:t>
            </a:r>
            <a:r>
              <a:rPr lang="en-US" sz="2000" dirty="0" smtClean="0">
                <a:cs typeface="B Nazanin" pitchFamily="2" charset="-78"/>
              </a:rPr>
              <a:t>Master</a:t>
            </a:r>
            <a:r>
              <a:rPr lang="fa-IR" sz="2000" dirty="0" smtClean="0">
                <a:cs typeface="B Nazanin" pitchFamily="2" charset="-78"/>
              </a:rPr>
              <a:t> با</a:t>
            </a:r>
            <a:r>
              <a:rPr lang="en-US" sz="2000" dirty="0" smtClean="0">
                <a:cs typeface="B Nazanin" pitchFamily="2" charset="-78"/>
              </a:rPr>
              <a:t>Time out</a:t>
            </a:r>
            <a:r>
              <a:rPr lang="fa-IR" sz="2000" dirty="0" smtClean="0">
                <a:cs typeface="B Nazanin" pitchFamily="2" charset="-78"/>
              </a:rPr>
              <a:t>متوجه اشكال ميشود. </a:t>
            </a:r>
          </a:p>
          <a:p>
            <a:pPr algn="r" rtl="1">
              <a:buClr>
                <a:schemeClr val="tx1"/>
              </a:buClr>
              <a:buSzPct val="80000"/>
              <a:buFont typeface="Wingdings" pitchFamily="2" charset="2"/>
              <a:buChar char="§"/>
            </a:pPr>
            <a:endParaRPr lang="en-US" sz="2000" dirty="0" smtClean="0">
              <a:cs typeface="B Nazanin" pitchFamily="2" charset="-78"/>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52</a:t>
            </a:fld>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86800" cy="4937125"/>
          </a:xfrm>
        </p:spPr>
        <p:txBody>
          <a:bodyPr>
            <a:noAutofit/>
          </a:bodyPr>
          <a:lstStyle/>
          <a:p>
            <a:pPr algn="r" rtl="1">
              <a:buClr>
                <a:schemeClr val="tx1"/>
              </a:buClr>
              <a:buSzPct val="80000"/>
              <a:buFont typeface="Wingdings" pitchFamily="2" charset="2"/>
              <a:buChar char="§"/>
            </a:pPr>
            <a:r>
              <a:rPr lang="fa-IR" sz="2000" dirty="0" smtClean="0">
                <a:cs typeface="B Nazanin" pitchFamily="2" charset="-78"/>
              </a:rPr>
              <a:t>وقتي وسيله درخواست</a:t>
            </a:r>
            <a:r>
              <a:rPr lang="en-US" sz="2000" dirty="0" smtClean="0">
                <a:cs typeface="B Nazanin" pitchFamily="2" charset="-78"/>
              </a:rPr>
              <a:t> </a:t>
            </a:r>
            <a:r>
              <a:rPr lang="fa-IR" sz="2000" dirty="0" smtClean="0">
                <a:cs typeface="B Nazanin" pitchFamily="2" charset="-78"/>
              </a:rPr>
              <a:t> </a:t>
            </a:r>
            <a:r>
              <a:rPr lang="en-US" sz="2000" dirty="0" smtClean="0">
                <a:cs typeface="B Nazanin" pitchFamily="2" charset="-78"/>
              </a:rPr>
              <a:t>Master</a:t>
            </a:r>
            <a:r>
              <a:rPr lang="fa-IR" sz="2000" dirty="0" smtClean="0">
                <a:cs typeface="B Nazanin" pitchFamily="2" charset="-78"/>
              </a:rPr>
              <a:t> را بدون خطا هاي فوق دريافت ميكند ولي نمي تواند آنرا انجام دهد </a:t>
            </a:r>
            <a:r>
              <a:rPr lang="en-US" sz="2000" dirty="0" smtClean="0">
                <a:cs typeface="B Nazanin" pitchFamily="2" charset="-78"/>
              </a:rPr>
              <a:t>.</a:t>
            </a:r>
          </a:p>
          <a:p>
            <a:pPr algn="r" rtl="1">
              <a:buClr>
                <a:schemeClr val="tx1"/>
              </a:buClr>
              <a:buSzPct val="80000"/>
              <a:buNone/>
            </a:pPr>
            <a:endParaRPr lang="en-US" sz="2000" dirty="0" smtClean="0">
              <a:cs typeface="B Nazanin" pitchFamily="2" charset="-78"/>
            </a:endParaRPr>
          </a:p>
          <a:p>
            <a:pPr algn="r" rtl="1">
              <a:buClr>
                <a:schemeClr val="tx1"/>
              </a:buClr>
              <a:buSzPct val="80000"/>
              <a:buNone/>
            </a:pPr>
            <a:r>
              <a:rPr lang="fa-IR" sz="2000" dirty="0" smtClean="0">
                <a:cs typeface="B Nazanin" pitchFamily="2" charset="-78"/>
              </a:rPr>
              <a:t>بعنوان مثال</a:t>
            </a:r>
            <a:r>
              <a:rPr lang="en-US" sz="2000" dirty="0" smtClean="0">
                <a:cs typeface="B Nazanin" pitchFamily="2" charset="-78"/>
              </a:rPr>
              <a:t>:</a:t>
            </a:r>
          </a:p>
          <a:p>
            <a:pPr algn="r" rtl="1">
              <a:buClr>
                <a:schemeClr val="tx1"/>
              </a:buClr>
              <a:buSzPct val="80000"/>
              <a:buNone/>
            </a:pPr>
            <a:r>
              <a:rPr lang="fa-IR" sz="2000" dirty="0" smtClean="0">
                <a:cs typeface="B Nazanin" pitchFamily="2" charset="-78"/>
              </a:rPr>
              <a:t> درخواست براي خواندن از آدرس هايي است كه عملاً وجود ندارند در اين حالت وسيله پاسخ </a:t>
            </a:r>
            <a:r>
              <a:rPr lang="en-US" sz="2000" b="1" dirty="0" smtClean="0">
                <a:cs typeface="B Nazanin" pitchFamily="2" charset="-78"/>
              </a:rPr>
              <a:t>Exception </a:t>
            </a:r>
            <a:r>
              <a:rPr lang="fa-IR" sz="2000" dirty="0" smtClean="0">
                <a:cs typeface="B Nazanin" pitchFamily="2" charset="-78"/>
              </a:rPr>
              <a:t>بر ميگرداند. پاسخ </a:t>
            </a:r>
            <a:r>
              <a:rPr lang="en-US" sz="2000" b="1" dirty="0" smtClean="0">
                <a:cs typeface="B Nazanin" pitchFamily="2" charset="-78"/>
              </a:rPr>
              <a:t>Exception </a:t>
            </a:r>
            <a:r>
              <a:rPr lang="fa-IR" sz="2000" dirty="0" smtClean="0">
                <a:cs typeface="B Nazanin" pitchFamily="2" charset="-78"/>
              </a:rPr>
              <a:t>به اين نحو است كه در</a:t>
            </a:r>
            <a:r>
              <a:rPr lang="en-US" sz="2000" dirty="0" smtClean="0">
                <a:cs typeface="B Nazanin" pitchFamily="2" charset="-78"/>
              </a:rPr>
              <a:t> PDU</a:t>
            </a:r>
            <a:r>
              <a:rPr lang="fa-IR" sz="2000" dirty="0" smtClean="0">
                <a:cs typeface="B Nazanin" pitchFamily="2" charset="-78"/>
              </a:rPr>
              <a:t> دريافت شده كد فانكشن به همان شكل بر نمي گردد بلكه وسيله بيت</a:t>
            </a:r>
            <a:r>
              <a:rPr lang="en-US" sz="2000" dirty="0" smtClean="0">
                <a:cs typeface="B Nazanin" pitchFamily="2" charset="-78"/>
              </a:rPr>
              <a:t> MSB </a:t>
            </a:r>
            <a:r>
              <a:rPr lang="fa-IR" sz="2000" dirty="0" smtClean="0">
                <a:cs typeface="B Nazanin" pitchFamily="2" charset="-78"/>
              </a:rPr>
              <a:t> آنرا كه صفر است به يك تبديل ميكند بعبارت ديگر آنرا با 80 هگز جمع مي كند و سپس آنرا به</a:t>
            </a:r>
            <a:r>
              <a:rPr lang="en-US" sz="2000" dirty="0" smtClean="0">
                <a:cs typeface="B Nazanin" pitchFamily="2" charset="-78"/>
              </a:rPr>
              <a:t>  </a:t>
            </a:r>
            <a:r>
              <a:rPr lang="fa-IR" sz="2000" dirty="0" smtClean="0">
                <a:cs typeface="B Nazanin" pitchFamily="2" charset="-78"/>
              </a:rPr>
              <a:t> </a:t>
            </a:r>
            <a:r>
              <a:rPr lang="en-US" sz="2000" dirty="0" smtClean="0">
                <a:cs typeface="B Nazanin" pitchFamily="2" charset="-78"/>
              </a:rPr>
              <a:t>Master</a:t>
            </a:r>
            <a:r>
              <a:rPr lang="fa-IR" sz="2000" dirty="0" smtClean="0">
                <a:cs typeface="B Nazanin" pitchFamily="2" charset="-78"/>
              </a:rPr>
              <a:t> بر ميگرداند .</a:t>
            </a:r>
            <a:r>
              <a:rPr lang="en-US" sz="2000" dirty="0" smtClean="0">
                <a:cs typeface="B Nazanin" pitchFamily="2" charset="-78"/>
              </a:rPr>
              <a:t>Master</a:t>
            </a:r>
            <a:r>
              <a:rPr lang="fa-IR" sz="2000" dirty="0" smtClean="0">
                <a:cs typeface="B Nazanin" pitchFamily="2" charset="-78"/>
              </a:rPr>
              <a:t> با دريافت اين كد متوجه اشكال ميشود. اما اينكه چه نوع خطايي رخ داده از روي فيلد</a:t>
            </a:r>
            <a:r>
              <a:rPr lang="en-US" sz="2000" dirty="0" smtClean="0">
                <a:cs typeface="B Nazanin" pitchFamily="2" charset="-78"/>
              </a:rPr>
              <a:t> </a:t>
            </a:r>
            <a:r>
              <a:rPr lang="fa-IR" sz="2000" dirty="0" smtClean="0">
                <a:cs typeface="B Nazanin" pitchFamily="2" charset="-78"/>
              </a:rPr>
              <a:t> </a:t>
            </a:r>
            <a:r>
              <a:rPr lang="en-US" sz="2000" dirty="0" smtClean="0">
                <a:cs typeface="B Nazanin" pitchFamily="2" charset="-78"/>
              </a:rPr>
              <a:t>Data</a:t>
            </a:r>
            <a:r>
              <a:rPr lang="fa-IR" sz="2000" dirty="0" smtClean="0">
                <a:cs typeface="B Nazanin" pitchFamily="2" charset="-78"/>
              </a:rPr>
              <a:t> متوجه ميشود زيرا وسيله كد خطاي </a:t>
            </a:r>
            <a:r>
              <a:rPr lang="en-US" sz="2000" b="1" dirty="0" smtClean="0">
                <a:cs typeface="B Nazanin" pitchFamily="2" charset="-78"/>
              </a:rPr>
              <a:t>Exception </a:t>
            </a:r>
            <a:r>
              <a:rPr lang="fa-IR" sz="2000" dirty="0" smtClean="0">
                <a:cs typeface="B Nazanin" pitchFamily="2" charset="-78"/>
              </a:rPr>
              <a:t>را نيز در اين فيلد قرار ميدهد.</a:t>
            </a:r>
            <a:endParaRPr lang="en-US" sz="2000" dirty="0" smtClean="0">
              <a:cs typeface="B Nazanin" pitchFamily="2" charset="-78"/>
            </a:endParaRPr>
          </a:p>
          <a:p>
            <a:pPr algn="r" rtl="1">
              <a:buClr>
                <a:schemeClr val="tx1"/>
              </a:buClr>
              <a:buSzPct val="80000"/>
              <a:buFont typeface="Wingdings" pitchFamily="2" charset="2"/>
              <a:buChar char="§"/>
            </a:pPr>
            <a:endParaRPr lang="en-US" sz="2000" dirty="0" smtClean="0">
              <a:cs typeface="B Nazanin" pitchFamily="2" charset="-78"/>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53</a:t>
            </a:fld>
            <a:endParaRPr 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noChangeArrowheads="1"/>
          </p:cNvPicPr>
          <p:nvPr>
            <p:ph idx="1"/>
          </p:nvPr>
        </p:nvPicPr>
        <p:blipFill>
          <a:blip r:embed="rId2"/>
          <a:srcRect/>
          <a:stretch>
            <a:fillRect/>
          </a:stretch>
        </p:blipFill>
        <p:spPr bwMode="auto">
          <a:xfrm>
            <a:off x="609600" y="304800"/>
            <a:ext cx="7924800" cy="6324600"/>
          </a:xfrm>
          <a:prstGeom prst="rect">
            <a:avLst/>
          </a:prstGeom>
          <a:effectLst>
            <a:innerShdw blurRad="63500" dist="50800" dir="108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pic>
      <p:sp>
        <p:nvSpPr>
          <p:cNvPr id="4" name="Slide Number Placeholder 3"/>
          <p:cNvSpPr>
            <a:spLocks noGrp="1"/>
          </p:cNvSpPr>
          <p:nvPr>
            <p:ph type="sldNum" sz="quarter" idx="12"/>
          </p:nvPr>
        </p:nvSpPr>
        <p:spPr/>
        <p:txBody>
          <a:bodyPr/>
          <a:lstStyle/>
          <a:p>
            <a:fld id="{17F129A8-6A33-426F-AD5F-A19C24614A3D}" type="slidenum">
              <a:rPr lang="en-US" smtClean="0"/>
              <a:pPr/>
              <a:t>54</a:t>
            </a:fld>
            <a:endParaRPr lang="en-US"/>
          </a:p>
        </p:txBody>
      </p:sp>
    </p:spTree>
  </p:cSld>
  <p:clrMapOvr>
    <a:masterClrMapping/>
  </p:clrMapOvr>
  <p:transition>
    <p:pull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7F129A8-6A33-426F-AD5F-A19C24614A3D}" type="slidenum">
              <a:rPr lang="en-US" smtClean="0"/>
              <a:pPr/>
              <a:t>55</a:t>
            </a:fld>
            <a:endParaRPr lang="en-US"/>
          </a:p>
        </p:txBody>
      </p:sp>
      <p:graphicFrame>
        <p:nvGraphicFramePr>
          <p:cNvPr id="39938" name="Object 4"/>
          <p:cNvGraphicFramePr>
            <a:graphicFrameLocks noGrp="1" noChangeAspect="1"/>
          </p:cNvGraphicFramePr>
          <p:nvPr>
            <p:ph idx="1"/>
          </p:nvPr>
        </p:nvGraphicFramePr>
        <p:xfrm>
          <a:off x="304800" y="2057400"/>
          <a:ext cx="8153400" cy="4191000"/>
        </p:xfrm>
        <a:graphic>
          <a:graphicData uri="http://schemas.openxmlformats.org/presentationml/2006/ole">
            <mc:AlternateContent xmlns:mc="http://schemas.openxmlformats.org/markup-compatibility/2006">
              <mc:Choice xmlns:v="urn:schemas-microsoft-com:vml" Requires="v">
                <p:oleObj spid="_x0000_s39939" name="Bitmap Image" r:id="rId3" imgW="5982339" imgH="3257699" progId="PBrush">
                  <p:embed/>
                </p:oleObj>
              </mc:Choice>
              <mc:Fallback>
                <p:oleObj name="Bitmap Image" r:id="rId3" imgW="5982339" imgH="3257699"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057400"/>
                        <a:ext cx="8153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2"/>
          <p:cNvSpPr>
            <a:spLocks noGrp="1" noChangeArrowheads="1"/>
          </p:cNvSpPr>
          <p:nvPr>
            <p:ph type="title"/>
          </p:nvPr>
        </p:nvSpPr>
        <p:spPr/>
        <p:txBody>
          <a:bodyPr/>
          <a:lstStyle/>
          <a:p>
            <a:pPr algn="ctr" eaLnBrk="1" hangingPunct="1"/>
            <a:r>
              <a:rPr lang="en-US" dirty="0" smtClean="0">
                <a:latin typeface="Arial" pitchFamily="34" charset="0"/>
                <a:cs typeface="Arial" pitchFamily="34" charset="0"/>
              </a:rPr>
              <a:t>MCM Configuration Utility</a:t>
            </a:r>
          </a:p>
        </p:txBody>
      </p:sp>
    </p:spTree>
  </p:cSld>
  <p:clrMapOvr>
    <a:masterClrMapping/>
  </p:clrMapOvr>
  <p:transition>
    <p:pull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11" name="Content Placeholder 10"/>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17F129A8-6A33-426F-AD5F-A19C24614A3D}" type="slidenum">
              <a:rPr lang="en-US" smtClean="0"/>
              <a:pPr/>
              <a:t>56</a:t>
            </a:fld>
            <a:endParaRPr lang="en-US"/>
          </a:p>
        </p:txBody>
      </p:sp>
      <p:sp>
        <p:nvSpPr>
          <p:cNvPr id="12" name="Rectangle 11"/>
          <p:cNvSpPr/>
          <p:nvPr/>
        </p:nvSpPr>
        <p:spPr>
          <a:xfrm>
            <a:off x="914400" y="2667000"/>
            <a:ext cx="7391400" cy="1323439"/>
          </a:xfrm>
          <a:prstGeom prst="rect">
            <a:avLst/>
          </a:prstGeom>
          <a:ln/>
        </p:spPr>
        <p:style>
          <a:lnRef idx="3">
            <a:schemeClr val="lt1"/>
          </a:lnRef>
          <a:fillRef idx="1">
            <a:schemeClr val="accent2"/>
          </a:fillRef>
          <a:effectRef idx="1">
            <a:schemeClr val="accent2"/>
          </a:effectRef>
          <a:fontRef idx="minor">
            <a:schemeClr val="lt1"/>
          </a:fontRef>
        </p:style>
        <p:txBody>
          <a:bodyPr wrap="square" lIns="91440" tIns="45720" rIns="91440" bIns="45720">
            <a:spAutoFit/>
          </a:bodyPr>
          <a:lstStyle/>
          <a:p>
            <a:pPr algn="ctr"/>
            <a:r>
              <a:rPr lang="en-US" sz="8000" b="1" dirty="0" smtClean="0">
                <a:ln w="12700">
                  <a:solidFill>
                    <a:srgbClr val="0070C0"/>
                  </a:solidFill>
                  <a:prstDash val="solid"/>
                </a:ln>
                <a:solidFill>
                  <a:schemeClr val="bg2">
                    <a:tint val="85000"/>
                    <a:satMod val="155000"/>
                  </a:schemeClr>
                </a:solidFill>
                <a:effectLst>
                  <a:outerShdw blurRad="41275" dist="20320" dir="1800000" algn="tl" rotWithShape="0">
                    <a:srgbClr val="000000">
                      <a:alpha val="40000"/>
                    </a:srgbClr>
                  </a:outerShdw>
                </a:effectLst>
              </a:rPr>
              <a:t>MODBUS PLUS </a:t>
            </a:r>
            <a:endParaRPr lang="en-US" sz="8000" b="1" dirty="0">
              <a:ln w="12700">
                <a:solidFill>
                  <a:srgbClr val="0070C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ransition>
    <p:pull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0"/>
            <a:ext cx="8229600" cy="5257800"/>
          </a:xfrm>
        </p:spPr>
        <p:txBody>
          <a:bodyPr>
            <a:normAutofit/>
          </a:bodyPr>
          <a:lstStyle/>
          <a:p>
            <a:pPr algn="r" rtl="1">
              <a:buNone/>
            </a:pPr>
            <a:r>
              <a:rPr lang="fa-IR" sz="2000" dirty="0" smtClean="0">
                <a:latin typeface="Arial" pitchFamily="34" charset="0"/>
                <a:cs typeface="B Nazanin" pitchFamily="2" charset="-78"/>
              </a:rPr>
              <a:t>پروتکل </a:t>
            </a:r>
            <a:r>
              <a:rPr lang="en-US" sz="2000" dirty="0" err="1" smtClean="0">
                <a:latin typeface="Arial" pitchFamily="34" charset="0"/>
                <a:cs typeface="B Nazanin" pitchFamily="2" charset="-78"/>
              </a:rPr>
              <a:t>Modbus</a:t>
            </a:r>
            <a:r>
              <a:rPr lang="en-US" sz="2000" dirty="0" smtClean="0">
                <a:latin typeface="Arial" pitchFamily="34" charset="0"/>
                <a:cs typeface="B Nazanin" pitchFamily="2" charset="-78"/>
              </a:rPr>
              <a:t> plus</a:t>
            </a:r>
            <a:r>
              <a:rPr lang="fa-IR" sz="2000" dirty="0" smtClean="0">
                <a:latin typeface="Arial" pitchFamily="34" charset="0"/>
                <a:cs typeface="B Nazanin" pitchFamily="2" charset="-78"/>
              </a:rPr>
              <a:t> </a:t>
            </a:r>
            <a:r>
              <a:rPr lang="fa-IR" sz="2000" dirty="0" smtClean="0">
                <a:cs typeface="B Nazanin" pitchFamily="2" charset="-78"/>
              </a:rPr>
              <a:t>بمنظور فائق آمدن بر محدوديت هايي كه در نسخه پايه</a:t>
            </a:r>
            <a:r>
              <a:rPr lang="en-US" sz="2000" dirty="0" smtClean="0">
                <a:cs typeface="B Nazanin" pitchFamily="2" charset="-78"/>
              </a:rPr>
              <a:t>  </a:t>
            </a:r>
            <a:r>
              <a:rPr lang="en-US" sz="2000" dirty="0" err="1" smtClean="0">
                <a:cs typeface="B Nazanin" pitchFamily="2" charset="-78"/>
              </a:rPr>
              <a:t>Modbus</a:t>
            </a:r>
            <a:r>
              <a:rPr lang="fa-IR" sz="2000" dirty="0" smtClean="0">
                <a:cs typeface="B Nazanin" pitchFamily="2" charset="-78"/>
              </a:rPr>
              <a:t> وجود داشت از</a:t>
            </a:r>
            <a:r>
              <a:rPr lang="en-US" sz="2000" dirty="0" smtClean="0">
                <a:cs typeface="B Nazanin" pitchFamily="2" charset="-78"/>
              </a:rPr>
              <a:t> </a:t>
            </a:r>
            <a:r>
              <a:rPr lang="fa-IR" sz="2000" dirty="0" smtClean="0">
                <a:cs typeface="B Nazanin" pitchFamily="2" charset="-78"/>
              </a:rPr>
              <a:t>جمله محدوديت</a:t>
            </a:r>
            <a:r>
              <a:rPr lang="en-US" sz="2000" dirty="0" smtClean="0">
                <a:cs typeface="B Nazanin" pitchFamily="2" charset="-78"/>
              </a:rPr>
              <a:t> single Master</a:t>
            </a:r>
            <a:r>
              <a:rPr lang="fa-IR" sz="2000" dirty="0" smtClean="0">
                <a:cs typeface="B Nazanin" pitchFamily="2" charset="-78"/>
              </a:rPr>
              <a:t> بودن سيستم و مشكلات ساختاري كه </a:t>
            </a:r>
            <a:r>
              <a:rPr lang="en-US" sz="2000" dirty="0" err="1" smtClean="0">
                <a:cs typeface="B Nazanin" pitchFamily="2" charset="-78"/>
              </a:rPr>
              <a:t>Modbus</a:t>
            </a:r>
            <a:r>
              <a:rPr lang="fa-IR" sz="2000" dirty="0" smtClean="0">
                <a:cs typeface="B Nazanin" pitchFamily="2" charset="-78"/>
              </a:rPr>
              <a:t> در </a:t>
            </a:r>
            <a:endParaRPr lang="en-US" sz="2000" dirty="0" smtClean="0">
              <a:cs typeface="B Nazanin" pitchFamily="2" charset="-78"/>
            </a:endParaRPr>
          </a:p>
          <a:p>
            <a:pPr algn="r" rtl="1">
              <a:buNone/>
            </a:pPr>
            <a:r>
              <a:rPr lang="fa-IR" sz="2000" dirty="0" smtClean="0">
                <a:cs typeface="B Nazanin" pitchFamily="2" charset="-78"/>
              </a:rPr>
              <a:t>شبكه هاي وسيع </a:t>
            </a:r>
            <a:r>
              <a:rPr lang="en-US" sz="2000" dirty="0" smtClean="0">
                <a:cs typeface="B Nazanin" pitchFamily="2" charset="-78"/>
              </a:rPr>
              <a:t> </a:t>
            </a:r>
            <a:r>
              <a:rPr lang="fa-IR" sz="2000" dirty="0" smtClean="0">
                <a:cs typeface="B Nazanin" pitchFamily="2" charset="-78"/>
              </a:rPr>
              <a:t>پيدا مي كرد عرضه شد. </a:t>
            </a:r>
            <a:r>
              <a:rPr lang="en-US" sz="2000" dirty="0" smtClean="0">
                <a:cs typeface="B Nazanin" pitchFamily="2" charset="-78"/>
              </a:rPr>
              <a:t>MODBUS plus</a:t>
            </a:r>
            <a:r>
              <a:rPr lang="fa-IR" sz="2000" dirty="0" smtClean="0">
                <a:cs typeface="B Nazanin" pitchFamily="2" charset="-78"/>
              </a:rPr>
              <a:t> در واقع جزو پيشگامان استفاده ازتكنيك </a:t>
            </a:r>
            <a:endParaRPr lang="en-US" sz="2000" dirty="0" smtClean="0">
              <a:cs typeface="B Nazanin" pitchFamily="2" charset="-78"/>
            </a:endParaRPr>
          </a:p>
          <a:p>
            <a:pPr algn="r" rtl="1">
              <a:buNone/>
            </a:pPr>
            <a:r>
              <a:rPr lang="en-US" sz="2000" dirty="0" smtClean="0">
                <a:cs typeface="B Nazanin" pitchFamily="2" charset="-78"/>
              </a:rPr>
              <a:t>Token Pass</a:t>
            </a:r>
            <a:r>
              <a:rPr lang="fa-IR" sz="2000" dirty="0" smtClean="0">
                <a:cs typeface="B Nazanin" pitchFamily="2" charset="-78"/>
              </a:rPr>
              <a:t> روي</a:t>
            </a:r>
            <a:r>
              <a:rPr lang="en-US" sz="2000" dirty="0" smtClean="0">
                <a:cs typeface="B Nazanin" pitchFamily="2" charset="-78"/>
              </a:rPr>
              <a:t> </a:t>
            </a:r>
            <a:r>
              <a:rPr lang="fa-IR" sz="2000" dirty="0" smtClean="0">
                <a:cs typeface="B Nazanin" pitchFamily="2" charset="-78"/>
              </a:rPr>
              <a:t> شبكه بود. ولي برخلاف نسخه پايه بعنوان يك استاندارد باز طرح نشد.</a:t>
            </a:r>
            <a:endParaRPr lang="en-US" sz="2000" dirty="0">
              <a:latin typeface="Arial" pitchFamily="34" charset="0"/>
              <a:cs typeface="B Nazanin" pitchFamily="2" charset="-78"/>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57</a:t>
            </a:fld>
            <a:endParaRPr lang="en-US"/>
          </a:p>
        </p:txBody>
      </p:sp>
      <p:sp>
        <p:nvSpPr>
          <p:cNvPr id="6" name="Horizontal Scroll 5"/>
          <p:cNvSpPr/>
          <p:nvPr/>
        </p:nvSpPr>
        <p:spPr>
          <a:xfrm>
            <a:off x="838200" y="2743200"/>
            <a:ext cx="7239000" cy="3429000"/>
          </a:xfrm>
          <a:prstGeom prst="horizontalScroll">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r>
              <a:rPr lang="fa-IR" dirty="0" smtClean="0">
                <a:cs typeface="B Nazanin" pitchFamily="2" charset="-78"/>
              </a:rPr>
              <a:t>در شبکه </a:t>
            </a:r>
            <a:r>
              <a:rPr lang="en-US" dirty="0" err="1" smtClean="0">
                <a:cs typeface="B Nazanin" pitchFamily="2" charset="-78"/>
              </a:rPr>
              <a:t>Modbus</a:t>
            </a:r>
            <a:r>
              <a:rPr lang="en-US" dirty="0" smtClean="0">
                <a:cs typeface="B Nazanin" pitchFamily="2" charset="-78"/>
              </a:rPr>
              <a:t> plus</a:t>
            </a:r>
            <a:r>
              <a:rPr lang="fa-IR" dirty="0" smtClean="0">
                <a:cs typeface="B Nazanin" pitchFamily="2" charset="-78"/>
              </a:rPr>
              <a:t> ماکزیمم 64 وسیله می توان روی باس قرار داد که از این تعداد 32 می توانند به صورت مستقیم به شبكه اي با ماكزيمم طول 450 متر متصل شوند.برای اتصال بیشتر باید از ریپیتر استفاده کرد. با بكار بردن فيبر نوري مسافتهاي زيادتر نيز پوشش داده ميشوندميتوان با استفاده</a:t>
            </a:r>
            <a:r>
              <a:rPr lang="en-US" dirty="0" smtClean="0">
                <a:cs typeface="B Nazanin" pitchFamily="2" charset="-78"/>
              </a:rPr>
              <a:t> </a:t>
            </a:r>
            <a:r>
              <a:rPr lang="fa-IR" dirty="0" smtClean="0">
                <a:cs typeface="B Nazanin" pitchFamily="2" charset="-78"/>
              </a:rPr>
              <a:t> از </a:t>
            </a:r>
            <a:r>
              <a:rPr lang="en-US" dirty="0" smtClean="0">
                <a:cs typeface="B Nazanin" pitchFamily="2" charset="-78"/>
              </a:rPr>
              <a:t>Bridge</a:t>
            </a:r>
            <a:r>
              <a:rPr lang="fa-IR" dirty="0" smtClean="0">
                <a:cs typeface="B Nazanin" pitchFamily="2" charset="-78"/>
              </a:rPr>
              <a:t> مخصوص اين شبكه كه به </a:t>
            </a:r>
            <a:r>
              <a:rPr lang="en-US" dirty="0" smtClean="0">
                <a:cs typeface="B Nazanin" pitchFamily="2" charset="-78"/>
              </a:rPr>
              <a:t>BP (Bridge Plus)</a:t>
            </a:r>
            <a:r>
              <a:rPr lang="fa-IR" dirty="0" smtClean="0">
                <a:cs typeface="B Nazanin" pitchFamily="2" charset="-78"/>
              </a:rPr>
              <a:t> موسوم است چندين شبكه را با هم لينك كرد بعلاوه ميتوان با استفاده از </a:t>
            </a:r>
            <a:r>
              <a:rPr lang="en-US" dirty="0" smtClean="0">
                <a:cs typeface="B Nazanin" pitchFamily="2" charset="-78"/>
              </a:rPr>
              <a:t> Multiplexer</a:t>
            </a:r>
            <a:r>
              <a:rPr lang="fa-IR" dirty="0" smtClean="0">
                <a:cs typeface="B Nazanin" pitchFamily="2" charset="-78"/>
              </a:rPr>
              <a:t> هاي مخصوص كه به </a:t>
            </a:r>
            <a:r>
              <a:rPr lang="en-US" dirty="0" smtClean="0">
                <a:cs typeface="B Nazanin" pitchFamily="2" charset="-78"/>
              </a:rPr>
              <a:t>MP</a:t>
            </a:r>
            <a:r>
              <a:rPr lang="fa-IR" dirty="0" smtClean="0">
                <a:cs typeface="B Nazanin" pitchFamily="2" charset="-78"/>
              </a:rPr>
              <a:t> موسوم است و داراي لينك</a:t>
            </a:r>
            <a:r>
              <a:rPr lang="en-US" dirty="0" smtClean="0">
                <a:cs typeface="B Nazanin" pitchFamily="2" charset="-78"/>
              </a:rPr>
              <a:t> </a:t>
            </a:r>
            <a:r>
              <a:rPr lang="fa-IR" dirty="0" smtClean="0">
                <a:cs typeface="B Nazanin" pitchFamily="2" charset="-78"/>
              </a:rPr>
              <a:t> سریال</a:t>
            </a:r>
            <a:r>
              <a:rPr lang="en-US" dirty="0" smtClean="0">
                <a:cs typeface="B Nazanin" pitchFamily="2" charset="-78"/>
              </a:rPr>
              <a:t> RS232/RS485</a:t>
            </a:r>
            <a:r>
              <a:rPr lang="fa-IR" dirty="0" smtClean="0">
                <a:cs typeface="B Nazanin" pitchFamily="2" charset="-78"/>
              </a:rPr>
              <a:t> مي باشد اتصال با وسايل مجهز به پورت سريال را برقرار كرد.</a:t>
            </a:r>
            <a:endParaRPr lang="en-US" dirty="0">
              <a:cs typeface="B Nazanin" pitchFamily="2" charset="-78"/>
            </a:endParaRPr>
          </a:p>
        </p:txBody>
      </p:sp>
    </p:spTree>
  </p:cSld>
  <p:clrMapOvr>
    <a:masterClrMapping/>
  </p:clrMapOvr>
  <p:transition>
    <p:pull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7F129A8-6A33-426F-AD5F-A19C24614A3D}" type="slidenum">
              <a:rPr lang="en-US" smtClean="0"/>
              <a:pPr/>
              <a:t>58</a:t>
            </a:fld>
            <a:endParaRPr lang="en-US"/>
          </a:p>
        </p:txBody>
      </p:sp>
      <p:grpSp>
        <p:nvGrpSpPr>
          <p:cNvPr id="5" name="Group 61"/>
          <p:cNvGrpSpPr>
            <a:grpSpLocks noGrp="1"/>
          </p:cNvGrpSpPr>
          <p:nvPr/>
        </p:nvGrpSpPr>
        <p:grpSpPr bwMode="auto">
          <a:xfrm>
            <a:off x="4648200" y="304800"/>
            <a:ext cx="4114800" cy="5410200"/>
            <a:chOff x="2982" y="234"/>
            <a:chExt cx="2344" cy="3384"/>
          </a:xfrm>
        </p:grpSpPr>
        <p:grpSp>
          <p:nvGrpSpPr>
            <p:cNvPr id="6" name="Group 16"/>
            <p:cNvGrpSpPr>
              <a:grpSpLocks/>
            </p:cNvGrpSpPr>
            <p:nvPr/>
          </p:nvGrpSpPr>
          <p:grpSpPr bwMode="auto">
            <a:xfrm>
              <a:off x="3024" y="819"/>
              <a:ext cx="2160" cy="96"/>
              <a:chOff x="3024" y="792"/>
              <a:chExt cx="2160" cy="96"/>
            </a:xfrm>
          </p:grpSpPr>
          <p:sp>
            <p:nvSpPr>
              <p:cNvPr id="41" name="AutoShape 13"/>
              <p:cNvSpPr>
                <a:spLocks noChangeArrowheads="1"/>
              </p:cNvSpPr>
              <p:nvPr/>
            </p:nvSpPr>
            <p:spPr bwMode="auto">
              <a:xfrm>
                <a:off x="3024" y="792"/>
                <a:ext cx="192" cy="96"/>
              </a:xfrm>
              <a:prstGeom prst="leftArrow">
                <a:avLst>
                  <a:gd name="adj1" fmla="val 50000"/>
                  <a:gd name="adj2" fmla="val 50000"/>
                </a:avLst>
              </a:prstGeom>
              <a:solidFill>
                <a:srgbClr val="339933"/>
              </a:solidFill>
              <a:ln w="9525">
                <a:noFill/>
                <a:miter lim="800000"/>
                <a:headEnd/>
                <a:tailEnd/>
              </a:ln>
            </p:spPr>
            <p:txBody>
              <a:bodyPr wrap="none" lIns="92075" tIns="46038" rIns="92075" bIns="46038" anchor="ctr"/>
              <a:lstStyle/>
              <a:p>
                <a:endParaRPr lang="en-US"/>
              </a:p>
            </p:txBody>
          </p:sp>
          <p:sp>
            <p:nvSpPr>
              <p:cNvPr id="42" name="AutoShape 14"/>
              <p:cNvSpPr>
                <a:spLocks noChangeArrowheads="1"/>
              </p:cNvSpPr>
              <p:nvPr/>
            </p:nvSpPr>
            <p:spPr bwMode="auto">
              <a:xfrm flipH="1">
                <a:off x="4992" y="792"/>
                <a:ext cx="192" cy="96"/>
              </a:xfrm>
              <a:prstGeom prst="leftArrow">
                <a:avLst>
                  <a:gd name="adj1" fmla="val 50000"/>
                  <a:gd name="adj2" fmla="val 50000"/>
                </a:avLst>
              </a:prstGeom>
              <a:solidFill>
                <a:srgbClr val="339933"/>
              </a:solidFill>
              <a:ln w="9525">
                <a:noFill/>
                <a:miter lim="800000"/>
                <a:headEnd/>
                <a:tailEnd/>
              </a:ln>
            </p:spPr>
            <p:txBody>
              <a:bodyPr wrap="none" lIns="92075" tIns="46038" rIns="92075" bIns="46038" anchor="ctr"/>
              <a:lstStyle/>
              <a:p>
                <a:endParaRPr lang="en-US"/>
              </a:p>
            </p:txBody>
          </p:sp>
          <p:sp>
            <p:nvSpPr>
              <p:cNvPr id="43" name="Rectangle 15"/>
              <p:cNvSpPr>
                <a:spLocks noChangeArrowheads="1"/>
              </p:cNvSpPr>
              <p:nvPr/>
            </p:nvSpPr>
            <p:spPr bwMode="auto">
              <a:xfrm>
                <a:off x="3216" y="816"/>
                <a:ext cx="1776" cy="48"/>
              </a:xfrm>
              <a:prstGeom prst="rect">
                <a:avLst/>
              </a:prstGeom>
              <a:solidFill>
                <a:srgbClr val="339933"/>
              </a:solidFill>
              <a:ln w="9525">
                <a:noFill/>
                <a:miter lim="800000"/>
                <a:headEnd/>
                <a:tailEnd/>
              </a:ln>
            </p:spPr>
            <p:txBody>
              <a:bodyPr wrap="none" lIns="92075" tIns="46038" rIns="92075" bIns="46038" anchor="ctr"/>
              <a:lstStyle/>
              <a:p>
                <a:endParaRPr lang="en-US"/>
              </a:p>
            </p:txBody>
          </p:sp>
        </p:grpSp>
        <p:grpSp>
          <p:nvGrpSpPr>
            <p:cNvPr id="7" name="Group 51"/>
            <p:cNvGrpSpPr>
              <a:grpSpLocks/>
            </p:cNvGrpSpPr>
            <p:nvPr/>
          </p:nvGrpSpPr>
          <p:grpSpPr bwMode="auto">
            <a:xfrm>
              <a:off x="3034" y="2131"/>
              <a:ext cx="2156" cy="96"/>
              <a:chOff x="3034" y="2131"/>
              <a:chExt cx="2156" cy="96"/>
            </a:xfrm>
          </p:grpSpPr>
          <p:sp>
            <p:nvSpPr>
              <p:cNvPr id="38" name="AutoShape 18"/>
              <p:cNvSpPr>
                <a:spLocks noChangeArrowheads="1"/>
              </p:cNvSpPr>
              <p:nvPr/>
            </p:nvSpPr>
            <p:spPr bwMode="auto">
              <a:xfrm>
                <a:off x="3034" y="2131"/>
                <a:ext cx="192" cy="96"/>
              </a:xfrm>
              <a:prstGeom prst="leftArrow">
                <a:avLst>
                  <a:gd name="adj1" fmla="val 50000"/>
                  <a:gd name="adj2" fmla="val 50000"/>
                </a:avLst>
              </a:prstGeom>
              <a:solidFill>
                <a:schemeClr val="accent2"/>
              </a:solidFill>
              <a:ln w="9525">
                <a:noFill/>
                <a:miter lim="800000"/>
                <a:headEnd/>
                <a:tailEnd/>
              </a:ln>
            </p:spPr>
            <p:txBody>
              <a:bodyPr wrap="none" lIns="92075" tIns="46038" rIns="92075" bIns="46038" anchor="ctr"/>
              <a:lstStyle/>
              <a:p>
                <a:endParaRPr lang="en-US"/>
              </a:p>
            </p:txBody>
          </p:sp>
          <p:sp>
            <p:nvSpPr>
              <p:cNvPr id="39" name="AutoShape 19"/>
              <p:cNvSpPr>
                <a:spLocks noChangeArrowheads="1"/>
              </p:cNvSpPr>
              <p:nvPr/>
            </p:nvSpPr>
            <p:spPr bwMode="auto">
              <a:xfrm flipH="1">
                <a:off x="4998" y="2131"/>
                <a:ext cx="192" cy="96"/>
              </a:xfrm>
              <a:prstGeom prst="leftArrow">
                <a:avLst>
                  <a:gd name="adj1" fmla="val 50000"/>
                  <a:gd name="adj2" fmla="val 50000"/>
                </a:avLst>
              </a:prstGeom>
              <a:solidFill>
                <a:schemeClr val="accent2"/>
              </a:solidFill>
              <a:ln w="9525">
                <a:noFill/>
                <a:miter lim="800000"/>
                <a:headEnd/>
                <a:tailEnd/>
              </a:ln>
            </p:spPr>
            <p:txBody>
              <a:bodyPr wrap="none" lIns="92075" tIns="46038" rIns="92075" bIns="46038" anchor="ctr"/>
              <a:lstStyle/>
              <a:p>
                <a:endParaRPr lang="en-US"/>
              </a:p>
            </p:txBody>
          </p:sp>
          <p:sp>
            <p:nvSpPr>
              <p:cNvPr id="40" name="Rectangle 20"/>
              <p:cNvSpPr>
                <a:spLocks noChangeArrowheads="1"/>
              </p:cNvSpPr>
              <p:nvPr/>
            </p:nvSpPr>
            <p:spPr bwMode="auto">
              <a:xfrm>
                <a:off x="3222" y="2154"/>
                <a:ext cx="1776" cy="48"/>
              </a:xfrm>
              <a:prstGeom prst="rect">
                <a:avLst/>
              </a:prstGeom>
              <a:solidFill>
                <a:schemeClr val="accent2"/>
              </a:solidFill>
              <a:ln w="9525">
                <a:noFill/>
                <a:miter lim="800000"/>
                <a:headEnd/>
                <a:tailEnd/>
              </a:ln>
            </p:spPr>
            <p:txBody>
              <a:bodyPr wrap="none" lIns="92075" tIns="46038" rIns="92075" bIns="46038" anchor="ctr"/>
              <a:lstStyle/>
              <a:p>
                <a:endParaRPr lang="en-US"/>
              </a:p>
            </p:txBody>
          </p:sp>
        </p:grpSp>
        <p:grpSp>
          <p:nvGrpSpPr>
            <p:cNvPr id="8" name="Group 21"/>
            <p:cNvGrpSpPr>
              <a:grpSpLocks/>
            </p:cNvGrpSpPr>
            <p:nvPr/>
          </p:nvGrpSpPr>
          <p:grpSpPr bwMode="auto">
            <a:xfrm>
              <a:off x="3036" y="2829"/>
              <a:ext cx="2160" cy="96"/>
              <a:chOff x="3024" y="792"/>
              <a:chExt cx="2160" cy="96"/>
            </a:xfrm>
          </p:grpSpPr>
          <p:sp>
            <p:nvSpPr>
              <p:cNvPr id="35" name="AutoShape 22"/>
              <p:cNvSpPr>
                <a:spLocks noChangeArrowheads="1"/>
              </p:cNvSpPr>
              <p:nvPr/>
            </p:nvSpPr>
            <p:spPr bwMode="auto">
              <a:xfrm>
                <a:off x="3024" y="792"/>
                <a:ext cx="192" cy="96"/>
              </a:xfrm>
              <a:prstGeom prst="leftArrow">
                <a:avLst>
                  <a:gd name="adj1" fmla="val 50000"/>
                  <a:gd name="adj2" fmla="val 50000"/>
                </a:avLst>
              </a:prstGeom>
              <a:solidFill>
                <a:schemeClr val="accent1"/>
              </a:solidFill>
              <a:ln w="9525">
                <a:noFill/>
                <a:miter lim="800000"/>
                <a:headEnd/>
                <a:tailEnd/>
              </a:ln>
            </p:spPr>
            <p:txBody>
              <a:bodyPr wrap="none" lIns="92075" tIns="46038" rIns="92075" bIns="46038" anchor="ctr"/>
              <a:lstStyle/>
              <a:p>
                <a:endParaRPr lang="en-US"/>
              </a:p>
            </p:txBody>
          </p:sp>
          <p:sp>
            <p:nvSpPr>
              <p:cNvPr id="36" name="AutoShape 23"/>
              <p:cNvSpPr>
                <a:spLocks noChangeArrowheads="1"/>
              </p:cNvSpPr>
              <p:nvPr/>
            </p:nvSpPr>
            <p:spPr bwMode="auto">
              <a:xfrm flipH="1">
                <a:off x="4992" y="792"/>
                <a:ext cx="192" cy="96"/>
              </a:xfrm>
              <a:prstGeom prst="leftArrow">
                <a:avLst>
                  <a:gd name="adj1" fmla="val 50000"/>
                  <a:gd name="adj2" fmla="val 50000"/>
                </a:avLst>
              </a:prstGeom>
              <a:solidFill>
                <a:schemeClr val="accent1"/>
              </a:solidFill>
              <a:ln w="9525">
                <a:noFill/>
                <a:miter lim="800000"/>
                <a:headEnd/>
                <a:tailEnd/>
              </a:ln>
            </p:spPr>
            <p:txBody>
              <a:bodyPr wrap="none" lIns="92075" tIns="46038" rIns="92075" bIns="46038" anchor="ctr"/>
              <a:lstStyle/>
              <a:p>
                <a:endParaRPr lang="en-US"/>
              </a:p>
            </p:txBody>
          </p:sp>
          <p:sp>
            <p:nvSpPr>
              <p:cNvPr id="37" name="Rectangle 24"/>
              <p:cNvSpPr>
                <a:spLocks noChangeArrowheads="1"/>
              </p:cNvSpPr>
              <p:nvPr/>
            </p:nvSpPr>
            <p:spPr bwMode="auto">
              <a:xfrm>
                <a:off x="3216" y="816"/>
                <a:ext cx="1776" cy="48"/>
              </a:xfrm>
              <a:prstGeom prst="rect">
                <a:avLst/>
              </a:prstGeom>
              <a:solidFill>
                <a:schemeClr val="accent1"/>
              </a:solidFill>
              <a:ln w="9525">
                <a:noFill/>
                <a:miter lim="800000"/>
                <a:headEnd/>
                <a:tailEnd/>
              </a:ln>
            </p:spPr>
            <p:txBody>
              <a:bodyPr wrap="none" lIns="92075" tIns="46038" rIns="92075" bIns="46038" anchor="ctr"/>
              <a:lstStyle/>
              <a:p>
                <a:endParaRPr lang="en-US"/>
              </a:p>
            </p:txBody>
          </p:sp>
        </p:grpSp>
        <p:pic>
          <p:nvPicPr>
            <p:cNvPr id="9" name="Picture 25" descr="C:\My Documents\strategy\GIF\Workstation.gif"/>
            <p:cNvPicPr>
              <a:picLocks noChangeAspect="1" noChangeArrowheads="1"/>
            </p:cNvPicPr>
            <p:nvPr/>
          </p:nvPicPr>
          <p:blipFill>
            <a:blip r:embed="rId2"/>
            <a:srcRect/>
            <a:stretch>
              <a:fillRect/>
            </a:stretch>
          </p:blipFill>
          <p:spPr bwMode="auto">
            <a:xfrm>
              <a:off x="3097" y="234"/>
              <a:ext cx="626" cy="635"/>
            </a:xfrm>
            <a:prstGeom prst="rect">
              <a:avLst/>
            </a:prstGeom>
            <a:noFill/>
            <a:ln w="9525">
              <a:noFill/>
              <a:miter lim="800000"/>
              <a:headEnd/>
              <a:tailEnd/>
            </a:ln>
          </p:spPr>
        </p:pic>
        <p:sp>
          <p:nvSpPr>
            <p:cNvPr id="10" name="Rectangle 30"/>
            <p:cNvSpPr>
              <a:spLocks noChangeArrowheads="1"/>
            </p:cNvSpPr>
            <p:nvPr/>
          </p:nvSpPr>
          <p:spPr bwMode="auto">
            <a:xfrm>
              <a:off x="3744" y="255"/>
              <a:ext cx="576" cy="576"/>
            </a:xfrm>
            <a:prstGeom prst="rect">
              <a:avLst/>
            </a:prstGeom>
            <a:noFill/>
            <a:ln w="9525">
              <a:noFill/>
              <a:miter lim="800000"/>
              <a:headEnd/>
              <a:tailEnd/>
            </a:ln>
          </p:spPr>
          <p:txBody>
            <a:bodyPr wrap="none" lIns="92075" tIns="46038" rIns="92075" bIns="46038" anchor="ctr"/>
            <a:lstStyle/>
            <a:p>
              <a:endParaRPr lang="en-US"/>
            </a:p>
          </p:txBody>
        </p:sp>
        <p:sp>
          <p:nvSpPr>
            <p:cNvPr id="11" name="Text Box 31"/>
            <p:cNvSpPr txBox="1">
              <a:spLocks noChangeArrowheads="1"/>
            </p:cNvSpPr>
            <p:nvPr/>
          </p:nvSpPr>
          <p:spPr bwMode="auto">
            <a:xfrm>
              <a:off x="3672" y="619"/>
              <a:ext cx="1373" cy="195"/>
            </a:xfrm>
            <a:prstGeom prst="rect">
              <a:avLst/>
            </a:prstGeom>
            <a:noFill/>
            <a:ln w="9525">
              <a:noFill/>
              <a:miter lim="800000"/>
              <a:headEnd/>
              <a:tailEnd/>
            </a:ln>
          </p:spPr>
          <p:txBody>
            <a:bodyPr lIns="92075" tIns="46038" rIns="92075" bIns="46038">
              <a:spAutoFit/>
            </a:bodyPr>
            <a:lstStyle/>
            <a:p>
              <a:pPr algn="l">
                <a:spcBef>
                  <a:spcPct val="50000"/>
                </a:spcBef>
                <a:buFontTx/>
                <a:buNone/>
              </a:pPr>
              <a:r>
                <a:rPr lang="en-US" sz="1600" i="1" dirty="0">
                  <a:solidFill>
                    <a:schemeClr val="tx1"/>
                  </a:solidFill>
                </a:rPr>
                <a:t>Ethernet </a:t>
              </a:r>
              <a:r>
                <a:rPr lang="en-US" sz="1600" i="1" dirty="0" err="1">
                  <a:solidFill>
                    <a:schemeClr val="tx1"/>
                  </a:solidFill>
                </a:rPr>
                <a:t>Modbus</a:t>
              </a:r>
              <a:endParaRPr lang="en-US" sz="1600" i="1" dirty="0">
                <a:solidFill>
                  <a:schemeClr val="tx1"/>
                </a:solidFill>
              </a:endParaRPr>
            </a:p>
          </p:txBody>
        </p:sp>
        <p:sp>
          <p:nvSpPr>
            <p:cNvPr id="12" name="Text Box 33"/>
            <p:cNvSpPr txBox="1">
              <a:spLocks noChangeArrowheads="1"/>
            </p:cNvSpPr>
            <p:nvPr/>
          </p:nvSpPr>
          <p:spPr bwMode="auto">
            <a:xfrm>
              <a:off x="4160" y="1998"/>
              <a:ext cx="1091" cy="195"/>
            </a:xfrm>
            <a:prstGeom prst="rect">
              <a:avLst/>
            </a:prstGeom>
            <a:noFill/>
            <a:ln w="9525">
              <a:noFill/>
              <a:miter lim="800000"/>
              <a:headEnd/>
              <a:tailEnd/>
            </a:ln>
          </p:spPr>
          <p:txBody>
            <a:bodyPr lIns="92075" tIns="46038" rIns="92075" bIns="46038">
              <a:spAutoFit/>
            </a:bodyPr>
            <a:lstStyle/>
            <a:p>
              <a:pPr algn="l">
                <a:spcBef>
                  <a:spcPct val="50000"/>
                </a:spcBef>
                <a:buFontTx/>
                <a:buNone/>
              </a:pPr>
              <a:r>
                <a:rPr lang="en-US" sz="1600" i="1">
                  <a:solidFill>
                    <a:schemeClr val="tx1"/>
                  </a:solidFill>
                </a:rPr>
                <a:t>Modbus Plus</a:t>
              </a:r>
            </a:p>
          </p:txBody>
        </p:sp>
        <p:sp>
          <p:nvSpPr>
            <p:cNvPr id="13" name="Text Box 34"/>
            <p:cNvSpPr txBox="1">
              <a:spLocks noChangeArrowheads="1"/>
            </p:cNvSpPr>
            <p:nvPr/>
          </p:nvSpPr>
          <p:spPr bwMode="auto">
            <a:xfrm>
              <a:off x="4346" y="2710"/>
              <a:ext cx="619" cy="195"/>
            </a:xfrm>
            <a:prstGeom prst="rect">
              <a:avLst/>
            </a:prstGeom>
            <a:noFill/>
            <a:ln w="9525">
              <a:noFill/>
              <a:miter lim="800000"/>
              <a:headEnd/>
              <a:tailEnd/>
            </a:ln>
          </p:spPr>
          <p:txBody>
            <a:bodyPr lIns="92075" tIns="46038" rIns="92075" bIns="46038">
              <a:spAutoFit/>
            </a:bodyPr>
            <a:lstStyle/>
            <a:p>
              <a:pPr algn="l">
                <a:spcBef>
                  <a:spcPct val="50000"/>
                </a:spcBef>
                <a:buFontTx/>
                <a:buNone/>
              </a:pPr>
              <a:r>
                <a:rPr lang="en-US" sz="1600" i="1">
                  <a:solidFill>
                    <a:schemeClr val="tx1"/>
                  </a:solidFill>
                </a:rPr>
                <a:t>Modbus</a:t>
              </a:r>
            </a:p>
          </p:txBody>
        </p:sp>
        <p:pic>
          <p:nvPicPr>
            <p:cNvPr id="14" name="Picture 35" descr="D:\My Documents\UDC3000.TIF"/>
            <p:cNvPicPr>
              <a:picLocks noChangeAspect="1" noChangeArrowheads="1"/>
            </p:cNvPicPr>
            <p:nvPr/>
          </p:nvPicPr>
          <p:blipFill>
            <a:blip r:embed="rId3"/>
            <a:srcRect/>
            <a:stretch>
              <a:fillRect/>
            </a:stretch>
          </p:blipFill>
          <p:spPr bwMode="auto">
            <a:xfrm>
              <a:off x="2982" y="3104"/>
              <a:ext cx="432" cy="423"/>
            </a:xfrm>
            <a:prstGeom prst="rect">
              <a:avLst/>
            </a:prstGeom>
            <a:noFill/>
            <a:ln w="9525">
              <a:noFill/>
              <a:miter lim="800000"/>
              <a:headEnd/>
              <a:tailEnd/>
            </a:ln>
          </p:spPr>
        </p:pic>
        <p:pic>
          <p:nvPicPr>
            <p:cNvPr id="15" name="Picture 36" descr="D:\My Documents\3quarterView_high.jpg"/>
            <p:cNvPicPr>
              <a:picLocks noChangeAspect="1" noChangeArrowheads="1"/>
            </p:cNvPicPr>
            <p:nvPr/>
          </p:nvPicPr>
          <p:blipFill>
            <a:blip r:embed="rId4"/>
            <a:srcRect/>
            <a:stretch>
              <a:fillRect/>
            </a:stretch>
          </p:blipFill>
          <p:spPr bwMode="auto">
            <a:xfrm>
              <a:off x="4247" y="3134"/>
              <a:ext cx="480" cy="428"/>
            </a:xfrm>
            <a:prstGeom prst="rect">
              <a:avLst/>
            </a:prstGeom>
            <a:solidFill>
              <a:schemeClr val="accent1"/>
            </a:solidFill>
            <a:ln w="9525">
              <a:noFill/>
              <a:miter lim="800000"/>
              <a:headEnd/>
              <a:tailEnd/>
            </a:ln>
          </p:spPr>
        </p:pic>
        <p:pic>
          <p:nvPicPr>
            <p:cNvPr id="16" name="Picture 37" descr="D:\My Documents\sr489.jpg"/>
            <p:cNvPicPr>
              <a:picLocks noChangeAspect="1" noChangeArrowheads="1"/>
            </p:cNvPicPr>
            <p:nvPr/>
          </p:nvPicPr>
          <p:blipFill>
            <a:blip r:embed="rId5"/>
            <a:srcRect/>
            <a:stretch>
              <a:fillRect/>
            </a:stretch>
          </p:blipFill>
          <p:spPr bwMode="auto">
            <a:xfrm>
              <a:off x="3544" y="3042"/>
              <a:ext cx="505" cy="576"/>
            </a:xfrm>
            <a:prstGeom prst="rect">
              <a:avLst/>
            </a:prstGeom>
            <a:noFill/>
            <a:ln w="9525">
              <a:noFill/>
              <a:miter lim="800000"/>
              <a:headEnd/>
              <a:tailEnd/>
            </a:ln>
          </p:spPr>
        </p:pic>
        <p:pic>
          <p:nvPicPr>
            <p:cNvPr id="17" name="Picture 38" descr="D:\My Documents\computtn.JPG"/>
            <p:cNvPicPr>
              <a:picLocks noChangeAspect="1" noChangeArrowheads="1"/>
            </p:cNvPicPr>
            <p:nvPr/>
          </p:nvPicPr>
          <p:blipFill>
            <a:blip r:embed="rId6"/>
            <a:srcRect/>
            <a:stretch>
              <a:fillRect/>
            </a:stretch>
          </p:blipFill>
          <p:spPr bwMode="auto">
            <a:xfrm>
              <a:off x="4798" y="3183"/>
              <a:ext cx="528" cy="385"/>
            </a:xfrm>
            <a:prstGeom prst="rect">
              <a:avLst/>
            </a:prstGeom>
            <a:noFill/>
            <a:ln w="9525">
              <a:noFill/>
              <a:miter lim="800000"/>
              <a:headEnd/>
              <a:tailEnd/>
            </a:ln>
          </p:spPr>
        </p:pic>
        <p:sp>
          <p:nvSpPr>
            <p:cNvPr id="18" name="Line 39"/>
            <p:cNvSpPr>
              <a:spLocks noChangeShapeType="1"/>
            </p:cNvSpPr>
            <p:nvPr/>
          </p:nvSpPr>
          <p:spPr bwMode="auto">
            <a:xfrm>
              <a:off x="3181" y="2891"/>
              <a:ext cx="0" cy="218"/>
            </a:xfrm>
            <a:prstGeom prst="line">
              <a:avLst/>
            </a:prstGeom>
            <a:noFill/>
            <a:ln w="28575">
              <a:solidFill>
                <a:schemeClr val="accent1"/>
              </a:solidFill>
              <a:round/>
              <a:headEnd/>
              <a:tailEnd/>
            </a:ln>
          </p:spPr>
          <p:txBody>
            <a:bodyPr wrap="none" lIns="92075" tIns="46038" rIns="92075" bIns="46038" anchor="ctr"/>
            <a:lstStyle/>
            <a:p>
              <a:endParaRPr lang="en-US"/>
            </a:p>
          </p:txBody>
        </p:sp>
        <p:sp>
          <p:nvSpPr>
            <p:cNvPr id="19" name="Line 40"/>
            <p:cNvSpPr>
              <a:spLocks noChangeShapeType="1"/>
            </p:cNvSpPr>
            <p:nvPr/>
          </p:nvSpPr>
          <p:spPr bwMode="auto">
            <a:xfrm>
              <a:off x="3835" y="2870"/>
              <a:ext cx="0" cy="218"/>
            </a:xfrm>
            <a:prstGeom prst="line">
              <a:avLst/>
            </a:prstGeom>
            <a:noFill/>
            <a:ln w="28575">
              <a:solidFill>
                <a:schemeClr val="accent1"/>
              </a:solidFill>
              <a:round/>
              <a:headEnd/>
              <a:tailEnd/>
            </a:ln>
          </p:spPr>
          <p:txBody>
            <a:bodyPr wrap="none" lIns="92075" tIns="46038" rIns="92075" bIns="46038" anchor="ctr"/>
            <a:lstStyle/>
            <a:p>
              <a:endParaRPr lang="en-US"/>
            </a:p>
          </p:txBody>
        </p:sp>
        <p:sp>
          <p:nvSpPr>
            <p:cNvPr id="20" name="Line 41"/>
            <p:cNvSpPr>
              <a:spLocks noChangeShapeType="1"/>
            </p:cNvSpPr>
            <p:nvPr/>
          </p:nvSpPr>
          <p:spPr bwMode="auto">
            <a:xfrm flipH="1">
              <a:off x="4309" y="2885"/>
              <a:ext cx="0" cy="418"/>
            </a:xfrm>
            <a:prstGeom prst="line">
              <a:avLst/>
            </a:prstGeom>
            <a:noFill/>
            <a:ln w="28575">
              <a:solidFill>
                <a:schemeClr val="accent1"/>
              </a:solidFill>
              <a:round/>
              <a:headEnd/>
              <a:tailEnd/>
            </a:ln>
          </p:spPr>
          <p:txBody>
            <a:bodyPr wrap="none" lIns="92075" tIns="46038" rIns="92075" bIns="46038" anchor="ctr"/>
            <a:lstStyle/>
            <a:p>
              <a:endParaRPr lang="en-US"/>
            </a:p>
          </p:txBody>
        </p:sp>
        <p:sp>
          <p:nvSpPr>
            <p:cNvPr id="21" name="Line 42"/>
            <p:cNvSpPr>
              <a:spLocks noChangeShapeType="1"/>
            </p:cNvSpPr>
            <p:nvPr/>
          </p:nvSpPr>
          <p:spPr bwMode="auto">
            <a:xfrm>
              <a:off x="4912" y="2876"/>
              <a:ext cx="0" cy="309"/>
            </a:xfrm>
            <a:prstGeom prst="line">
              <a:avLst/>
            </a:prstGeom>
            <a:noFill/>
            <a:ln w="28575">
              <a:solidFill>
                <a:schemeClr val="accent1"/>
              </a:solidFill>
              <a:round/>
              <a:headEnd/>
              <a:tailEnd/>
            </a:ln>
          </p:spPr>
          <p:txBody>
            <a:bodyPr wrap="none" lIns="92075" tIns="46038" rIns="92075" bIns="46038" anchor="ctr"/>
            <a:lstStyle/>
            <a:p>
              <a:endParaRPr lang="en-US"/>
            </a:p>
          </p:txBody>
        </p:sp>
        <p:pic>
          <p:nvPicPr>
            <p:cNvPr id="22" name="Picture 44"/>
            <p:cNvPicPr>
              <a:picLocks noChangeAspect="1" noChangeArrowheads="1"/>
            </p:cNvPicPr>
            <p:nvPr/>
          </p:nvPicPr>
          <p:blipFill>
            <a:blip r:embed="rId7"/>
            <a:srcRect/>
            <a:stretch>
              <a:fillRect/>
            </a:stretch>
          </p:blipFill>
          <p:spPr bwMode="auto">
            <a:xfrm>
              <a:off x="3950" y="2289"/>
              <a:ext cx="610" cy="466"/>
            </a:xfrm>
            <a:prstGeom prst="rect">
              <a:avLst/>
            </a:prstGeom>
            <a:noFill/>
            <a:ln w="9525">
              <a:noFill/>
              <a:miter lim="800000"/>
              <a:headEnd/>
              <a:tailEnd/>
            </a:ln>
          </p:spPr>
        </p:pic>
        <p:sp>
          <p:nvSpPr>
            <p:cNvPr id="23" name="Line 47"/>
            <p:cNvSpPr>
              <a:spLocks noChangeShapeType="1"/>
            </p:cNvSpPr>
            <p:nvPr/>
          </p:nvSpPr>
          <p:spPr bwMode="auto">
            <a:xfrm>
              <a:off x="4020" y="2701"/>
              <a:ext cx="1" cy="168"/>
            </a:xfrm>
            <a:prstGeom prst="line">
              <a:avLst/>
            </a:prstGeom>
            <a:noFill/>
            <a:ln w="28575">
              <a:solidFill>
                <a:schemeClr val="accent1"/>
              </a:solidFill>
              <a:round/>
              <a:headEnd/>
              <a:tailEnd/>
            </a:ln>
          </p:spPr>
          <p:txBody>
            <a:bodyPr wrap="none" lIns="92075" tIns="46038" rIns="92075" bIns="46038" anchor="ctr"/>
            <a:lstStyle/>
            <a:p>
              <a:endParaRPr lang="en-US"/>
            </a:p>
          </p:txBody>
        </p:sp>
        <p:sp>
          <p:nvSpPr>
            <p:cNvPr id="24" name="Line 49"/>
            <p:cNvSpPr>
              <a:spLocks noChangeShapeType="1"/>
            </p:cNvSpPr>
            <p:nvPr/>
          </p:nvSpPr>
          <p:spPr bwMode="auto">
            <a:xfrm>
              <a:off x="3847" y="2199"/>
              <a:ext cx="0" cy="422"/>
            </a:xfrm>
            <a:prstGeom prst="line">
              <a:avLst/>
            </a:prstGeom>
            <a:noFill/>
            <a:ln w="28575">
              <a:solidFill>
                <a:schemeClr val="accent2"/>
              </a:solidFill>
              <a:round/>
              <a:headEnd/>
              <a:tailEnd/>
            </a:ln>
          </p:spPr>
          <p:txBody>
            <a:bodyPr wrap="none" lIns="92075" tIns="46038" rIns="92075" bIns="46038" anchor="ctr"/>
            <a:lstStyle/>
            <a:p>
              <a:endParaRPr lang="en-US"/>
            </a:p>
          </p:txBody>
        </p:sp>
        <p:sp>
          <p:nvSpPr>
            <p:cNvPr id="25" name="Line 50"/>
            <p:cNvSpPr>
              <a:spLocks noChangeShapeType="1"/>
            </p:cNvSpPr>
            <p:nvPr/>
          </p:nvSpPr>
          <p:spPr bwMode="auto">
            <a:xfrm>
              <a:off x="3846" y="2612"/>
              <a:ext cx="156" cy="0"/>
            </a:xfrm>
            <a:prstGeom prst="line">
              <a:avLst/>
            </a:prstGeom>
            <a:noFill/>
            <a:ln w="28575">
              <a:solidFill>
                <a:schemeClr val="accent2"/>
              </a:solidFill>
              <a:round/>
              <a:headEnd/>
              <a:tailEnd/>
            </a:ln>
          </p:spPr>
          <p:txBody>
            <a:bodyPr wrap="none" lIns="92075" tIns="46038" rIns="92075" bIns="46038" anchor="ctr"/>
            <a:lstStyle/>
            <a:p>
              <a:endParaRPr lang="en-US"/>
            </a:p>
          </p:txBody>
        </p:sp>
        <p:pic>
          <p:nvPicPr>
            <p:cNvPr id="26" name="Picture 52"/>
            <p:cNvPicPr>
              <a:picLocks noChangeAspect="1" noChangeArrowheads="1"/>
            </p:cNvPicPr>
            <p:nvPr/>
          </p:nvPicPr>
          <p:blipFill>
            <a:blip r:embed="rId7"/>
            <a:srcRect/>
            <a:stretch>
              <a:fillRect/>
            </a:stretch>
          </p:blipFill>
          <p:spPr bwMode="auto">
            <a:xfrm>
              <a:off x="3769" y="1094"/>
              <a:ext cx="610" cy="466"/>
            </a:xfrm>
            <a:prstGeom prst="rect">
              <a:avLst/>
            </a:prstGeom>
            <a:noFill/>
            <a:ln w="9525">
              <a:noFill/>
              <a:miter lim="800000"/>
              <a:headEnd/>
              <a:tailEnd/>
            </a:ln>
          </p:spPr>
        </p:pic>
        <p:sp>
          <p:nvSpPr>
            <p:cNvPr id="27" name="Line 53"/>
            <p:cNvSpPr>
              <a:spLocks noChangeShapeType="1"/>
            </p:cNvSpPr>
            <p:nvPr/>
          </p:nvSpPr>
          <p:spPr bwMode="auto">
            <a:xfrm>
              <a:off x="3609" y="873"/>
              <a:ext cx="0" cy="500"/>
            </a:xfrm>
            <a:prstGeom prst="line">
              <a:avLst/>
            </a:prstGeom>
            <a:noFill/>
            <a:ln w="28575">
              <a:solidFill>
                <a:srgbClr val="339933"/>
              </a:solidFill>
              <a:round/>
              <a:headEnd/>
              <a:tailEnd/>
            </a:ln>
          </p:spPr>
          <p:txBody>
            <a:bodyPr wrap="none" lIns="92075" tIns="46038" rIns="92075" bIns="46038" anchor="ctr"/>
            <a:lstStyle/>
            <a:p>
              <a:endParaRPr lang="en-US"/>
            </a:p>
          </p:txBody>
        </p:sp>
        <p:sp>
          <p:nvSpPr>
            <p:cNvPr id="28" name="Line 54"/>
            <p:cNvSpPr>
              <a:spLocks noChangeShapeType="1"/>
            </p:cNvSpPr>
            <p:nvPr/>
          </p:nvSpPr>
          <p:spPr bwMode="auto">
            <a:xfrm>
              <a:off x="3608" y="1364"/>
              <a:ext cx="216" cy="0"/>
            </a:xfrm>
            <a:prstGeom prst="line">
              <a:avLst/>
            </a:prstGeom>
            <a:noFill/>
            <a:ln w="28575">
              <a:solidFill>
                <a:srgbClr val="339933"/>
              </a:solidFill>
              <a:round/>
              <a:headEnd/>
              <a:tailEnd/>
            </a:ln>
          </p:spPr>
          <p:txBody>
            <a:bodyPr wrap="none" lIns="92075" tIns="46038" rIns="92075" bIns="46038" anchor="ctr"/>
            <a:lstStyle/>
            <a:p>
              <a:endParaRPr lang="en-US"/>
            </a:p>
          </p:txBody>
        </p:sp>
        <p:sp>
          <p:nvSpPr>
            <p:cNvPr id="29" name="Rectangle 55"/>
            <p:cNvSpPr>
              <a:spLocks noChangeArrowheads="1"/>
            </p:cNvSpPr>
            <p:nvPr/>
          </p:nvSpPr>
          <p:spPr bwMode="auto">
            <a:xfrm>
              <a:off x="3209" y="2473"/>
              <a:ext cx="436" cy="136"/>
            </a:xfrm>
            <a:prstGeom prst="rect">
              <a:avLst/>
            </a:prstGeom>
            <a:noFill/>
            <a:ln w="9525">
              <a:solidFill>
                <a:schemeClr val="tx1"/>
              </a:solidFill>
              <a:miter lim="800000"/>
              <a:headEnd/>
              <a:tailEnd/>
            </a:ln>
          </p:spPr>
          <p:txBody>
            <a:bodyPr wrap="none" lIns="92075" tIns="46038" rIns="92075" bIns="46038" anchor="ctr"/>
            <a:lstStyle/>
            <a:p>
              <a:pPr>
                <a:buFontTx/>
                <a:buNone/>
              </a:pPr>
              <a:r>
                <a:rPr lang="en-US" sz="1200" i="1">
                  <a:solidFill>
                    <a:schemeClr val="tx1"/>
                  </a:solidFill>
                </a:rPr>
                <a:t>Bridge</a:t>
              </a:r>
            </a:p>
          </p:txBody>
        </p:sp>
        <p:sp>
          <p:nvSpPr>
            <p:cNvPr id="30" name="Line 56"/>
            <p:cNvSpPr>
              <a:spLocks noChangeShapeType="1"/>
            </p:cNvSpPr>
            <p:nvPr/>
          </p:nvSpPr>
          <p:spPr bwMode="auto">
            <a:xfrm>
              <a:off x="3550" y="2615"/>
              <a:ext cx="1" cy="250"/>
            </a:xfrm>
            <a:prstGeom prst="line">
              <a:avLst/>
            </a:prstGeom>
            <a:noFill/>
            <a:ln w="28575">
              <a:solidFill>
                <a:schemeClr val="accent1"/>
              </a:solidFill>
              <a:round/>
              <a:headEnd/>
              <a:tailEnd/>
            </a:ln>
          </p:spPr>
          <p:txBody>
            <a:bodyPr wrap="none" lIns="92075" tIns="46038" rIns="92075" bIns="46038" anchor="ctr"/>
            <a:lstStyle/>
            <a:p>
              <a:endParaRPr lang="en-US"/>
            </a:p>
          </p:txBody>
        </p:sp>
        <p:sp>
          <p:nvSpPr>
            <p:cNvPr id="31" name="Line 57"/>
            <p:cNvSpPr>
              <a:spLocks noChangeShapeType="1"/>
            </p:cNvSpPr>
            <p:nvPr/>
          </p:nvSpPr>
          <p:spPr bwMode="auto">
            <a:xfrm flipH="1">
              <a:off x="3316" y="2177"/>
              <a:ext cx="0" cy="295"/>
            </a:xfrm>
            <a:prstGeom prst="line">
              <a:avLst/>
            </a:prstGeom>
            <a:noFill/>
            <a:ln w="28575">
              <a:solidFill>
                <a:schemeClr val="accent2"/>
              </a:solidFill>
              <a:round/>
              <a:headEnd/>
              <a:tailEnd/>
            </a:ln>
          </p:spPr>
          <p:txBody>
            <a:bodyPr wrap="none" lIns="92075" tIns="46038" rIns="92075" bIns="46038" anchor="ctr"/>
            <a:lstStyle/>
            <a:p>
              <a:endParaRPr lang="en-US"/>
            </a:p>
          </p:txBody>
        </p:sp>
        <p:sp>
          <p:nvSpPr>
            <p:cNvPr id="32" name="Rectangle 58"/>
            <p:cNvSpPr>
              <a:spLocks noChangeArrowheads="1"/>
            </p:cNvSpPr>
            <p:nvPr/>
          </p:nvSpPr>
          <p:spPr bwMode="auto">
            <a:xfrm>
              <a:off x="3087" y="1488"/>
              <a:ext cx="436" cy="136"/>
            </a:xfrm>
            <a:prstGeom prst="rect">
              <a:avLst/>
            </a:prstGeom>
            <a:noFill/>
            <a:ln w="9525">
              <a:solidFill>
                <a:schemeClr val="tx1"/>
              </a:solidFill>
              <a:miter lim="800000"/>
              <a:headEnd/>
              <a:tailEnd/>
            </a:ln>
          </p:spPr>
          <p:txBody>
            <a:bodyPr wrap="none" lIns="92075" tIns="46038" rIns="92075" bIns="46038" anchor="ctr"/>
            <a:lstStyle/>
            <a:p>
              <a:pPr>
                <a:buFontTx/>
                <a:buNone/>
              </a:pPr>
              <a:r>
                <a:rPr lang="en-US" sz="1200" i="1">
                  <a:solidFill>
                    <a:schemeClr val="tx1"/>
                  </a:solidFill>
                </a:rPr>
                <a:t>Bridge</a:t>
              </a:r>
            </a:p>
          </p:txBody>
        </p:sp>
        <p:sp>
          <p:nvSpPr>
            <p:cNvPr id="33" name="Line 59"/>
            <p:cNvSpPr>
              <a:spLocks noChangeShapeType="1"/>
            </p:cNvSpPr>
            <p:nvPr/>
          </p:nvSpPr>
          <p:spPr bwMode="auto">
            <a:xfrm flipH="1">
              <a:off x="3439" y="1627"/>
              <a:ext cx="0" cy="550"/>
            </a:xfrm>
            <a:prstGeom prst="line">
              <a:avLst/>
            </a:prstGeom>
            <a:noFill/>
            <a:ln w="28575">
              <a:solidFill>
                <a:schemeClr val="accent2"/>
              </a:solidFill>
              <a:round/>
              <a:headEnd/>
              <a:tailEnd/>
            </a:ln>
          </p:spPr>
          <p:txBody>
            <a:bodyPr wrap="none" lIns="92075" tIns="46038" rIns="92075" bIns="46038" anchor="ctr"/>
            <a:lstStyle/>
            <a:p>
              <a:endParaRPr lang="en-US"/>
            </a:p>
          </p:txBody>
        </p:sp>
        <p:sp>
          <p:nvSpPr>
            <p:cNvPr id="34" name="Line 60"/>
            <p:cNvSpPr>
              <a:spLocks noChangeShapeType="1"/>
            </p:cNvSpPr>
            <p:nvPr/>
          </p:nvSpPr>
          <p:spPr bwMode="auto">
            <a:xfrm>
              <a:off x="3159" y="878"/>
              <a:ext cx="0" cy="609"/>
            </a:xfrm>
            <a:prstGeom prst="line">
              <a:avLst/>
            </a:prstGeom>
            <a:noFill/>
            <a:ln w="28575">
              <a:solidFill>
                <a:srgbClr val="339933"/>
              </a:solidFill>
              <a:round/>
              <a:headEnd/>
              <a:tailEnd/>
            </a:ln>
          </p:spPr>
          <p:txBody>
            <a:bodyPr wrap="none" lIns="92075" tIns="46038" rIns="92075" bIns="46038" anchor="ctr"/>
            <a:lstStyle/>
            <a:p>
              <a:endParaRPr lang="en-US"/>
            </a:p>
          </p:txBody>
        </p:sp>
      </p:grpSp>
      <p:sp>
        <p:nvSpPr>
          <p:cNvPr id="44" name="Text Box 63"/>
          <p:cNvSpPr txBox="1">
            <a:spLocks noChangeArrowheads="1"/>
          </p:cNvSpPr>
          <p:nvPr/>
        </p:nvSpPr>
        <p:spPr bwMode="auto">
          <a:xfrm>
            <a:off x="3657600" y="6248400"/>
            <a:ext cx="1060450" cy="336550"/>
          </a:xfrm>
          <a:prstGeom prst="rect">
            <a:avLst/>
          </a:prstGeom>
          <a:noFill/>
          <a:ln w="9525">
            <a:noFill/>
            <a:miter lim="800000"/>
            <a:headEnd/>
            <a:tailEnd/>
          </a:ln>
        </p:spPr>
        <p:txBody>
          <a:bodyPr wrap="none" lIns="92075" tIns="46038" rIns="92075" bIns="46038">
            <a:spAutoFit/>
          </a:bodyPr>
          <a:lstStyle/>
          <a:p>
            <a:pPr>
              <a:buFontTx/>
              <a:buNone/>
            </a:pPr>
            <a:r>
              <a:rPr lang="en-US" u="sng" dirty="0" err="1">
                <a:solidFill>
                  <a:schemeClr val="tx1"/>
                </a:solidFill>
              </a:rPr>
              <a:t>Modbus</a:t>
            </a:r>
            <a:endParaRPr lang="en-US" u="sng" dirty="0">
              <a:solidFill>
                <a:schemeClr val="tx1"/>
              </a:solidFill>
            </a:endParaRPr>
          </a:p>
        </p:txBody>
      </p:sp>
      <p:grpSp>
        <p:nvGrpSpPr>
          <p:cNvPr id="52" name="Group 76"/>
          <p:cNvGrpSpPr>
            <a:grpSpLocks/>
          </p:cNvGrpSpPr>
          <p:nvPr/>
        </p:nvGrpSpPr>
        <p:grpSpPr bwMode="auto">
          <a:xfrm>
            <a:off x="304800" y="838200"/>
            <a:ext cx="4184650" cy="4953000"/>
            <a:chOff x="3034" y="1998"/>
            <a:chExt cx="2636" cy="2185"/>
          </a:xfrm>
        </p:grpSpPr>
        <p:grpSp>
          <p:nvGrpSpPr>
            <p:cNvPr id="53" name="Group 9"/>
            <p:cNvGrpSpPr>
              <a:grpSpLocks/>
            </p:cNvGrpSpPr>
            <p:nvPr/>
          </p:nvGrpSpPr>
          <p:grpSpPr bwMode="auto">
            <a:xfrm>
              <a:off x="3034" y="2131"/>
              <a:ext cx="2156" cy="96"/>
              <a:chOff x="3034" y="2131"/>
              <a:chExt cx="2156" cy="96"/>
            </a:xfrm>
          </p:grpSpPr>
          <p:sp>
            <p:nvSpPr>
              <p:cNvPr id="93" name="AutoShape 10"/>
              <p:cNvSpPr>
                <a:spLocks noChangeArrowheads="1"/>
              </p:cNvSpPr>
              <p:nvPr/>
            </p:nvSpPr>
            <p:spPr bwMode="auto">
              <a:xfrm>
                <a:off x="3034" y="2131"/>
                <a:ext cx="192" cy="96"/>
              </a:xfrm>
              <a:prstGeom prst="leftArrow">
                <a:avLst>
                  <a:gd name="adj1" fmla="val 50000"/>
                  <a:gd name="adj2" fmla="val 50000"/>
                </a:avLst>
              </a:prstGeom>
              <a:solidFill>
                <a:schemeClr val="accent2"/>
              </a:solidFill>
              <a:ln w="9525">
                <a:noFill/>
                <a:miter lim="800000"/>
                <a:headEnd/>
                <a:tailEnd/>
              </a:ln>
            </p:spPr>
            <p:txBody>
              <a:bodyPr wrap="none" lIns="92075" tIns="46038" rIns="92075" bIns="46038" anchor="ctr"/>
              <a:lstStyle/>
              <a:p>
                <a:endParaRPr lang="en-US"/>
              </a:p>
            </p:txBody>
          </p:sp>
          <p:sp>
            <p:nvSpPr>
              <p:cNvPr id="94" name="AutoShape 11"/>
              <p:cNvSpPr>
                <a:spLocks noChangeArrowheads="1"/>
              </p:cNvSpPr>
              <p:nvPr/>
            </p:nvSpPr>
            <p:spPr bwMode="auto">
              <a:xfrm flipH="1">
                <a:off x="4998" y="2131"/>
                <a:ext cx="192" cy="96"/>
              </a:xfrm>
              <a:prstGeom prst="leftArrow">
                <a:avLst>
                  <a:gd name="adj1" fmla="val 50000"/>
                  <a:gd name="adj2" fmla="val 50000"/>
                </a:avLst>
              </a:prstGeom>
              <a:solidFill>
                <a:schemeClr val="accent2"/>
              </a:solidFill>
              <a:ln w="9525">
                <a:noFill/>
                <a:miter lim="800000"/>
                <a:headEnd/>
                <a:tailEnd/>
              </a:ln>
            </p:spPr>
            <p:txBody>
              <a:bodyPr wrap="none" lIns="92075" tIns="46038" rIns="92075" bIns="46038" anchor="ctr"/>
              <a:lstStyle/>
              <a:p>
                <a:endParaRPr lang="en-US"/>
              </a:p>
            </p:txBody>
          </p:sp>
          <p:sp>
            <p:nvSpPr>
              <p:cNvPr id="95" name="Rectangle 12"/>
              <p:cNvSpPr>
                <a:spLocks noChangeArrowheads="1"/>
              </p:cNvSpPr>
              <p:nvPr/>
            </p:nvSpPr>
            <p:spPr bwMode="auto">
              <a:xfrm>
                <a:off x="3222" y="2154"/>
                <a:ext cx="1776" cy="48"/>
              </a:xfrm>
              <a:prstGeom prst="rect">
                <a:avLst/>
              </a:prstGeom>
              <a:solidFill>
                <a:schemeClr val="accent2"/>
              </a:solidFill>
              <a:ln w="9525">
                <a:noFill/>
                <a:miter lim="800000"/>
                <a:headEnd/>
                <a:tailEnd/>
              </a:ln>
            </p:spPr>
            <p:txBody>
              <a:bodyPr wrap="none" lIns="92075" tIns="46038" rIns="92075" bIns="46038" anchor="ctr"/>
              <a:lstStyle/>
              <a:p>
                <a:endParaRPr lang="en-US"/>
              </a:p>
            </p:txBody>
          </p:sp>
        </p:grpSp>
        <p:sp>
          <p:nvSpPr>
            <p:cNvPr id="54" name="Text Box 20"/>
            <p:cNvSpPr txBox="1">
              <a:spLocks noChangeArrowheads="1"/>
            </p:cNvSpPr>
            <p:nvPr/>
          </p:nvSpPr>
          <p:spPr bwMode="auto">
            <a:xfrm>
              <a:off x="4160" y="1998"/>
              <a:ext cx="1091" cy="195"/>
            </a:xfrm>
            <a:prstGeom prst="rect">
              <a:avLst/>
            </a:prstGeom>
            <a:noFill/>
            <a:ln w="9525">
              <a:noFill/>
              <a:miter lim="800000"/>
              <a:headEnd/>
              <a:tailEnd/>
            </a:ln>
          </p:spPr>
          <p:txBody>
            <a:bodyPr lIns="92075" tIns="46038" rIns="92075" bIns="46038">
              <a:spAutoFit/>
            </a:bodyPr>
            <a:lstStyle/>
            <a:p>
              <a:pPr algn="l">
                <a:spcBef>
                  <a:spcPct val="50000"/>
                </a:spcBef>
                <a:buFontTx/>
                <a:buNone/>
              </a:pPr>
              <a:r>
                <a:rPr lang="en-US" sz="1600" i="1">
                  <a:solidFill>
                    <a:schemeClr val="tx1"/>
                  </a:solidFill>
                </a:rPr>
                <a:t>Modbus Plus</a:t>
              </a:r>
            </a:p>
          </p:txBody>
        </p:sp>
        <p:pic>
          <p:nvPicPr>
            <p:cNvPr id="55" name="Picture 30"/>
            <p:cNvPicPr>
              <a:picLocks noChangeAspect="1" noChangeArrowheads="1"/>
            </p:cNvPicPr>
            <p:nvPr/>
          </p:nvPicPr>
          <p:blipFill>
            <a:blip r:embed="rId7"/>
            <a:srcRect/>
            <a:stretch>
              <a:fillRect/>
            </a:stretch>
          </p:blipFill>
          <p:spPr bwMode="auto">
            <a:xfrm>
              <a:off x="3950" y="2289"/>
              <a:ext cx="311" cy="238"/>
            </a:xfrm>
            <a:prstGeom prst="rect">
              <a:avLst/>
            </a:prstGeom>
            <a:noFill/>
            <a:ln w="9525">
              <a:noFill/>
              <a:miter lim="800000"/>
              <a:headEnd/>
              <a:tailEnd/>
            </a:ln>
          </p:spPr>
        </p:pic>
        <p:sp>
          <p:nvSpPr>
            <p:cNvPr id="56" name="Line 32"/>
            <p:cNvSpPr>
              <a:spLocks noChangeShapeType="1"/>
            </p:cNvSpPr>
            <p:nvPr/>
          </p:nvSpPr>
          <p:spPr bwMode="auto">
            <a:xfrm>
              <a:off x="3847" y="2199"/>
              <a:ext cx="0" cy="266"/>
            </a:xfrm>
            <a:prstGeom prst="line">
              <a:avLst/>
            </a:prstGeom>
            <a:noFill/>
            <a:ln w="28575">
              <a:solidFill>
                <a:schemeClr val="accent2"/>
              </a:solidFill>
              <a:round/>
              <a:headEnd/>
              <a:tailEnd/>
            </a:ln>
          </p:spPr>
          <p:txBody>
            <a:bodyPr wrap="none" lIns="92075" tIns="46038" rIns="92075" bIns="46038" anchor="ctr"/>
            <a:lstStyle/>
            <a:p>
              <a:endParaRPr lang="en-US"/>
            </a:p>
          </p:txBody>
        </p:sp>
        <p:sp>
          <p:nvSpPr>
            <p:cNvPr id="57" name="Line 33"/>
            <p:cNvSpPr>
              <a:spLocks noChangeShapeType="1"/>
            </p:cNvSpPr>
            <p:nvPr/>
          </p:nvSpPr>
          <p:spPr bwMode="auto">
            <a:xfrm>
              <a:off x="3846" y="2456"/>
              <a:ext cx="156" cy="0"/>
            </a:xfrm>
            <a:prstGeom prst="line">
              <a:avLst/>
            </a:prstGeom>
            <a:noFill/>
            <a:ln w="28575">
              <a:solidFill>
                <a:schemeClr val="accent2"/>
              </a:solidFill>
              <a:round/>
              <a:headEnd/>
              <a:tailEnd/>
            </a:ln>
          </p:spPr>
          <p:txBody>
            <a:bodyPr wrap="none" lIns="92075" tIns="46038" rIns="92075" bIns="46038" anchor="ctr"/>
            <a:lstStyle/>
            <a:p>
              <a:endParaRPr lang="en-US"/>
            </a:p>
          </p:txBody>
        </p:sp>
        <p:grpSp>
          <p:nvGrpSpPr>
            <p:cNvPr id="58" name="Group 43"/>
            <p:cNvGrpSpPr>
              <a:grpSpLocks/>
            </p:cNvGrpSpPr>
            <p:nvPr/>
          </p:nvGrpSpPr>
          <p:grpSpPr bwMode="auto">
            <a:xfrm>
              <a:off x="3142" y="2539"/>
              <a:ext cx="2156" cy="96"/>
              <a:chOff x="3034" y="2131"/>
              <a:chExt cx="2156" cy="96"/>
            </a:xfrm>
          </p:grpSpPr>
          <p:sp>
            <p:nvSpPr>
              <p:cNvPr id="90" name="AutoShape 44"/>
              <p:cNvSpPr>
                <a:spLocks noChangeArrowheads="1"/>
              </p:cNvSpPr>
              <p:nvPr/>
            </p:nvSpPr>
            <p:spPr bwMode="auto">
              <a:xfrm>
                <a:off x="3034" y="2131"/>
                <a:ext cx="192" cy="96"/>
              </a:xfrm>
              <a:prstGeom prst="leftArrow">
                <a:avLst>
                  <a:gd name="adj1" fmla="val 50000"/>
                  <a:gd name="adj2" fmla="val 50000"/>
                </a:avLst>
              </a:prstGeom>
              <a:solidFill>
                <a:schemeClr val="accent2"/>
              </a:solidFill>
              <a:ln w="9525">
                <a:noFill/>
                <a:miter lim="800000"/>
                <a:headEnd/>
                <a:tailEnd/>
              </a:ln>
            </p:spPr>
            <p:txBody>
              <a:bodyPr wrap="none" lIns="92075" tIns="46038" rIns="92075" bIns="46038" anchor="ctr"/>
              <a:lstStyle/>
              <a:p>
                <a:endParaRPr lang="en-US"/>
              </a:p>
            </p:txBody>
          </p:sp>
          <p:sp>
            <p:nvSpPr>
              <p:cNvPr id="91" name="AutoShape 45"/>
              <p:cNvSpPr>
                <a:spLocks noChangeArrowheads="1"/>
              </p:cNvSpPr>
              <p:nvPr/>
            </p:nvSpPr>
            <p:spPr bwMode="auto">
              <a:xfrm flipH="1">
                <a:off x="4998" y="2131"/>
                <a:ext cx="192" cy="96"/>
              </a:xfrm>
              <a:prstGeom prst="leftArrow">
                <a:avLst>
                  <a:gd name="adj1" fmla="val 50000"/>
                  <a:gd name="adj2" fmla="val 50000"/>
                </a:avLst>
              </a:prstGeom>
              <a:solidFill>
                <a:schemeClr val="accent2"/>
              </a:solidFill>
              <a:ln w="9525">
                <a:noFill/>
                <a:miter lim="800000"/>
                <a:headEnd/>
                <a:tailEnd/>
              </a:ln>
            </p:spPr>
            <p:txBody>
              <a:bodyPr wrap="none" lIns="92075" tIns="46038" rIns="92075" bIns="46038" anchor="ctr"/>
              <a:lstStyle/>
              <a:p>
                <a:endParaRPr lang="en-US"/>
              </a:p>
            </p:txBody>
          </p:sp>
          <p:sp>
            <p:nvSpPr>
              <p:cNvPr id="92" name="Rectangle 46"/>
              <p:cNvSpPr>
                <a:spLocks noChangeArrowheads="1"/>
              </p:cNvSpPr>
              <p:nvPr/>
            </p:nvSpPr>
            <p:spPr bwMode="auto">
              <a:xfrm>
                <a:off x="3222" y="2154"/>
                <a:ext cx="1776" cy="48"/>
              </a:xfrm>
              <a:prstGeom prst="rect">
                <a:avLst/>
              </a:prstGeom>
              <a:solidFill>
                <a:schemeClr val="accent2"/>
              </a:solidFill>
              <a:ln w="9525">
                <a:noFill/>
                <a:miter lim="800000"/>
                <a:headEnd/>
                <a:tailEnd/>
              </a:ln>
            </p:spPr>
            <p:txBody>
              <a:bodyPr wrap="none" lIns="92075" tIns="46038" rIns="92075" bIns="46038" anchor="ctr"/>
              <a:lstStyle/>
              <a:p>
                <a:endParaRPr lang="en-US"/>
              </a:p>
            </p:txBody>
          </p:sp>
        </p:grpSp>
        <p:grpSp>
          <p:nvGrpSpPr>
            <p:cNvPr id="59" name="Group 47"/>
            <p:cNvGrpSpPr>
              <a:grpSpLocks/>
            </p:cNvGrpSpPr>
            <p:nvPr/>
          </p:nvGrpSpPr>
          <p:grpSpPr bwMode="auto">
            <a:xfrm>
              <a:off x="3268" y="2953"/>
              <a:ext cx="2156" cy="96"/>
              <a:chOff x="3034" y="2131"/>
              <a:chExt cx="2156" cy="96"/>
            </a:xfrm>
          </p:grpSpPr>
          <p:sp>
            <p:nvSpPr>
              <p:cNvPr id="87" name="AutoShape 48"/>
              <p:cNvSpPr>
                <a:spLocks noChangeArrowheads="1"/>
              </p:cNvSpPr>
              <p:nvPr/>
            </p:nvSpPr>
            <p:spPr bwMode="auto">
              <a:xfrm>
                <a:off x="3034" y="2131"/>
                <a:ext cx="192" cy="96"/>
              </a:xfrm>
              <a:prstGeom prst="leftArrow">
                <a:avLst>
                  <a:gd name="adj1" fmla="val 50000"/>
                  <a:gd name="adj2" fmla="val 50000"/>
                </a:avLst>
              </a:prstGeom>
              <a:solidFill>
                <a:schemeClr val="accent2"/>
              </a:solidFill>
              <a:ln w="9525">
                <a:noFill/>
                <a:miter lim="800000"/>
                <a:headEnd/>
                <a:tailEnd/>
              </a:ln>
            </p:spPr>
            <p:txBody>
              <a:bodyPr wrap="none" lIns="92075" tIns="46038" rIns="92075" bIns="46038" anchor="ctr"/>
              <a:lstStyle/>
              <a:p>
                <a:endParaRPr lang="en-US"/>
              </a:p>
            </p:txBody>
          </p:sp>
          <p:sp>
            <p:nvSpPr>
              <p:cNvPr id="88" name="AutoShape 49"/>
              <p:cNvSpPr>
                <a:spLocks noChangeArrowheads="1"/>
              </p:cNvSpPr>
              <p:nvPr/>
            </p:nvSpPr>
            <p:spPr bwMode="auto">
              <a:xfrm flipH="1">
                <a:off x="4998" y="2131"/>
                <a:ext cx="192" cy="96"/>
              </a:xfrm>
              <a:prstGeom prst="leftArrow">
                <a:avLst>
                  <a:gd name="adj1" fmla="val 50000"/>
                  <a:gd name="adj2" fmla="val 50000"/>
                </a:avLst>
              </a:prstGeom>
              <a:solidFill>
                <a:schemeClr val="accent2"/>
              </a:solidFill>
              <a:ln w="9525">
                <a:noFill/>
                <a:miter lim="800000"/>
                <a:headEnd/>
                <a:tailEnd/>
              </a:ln>
            </p:spPr>
            <p:txBody>
              <a:bodyPr wrap="none" lIns="92075" tIns="46038" rIns="92075" bIns="46038" anchor="ctr"/>
              <a:lstStyle/>
              <a:p>
                <a:endParaRPr lang="en-US"/>
              </a:p>
            </p:txBody>
          </p:sp>
          <p:sp>
            <p:nvSpPr>
              <p:cNvPr id="89" name="Rectangle 50"/>
              <p:cNvSpPr>
                <a:spLocks noChangeArrowheads="1"/>
              </p:cNvSpPr>
              <p:nvPr/>
            </p:nvSpPr>
            <p:spPr bwMode="auto">
              <a:xfrm>
                <a:off x="3222" y="2154"/>
                <a:ext cx="1776" cy="48"/>
              </a:xfrm>
              <a:prstGeom prst="rect">
                <a:avLst/>
              </a:prstGeom>
              <a:solidFill>
                <a:schemeClr val="accent2"/>
              </a:solidFill>
              <a:ln w="9525">
                <a:noFill/>
                <a:miter lim="800000"/>
                <a:headEnd/>
                <a:tailEnd/>
              </a:ln>
            </p:spPr>
            <p:txBody>
              <a:bodyPr wrap="none" lIns="92075" tIns="46038" rIns="92075" bIns="46038" anchor="ctr"/>
              <a:lstStyle/>
              <a:p>
                <a:endParaRPr lang="en-US"/>
              </a:p>
            </p:txBody>
          </p:sp>
        </p:grpSp>
        <p:grpSp>
          <p:nvGrpSpPr>
            <p:cNvPr id="60" name="Group 51"/>
            <p:cNvGrpSpPr>
              <a:grpSpLocks/>
            </p:cNvGrpSpPr>
            <p:nvPr/>
          </p:nvGrpSpPr>
          <p:grpSpPr bwMode="auto">
            <a:xfrm>
              <a:off x="3514" y="3799"/>
              <a:ext cx="2156" cy="96"/>
              <a:chOff x="3034" y="2131"/>
              <a:chExt cx="2156" cy="96"/>
            </a:xfrm>
          </p:grpSpPr>
          <p:sp>
            <p:nvSpPr>
              <p:cNvPr id="84" name="AutoShape 52"/>
              <p:cNvSpPr>
                <a:spLocks noChangeArrowheads="1"/>
              </p:cNvSpPr>
              <p:nvPr/>
            </p:nvSpPr>
            <p:spPr bwMode="auto">
              <a:xfrm>
                <a:off x="3034" y="2131"/>
                <a:ext cx="192" cy="96"/>
              </a:xfrm>
              <a:prstGeom prst="leftArrow">
                <a:avLst>
                  <a:gd name="adj1" fmla="val 50000"/>
                  <a:gd name="adj2" fmla="val 50000"/>
                </a:avLst>
              </a:prstGeom>
              <a:solidFill>
                <a:schemeClr val="accent2"/>
              </a:solidFill>
              <a:ln w="9525">
                <a:noFill/>
                <a:miter lim="800000"/>
                <a:headEnd/>
                <a:tailEnd/>
              </a:ln>
            </p:spPr>
            <p:txBody>
              <a:bodyPr wrap="none" lIns="92075" tIns="46038" rIns="92075" bIns="46038" anchor="ctr"/>
              <a:lstStyle/>
              <a:p>
                <a:endParaRPr lang="en-US"/>
              </a:p>
            </p:txBody>
          </p:sp>
          <p:sp>
            <p:nvSpPr>
              <p:cNvPr id="85" name="AutoShape 53"/>
              <p:cNvSpPr>
                <a:spLocks noChangeArrowheads="1"/>
              </p:cNvSpPr>
              <p:nvPr/>
            </p:nvSpPr>
            <p:spPr bwMode="auto">
              <a:xfrm flipH="1">
                <a:off x="4998" y="2131"/>
                <a:ext cx="192" cy="96"/>
              </a:xfrm>
              <a:prstGeom prst="leftArrow">
                <a:avLst>
                  <a:gd name="adj1" fmla="val 50000"/>
                  <a:gd name="adj2" fmla="val 50000"/>
                </a:avLst>
              </a:prstGeom>
              <a:solidFill>
                <a:schemeClr val="accent2"/>
              </a:solidFill>
              <a:ln w="9525">
                <a:noFill/>
                <a:miter lim="800000"/>
                <a:headEnd/>
                <a:tailEnd/>
              </a:ln>
            </p:spPr>
            <p:txBody>
              <a:bodyPr wrap="none" lIns="92075" tIns="46038" rIns="92075" bIns="46038" anchor="ctr"/>
              <a:lstStyle/>
              <a:p>
                <a:endParaRPr lang="en-US"/>
              </a:p>
            </p:txBody>
          </p:sp>
          <p:sp>
            <p:nvSpPr>
              <p:cNvPr id="86" name="Rectangle 54"/>
              <p:cNvSpPr>
                <a:spLocks noChangeArrowheads="1"/>
              </p:cNvSpPr>
              <p:nvPr/>
            </p:nvSpPr>
            <p:spPr bwMode="auto">
              <a:xfrm>
                <a:off x="3222" y="2154"/>
                <a:ext cx="1776" cy="48"/>
              </a:xfrm>
              <a:prstGeom prst="rect">
                <a:avLst/>
              </a:prstGeom>
              <a:solidFill>
                <a:schemeClr val="accent2"/>
              </a:solidFill>
              <a:ln w="9525">
                <a:noFill/>
                <a:miter lim="800000"/>
                <a:headEnd/>
                <a:tailEnd/>
              </a:ln>
            </p:spPr>
            <p:txBody>
              <a:bodyPr wrap="none" lIns="92075" tIns="46038" rIns="92075" bIns="46038" anchor="ctr"/>
              <a:lstStyle/>
              <a:p>
                <a:endParaRPr lang="en-US"/>
              </a:p>
            </p:txBody>
          </p:sp>
        </p:grpSp>
        <p:grpSp>
          <p:nvGrpSpPr>
            <p:cNvPr id="61" name="Group 55"/>
            <p:cNvGrpSpPr>
              <a:grpSpLocks/>
            </p:cNvGrpSpPr>
            <p:nvPr/>
          </p:nvGrpSpPr>
          <p:grpSpPr bwMode="auto">
            <a:xfrm>
              <a:off x="3382" y="3379"/>
              <a:ext cx="2156" cy="96"/>
              <a:chOff x="3034" y="2131"/>
              <a:chExt cx="2156" cy="96"/>
            </a:xfrm>
          </p:grpSpPr>
          <p:sp>
            <p:nvSpPr>
              <p:cNvPr id="81" name="AutoShape 56"/>
              <p:cNvSpPr>
                <a:spLocks noChangeArrowheads="1"/>
              </p:cNvSpPr>
              <p:nvPr/>
            </p:nvSpPr>
            <p:spPr bwMode="auto">
              <a:xfrm>
                <a:off x="3034" y="2131"/>
                <a:ext cx="192" cy="96"/>
              </a:xfrm>
              <a:prstGeom prst="leftArrow">
                <a:avLst>
                  <a:gd name="adj1" fmla="val 50000"/>
                  <a:gd name="adj2" fmla="val 50000"/>
                </a:avLst>
              </a:prstGeom>
              <a:solidFill>
                <a:schemeClr val="accent2"/>
              </a:solidFill>
              <a:ln w="9525">
                <a:noFill/>
                <a:miter lim="800000"/>
                <a:headEnd/>
                <a:tailEnd/>
              </a:ln>
            </p:spPr>
            <p:txBody>
              <a:bodyPr wrap="none" lIns="92075" tIns="46038" rIns="92075" bIns="46038" anchor="ctr"/>
              <a:lstStyle/>
              <a:p>
                <a:endParaRPr lang="en-US"/>
              </a:p>
            </p:txBody>
          </p:sp>
          <p:sp>
            <p:nvSpPr>
              <p:cNvPr id="82" name="AutoShape 57"/>
              <p:cNvSpPr>
                <a:spLocks noChangeArrowheads="1"/>
              </p:cNvSpPr>
              <p:nvPr/>
            </p:nvSpPr>
            <p:spPr bwMode="auto">
              <a:xfrm flipH="1">
                <a:off x="4998" y="2131"/>
                <a:ext cx="192" cy="96"/>
              </a:xfrm>
              <a:prstGeom prst="leftArrow">
                <a:avLst>
                  <a:gd name="adj1" fmla="val 50000"/>
                  <a:gd name="adj2" fmla="val 50000"/>
                </a:avLst>
              </a:prstGeom>
              <a:solidFill>
                <a:schemeClr val="accent2"/>
              </a:solidFill>
              <a:ln w="9525">
                <a:noFill/>
                <a:miter lim="800000"/>
                <a:headEnd/>
                <a:tailEnd/>
              </a:ln>
            </p:spPr>
            <p:txBody>
              <a:bodyPr wrap="none" lIns="92075" tIns="46038" rIns="92075" bIns="46038" anchor="ctr"/>
              <a:lstStyle/>
              <a:p>
                <a:endParaRPr lang="en-US"/>
              </a:p>
            </p:txBody>
          </p:sp>
          <p:sp>
            <p:nvSpPr>
              <p:cNvPr id="83" name="Rectangle 58"/>
              <p:cNvSpPr>
                <a:spLocks noChangeArrowheads="1"/>
              </p:cNvSpPr>
              <p:nvPr/>
            </p:nvSpPr>
            <p:spPr bwMode="auto">
              <a:xfrm>
                <a:off x="3222" y="2154"/>
                <a:ext cx="1776" cy="48"/>
              </a:xfrm>
              <a:prstGeom prst="rect">
                <a:avLst/>
              </a:prstGeom>
              <a:solidFill>
                <a:schemeClr val="accent2"/>
              </a:solidFill>
              <a:ln w="9525">
                <a:noFill/>
                <a:miter lim="800000"/>
                <a:headEnd/>
                <a:tailEnd/>
              </a:ln>
            </p:spPr>
            <p:txBody>
              <a:bodyPr wrap="none" lIns="92075" tIns="46038" rIns="92075" bIns="46038" anchor="ctr"/>
              <a:lstStyle/>
              <a:p>
                <a:endParaRPr lang="en-US"/>
              </a:p>
            </p:txBody>
          </p:sp>
        </p:grpSp>
        <p:grpSp>
          <p:nvGrpSpPr>
            <p:cNvPr id="62" name="Group 60"/>
            <p:cNvGrpSpPr>
              <a:grpSpLocks/>
            </p:cNvGrpSpPr>
            <p:nvPr/>
          </p:nvGrpSpPr>
          <p:grpSpPr bwMode="auto">
            <a:xfrm>
              <a:off x="3185" y="2171"/>
              <a:ext cx="436" cy="409"/>
              <a:chOff x="3185" y="2171"/>
              <a:chExt cx="436" cy="409"/>
            </a:xfrm>
          </p:grpSpPr>
          <p:sp>
            <p:nvSpPr>
              <p:cNvPr id="78" name="Rectangle 37"/>
              <p:cNvSpPr>
                <a:spLocks noChangeArrowheads="1"/>
              </p:cNvSpPr>
              <p:nvPr/>
            </p:nvSpPr>
            <p:spPr bwMode="auto">
              <a:xfrm>
                <a:off x="3185" y="2305"/>
                <a:ext cx="436" cy="136"/>
              </a:xfrm>
              <a:prstGeom prst="rect">
                <a:avLst/>
              </a:prstGeom>
              <a:noFill/>
              <a:ln w="9525">
                <a:solidFill>
                  <a:schemeClr val="tx1"/>
                </a:solidFill>
                <a:miter lim="800000"/>
                <a:headEnd/>
                <a:tailEnd/>
              </a:ln>
            </p:spPr>
            <p:txBody>
              <a:bodyPr wrap="none" lIns="92075" tIns="46038" rIns="92075" bIns="46038" anchor="ctr"/>
              <a:lstStyle/>
              <a:p>
                <a:pPr>
                  <a:buFontTx/>
                  <a:buNone/>
                </a:pPr>
                <a:r>
                  <a:rPr lang="en-US" sz="1200" i="1">
                    <a:solidFill>
                      <a:schemeClr val="tx1"/>
                    </a:solidFill>
                  </a:rPr>
                  <a:t>Bridge</a:t>
                </a:r>
              </a:p>
            </p:txBody>
          </p:sp>
          <p:sp>
            <p:nvSpPr>
              <p:cNvPr id="79" name="Line 39"/>
              <p:cNvSpPr>
                <a:spLocks noChangeShapeType="1"/>
              </p:cNvSpPr>
              <p:nvPr/>
            </p:nvSpPr>
            <p:spPr bwMode="auto">
              <a:xfrm flipH="1">
                <a:off x="3316" y="2171"/>
                <a:ext cx="0" cy="139"/>
              </a:xfrm>
              <a:prstGeom prst="line">
                <a:avLst/>
              </a:prstGeom>
              <a:noFill/>
              <a:ln w="28575">
                <a:solidFill>
                  <a:schemeClr val="accent2"/>
                </a:solidFill>
                <a:round/>
                <a:headEnd/>
                <a:tailEnd/>
              </a:ln>
            </p:spPr>
            <p:txBody>
              <a:bodyPr wrap="none" lIns="92075" tIns="46038" rIns="92075" bIns="46038" anchor="ctr"/>
              <a:lstStyle/>
              <a:p>
                <a:endParaRPr lang="en-US"/>
              </a:p>
            </p:txBody>
          </p:sp>
          <p:sp>
            <p:nvSpPr>
              <p:cNvPr id="80" name="Line 59"/>
              <p:cNvSpPr>
                <a:spLocks noChangeShapeType="1"/>
              </p:cNvSpPr>
              <p:nvPr/>
            </p:nvSpPr>
            <p:spPr bwMode="auto">
              <a:xfrm flipH="1">
                <a:off x="3364" y="2441"/>
                <a:ext cx="0" cy="139"/>
              </a:xfrm>
              <a:prstGeom prst="line">
                <a:avLst/>
              </a:prstGeom>
              <a:noFill/>
              <a:ln w="28575">
                <a:solidFill>
                  <a:schemeClr val="accent2"/>
                </a:solidFill>
                <a:round/>
                <a:headEnd/>
                <a:tailEnd/>
              </a:ln>
            </p:spPr>
            <p:txBody>
              <a:bodyPr wrap="none" lIns="92075" tIns="46038" rIns="92075" bIns="46038" anchor="ctr"/>
              <a:lstStyle/>
              <a:p>
                <a:endParaRPr lang="en-US"/>
              </a:p>
            </p:txBody>
          </p:sp>
        </p:grpSp>
        <p:grpSp>
          <p:nvGrpSpPr>
            <p:cNvPr id="63" name="Group 61"/>
            <p:cNvGrpSpPr>
              <a:grpSpLocks/>
            </p:cNvGrpSpPr>
            <p:nvPr/>
          </p:nvGrpSpPr>
          <p:grpSpPr bwMode="auto">
            <a:xfrm>
              <a:off x="3455" y="2591"/>
              <a:ext cx="436" cy="409"/>
              <a:chOff x="3185" y="2171"/>
              <a:chExt cx="436" cy="409"/>
            </a:xfrm>
          </p:grpSpPr>
          <p:sp>
            <p:nvSpPr>
              <p:cNvPr id="75" name="Rectangle 62"/>
              <p:cNvSpPr>
                <a:spLocks noChangeArrowheads="1"/>
              </p:cNvSpPr>
              <p:nvPr/>
            </p:nvSpPr>
            <p:spPr bwMode="auto">
              <a:xfrm>
                <a:off x="3185" y="2305"/>
                <a:ext cx="436" cy="136"/>
              </a:xfrm>
              <a:prstGeom prst="rect">
                <a:avLst/>
              </a:prstGeom>
              <a:noFill/>
              <a:ln w="9525">
                <a:solidFill>
                  <a:schemeClr val="tx1"/>
                </a:solidFill>
                <a:miter lim="800000"/>
                <a:headEnd/>
                <a:tailEnd/>
              </a:ln>
            </p:spPr>
            <p:txBody>
              <a:bodyPr wrap="none" lIns="92075" tIns="46038" rIns="92075" bIns="46038" anchor="ctr"/>
              <a:lstStyle/>
              <a:p>
                <a:pPr>
                  <a:buFontTx/>
                  <a:buNone/>
                </a:pPr>
                <a:r>
                  <a:rPr lang="en-US" sz="1200" i="1">
                    <a:solidFill>
                      <a:schemeClr val="tx1"/>
                    </a:solidFill>
                  </a:rPr>
                  <a:t>Bridge</a:t>
                </a:r>
              </a:p>
            </p:txBody>
          </p:sp>
          <p:sp>
            <p:nvSpPr>
              <p:cNvPr id="76" name="Line 63"/>
              <p:cNvSpPr>
                <a:spLocks noChangeShapeType="1"/>
              </p:cNvSpPr>
              <p:nvPr/>
            </p:nvSpPr>
            <p:spPr bwMode="auto">
              <a:xfrm flipH="1">
                <a:off x="3316" y="2171"/>
                <a:ext cx="0" cy="139"/>
              </a:xfrm>
              <a:prstGeom prst="line">
                <a:avLst/>
              </a:prstGeom>
              <a:noFill/>
              <a:ln w="28575">
                <a:solidFill>
                  <a:schemeClr val="accent2"/>
                </a:solidFill>
                <a:round/>
                <a:headEnd/>
                <a:tailEnd/>
              </a:ln>
            </p:spPr>
            <p:txBody>
              <a:bodyPr wrap="none" lIns="92075" tIns="46038" rIns="92075" bIns="46038" anchor="ctr"/>
              <a:lstStyle/>
              <a:p>
                <a:endParaRPr lang="en-US"/>
              </a:p>
            </p:txBody>
          </p:sp>
          <p:sp>
            <p:nvSpPr>
              <p:cNvPr id="77" name="Line 64"/>
              <p:cNvSpPr>
                <a:spLocks noChangeShapeType="1"/>
              </p:cNvSpPr>
              <p:nvPr/>
            </p:nvSpPr>
            <p:spPr bwMode="auto">
              <a:xfrm flipH="1">
                <a:off x="3364" y="2441"/>
                <a:ext cx="0" cy="139"/>
              </a:xfrm>
              <a:prstGeom prst="line">
                <a:avLst/>
              </a:prstGeom>
              <a:noFill/>
              <a:ln w="28575">
                <a:solidFill>
                  <a:schemeClr val="accent2"/>
                </a:solidFill>
                <a:round/>
                <a:headEnd/>
                <a:tailEnd/>
              </a:ln>
            </p:spPr>
            <p:txBody>
              <a:bodyPr wrap="none" lIns="92075" tIns="46038" rIns="92075" bIns="46038" anchor="ctr"/>
              <a:lstStyle/>
              <a:p>
                <a:endParaRPr lang="en-US"/>
              </a:p>
            </p:txBody>
          </p:sp>
        </p:grpSp>
        <p:grpSp>
          <p:nvGrpSpPr>
            <p:cNvPr id="64" name="Group 65"/>
            <p:cNvGrpSpPr>
              <a:grpSpLocks/>
            </p:cNvGrpSpPr>
            <p:nvPr/>
          </p:nvGrpSpPr>
          <p:grpSpPr bwMode="auto">
            <a:xfrm>
              <a:off x="3773" y="2999"/>
              <a:ext cx="436" cy="409"/>
              <a:chOff x="3185" y="2171"/>
              <a:chExt cx="436" cy="409"/>
            </a:xfrm>
          </p:grpSpPr>
          <p:sp>
            <p:nvSpPr>
              <p:cNvPr id="72" name="Rectangle 66"/>
              <p:cNvSpPr>
                <a:spLocks noChangeArrowheads="1"/>
              </p:cNvSpPr>
              <p:nvPr/>
            </p:nvSpPr>
            <p:spPr bwMode="auto">
              <a:xfrm>
                <a:off x="3185" y="2305"/>
                <a:ext cx="436" cy="136"/>
              </a:xfrm>
              <a:prstGeom prst="rect">
                <a:avLst/>
              </a:prstGeom>
              <a:noFill/>
              <a:ln w="9525">
                <a:solidFill>
                  <a:schemeClr val="tx1"/>
                </a:solidFill>
                <a:miter lim="800000"/>
                <a:headEnd/>
                <a:tailEnd/>
              </a:ln>
            </p:spPr>
            <p:txBody>
              <a:bodyPr wrap="none" lIns="92075" tIns="46038" rIns="92075" bIns="46038" anchor="ctr"/>
              <a:lstStyle/>
              <a:p>
                <a:pPr>
                  <a:buFontTx/>
                  <a:buNone/>
                </a:pPr>
                <a:r>
                  <a:rPr lang="en-US" sz="1200" i="1">
                    <a:solidFill>
                      <a:schemeClr val="tx1"/>
                    </a:solidFill>
                  </a:rPr>
                  <a:t>Bridge</a:t>
                </a:r>
              </a:p>
            </p:txBody>
          </p:sp>
          <p:sp>
            <p:nvSpPr>
              <p:cNvPr id="73" name="Line 67"/>
              <p:cNvSpPr>
                <a:spLocks noChangeShapeType="1"/>
              </p:cNvSpPr>
              <p:nvPr/>
            </p:nvSpPr>
            <p:spPr bwMode="auto">
              <a:xfrm flipH="1">
                <a:off x="3316" y="2171"/>
                <a:ext cx="0" cy="139"/>
              </a:xfrm>
              <a:prstGeom prst="line">
                <a:avLst/>
              </a:prstGeom>
              <a:noFill/>
              <a:ln w="28575">
                <a:solidFill>
                  <a:schemeClr val="accent2"/>
                </a:solidFill>
                <a:round/>
                <a:headEnd/>
                <a:tailEnd/>
              </a:ln>
            </p:spPr>
            <p:txBody>
              <a:bodyPr wrap="none" lIns="92075" tIns="46038" rIns="92075" bIns="46038" anchor="ctr"/>
              <a:lstStyle/>
              <a:p>
                <a:endParaRPr lang="en-US"/>
              </a:p>
            </p:txBody>
          </p:sp>
          <p:sp>
            <p:nvSpPr>
              <p:cNvPr id="74" name="Line 68"/>
              <p:cNvSpPr>
                <a:spLocks noChangeShapeType="1"/>
              </p:cNvSpPr>
              <p:nvPr/>
            </p:nvSpPr>
            <p:spPr bwMode="auto">
              <a:xfrm flipH="1">
                <a:off x="3364" y="2441"/>
                <a:ext cx="0" cy="139"/>
              </a:xfrm>
              <a:prstGeom prst="line">
                <a:avLst/>
              </a:prstGeom>
              <a:noFill/>
              <a:ln w="28575">
                <a:solidFill>
                  <a:schemeClr val="accent2"/>
                </a:solidFill>
                <a:round/>
                <a:headEnd/>
                <a:tailEnd/>
              </a:ln>
            </p:spPr>
            <p:txBody>
              <a:bodyPr wrap="none" lIns="92075" tIns="46038" rIns="92075" bIns="46038" anchor="ctr"/>
              <a:lstStyle/>
              <a:p>
                <a:endParaRPr lang="en-US"/>
              </a:p>
            </p:txBody>
          </p:sp>
        </p:grpSp>
        <p:grpSp>
          <p:nvGrpSpPr>
            <p:cNvPr id="65" name="Group 69"/>
            <p:cNvGrpSpPr>
              <a:grpSpLocks/>
            </p:cNvGrpSpPr>
            <p:nvPr/>
          </p:nvGrpSpPr>
          <p:grpSpPr bwMode="auto">
            <a:xfrm>
              <a:off x="4157" y="3431"/>
              <a:ext cx="436" cy="409"/>
              <a:chOff x="3185" y="2171"/>
              <a:chExt cx="436" cy="409"/>
            </a:xfrm>
          </p:grpSpPr>
          <p:sp>
            <p:nvSpPr>
              <p:cNvPr id="69" name="Rectangle 70"/>
              <p:cNvSpPr>
                <a:spLocks noChangeArrowheads="1"/>
              </p:cNvSpPr>
              <p:nvPr/>
            </p:nvSpPr>
            <p:spPr bwMode="auto">
              <a:xfrm>
                <a:off x="3185" y="2305"/>
                <a:ext cx="436" cy="136"/>
              </a:xfrm>
              <a:prstGeom prst="rect">
                <a:avLst/>
              </a:prstGeom>
              <a:noFill/>
              <a:ln w="9525">
                <a:solidFill>
                  <a:schemeClr val="tx1"/>
                </a:solidFill>
                <a:miter lim="800000"/>
                <a:headEnd/>
                <a:tailEnd/>
              </a:ln>
            </p:spPr>
            <p:txBody>
              <a:bodyPr wrap="none" lIns="92075" tIns="46038" rIns="92075" bIns="46038" anchor="ctr"/>
              <a:lstStyle/>
              <a:p>
                <a:pPr>
                  <a:buFontTx/>
                  <a:buNone/>
                </a:pPr>
                <a:r>
                  <a:rPr lang="en-US" sz="1200" i="1">
                    <a:solidFill>
                      <a:schemeClr val="tx1"/>
                    </a:solidFill>
                  </a:rPr>
                  <a:t>Bridge</a:t>
                </a:r>
              </a:p>
            </p:txBody>
          </p:sp>
          <p:sp>
            <p:nvSpPr>
              <p:cNvPr id="70" name="Line 71"/>
              <p:cNvSpPr>
                <a:spLocks noChangeShapeType="1"/>
              </p:cNvSpPr>
              <p:nvPr/>
            </p:nvSpPr>
            <p:spPr bwMode="auto">
              <a:xfrm flipH="1">
                <a:off x="3316" y="2171"/>
                <a:ext cx="0" cy="139"/>
              </a:xfrm>
              <a:prstGeom prst="line">
                <a:avLst/>
              </a:prstGeom>
              <a:noFill/>
              <a:ln w="28575">
                <a:solidFill>
                  <a:schemeClr val="accent2"/>
                </a:solidFill>
                <a:round/>
                <a:headEnd/>
                <a:tailEnd/>
              </a:ln>
            </p:spPr>
            <p:txBody>
              <a:bodyPr wrap="none" lIns="92075" tIns="46038" rIns="92075" bIns="46038" anchor="ctr"/>
              <a:lstStyle/>
              <a:p>
                <a:endParaRPr lang="en-US"/>
              </a:p>
            </p:txBody>
          </p:sp>
          <p:sp>
            <p:nvSpPr>
              <p:cNvPr id="71" name="Line 72"/>
              <p:cNvSpPr>
                <a:spLocks noChangeShapeType="1"/>
              </p:cNvSpPr>
              <p:nvPr/>
            </p:nvSpPr>
            <p:spPr bwMode="auto">
              <a:xfrm flipH="1">
                <a:off x="3364" y="2441"/>
                <a:ext cx="0" cy="139"/>
              </a:xfrm>
              <a:prstGeom prst="line">
                <a:avLst/>
              </a:prstGeom>
              <a:noFill/>
              <a:ln w="28575">
                <a:solidFill>
                  <a:schemeClr val="accent2"/>
                </a:solidFill>
                <a:round/>
                <a:headEnd/>
                <a:tailEnd/>
              </a:ln>
            </p:spPr>
            <p:txBody>
              <a:bodyPr wrap="none" lIns="92075" tIns="46038" rIns="92075" bIns="46038" anchor="ctr"/>
              <a:lstStyle/>
              <a:p>
                <a:endParaRPr lang="en-US"/>
              </a:p>
            </p:txBody>
          </p:sp>
        </p:grpSp>
        <p:pic>
          <p:nvPicPr>
            <p:cNvPr id="66" name="Picture 73"/>
            <p:cNvPicPr>
              <a:picLocks noChangeAspect="1" noChangeArrowheads="1"/>
            </p:cNvPicPr>
            <p:nvPr/>
          </p:nvPicPr>
          <p:blipFill>
            <a:blip r:embed="rId7"/>
            <a:srcRect/>
            <a:stretch>
              <a:fillRect/>
            </a:stretch>
          </p:blipFill>
          <p:spPr bwMode="auto">
            <a:xfrm>
              <a:off x="3848" y="3945"/>
              <a:ext cx="311" cy="238"/>
            </a:xfrm>
            <a:prstGeom prst="rect">
              <a:avLst/>
            </a:prstGeom>
            <a:noFill/>
            <a:ln w="9525">
              <a:noFill/>
              <a:miter lim="800000"/>
              <a:headEnd/>
              <a:tailEnd/>
            </a:ln>
          </p:spPr>
        </p:pic>
        <p:sp>
          <p:nvSpPr>
            <p:cNvPr id="67" name="Line 74"/>
            <p:cNvSpPr>
              <a:spLocks noChangeShapeType="1"/>
            </p:cNvSpPr>
            <p:nvPr/>
          </p:nvSpPr>
          <p:spPr bwMode="auto">
            <a:xfrm>
              <a:off x="3745" y="3855"/>
              <a:ext cx="0" cy="266"/>
            </a:xfrm>
            <a:prstGeom prst="line">
              <a:avLst/>
            </a:prstGeom>
            <a:noFill/>
            <a:ln w="28575">
              <a:solidFill>
                <a:schemeClr val="accent2"/>
              </a:solidFill>
              <a:round/>
              <a:headEnd/>
              <a:tailEnd/>
            </a:ln>
          </p:spPr>
          <p:txBody>
            <a:bodyPr wrap="none" lIns="92075" tIns="46038" rIns="92075" bIns="46038" anchor="ctr"/>
            <a:lstStyle/>
            <a:p>
              <a:endParaRPr lang="en-US"/>
            </a:p>
          </p:txBody>
        </p:sp>
        <p:sp>
          <p:nvSpPr>
            <p:cNvPr id="68" name="Line 75"/>
            <p:cNvSpPr>
              <a:spLocks noChangeShapeType="1"/>
            </p:cNvSpPr>
            <p:nvPr/>
          </p:nvSpPr>
          <p:spPr bwMode="auto">
            <a:xfrm>
              <a:off x="3744" y="4112"/>
              <a:ext cx="156" cy="0"/>
            </a:xfrm>
            <a:prstGeom prst="line">
              <a:avLst/>
            </a:prstGeom>
            <a:noFill/>
            <a:ln w="28575">
              <a:solidFill>
                <a:schemeClr val="accent2"/>
              </a:solidFill>
              <a:round/>
              <a:headEnd/>
              <a:tailEnd/>
            </a:ln>
          </p:spPr>
          <p:txBody>
            <a:bodyPr wrap="none" lIns="92075" tIns="46038" rIns="92075" bIns="46038" anchor="ctr"/>
            <a:lstStyle/>
            <a:p>
              <a:endParaRPr lang="en-US"/>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3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9938" name="Picture 2"/>
          <p:cNvPicPr>
            <a:picLocks noGrp="1" noChangeAspect="1" noChangeArrowheads="1"/>
          </p:cNvPicPr>
          <p:nvPr>
            <p:ph sz="half" idx="1"/>
          </p:nvPr>
        </p:nvPicPr>
        <p:blipFill>
          <a:blip r:embed="rId2"/>
          <a:srcRect/>
          <a:stretch>
            <a:fillRect/>
          </a:stretch>
        </p:blipFill>
        <p:spPr bwMode="auto">
          <a:xfrm>
            <a:off x="152400" y="1219200"/>
            <a:ext cx="6595803" cy="5334000"/>
          </a:xfrm>
          <a:prstGeom prst="rect">
            <a:avLst/>
          </a:prstGeom>
          <a:noFill/>
          <a:ln w="9525">
            <a:noFill/>
            <a:miter lim="800000"/>
            <a:headEnd/>
            <a:tailEnd/>
          </a:ln>
          <a:effectLst>
            <a:glow rad="228600">
              <a:schemeClr val="accent2">
                <a:satMod val="175000"/>
                <a:alpha val="40000"/>
              </a:schemeClr>
            </a:glow>
          </a:effectLst>
          <a:scene3d>
            <a:camera prst="perspectiveContrastingRightFacing"/>
            <a:lightRig rig="threePt" dir="t"/>
          </a:scene3d>
          <a:sp3d>
            <a:bevelT prst="angle"/>
          </a:sp3d>
        </p:spPr>
      </p:pic>
      <p:sp>
        <p:nvSpPr>
          <p:cNvPr id="4" name="Content Placeholder 3"/>
          <p:cNvSpPr>
            <a:spLocks noGrp="1"/>
          </p:cNvSpPr>
          <p:nvPr>
            <p:ph sz="half" idx="2"/>
          </p:nvPr>
        </p:nvSpPr>
        <p:spPr>
          <a:xfrm>
            <a:off x="4648200" y="990600"/>
            <a:ext cx="4343400" cy="5867400"/>
          </a:xfrm>
        </p:spPr>
        <p:txBody>
          <a:bodyPr>
            <a:normAutofit/>
          </a:bodyPr>
          <a:lstStyle/>
          <a:p>
            <a:pPr algn="r" rtl="1">
              <a:buNone/>
            </a:pPr>
            <a:endParaRPr lang="fa-IR" sz="2000" dirty="0" smtClean="0">
              <a:latin typeface="Arial" pitchFamily="34" charset="0"/>
              <a:cs typeface="B Nazanin" pitchFamily="2" charset="-78"/>
            </a:endParaRPr>
          </a:p>
        </p:txBody>
      </p:sp>
      <p:sp>
        <p:nvSpPr>
          <p:cNvPr id="5" name="Slide Number Placeholder 4"/>
          <p:cNvSpPr>
            <a:spLocks noGrp="1"/>
          </p:cNvSpPr>
          <p:nvPr>
            <p:ph type="sldNum" sz="quarter" idx="12"/>
          </p:nvPr>
        </p:nvSpPr>
        <p:spPr/>
        <p:txBody>
          <a:bodyPr/>
          <a:lstStyle/>
          <a:p>
            <a:fld id="{17F129A8-6A33-426F-AD5F-A19C24614A3D}" type="slidenum">
              <a:rPr lang="en-US" smtClean="0"/>
              <a:pPr/>
              <a:t>59</a:t>
            </a:fld>
            <a:endParaRPr lang="en-US"/>
          </a:p>
        </p:txBody>
      </p:sp>
      <p:sp>
        <p:nvSpPr>
          <p:cNvPr id="11" name="Vertical Scroll 10"/>
          <p:cNvSpPr/>
          <p:nvPr/>
        </p:nvSpPr>
        <p:spPr>
          <a:xfrm>
            <a:off x="5410200" y="914400"/>
            <a:ext cx="3733800" cy="5638800"/>
          </a:xfrm>
          <a:prstGeom prst="verticalScroll">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buNone/>
            </a:pPr>
            <a:r>
              <a:rPr lang="en-US" sz="1600" dirty="0" smtClean="0">
                <a:latin typeface="Arial" pitchFamily="34" charset="0"/>
                <a:cs typeface="B Nazanin" pitchFamily="2" charset="-78"/>
              </a:rPr>
              <a:t>PLC </a:t>
            </a:r>
            <a:r>
              <a:rPr lang="fa-IR" sz="1600" dirty="0" smtClean="0">
                <a:latin typeface="Arial" pitchFamily="34" charset="0"/>
                <a:cs typeface="B Nazanin" pitchFamily="2" charset="-78"/>
              </a:rPr>
              <a:t>های </a:t>
            </a:r>
            <a:r>
              <a:rPr lang="en-US" sz="1600" dirty="0" smtClean="0">
                <a:latin typeface="Arial" pitchFamily="34" charset="0"/>
                <a:cs typeface="B Nazanin" pitchFamily="2" charset="-78"/>
              </a:rPr>
              <a:t>MODICON</a:t>
            </a:r>
            <a:r>
              <a:rPr lang="fa-IR" sz="1600" dirty="0" smtClean="0">
                <a:latin typeface="Arial" pitchFamily="34" charset="0"/>
                <a:cs typeface="B Nazanin" pitchFamily="2" charset="-78"/>
              </a:rPr>
              <a:t> </a:t>
            </a:r>
            <a:r>
              <a:rPr lang="fa-IR" sz="1600" dirty="0" smtClean="0">
                <a:cs typeface="B Nazanin" pitchFamily="2" charset="-78"/>
              </a:rPr>
              <a:t>داراي پورت</a:t>
            </a:r>
            <a:r>
              <a:rPr lang="en-US" sz="1600" dirty="0" smtClean="0">
                <a:cs typeface="B Nazanin" pitchFamily="2" charset="-78"/>
              </a:rPr>
              <a:t> </a:t>
            </a:r>
            <a:r>
              <a:rPr lang="fa-IR" sz="1600" dirty="0" smtClean="0">
                <a:cs typeface="B Nazanin" pitchFamily="2" charset="-78"/>
              </a:rPr>
              <a:t>اتصال مستقيم به </a:t>
            </a:r>
            <a:r>
              <a:rPr lang="en-US" sz="1600" dirty="0" err="1" smtClean="0">
                <a:cs typeface="B Nazanin" pitchFamily="2" charset="-78"/>
              </a:rPr>
              <a:t>Modbus</a:t>
            </a:r>
            <a:r>
              <a:rPr lang="en-US" sz="1600" dirty="0" smtClean="0">
                <a:cs typeface="B Nazanin" pitchFamily="2" charset="-78"/>
              </a:rPr>
              <a:t> plus</a:t>
            </a:r>
            <a:r>
              <a:rPr lang="fa-IR" sz="1600" dirty="0" smtClean="0">
                <a:cs typeface="B Nazanin" pitchFamily="2" charset="-78"/>
              </a:rPr>
              <a:t> </a:t>
            </a:r>
            <a:r>
              <a:rPr lang="fa-IR" sz="1600" dirty="0" smtClean="0">
                <a:latin typeface="Arial" pitchFamily="34" charset="0"/>
                <a:cs typeface="B Nazanin" pitchFamily="2" charset="-78"/>
              </a:rPr>
              <a:t>هستند.</a:t>
            </a:r>
            <a:r>
              <a:rPr lang="fa-IR" sz="1600" dirty="0" smtClean="0">
                <a:cs typeface="B Nazanin" pitchFamily="2" charset="-78"/>
              </a:rPr>
              <a:t> و از طريق اين پورت ميتوان</a:t>
            </a:r>
            <a:endParaRPr lang="en-US" sz="1600" dirty="0" smtClean="0">
              <a:cs typeface="B Nazanin" pitchFamily="2" charset="-78"/>
            </a:endParaRPr>
          </a:p>
          <a:p>
            <a:pPr algn="r" rtl="1">
              <a:buNone/>
            </a:pPr>
            <a:r>
              <a:rPr lang="en-US" sz="1600" dirty="0" smtClean="0">
                <a:cs typeface="B Nazanin" pitchFamily="2" charset="-78"/>
              </a:rPr>
              <a:t> Distributed I/O </a:t>
            </a:r>
            <a:r>
              <a:rPr lang="fa-IR" sz="1600" dirty="0" smtClean="0">
                <a:cs typeface="B Nazanin" pitchFamily="2" charset="-78"/>
              </a:rPr>
              <a:t>هايي كه شبكه شده اند را به </a:t>
            </a:r>
            <a:r>
              <a:rPr lang="en-US" sz="1600" dirty="0" smtClean="0">
                <a:cs typeface="B Nazanin" pitchFamily="2" charset="-78"/>
              </a:rPr>
              <a:t>PLC</a:t>
            </a:r>
            <a:r>
              <a:rPr lang="fa-IR" sz="1600" dirty="0" smtClean="0">
                <a:cs typeface="B Nazanin" pitchFamily="2" charset="-78"/>
              </a:rPr>
              <a:t> متصل</a:t>
            </a:r>
            <a:r>
              <a:rPr lang="en-US" sz="1600" dirty="0" smtClean="0">
                <a:cs typeface="B Nazanin" pitchFamily="2" charset="-78"/>
              </a:rPr>
              <a:t> </a:t>
            </a:r>
            <a:r>
              <a:rPr lang="fa-IR" sz="1600" dirty="0" smtClean="0">
                <a:cs typeface="B Nazanin" pitchFamily="2" charset="-78"/>
              </a:rPr>
              <a:t>نمود.</a:t>
            </a:r>
          </a:p>
          <a:p>
            <a:pPr algn="r" rtl="1">
              <a:buNone/>
            </a:pPr>
            <a:endParaRPr lang="fa-IR" sz="1600" dirty="0" smtClean="0">
              <a:cs typeface="B Nazanin" pitchFamily="2" charset="-78"/>
            </a:endParaRPr>
          </a:p>
          <a:p>
            <a:pPr algn="r" rtl="1">
              <a:buNone/>
            </a:pPr>
            <a:r>
              <a:rPr lang="fa-IR" sz="1600" dirty="0" smtClean="0">
                <a:cs typeface="B Nazanin" pitchFamily="2" charset="-78"/>
              </a:rPr>
              <a:t>درعين حال با قرار دادن كارت شبكه كه به</a:t>
            </a:r>
            <a:r>
              <a:rPr lang="en-US" sz="1600" dirty="0" smtClean="0">
                <a:cs typeface="B Nazanin" pitchFamily="2" charset="-78"/>
              </a:rPr>
              <a:t>   NOM</a:t>
            </a:r>
          </a:p>
          <a:p>
            <a:pPr algn="r" rtl="1">
              <a:buNone/>
            </a:pPr>
            <a:r>
              <a:rPr lang="fa-IR" sz="1600" dirty="0" smtClean="0">
                <a:cs typeface="B Nazanin" pitchFamily="2" charset="-78"/>
              </a:rPr>
              <a:t> </a:t>
            </a:r>
            <a:r>
              <a:rPr lang="en-US" sz="1600" dirty="0" smtClean="0">
                <a:cs typeface="B Nazanin" pitchFamily="2" charset="-78"/>
              </a:rPr>
              <a:t>Network Option Module)</a:t>
            </a:r>
            <a:r>
              <a:rPr lang="fa-IR" sz="1600" dirty="0" smtClean="0">
                <a:cs typeface="B Nazanin" pitchFamily="2" charset="-78"/>
              </a:rPr>
              <a:t>)</a:t>
            </a:r>
          </a:p>
          <a:p>
            <a:pPr algn="r" rtl="1">
              <a:buNone/>
            </a:pPr>
            <a:r>
              <a:rPr lang="fa-IR" sz="1600" dirty="0" smtClean="0">
                <a:latin typeface="Arial" pitchFamily="34" charset="0"/>
                <a:cs typeface="B Nazanin" pitchFamily="2" charset="-78"/>
              </a:rPr>
              <a:t>معروف است.اتصال بین </a:t>
            </a:r>
            <a:r>
              <a:rPr lang="en-US" sz="1600" dirty="0" smtClean="0">
                <a:latin typeface="Arial" pitchFamily="34" charset="0"/>
                <a:cs typeface="B Nazanin" pitchFamily="2" charset="-78"/>
              </a:rPr>
              <a:t>PLC </a:t>
            </a:r>
            <a:r>
              <a:rPr lang="fa-IR" sz="1600" dirty="0" smtClean="0">
                <a:latin typeface="Arial" pitchFamily="34" charset="0"/>
                <a:cs typeface="B Nazanin" pitchFamily="2" charset="-78"/>
              </a:rPr>
              <a:t>وشبکه</a:t>
            </a:r>
            <a:r>
              <a:rPr lang="en-US" sz="1600" dirty="0" smtClean="0">
                <a:latin typeface="Arial" pitchFamily="34" charset="0"/>
                <a:cs typeface="B Nazanin" pitchFamily="2" charset="-78"/>
              </a:rPr>
              <a:t> </a:t>
            </a:r>
            <a:r>
              <a:rPr lang="fa-IR" sz="1600" dirty="0" smtClean="0">
                <a:latin typeface="Arial" pitchFamily="34" charset="0"/>
                <a:cs typeface="B Nazanin" pitchFamily="2" charset="-78"/>
              </a:rPr>
              <a:t>مزبوررا فراهم</a:t>
            </a:r>
            <a:r>
              <a:rPr lang="en-US" sz="1600" dirty="0" smtClean="0">
                <a:latin typeface="Arial" pitchFamily="34" charset="0"/>
                <a:cs typeface="B Nazanin" pitchFamily="2" charset="-78"/>
              </a:rPr>
              <a:t> </a:t>
            </a:r>
            <a:r>
              <a:rPr lang="fa-IR" sz="1600" dirty="0" smtClean="0">
                <a:latin typeface="Arial" pitchFamily="34" charset="0"/>
                <a:cs typeface="B Nazanin" pitchFamily="2" charset="-78"/>
              </a:rPr>
              <a:t>اورد..</a:t>
            </a:r>
            <a:r>
              <a:rPr lang="en-US" sz="1600" dirty="0" smtClean="0">
                <a:latin typeface="Arial" pitchFamily="34" charset="0"/>
                <a:cs typeface="B Nazanin" pitchFamily="2" charset="-78"/>
              </a:rPr>
              <a:t> </a:t>
            </a:r>
            <a:endParaRPr lang="fa-IR" sz="1600" dirty="0" smtClean="0">
              <a:latin typeface="Arial" pitchFamily="34" charset="0"/>
              <a:cs typeface="B Nazanin" pitchFamily="2" charset="-78"/>
            </a:endParaRPr>
          </a:p>
          <a:p>
            <a:pPr algn="r" rtl="1">
              <a:buNone/>
            </a:pPr>
            <a:endParaRPr lang="fa-IR" sz="1600" dirty="0" smtClean="0">
              <a:latin typeface="Arial" pitchFamily="34" charset="0"/>
              <a:cs typeface="B Nazanin" pitchFamily="2" charset="-78"/>
            </a:endParaRPr>
          </a:p>
          <a:p>
            <a:pPr algn="r" rtl="1">
              <a:buNone/>
            </a:pPr>
            <a:endParaRPr lang="fa-IR" sz="1600" dirty="0" smtClean="0">
              <a:latin typeface="Arial" pitchFamily="34" charset="0"/>
              <a:cs typeface="B Nazanin" pitchFamily="2" charset="-78"/>
            </a:endParaRPr>
          </a:p>
          <a:p>
            <a:pPr algn="r" rtl="1">
              <a:buNone/>
            </a:pPr>
            <a:r>
              <a:rPr lang="fa-IR" sz="1600" dirty="0" smtClean="0">
                <a:latin typeface="Arial" pitchFamily="34" charset="0"/>
                <a:cs typeface="B Nazanin" pitchFamily="2" charset="-78"/>
              </a:rPr>
              <a:t>در شکل مقابل که ساختار </a:t>
            </a:r>
            <a:r>
              <a:rPr lang="en-US" sz="1600" dirty="0" err="1" smtClean="0">
                <a:latin typeface="Arial" pitchFamily="34" charset="0"/>
                <a:cs typeface="B Nazanin" pitchFamily="2" charset="-78"/>
              </a:rPr>
              <a:t>Modbus</a:t>
            </a:r>
            <a:r>
              <a:rPr lang="en-US" sz="1600" dirty="0" smtClean="0">
                <a:latin typeface="Arial" pitchFamily="34" charset="0"/>
                <a:cs typeface="B Nazanin" pitchFamily="2" charset="-78"/>
              </a:rPr>
              <a:t> plus </a:t>
            </a:r>
            <a:r>
              <a:rPr lang="fa-IR" sz="1600" dirty="0" smtClean="0">
                <a:latin typeface="Arial" pitchFamily="34" charset="0"/>
                <a:cs typeface="B Nazanin" pitchFamily="2" charset="-78"/>
              </a:rPr>
              <a:t>را نشان  می دهد شبکه </a:t>
            </a:r>
            <a:r>
              <a:rPr lang="en-US" sz="1600" dirty="0" smtClean="0">
                <a:latin typeface="Arial" pitchFamily="34" charset="0"/>
                <a:cs typeface="B Nazanin" pitchFamily="2" charset="-78"/>
              </a:rPr>
              <a:t>A</a:t>
            </a:r>
            <a:r>
              <a:rPr lang="fa-IR" sz="1600" dirty="0" smtClean="0">
                <a:latin typeface="Arial" pitchFamily="34" charset="0"/>
                <a:cs typeface="B Nazanin" pitchFamily="2" charset="-78"/>
              </a:rPr>
              <a:t> توسط ریپیتر توسعه پیدا کرده وارتباط بین شبکه </a:t>
            </a:r>
            <a:r>
              <a:rPr lang="en-US" sz="1600" dirty="0" smtClean="0">
                <a:latin typeface="Arial" pitchFamily="34" charset="0"/>
                <a:cs typeface="B Nazanin" pitchFamily="2" charset="-78"/>
              </a:rPr>
              <a:t>A</a:t>
            </a:r>
            <a:r>
              <a:rPr lang="fa-IR" sz="1600" dirty="0" smtClean="0">
                <a:latin typeface="Arial" pitchFamily="34" charset="0"/>
                <a:cs typeface="B Nazanin" pitchFamily="2" charset="-78"/>
              </a:rPr>
              <a:t> و </a:t>
            </a:r>
            <a:r>
              <a:rPr lang="en-US" sz="1600" dirty="0" smtClean="0">
                <a:latin typeface="Arial" pitchFamily="34" charset="0"/>
                <a:cs typeface="B Nazanin" pitchFamily="2" charset="-78"/>
              </a:rPr>
              <a:t>B</a:t>
            </a:r>
            <a:r>
              <a:rPr lang="fa-IR" sz="1600" dirty="0" smtClean="0">
                <a:latin typeface="Arial" pitchFamily="34" charset="0"/>
                <a:cs typeface="B Nazanin" pitchFamily="2" charset="-78"/>
              </a:rPr>
              <a:t>از طریق </a:t>
            </a:r>
            <a:r>
              <a:rPr lang="en-US" sz="1600" dirty="0" smtClean="0">
                <a:latin typeface="Arial" pitchFamily="34" charset="0"/>
                <a:cs typeface="B Nazanin" pitchFamily="2" charset="-78"/>
              </a:rPr>
              <a:t>Bridge</a:t>
            </a:r>
            <a:r>
              <a:rPr lang="fa-IR" sz="1600" dirty="0" smtClean="0">
                <a:latin typeface="Arial" pitchFamily="34" charset="0"/>
                <a:cs typeface="B Nazanin" pitchFamily="2" charset="-78"/>
              </a:rPr>
              <a:t> انجام شده است.</a:t>
            </a:r>
          </a:p>
        </p:txBody>
      </p:sp>
    </p:spTree>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3886200"/>
          </a:xfrm>
        </p:spPr>
        <p:txBody>
          <a:bodyPr>
            <a:normAutofit/>
          </a:bodyPr>
          <a:lstStyle/>
          <a:p>
            <a:pPr algn="r" rtl="1">
              <a:buNone/>
            </a:pPr>
            <a:r>
              <a:rPr lang="en-US" sz="2000" dirty="0" err="1" smtClean="0">
                <a:latin typeface="Arial" pitchFamily="34" charset="0"/>
                <a:cs typeface="B Nazanin" pitchFamily="2" charset="-78"/>
              </a:rPr>
              <a:t>Modbus</a:t>
            </a:r>
            <a:r>
              <a:rPr lang="en-US" sz="2400" dirty="0" smtClean="0">
                <a:latin typeface="Arial" pitchFamily="34" charset="0"/>
                <a:cs typeface="B Nazanin" pitchFamily="2" charset="-78"/>
              </a:rPr>
              <a:t> </a:t>
            </a:r>
            <a:r>
              <a:rPr lang="fa-IR" sz="2400" dirty="0" smtClean="0">
                <a:latin typeface="Arial" pitchFamily="34" charset="0"/>
                <a:cs typeface="B Nazanin" pitchFamily="2" charset="-78"/>
              </a:rPr>
              <a:t>دارای سه نسخه اصلی است که ویژگی های ان ها با هم متفاوت است</a:t>
            </a:r>
            <a:r>
              <a:rPr lang="fa-IR" sz="2000" dirty="0" smtClean="0">
                <a:latin typeface="Arial" pitchFamily="34" charset="0"/>
                <a:cs typeface="B Nazanin" pitchFamily="2" charset="-78"/>
              </a:rPr>
              <a:t>:</a:t>
            </a:r>
          </a:p>
          <a:p>
            <a:pPr algn="r" rtl="1">
              <a:buSzPct val="100000"/>
              <a:buFont typeface="Arial" pitchFamily="34" charset="0"/>
              <a:buChar char="•"/>
            </a:pPr>
            <a:endParaRPr lang="fa-IR" sz="2000" dirty="0" smtClean="0">
              <a:latin typeface="Arial" pitchFamily="34" charset="0"/>
              <a:cs typeface="B Nazanin" pitchFamily="2" charset="-78"/>
            </a:endParaRPr>
          </a:p>
          <a:p>
            <a:pPr marL="457200" indent="-457200" algn="r" rtl="1">
              <a:buClr>
                <a:schemeClr val="tx1"/>
              </a:buClr>
              <a:buSzPct val="150000"/>
              <a:buFont typeface="Wingdings" pitchFamily="2" charset="2"/>
              <a:buChar char="§"/>
            </a:pPr>
            <a:r>
              <a:rPr lang="en-US" sz="2000" dirty="0" err="1" smtClean="0">
                <a:latin typeface="Arial" pitchFamily="34" charset="0"/>
                <a:cs typeface="B Nazanin" pitchFamily="2" charset="-78"/>
              </a:rPr>
              <a:t>Modbus</a:t>
            </a:r>
            <a:r>
              <a:rPr lang="en-US" sz="2000" dirty="0" smtClean="0">
                <a:latin typeface="Arial" pitchFamily="34" charset="0"/>
                <a:cs typeface="B Nazanin" pitchFamily="2" charset="-78"/>
              </a:rPr>
              <a:t> RTU/ASCII</a:t>
            </a:r>
            <a:r>
              <a:rPr lang="fa-IR" sz="2000" dirty="0" smtClean="0">
                <a:latin typeface="Arial" pitchFamily="34" charset="0"/>
                <a:cs typeface="B Nazanin" pitchFamily="2" charset="-78"/>
              </a:rPr>
              <a:t> که به صورت</a:t>
            </a:r>
            <a:r>
              <a:rPr lang="en-US" sz="2000" dirty="0" smtClean="0">
                <a:latin typeface="Arial" pitchFamily="34" charset="0"/>
                <a:cs typeface="B Nazanin" pitchFamily="2" charset="-78"/>
              </a:rPr>
              <a:t> </a:t>
            </a:r>
            <a:r>
              <a:rPr lang="fa-IR" sz="2000" dirty="0" smtClean="0">
                <a:latin typeface="Arial" pitchFamily="34" charset="0"/>
                <a:cs typeface="B Nazanin" pitchFamily="2" charset="-78"/>
              </a:rPr>
              <a:t> سریال روی </a:t>
            </a:r>
            <a:r>
              <a:rPr lang="en-US" sz="1600" dirty="0" smtClean="0">
                <a:latin typeface="Arial" pitchFamily="34" charset="0"/>
                <a:cs typeface="B Nazanin" pitchFamily="2" charset="-78"/>
              </a:rPr>
              <a:t>RS485</a:t>
            </a:r>
            <a:r>
              <a:rPr lang="fa-IR" sz="2000" dirty="0" smtClean="0">
                <a:latin typeface="Arial" pitchFamily="34" charset="0"/>
                <a:cs typeface="B Nazanin" pitchFamily="2" charset="-78"/>
              </a:rPr>
              <a:t>و</a:t>
            </a:r>
            <a:r>
              <a:rPr lang="en-US" sz="1600" dirty="0" smtClean="0">
                <a:latin typeface="Arial" pitchFamily="34" charset="0"/>
                <a:cs typeface="B Nazanin" pitchFamily="2" charset="-78"/>
              </a:rPr>
              <a:t>RS232</a:t>
            </a:r>
            <a:r>
              <a:rPr lang="en-US" sz="1800" dirty="0" smtClean="0">
                <a:latin typeface="Arial" pitchFamily="34" charset="0"/>
                <a:cs typeface="B Nazanin" pitchFamily="2" charset="-78"/>
              </a:rPr>
              <a:t> </a:t>
            </a:r>
            <a:r>
              <a:rPr lang="fa-IR" sz="1800" dirty="0" smtClean="0">
                <a:latin typeface="Arial" pitchFamily="34" charset="0"/>
                <a:cs typeface="B Nazanin" pitchFamily="2" charset="-78"/>
              </a:rPr>
              <a:t> </a:t>
            </a:r>
            <a:r>
              <a:rPr lang="fa-IR" sz="2000" dirty="0" smtClean="0">
                <a:latin typeface="Arial" pitchFamily="34" charset="0"/>
                <a:cs typeface="B Nazanin" pitchFamily="2" charset="-78"/>
              </a:rPr>
              <a:t>کار می کند.</a:t>
            </a:r>
          </a:p>
          <a:p>
            <a:pPr marL="457200" indent="-457200" algn="r" rtl="1">
              <a:buClr>
                <a:schemeClr val="tx1"/>
              </a:buClr>
              <a:buSzPct val="150000"/>
              <a:buFont typeface="Wingdings" pitchFamily="2" charset="2"/>
              <a:buChar char="§"/>
            </a:pPr>
            <a:endParaRPr lang="fa-IR" sz="2000" dirty="0" smtClean="0">
              <a:latin typeface="Arial" pitchFamily="34" charset="0"/>
              <a:cs typeface="B Nazanin" pitchFamily="2" charset="-78"/>
            </a:endParaRPr>
          </a:p>
          <a:p>
            <a:pPr marL="457200" indent="-457200" algn="r" rtl="1">
              <a:buClr>
                <a:schemeClr val="tx1"/>
              </a:buClr>
              <a:buSzPct val="150000"/>
              <a:buNone/>
            </a:pPr>
            <a:endParaRPr lang="fa-IR" sz="2000" dirty="0" smtClean="0">
              <a:latin typeface="Arial" pitchFamily="34" charset="0"/>
              <a:cs typeface="B Nazanin" pitchFamily="2" charset="-78"/>
            </a:endParaRPr>
          </a:p>
          <a:p>
            <a:pPr marL="457200" indent="-457200" algn="r" rtl="1">
              <a:buClr>
                <a:schemeClr val="tx1"/>
              </a:buClr>
              <a:buSzPct val="150000"/>
              <a:buFont typeface="Wingdings" pitchFamily="2" charset="2"/>
              <a:buChar char="§"/>
            </a:pPr>
            <a:r>
              <a:rPr lang="en-US" sz="2000" dirty="0" err="1" smtClean="0">
                <a:latin typeface="Arial" pitchFamily="34" charset="0"/>
                <a:cs typeface="B Nazanin" pitchFamily="2" charset="-78"/>
              </a:rPr>
              <a:t>Modbus</a:t>
            </a:r>
            <a:r>
              <a:rPr lang="en-US" sz="2000" dirty="0" smtClean="0">
                <a:latin typeface="Arial" pitchFamily="34" charset="0"/>
                <a:cs typeface="B Nazanin" pitchFamily="2" charset="-78"/>
              </a:rPr>
              <a:t> plus</a:t>
            </a:r>
            <a:r>
              <a:rPr lang="fa-IR" sz="2000" dirty="0" smtClean="0">
                <a:latin typeface="Arial" pitchFamily="34" charset="0"/>
                <a:cs typeface="B Nazanin" pitchFamily="2" charset="-78"/>
              </a:rPr>
              <a:t> که به صورت  </a:t>
            </a:r>
            <a:r>
              <a:rPr lang="en-US" sz="2000" dirty="0" smtClean="0">
                <a:latin typeface="Arial" pitchFamily="34" charset="0"/>
                <a:cs typeface="B Nazanin" pitchFamily="2" charset="-78"/>
              </a:rPr>
              <a:t>Token pass</a:t>
            </a:r>
            <a:r>
              <a:rPr lang="fa-IR" sz="2000" dirty="0" smtClean="0">
                <a:latin typeface="Arial" pitchFamily="34" charset="0"/>
                <a:cs typeface="B Nazanin" pitchFamily="2" charset="-78"/>
              </a:rPr>
              <a:t> و با سرعت بالا در  امد طراحی شده است.</a:t>
            </a:r>
          </a:p>
          <a:p>
            <a:pPr marL="457200" indent="-457200" algn="r" rtl="1">
              <a:buClr>
                <a:schemeClr val="tx1"/>
              </a:buClr>
              <a:buSzPct val="150000"/>
              <a:buFont typeface="Wingdings" pitchFamily="2" charset="2"/>
              <a:buChar char="§"/>
            </a:pPr>
            <a:endParaRPr lang="fa-IR" sz="2000" dirty="0" smtClean="0">
              <a:latin typeface="Arial" pitchFamily="34" charset="0"/>
              <a:cs typeface="B Nazanin" pitchFamily="2" charset="-78"/>
            </a:endParaRPr>
          </a:p>
          <a:p>
            <a:pPr marL="457200" indent="-457200" algn="r" rtl="1">
              <a:buClr>
                <a:schemeClr val="tx1"/>
              </a:buClr>
              <a:buSzPct val="150000"/>
              <a:buNone/>
            </a:pPr>
            <a:endParaRPr lang="en-US" sz="2000" dirty="0" smtClean="0">
              <a:latin typeface="Arial" pitchFamily="34" charset="0"/>
              <a:cs typeface="B Nazanin" pitchFamily="2" charset="-78"/>
            </a:endParaRPr>
          </a:p>
          <a:p>
            <a:pPr marL="457200" indent="-457200" algn="r" rtl="1">
              <a:buClr>
                <a:schemeClr val="tx1"/>
              </a:buClr>
              <a:buSzPct val="150000"/>
              <a:buFont typeface="Wingdings" pitchFamily="2" charset="2"/>
              <a:buChar char="§"/>
            </a:pPr>
            <a:r>
              <a:rPr lang="en-US" sz="2000" dirty="0" err="1" smtClean="0">
                <a:latin typeface="Arial" pitchFamily="34" charset="0"/>
                <a:cs typeface="B Nazanin" pitchFamily="2" charset="-78"/>
              </a:rPr>
              <a:t>Modbus</a:t>
            </a:r>
            <a:r>
              <a:rPr lang="en-US" sz="2000" dirty="0" smtClean="0">
                <a:latin typeface="Arial" pitchFamily="34" charset="0"/>
                <a:cs typeface="B Nazanin" pitchFamily="2" charset="-78"/>
              </a:rPr>
              <a:t> TCP/IP</a:t>
            </a:r>
            <a:r>
              <a:rPr lang="fa-IR" sz="2000" dirty="0" smtClean="0">
                <a:latin typeface="Arial" pitchFamily="34" charset="0"/>
                <a:cs typeface="B Nazanin" pitchFamily="2" charset="-78"/>
              </a:rPr>
              <a:t> که روی اترنت کار می کند.</a:t>
            </a:r>
          </a:p>
          <a:p>
            <a:pPr marL="457200" indent="-457200" algn="r" rtl="1">
              <a:buClr>
                <a:schemeClr val="tx1"/>
              </a:buClr>
              <a:buSzPct val="150000"/>
              <a:buFont typeface="Wingdings" pitchFamily="2" charset="2"/>
              <a:buChar char="§"/>
            </a:pPr>
            <a:endParaRPr lang="fa-IR" sz="2000" dirty="0" smtClean="0">
              <a:latin typeface="Arial" pitchFamily="34" charset="0"/>
              <a:cs typeface="B Nazanin" pitchFamily="2" charset="-78"/>
            </a:endParaRPr>
          </a:p>
          <a:p>
            <a:pPr marL="457200" indent="-457200" algn="r" rtl="1">
              <a:buClr>
                <a:schemeClr val="tx1"/>
              </a:buClr>
              <a:buSzPct val="150000"/>
              <a:buFont typeface="Wingdings" pitchFamily="2" charset="2"/>
              <a:buChar char="§"/>
            </a:pPr>
            <a:endParaRPr lang="fa-IR" sz="2000" dirty="0" smtClean="0">
              <a:latin typeface="Arial" pitchFamily="34" charset="0"/>
              <a:cs typeface="B Nazanin" pitchFamily="2" charset="-78"/>
            </a:endParaRPr>
          </a:p>
          <a:p>
            <a:pPr marL="457200" indent="-457200" algn="r" rtl="1">
              <a:buClr>
                <a:schemeClr val="tx1"/>
              </a:buClr>
              <a:buSzPct val="150000"/>
              <a:buNone/>
            </a:pPr>
            <a:endParaRPr lang="en-US" sz="2000" dirty="0">
              <a:latin typeface="Arial" pitchFamily="34" charset="0"/>
              <a:cs typeface="B Nazanin" pitchFamily="2" charset="-78"/>
            </a:endParaRPr>
          </a:p>
        </p:txBody>
      </p:sp>
      <p:sp>
        <p:nvSpPr>
          <p:cNvPr id="5" name="Slide Number Placeholder 4"/>
          <p:cNvSpPr>
            <a:spLocks noGrp="1"/>
          </p:cNvSpPr>
          <p:nvPr>
            <p:ph type="sldNum" sz="quarter" idx="12"/>
          </p:nvPr>
        </p:nvSpPr>
        <p:spPr/>
        <p:txBody>
          <a:bodyPr/>
          <a:lstStyle/>
          <a:p>
            <a:fld id="{17F129A8-6A33-426F-AD5F-A19C24614A3D}" type="slidenum">
              <a:rPr lang="en-US" smtClean="0"/>
              <a:pPr/>
              <a:t>6</a:t>
            </a:fld>
            <a:endParaRPr lang="en-US"/>
          </a:p>
        </p:txBody>
      </p:sp>
      <p:sp>
        <p:nvSpPr>
          <p:cNvPr id="6" name="Text Box 1050"/>
          <p:cNvSpPr txBox="1">
            <a:spLocks noChangeArrowheads="1"/>
          </p:cNvSpPr>
          <p:nvPr/>
        </p:nvSpPr>
        <p:spPr bwMode="auto">
          <a:xfrm>
            <a:off x="838200" y="3810000"/>
            <a:ext cx="2089150" cy="652463"/>
          </a:xfrm>
          <a:prstGeom prst="rect">
            <a:avLst/>
          </a:prstGeom>
          <a:solidFill>
            <a:srgbClr val="339933"/>
          </a:solidFill>
          <a:ln w="9525">
            <a:noFill/>
            <a:miter lim="800000"/>
            <a:headEnd/>
            <a:tailEnd/>
          </a:ln>
        </p:spPr>
        <p:txBody>
          <a:bodyPr lIns="92075" tIns="46038" rIns="92075" bIns="46038" anchor="ctr"/>
          <a:lstStyle/>
          <a:p>
            <a:pPr>
              <a:spcBef>
                <a:spcPct val="50000"/>
              </a:spcBef>
              <a:buFontTx/>
              <a:buNone/>
            </a:pPr>
            <a:r>
              <a:rPr lang="en-US" i="1" dirty="0">
                <a:solidFill>
                  <a:schemeClr val="bg1"/>
                </a:solidFill>
              </a:rPr>
              <a:t>Ethernet </a:t>
            </a:r>
            <a:r>
              <a:rPr lang="en-US" i="1" dirty="0" err="1">
                <a:solidFill>
                  <a:schemeClr val="bg1"/>
                </a:solidFill>
              </a:rPr>
              <a:t>Modbus</a:t>
            </a:r>
            <a:endParaRPr lang="en-US" i="1" dirty="0">
              <a:solidFill>
                <a:schemeClr val="tx1"/>
              </a:solidFill>
            </a:endParaRPr>
          </a:p>
        </p:txBody>
      </p:sp>
      <p:sp>
        <p:nvSpPr>
          <p:cNvPr id="7" name="Text Box 1028"/>
          <p:cNvSpPr txBox="1">
            <a:spLocks noChangeArrowheads="1"/>
          </p:cNvSpPr>
          <p:nvPr/>
        </p:nvSpPr>
        <p:spPr bwMode="auto">
          <a:xfrm>
            <a:off x="838200" y="4876800"/>
            <a:ext cx="2089150" cy="654050"/>
          </a:xfrm>
          <a:prstGeom prst="rect">
            <a:avLst/>
          </a:prstGeom>
          <a:gradFill rotWithShape="0">
            <a:gsLst>
              <a:gs pos="0">
                <a:srgbClr val="3162F5"/>
              </a:gs>
              <a:gs pos="50000">
                <a:srgbClr val="3366FF"/>
              </a:gs>
              <a:gs pos="100000">
                <a:srgbClr val="3162F5"/>
              </a:gs>
            </a:gsLst>
            <a:lin ang="0" scaled="1"/>
          </a:gradFill>
          <a:ln w="9525">
            <a:noFill/>
            <a:miter lim="800000"/>
            <a:headEnd/>
            <a:tailEnd/>
          </a:ln>
        </p:spPr>
        <p:txBody>
          <a:bodyPr lIns="92075" tIns="46038" rIns="92075" bIns="46038" anchor="ctr"/>
          <a:lstStyle/>
          <a:p>
            <a:pPr>
              <a:spcBef>
                <a:spcPct val="50000"/>
              </a:spcBef>
              <a:buFontTx/>
              <a:buNone/>
            </a:pPr>
            <a:r>
              <a:rPr lang="en-US" i="1" dirty="0" err="1">
                <a:solidFill>
                  <a:schemeClr val="bg1"/>
                </a:solidFill>
              </a:rPr>
              <a:t>Modbus</a:t>
            </a:r>
            <a:r>
              <a:rPr lang="en-US" i="1" dirty="0">
                <a:solidFill>
                  <a:schemeClr val="bg1"/>
                </a:solidFill>
              </a:rPr>
              <a:t> Plus</a:t>
            </a:r>
            <a:endParaRPr lang="en-US" i="1" dirty="0">
              <a:solidFill>
                <a:schemeClr val="tx1"/>
              </a:solidFill>
            </a:endParaRPr>
          </a:p>
        </p:txBody>
      </p:sp>
      <p:sp>
        <p:nvSpPr>
          <p:cNvPr id="8" name="AutoShape 1029"/>
          <p:cNvSpPr>
            <a:spLocks noChangeArrowheads="1"/>
          </p:cNvSpPr>
          <p:nvPr/>
        </p:nvSpPr>
        <p:spPr bwMode="auto">
          <a:xfrm>
            <a:off x="990600" y="4419600"/>
            <a:ext cx="304800" cy="457200"/>
          </a:xfrm>
          <a:prstGeom prst="upArrow">
            <a:avLst>
              <a:gd name="adj1" fmla="val 50000"/>
              <a:gd name="adj2" fmla="val 37500"/>
            </a:avLst>
          </a:prstGeom>
          <a:solidFill>
            <a:schemeClr val="accent2"/>
          </a:solidFill>
          <a:ln w="9525">
            <a:noFill/>
            <a:miter lim="800000"/>
            <a:headEnd/>
            <a:tailEnd/>
          </a:ln>
        </p:spPr>
        <p:txBody>
          <a:bodyPr wrap="none" lIns="92075" tIns="46038" rIns="92075" bIns="46038" anchor="ctr"/>
          <a:lstStyle/>
          <a:p>
            <a:endParaRPr lang="en-US"/>
          </a:p>
        </p:txBody>
      </p:sp>
      <p:sp>
        <p:nvSpPr>
          <p:cNvPr id="9" name="AutoShape 1030"/>
          <p:cNvSpPr>
            <a:spLocks noChangeArrowheads="1"/>
          </p:cNvSpPr>
          <p:nvPr/>
        </p:nvSpPr>
        <p:spPr bwMode="auto">
          <a:xfrm flipV="1">
            <a:off x="2438400" y="4419600"/>
            <a:ext cx="304800" cy="457200"/>
          </a:xfrm>
          <a:prstGeom prst="upArrow">
            <a:avLst>
              <a:gd name="adj1" fmla="val 50000"/>
              <a:gd name="adj2" fmla="val 37500"/>
            </a:avLst>
          </a:prstGeom>
          <a:solidFill>
            <a:schemeClr val="accent2"/>
          </a:solidFill>
          <a:ln w="9525">
            <a:noFill/>
            <a:miter lim="800000"/>
            <a:headEnd/>
            <a:tailEnd/>
          </a:ln>
        </p:spPr>
        <p:txBody>
          <a:bodyPr wrap="none" lIns="92075" tIns="46038" rIns="92075" bIns="46038" anchor="ctr"/>
          <a:lstStyle/>
          <a:p>
            <a:endParaRPr lang="en-US"/>
          </a:p>
        </p:txBody>
      </p:sp>
      <p:sp>
        <p:nvSpPr>
          <p:cNvPr id="10" name="Text Box 1032"/>
          <p:cNvSpPr txBox="1">
            <a:spLocks noChangeArrowheads="1"/>
          </p:cNvSpPr>
          <p:nvPr/>
        </p:nvSpPr>
        <p:spPr bwMode="auto">
          <a:xfrm>
            <a:off x="838200" y="5943600"/>
            <a:ext cx="2089150" cy="668338"/>
          </a:xfrm>
          <a:prstGeom prst="rect">
            <a:avLst/>
          </a:prstGeom>
          <a:solidFill>
            <a:srgbClr val="FF0000"/>
          </a:solidFill>
          <a:ln w="9525">
            <a:noFill/>
            <a:miter lim="800000"/>
            <a:headEnd/>
            <a:tailEnd/>
          </a:ln>
          <a:effectLst/>
        </p:spPr>
        <p:txBody>
          <a:bodyPr lIns="92075" tIns="46038" rIns="92075" bIns="46038" anchor="ctr"/>
          <a:lstStyle/>
          <a:p>
            <a:pPr>
              <a:spcBef>
                <a:spcPct val="50000"/>
              </a:spcBef>
              <a:buFontTx/>
              <a:buNone/>
              <a:defRPr/>
            </a:pPr>
            <a:r>
              <a:rPr lang="en-US" i="1" dirty="0" err="1">
                <a:solidFill>
                  <a:schemeClr val="bg1"/>
                </a:solidFill>
              </a:rPr>
              <a:t>Modbus</a:t>
            </a:r>
            <a:endParaRPr lang="en-US" i="1" dirty="0">
              <a:solidFill>
                <a:schemeClr val="bg1"/>
              </a:solidFill>
            </a:endParaRPr>
          </a:p>
        </p:txBody>
      </p:sp>
      <p:sp>
        <p:nvSpPr>
          <p:cNvPr id="12" name="AutoShape 1033"/>
          <p:cNvSpPr>
            <a:spLocks noChangeArrowheads="1"/>
          </p:cNvSpPr>
          <p:nvPr/>
        </p:nvSpPr>
        <p:spPr bwMode="auto">
          <a:xfrm>
            <a:off x="990600" y="5486400"/>
            <a:ext cx="304800" cy="457200"/>
          </a:xfrm>
          <a:prstGeom prst="upArrow">
            <a:avLst>
              <a:gd name="adj1" fmla="val 50000"/>
              <a:gd name="adj2" fmla="val 37500"/>
            </a:avLst>
          </a:prstGeom>
          <a:solidFill>
            <a:srgbClr val="FF0000"/>
          </a:solidFill>
          <a:ln w="9525">
            <a:noFill/>
            <a:miter lim="800000"/>
            <a:headEnd/>
            <a:tailEnd/>
          </a:ln>
        </p:spPr>
        <p:txBody>
          <a:bodyPr wrap="none" lIns="92075" tIns="46038" rIns="92075" bIns="46038" anchor="ctr"/>
          <a:lstStyle/>
          <a:p>
            <a:endParaRPr lang="en-US"/>
          </a:p>
        </p:txBody>
      </p:sp>
      <p:sp>
        <p:nvSpPr>
          <p:cNvPr id="13" name="AutoShape 1034"/>
          <p:cNvSpPr>
            <a:spLocks noChangeArrowheads="1"/>
          </p:cNvSpPr>
          <p:nvPr/>
        </p:nvSpPr>
        <p:spPr bwMode="auto">
          <a:xfrm flipV="1">
            <a:off x="2438400" y="5486400"/>
            <a:ext cx="304800" cy="457200"/>
          </a:xfrm>
          <a:prstGeom prst="upArrow">
            <a:avLst>
              <a:gd name="adj1" fmla="val 50000"/>
              <a:gd name="adj2" fmla="val 37500"/>
            </a:avLst>
          </a:prstGeom>
          <a:solidFill>
            <a:srgbClr val="FF0000"/>
          </a:solidFill>
          <a:ln w="9525">
            <a:noFill/>
            <a:miter lim="800000"/>
            <a:headEnd/>
            <a:tailEnd/>
          </a:ln>
        </p:spPr>
        <p:txBody>
          <a:bodyPr wrap="none" lIns="92075" tIns="46038" rIns="92075" bIns="46038" anchor="ctr"/>
          <a:lstStyle/>
          <a:p>
            <a:endParaRPr lang="en-US"/>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304800" y="457200"/>
          <a:ext cx="8686800" cy="83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a:bodyPr>
          <a:lstStyle/>
          <a:p>
            <a:pPr algn="r" rtl="1">
              <a:buNone/>
            </a:pPr>
            <a:r>
              <a:rPr lang="fa-IR" sz="2000" dirty="0" smtClean="0">
                <a:cs typeface="B Nazanin" pitchFamily="2" charset="-78"/>
              </a:rPr>
              <a:t>در شبكه</a:t>
            </a:r>
            <a:r>
              <a:rPr lang="en-US" sz="2000" dirty="0" smtClean="0">
                <a:cs typeface="B Nazanin" pitchFamily="2" charset="-78"/>
              </a:rPr>
              <a:t> </a:t>
            </a:r>
            <a:r>
              <a:rPr lang="en-US" sz="2000" dirty="0" err="1" smtClean="0">
                <a:cs typeface="B Nazanin" pitchFamily="2" charset="-78"/>
              </a:rPr>
              <a:t>Modbus</a:t>
            </a:r>
            <a:r>
              <a:rPr lang="en-US" sz="2000" dirty="0" smtClean="0">
                <a:cs typeface="B Nazanin" pitchFamily="2" charset="-78"/>
              </a:rPr>
              <a:t> Plus</a:t>
            </a:r>
            <a:r>
              <a:rPr lang="fa-IR" sz="2000" dirty="0" smtClean="0">
                <a:cs typeface="B Nazanin" pitchFamily="2" charset="-78"/>
              </a:rPr>
              <a:t> هر</a:t>
            </a:r>
            <a:r>
              <a:rPr lang="en-US" sz="2000" dirty="0" smtClean="0">
                <a:cs typeface="B Nazanin" pitchFamily="2" charset="-78"/>
              </a:rPr>
              <a:t>Node</a:t>
            </a:r>
            <a:r>
              <a:rPr lang="fa-IR" sz="2000" dirty="0" smtClean="0">
                <a:cs typeface="B Nazanin" pitchFamily="2" charset="-78"/>
              </a:rPr>
              <a:t> داراي يك آدرس بين 1 تا 64 است كه اين آدرس الزاماً نبايد به ترتيب باشد و ربطي هم به محل نصب فيزيكي وسيله ندارد صرفاً منحصر به فرد بودن آن الزامي است. هر </a:t>
            </a:r>
            <a:r>
              <a:rPr lang="en-US" sz="2000" dirty="0" smtClean="0">
                <a:cs typeface="B Nazanin" pitchFamily="2" charset="-78"/>
              </a:rPr>
              <a:t>Node</a:t>
            </a:r>
            <a:r>
              <a:rPr lang="fa-IR" sz="2000" dirty="0" smtClean="0">
                <a:cs typeface="B Nazanin" pitchFamily="2" charset="-78"/>
              </a:rPr>
              <a:t> زمانی اجازه دسترسي به باس دارد كه فريم </a:t>
            </a:r>
            <a:r>
              <a:rPr lang="en-US" sz="2000" dirty="0" smtClean="0">
                <a:cs typeface="B Nazanin" pitchFamily="2" charset="-78"/>
              </a:rPr>
              <a:t>Token</a:t>
            </a:r>
            <a:r>
              <a:rPr lang="fa-IR" sz="2000" dirty="0" smtClean="0">
                <a:cs typeface="B Nazanin" pitchFamily="2" charset="-78"/>
              </a:rPr>
              <a:t> در اختيارش باشد.</a:t>
            </a:r>
            <a:r>
              <a:rPr lang="en-US" sz="2000" dirty="0" smtClean="0">
                <a:cs typeface="B Nazanin" pitchFamily="2" charset="-78"/>
              </a:rPr>
              <a:t> </a:t>
            </a:r>
          </a:p>
          <a:p>
            <a:pPr algn="r" rtl="1">
              <a:buNone/>
            </a:pPr>
            <a:r>
              <a:rPr lang="en-US" sz="2800" dirty="0" smtClean="0">
                <a:solidFill>
                  <a:srgbClr val="FF0000"/>
                </a:solidFill>
                <a:cs typeface="B Nazanin" pitchFamily="2" charset="-78"/>
              </a:rPr>
              <a:t>Token</a:t>
            </a:r>
            <a:r>
              <a:rPr lang="fa-IR" sz="2800" dirty="0" smtClean="0">
                <a:solidFill>
                  <a:srgbClr val="FF0000"/>
                </a:solidFill>
                <a:cs typeface="B Nazanin" pitchFamily="2" charset="-78"/>
              </a:rPr>
              <a:t> گروهي از بيت هاي منطقي است كه بين </a:t>
            </a:r>
            <a:r>
              <a:rPr lang="en-US" sz="2800" dirty="0" smtClean="0">
                <a:solidFill>
                  <a:srgbClr val="FF0000"/>
                </a:solidFill>
                <a:cs typeface="B Nazanin" pitchFamily="2" charset="-78"/>
              </a:rPr>
              <a:t> Node</a:t>
            </a:r>
            <a:r>
              <a:rPr lang="fa-IR" sz="2800" dirty="0" smtClean="0">
                <a:solidFill>
                  <a:srgbClr val="FF0000"/>
                </a:solidFill>
                <a:cs typeface="B Nazanin" pitchFamily="2" charset="-78"/>
              </a:rPr>
              <a:t> ها به ترتيب آدرس آنها مي چرخد.</a:t>
            </a:r>
          </a:p>
          <a:p>
            <a:pPr algn="r" rtl="1">
              <a:buNone/>
            </a:pPr>
            <a:endParaRPr lang="fa-IR" sz="2800" dirty="0" smtClean="0">
              <a:solidFill>
                <a:srgbClr val="FF0000"/>
              </a:solidFill>
              <a:cs typeface="B Nazanin" pitchFamily="2" charset="-78"/>
            </a:endParaRPr>
          </a:p>
          <a:p>
            <a:pPr algn="r" rtl="1">
              <a:buNone/>
            </a:pPr>
            <a:r>
              <a:rPr lang="fa-IR" sz="2000" dirty="0" smtClean="0">
                <a:cs typeface="B Nazanin" pitchFamily="2" charset="-78"/>
              </a:rPr>
              <a:t>هر شبكه داراي </a:t>
            </a:r>
            <a:r>
              <a:rPr lang="en-US" sz="2000" dirty="0" smtClean="0">
                <a:cs typeface="B Nazanin" pitchFamily="2" charset="-78"/>
              </a:rPr>
              <a:t>Token</a:t>
            </a:r>
            <a:r>
              <a:rPr lang="fa-IR" sz="2000" dirty="0" smtClean="0">
                <a:cs typeface="B Nazanin" pitchFamily="2" charset="-78"/>
              </a:rPr>
              <a:t> مخصوص به خود مي باشد از اينرو وقتي چندين شبكه </a:t>
            </a:r>
            <a:r>
              <a:rPr lang="en-US" sz="2000" dirty="0" smtClean="0">
                <a:cs typeface="B Nazanin" pitchFamily="2" charset="-78"/>
              </a:rPr>
              <a:t> </a:t>
            </a:r>
            <a:r>
              <a:rPr lang="en-US" sz="2000" dirty="0" err="1" smtClean="0">
                <a:cs typeface="B Nazanin" pitchFamily="2" charset="-78"/>
              </a:rPr>
              <a:t>Modbus</a:t>
            </a:r>
            <a:r>
              <a:rPr lang="en-US" sz="2000" dirty="0" smtClean="0">
                <a:cs typeface="B Nazanin" pitchFamily="2" charset="-78"/>
              </a:rPr>
              <a:t> Plus</a:t>
            </a:r>
            <a:r>
              <a:rPr lang="fa-IR" sz="2000" dirty="0" smtClean="0">
                <a:cs typeface="B Nazanin" pitchFamily="2" charset="-78"/>
              </a:rPr>
              <a:t> توسط</a:t>
            </a:r>
            <a:r>
              <a:rPr lang="en-US" sz="2000" dirty="0" smtClean="0">
                <a:cs typeface="B Nazanin" pitchFamily="2" charset="-78"/>
              </a:rPr>
              <a:t> </a:t>
            </a:r>
            <a:r>
              <a:rPr lang="fa-IR" sz="2000" dirty="0" smtClean="0">
                <a:cs typeface="B Nazanin" pitchFamily="2" charset="-78"/>
              </a:rPr>
              <a:t> </a:t>
            </a:r>
            <a:r>
              <a:rPr lang="en-US" sz="2000" dirty="0" smtClean="0">
                <a:cs typeface="B Nazanin" pitchFamily="2" charset="-78"/>
              </a:rPr>
              <a:t>Bridge</a:t>
            </a:r>
            <a:r>
              <a:rPr lang="fa-IR" sz="2000" dirty="0" smtClean="0">
                <a:cs typeface="B Nazanin" pitchFamily="2" charset="-78"/>
              </a:rPr>
              <a:t> به يكديگر متصل ميشوند</a:t>
            </a:r>
            <a:r>
              <a:rPr lang="en-US" sz="2000" dirty="0" smtClean="0">
                <a:cs typeface="B Nazanin" pitchFamily="2" charset="-78"/>
              </a:rPr>
              <a:t> </a:t>
            </a:r>
            <a:r>
              <a:rPr lang="fa-IR" sz="2000" dirty="0" smtClean="0">
                <a:cs typeface="B Nazanin" pitchFamily="2" charset="-78"/>
              </a:rPr>
              <a:t> </a:t>
            </a:r>
            <a:r>
              <a:rPr lang="en-US" sz="2000" dirty="0" smtClean="0">
                <a:cs typeface="B Nazanin" pitchFamily="2" charset="-78"/>
              </a:rPr>
              <a:t>Token</a:t>
            </a:r>
            <a:r>
              <a:rPr lang="fa-IR" sz="2000" dirty="0" smtClean="0">
                <a:cs typeface="B Nazanin" pitchFamily="2" charset="-78"/>
              </a:rPr>
              <a:t> در هر قسمت جداگانه مي چرخد و</a:t>
            </a:r>
            <a:r>
              <a:rPr lang="en-US" sz="2000" dirty="0" smtClean="0">
                <a:cs typeface="B Nazanin" pitchFamily="2" charset="-78"/>
              </a:rPr>
              <a:t>Bridge </a:t>
            </a:r>
            <a:r>
              <a:rPr lang="fa-IR" sz="2000" dirty="0" smtClean="0">
                <a:cs typeface="B Nazanin" pitchFamily="2" charset="-78"/>
              </a:rPr>
              <a:t> اجازه عبور آن را نخواهد داد.</a:t>
            </a:r>
            <a:endParaRPr lang="en-US" sz="2000" dirty="0">
              <a:solidFill>
                <a:srgbClr val="FF0000"/>
              </a:solidFill>
              <a:cs typeface="B Nazanin" pitchFamily="2" charset="-78"/>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60</a:t>
            </a:fld>
            <a:endParaRPr lang="en-US"/>
          </a:p>
        </p:txBody>
      </p:sp>
    </p:spTree>
  </p:cSld>
  <p:clrMapOvr>
    <a:masterClrMapping/>
  </p:clrMapOvr>
  <p:transition>
    <p:pull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62" name="Picture 2"/>
          <p:cNvPicPr>
            <a:picLocks noGrp="1" noChangeAspect="1" noChangeArrowheads="1"/>
          </p:cNvPicPr>
          <p:nvPr>
            <p:ph idx="1"/>
          </p:nvPr>
        </p:nvPicPr>
        <p:blipFill>
          <a:blip r:embed="rId2"/>
          <a:srcRect/>
          <a:stretch>
            <a:fillRect/>
          </a:stretch>
        </p:blipFill>
        <p:spPr bwMode="auto">
          <a:xfrm>
            <a:off x="533400" y="762000"/>
            <a:ext cx="7848600" cy="586739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2">
            <a:schemeClr val="accent2">
              <a:shade val="50000"/>
            </a:schemeClr>
          </a:lnRef>
          <a:fillRef idx="1">
            <a:schemeClr val="accent2"/>
          </a:fillRef>
          <a:effectRef idx="0">
            <a:schemeClr val="accent2"/>
          </a:effectRef>
          <a:fontRef idx="minor">
            <a:schemeClr val="lt1"/>
          </a:fontRef>
        </p:style>
      </p:pic>
      <p:sp>
        <p:nvSpPr>
          <p:cNvPr id="4" name="Slide Number Placeholder 3"/>
          <p:cNvSpPr>
            <a:spLocks noGrp="1"/>
          </p:cNvSpPr>
          <p:nvPr>
            <p:ph type="sldNum" sz="quarter" idx="12"/>
          </p:nvPr>
        </p:nvSpPr>
        <p:spPr/>
        <p:txBody>
          <a:bodyPr/>
          <a:lstStyle/>
          <a:p>
            <a:fld id="{17F129A8-6A33-426F-AD5F-A19C24614A3D}" type="slidenum">
              <a:rPr lang="en-US" smtClean="0"/>
              <a:pPr/>
              <a:t>61</a:t>
            </a:fld>
            <a:endParaRPr lang="en-US"/>
          </a:p>
        </p:txBody>
      </p:sp>
    </p:spTree>
  </p:cSld>
  <p:clrMapOvr>
    <a:masterClrMapping/>
  </p:clrMapOvr>
  <p:transition>
    <p:pull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457200"/>
            <a:ext cx="8686800" cy="5867400"/>
          </a:xfrm>
        </p:spPr>
        <p:style>
          <a:lnRef idx="1">
            <a:schemeClr val="accent6"/>
          </a:lnRef>
          <a:fillRef idx="2">
            <a:schemeClr val="accent6"/>
          </a:fillRef>
          <a:effectRef idx="1">
            <a:schemeClr val="accent6"/>
          </a:effectRef>
          <a:fontRef idx="minor">
            <a:schemeClr val="dk1"/>
          </a:fontRef>
        </p:style>
        <p:txBody>
          <a:bodyPr>
            <a:normAutofit/>
          </a:bodyPr>
          <a:lstStyle/>
          <a:p>
            <a:pPr algn="r" rtl="1">
              <a:buNone/>
            </a:pPr>
            <a:r>
              <a:rPr lang="fa-IR" sz="2000" dirty="0" smtClean="0">
                <a:cs typeface="B Nazanin" pitchFamily="2" charset="-78"/>
              </a:rPr>
              <a:t>وقتي يك</a:t>
            </a:r>
            <a:r>
              <a:rPr lang="en-US" sz="2000" dirty="0" smtClean="0">
                <a:cs typeface="B Nazanin" pitchFamily="2" charset="-78"/>
              </a:rPr>
              <a:t>Node</a:t>
            </a:r>
            <a:r>
              <a:rPr lang="fa-IR" sz="2000" dirty="0" smtClean="0">
                <a:cs typeface="B Nazanin" pitchFamily="2" charset="-78"/>
              </a:rPr>
              <a:t> بخواهد به تبادل ديتا با ساير</a:t>
            </a:r>
            <a:r>
              <a:rPr lang="en-US" sz="2000" dirty="0" smtClean="0">
                <a:cs typeface="B Nazanin" pitchFamily="2" charset="-78"/>
              </a:rPr>
              <a:t>Node</a:t>
            </a:r>
            <a:r>
              <a:rPr lang="fa-IR" sz="2000" dirty="0" smtClean="0">
                <a:cs typeface="B Nazanin" pitchFamily="2" charset="-78"/>
              </a:rPr>
              <a:t> ها بپردازد ابتدا </a:t>
            </a:r>
            <a:r>
              <a:rPr lang="en-US" sz="2000" dirty="0" smtClean="0">
                <a:cs typeface="B Nazanin" pitchFamily="2" charset="-78"/>
              </a:rPr>
              <a:t>Token</a:t>
            </a:r>
            <a:r>
              <a:rPr lang="fa-IR" sz="2000" dirty="0" smtClean="0">
                <a:cs typeface="B Nazanin" pitchFamily="2" charset="-78"/>
              </a:rPr>
              <a:t> را در اختيار گرفته و آنرا بمدت حداقل 530 ميكروثانيه نگه ميدارد سپس قادر است پيام خود را ارسال نمايد در هر پيام آدرس گيرنده و فرستنده مشخص است. در شبكه هايي كه با </a:t>
            </a:r>
            <a:r>
              <a:rPr lang="en-US" sz="2000" dirty="0" smtClean="0">
                <a:cs typeface="B Nazanin" pitchFamily="2" charset="-78"/>
              </a:rPr>
              <a:t>Bridge</a:t>
            </a:r>
            <a:r>
              <a:rPr lang="fa-IR" sz="2000" dirty="0" smtClean="0">
                <a:cs typeface="B Nazanin" pitchFamily="2" charset="-78"/>
              </a:rPr>
              <a:t> </a:t>
            </a:r>
            <a:r>
              <a:rPr lang="en-US" sz="2000" dirty="0" smtClean="0">
                <a:cs typeface="B Nazanin" pitchFamily="2" charset="-78"/>
              </a:rPr>
              <a:t> </a:t>
            </a:r>
            <a:r>
              <a:rPr lang="fa-IR" sz="2000" dirty="0" smtClean="0">
                <a:cs typeface="B Nazanin" pitchFamily="2" charset="-78"/>
              </a:rPr>
              <a:t>به هم متصل شده اند مسير</a:t>
            </a:r>
            <a:r>
              <a:rPr lang="fa-IR" sz="2000" dirty="0" smtClean="0">
                <a:latin typeface="Arial" pitchFamily="34" charset="0"/>
                <a:cs typeface="B Nazanin" pitchFamily="2" charset="-78"/>
              </a:rPr>
              <a:t> </a:t>
            </a:r>
            <a:r>
              <a:rPr lang="en-US" sz="2000" dirty="0" smtClean="0">
                <a:latin typeface="Arial" pitchFamily="34" charset="0"/>
                <a:cs typeface="B Nazanin" pitchFamily="2" charset="-78"/>
              </a:rPr>
              <a:t>(route)</a:t>
            </a:r>
            <a:r>
              <a:rPr lang="fa-IR" sz="2000" dirty="0" smtClean="0">
                <a:latin typeface="Arial" pitchFamily="34" charset="0"/>
                <a:cs typeface="B Nazanin" pitchFamily="2" charset="-78"/>
              </a:rPr>
              <a:t> </a:t>
            </a:r>
            <a:r>
              <a:rPr lang="fa-IR" sz="2000" dirty="0" smtClean="0">
                <a:cs typeface="B Nazanin" pitchFamily="2" charset="-78"/>
              </a:rPr>
              <a:t>نيز در پيام مشخص ميگردد. با عبور </a:t>
            </a:r>
            <a:r>
              <a:rPr lang="en-US" sz="2000" dirty="0" smtClean="0">
                <a:cs typeface="B Nazanin" pitchFamily="2" charset="-78"/>
              </a:rPr>
              <a:t>Token</a:t>
            </a:r>
            <a:r>
              <a:rPr lang="fa-IR" sz="2000" dirty="0" smtClean="0">
                <a:cs typeface="B Nazanin" pitchFamily="2" charset="-78"/>
              </a:rPr>
              <a:t> هر </a:t>
            </a:r>
            <a:r>
              <a:rPr lang="en-US" sz="2000" dirty="0" smtClean="0">
                <a:cs typeface="B Nazanin" pitchFamily="2" charset="-78"/>
              </a:rPr>
              <a:t>Node</a:t>
            </a:r>
            <a:r>
              <a:rPr lang="fa-IR" sz="2000" dirty="0" smtClean="0">
                <a:cs typeface="B Nazanin" pitchFamily="2" charset="-78"/>
              </a:rPr>
              <a:t> ميتواند در يك ديتابيس سراسري </a:t>
            </a:r>
            <a:r>
              <a:rPr lang="en-US" sz="2000" dirty="0" smtClean="0">
                <a:cs typeface="B Nazanin" pitchFamily="2" charset="-78"/>
              </a:rPr>
              <a:t>(global)</a:t>
            </a:r>
            <a:r>
              <a:rPr lang="fa-IR" sz="2000" dirty="0" smtClean="0">
                <a:cs typeface="B Nazanin" pitchFamily="2" charset="-78"/>
              </a:rPr>
              <a:t>كه بصورت</a:t>
            </a:r>
            <a:r>
              <a:rPr lang="en-US" sz="2000" dirty="0" smtClean="0">
                <a:cs typeface="B Nazanin" pitchFamily="2" charset="-78"/>
              </a:rPr>
              <a:t> Broadcast</a:t>
            </a:r>
            <a:r>
              <a:rPr lang="fa-IR" sz="2000" dirty="0" smtClean="0">
                <a:cs typeface="B Nazanin" pitchFamily="2" charset="-78"/>
              </a:rPr>
              <a:t> براي تمام</a:t>
            </a:r>
            <a:r>
              <a:rPr lang="en-US" sz="2000" dirty="0" smtClean="0">
                <a:cs typeface="B Nazanin" pitchFamily="2" charset="-78"/>
              </a:rPr>
              <a:t> Node</a:t>
            </a:r>
            <a:r>
              <a:rPr lang="fa-IR" sz="2000" dirty="0" smtClean="0">
                <a:cs typeface="B Nazanin" pitchFamily="2" charset="-78"/>
              </a:rPr>
              <a:t> ها محسوب ميشود پيامي را بنويسد.</a:t>
            </a:r>
          </a:p>
          <a:p>
            <a:pPr algn="r" rtl="1">
              <a:buNone/>
            </a:pPr>
            <a:endParaRPr lang="fa-IR" sz="2000" dirty="0" smtClean="0">
              <a:cs typeface="B Nazanin" pitchFamily="2" charset="-78"/>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62</a:t>
            </a:fld>
            <a:endParaRPr lang="en-US"/>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457200"/>
            <a:ext cx="8686800" cy="5867400"/>
          </a:xfrm>
        </p:spPr>
        <p:style>
          <a:lnRef idx="1">
            <a:schemeClr val="accent6"/>
          </a:lnRef>
          <a:fillRef idx="2">
            <a:schemeClr val="accent6"/>
          </a:fillRef>
          <a:effectRef idx="1">
            <a:schemeClr val="accent6"/>
          </a:effectRef>
          <a:fontRef idx="minor">
            <a:schemeClr val="dk1"/>
          </a:fontRef>
        </p:style>
        <p:txBody>
          <a:bodyPr>
            <a:normAutofit/>
          </a:bodyPr>
          <a:lstStyle/>
          <a:p>
            <a:pPr algn="r" rtl="1">
              <a:buNone/>
            </a:pPr>
            <a:r>
              <a:rPr lang="fa-IR" sz="2000" dirty="0" smtClean="0">
                <a:cs typeface="B Nazanin" pitchFamily="2" charset="-78"/>
              </a:rPr>
              <a:t>وقتي يك</a:t>
            </a:r>
            <a:r>
              <a:rPr lang="en-US" sz="2000" dirty="0" smtClean="0">
                <a:cs typeface="B Nazanin" pitchFamily="2" charset="-78"/>
              </a:rPr>
              <a:t>Node</a:t>
            </a:r>
            <a:r>
              <a:rPr lang="fa-IR" sz="2000" dirty="0" smtClean="0">
                <a:cs typeface="B Nazanin" pitchFamily="2" charset="-78"/>
              </a:rPr>
              <a:t> بخواهد به تبادل ديتا با ساير</a:t>
            </a:r>
            <a:r>
              <a:rPr lang="en-US" sz="2000" dirty="0" smtClean="0">
                <a:cs typeface="B Nazanin" pitchFamily="2" charset="-78"/>
              </a:rPr>
              <a:t>Node</a:t>
            </a:r>
            <a:r>
              <a:rPr lang="fa-IR" sz="2000" dirty="0" smtClean="0">
                <a:cs typeface="B Nazanin" pitchFamily="2" charset="-78"/>
              </a:rPr>
              <a:t> ها بپردازد ابتدا </a:t>
            </a:r>
            <a:r>
              <a:rPr lang="en-US" sz="2000" dirty="0" smtClean="0">
                <a:cs typeface="B Nazanin" pitchFamily="2" charset="-78"/>
              </a:rPr>
              <a:t>Token</a:t>
            </a:r>
            <a:r>
              <a:rPr lang="fa-IR" sz="2000" dirty="0" smtClean="0">
                <a:cs typeface="B Nazanin" pitchFamily="2" charset="-78"/>
              </a:rPr>
              <a:t> را در اختيار گرفته و آنرا بمدت حداقل 530 ميكروثانيه نگه ميدارد سپس قادر است پيام خود را ارسال نمايد در هر پيام آدرس گيرنده و فرستنده مشخص است. در شبكه هايي كه با </a:t>
            </a:r>
            <a:r>
              <a:rPr lang="en-US" sz="2000" dirty="0" smtClean="0">
                <a:cs typeface="B Nazanin" pitchFamily="2" charset="-78"/>
              </a:rPr>
              <a:t>Bridge</a:t>
            </a:r>
            <a:r>
              <a:rPr lang="fa-IR" sz="2000" dirty="0" smtClean="0">
                <a:cs typeface="B Nazanin" pitchFamily="2" charset="-78"/>
              </a:rPr>
              <a:t> </a:t>
            </a:r>
            <a:r>
              <a:rPr lang="en-US" sz="2000" dirty="0" smtClean="0">
                <a:cs typeface="B Nazanin" pitchFamily="2" charset="-78"/>
              </a:rPr>
              <a:t> </a:t>
            </a:r>
            <a:r>
              <a:rPr lang="fa-IR" sz="2000" dirty="0" smtClean="0">
                <a:cs typeface="B Nazanin" pitchFamily="2" charset="-78"/>
              </a:rPr>
              <a:t>به هم متصل شده اند مسير</a:t>
            </a:r>
            <a:r>
              <a:rPr lang="fa-IR" sz="2000" dirty="0" smtClean="0">
                <a:latin typeface="Arial" pitchFamily="34" charset="0"/>
                <a:cs typeface="B Nazanin" pitchFamily="2" charset="-78"/>
              </a:rPr>
              <a:t> </a:t>
            </a:r>
            <a:r>
              <a:rPr lang="en-US" sz="2000" dirty="0" smtClean="0">
                <a:latin typeface="Arial" pitchFamily="34" charset="0"/>
                <a:cs typeface="B Nazanin" pitchFamily="2" charset="-78"/>
              </a:rPr>
              <a:t>(route)</a:t>
            </a:r>
            <a:r>
              <a:rPr lang="fa-IR" sz="2000" dirty="0" smtClean="0">
                <a:latin typeface="Arial" pitchFamily="34" charset="0"/>
                <a:cs typeface="B Nazanin" pitchFamily="2" charset="-78"/>
              </a:rPr>
              <a:t> </a:t>
            </a:r>
            <a:r>
              <a:rPr lang="fa-IR" sz="2000" dirty="0" smtClean="0">
                <a:cs typeface="B Nazanin" pitchFamily="2" charset="-78"/>
              </a:rPr>
              <a:t>نيز در پيام مشخص ميگردد. با عبور </a:t>
            </a:r>
            <a:r>
              <a:rPr lang="en-US" sz="2000" dirty="0" smtClean="0">
                <a:cs typeface="B Nazanin" pitchFamily="2" charset="-78"/>
              </a:rPr>
              <a:t>Token</a:t>
            </a:r>
            <a:r>
              <a:rPr lang="fa-IR" sz="2000" dirty="0" smtClean="0">
                <a:cs typeface="B Nazanin" pitchFamily="2" charset="-78"/>
              </a:rPr>
              <a:t> هر </a:t>
            </a:r>
            <a:r>
              <a:rPr lang="en-US" sz="2000" dirty="0" smtClean="0">
                <a:cs typeface="B Nazanin" pitchFamily="2" charset="-78"/>
              </a:rPr>
              <a:t>Node</a:t>
            </a:r>
            <a:r>
              <a:rPr lang="fa-IR" sz="2000" dirty="0" smtClean="0">
                <a:cs typeface="B Nazanin" pitchFamily="2" charset="-78"/>
              </a:rPr>
              <a:t> ميتواند در يك ديتابيس سراسري </a:t>
            </a:r>
            <a:r>
              <a:rPr lang="en-US" sz="2000" dirty="0" smtClean="0">
                <a:cs typeface="B Nazanin" pitchFamily="2" charset="-78"/>
              </a:rPr>
              <a:t>(global)</a:t>
            </a:r>
            <a:r>
              <a:rPr lang="fa-IR" sz="2000" dirty="0" smtClean="0">
                <a:cs typeface="B Nazanin" pitchFamily="2" charset="-78"/>
              </a:rPr>
              <a:t>كه بصورت</a:t>
            </a:r>
            <a:r>
              <a:rPr lang="en-US" sz="2000" dirty="0" smtClean="0">
                <a:cs typeface="B Nazanin" pitchFamily="2" charset="-78"/>
              </a:rPr>
              <a:t> Broadcast</a:t>
            </a:r>
            <a:r>
              <a:rPr lang="fa-IR" sz="2000" dirty="0" smtClean="0">
                <a:cs typeface="B Nazanin" pitchFamily="2" charset="-78"/>
              </a:rPr>
              <a:t> براي تمام</a:t>
            </a:r>
            <a:r>
              <a:rPr lang="en-US" sz="2000" dirty="0" smtClean="0">
                <a:cs typeface="B Nazanin" pitchFamily="2" charset="-78"/>
              </a:rPr>
              <a:t> Node</a:t>
            </a:r>
            <a:r>
              <a:rPr lang="fa-IR" sz="2000" dirty="0" smtClean="0">
                <a:cs typeface="B Nazanin" pitchFamily="2" charset="-78"/>
              </a:rPr>
              <a:t> ها محسوب ميشود پيامي را بنويسد.</a:t>
            </a:r>
          </a:p>
          <a:p>
            <a:pPr algn="r" rtl="1">
              <a:buNone/>
            </a:pPr>
            <a:endParaRPr lang="fa-IR" sz="2000" dirty="0" smtClean="0">
              <a:cs typeface="B Nazanin" pitchFamily="2" charset="-78"/>
            </a:endParaRPr>
          </a:p>
          <a:p>
            <a:pPr algn="r" rtl="1">
              <a:buNone/>
            </a:pPr>
            <a:r>
              <a:rPr lang="fa-IR" sz="2000" dirty="0" smtClean="0">
                <a:cs typeface="B Nazanin" pitchFamily="2" charset="-78"/>
              </a:rPr>
              <a:t>ديتاي </a:t>
            </a:r>
            <a:r>
              <a:rPr lang="en-US" sz="2000" dirty="0" smtClean="0">
                <a:cs typeface="B Nazanin" pitchFamily="2" charset="-78"/>
              </a:rPr>
              <a:t>Global </a:t>
            </a:r>
            <a:r>
              <a:rPr lang="fa-IR" sz="2000" dirty="0" smtClean="0">
                <a:cs typeface="B Nazanin" pitchFamily="2" charset="-78"/>
              </a:rPr>
              <a:t>بعنوان فيلدي در فريم </a:t>
            </a:r>
            <a:r>
              <a:rPr lang="en-US" sz="2000" dirty="0" smtClean="0">
                <a:cs typeface="B Nazanin" pitchFamily="2" charset="-78"/>
              </a:rPr>
              <a:t>Token</a:t>
            </a:r>
            <a:r>
              <a:rPr lang="fa-IR" sz="2000" dirty="0" smtClean="0">
                <a:cs typeface="B Nazanin" pitchFamily="2" charset="-78"/>
              </a:rPr>
              <a:t> قرار ميگيرد و همراه با آن در شبكه آزاد مي شود. ساير </a:t>
            </a:r>
            <a:r>
              <a:rPr lang="en-US" sz="2000" dirty="0" smtClean="0">
                <a:cs typeface="B Nazanin" pitchFamily="2" charset="-78"/>
              </a:rPr>
              <a:t>Node </a:t>
            </a:r>
            <a:r>
              <a:rPr lang="fa-IR" sz="2000" dirty="0" smtClean="0">
                <a:cs typeface="B Nazanin" pitchFamily="2" charset="-78"/>
              </a:rPr>
              <a:t>ها با مانيتور كردن </a:t>
            </a:r>
            <a:r>
              <a:rPr lang="en-US" sz="2000" dirty="0" smtClean="0">
                <a:cs typeface="B Nazanin" pitchFamily="2" charset="-78"/>
              </a:rPr>
              <a:t>Token</a:t>
            </a:r>
            <a:r>
              <a:rPr lang="fa-IR" sz="2000" dirty="0" smtClean="0">
                <a:cs typeface="B Nazanin" pitchFamily="2" charset="-78"/>
              </a:rPr>
              <a:t> فيلد </a:t>
            </a:r>
            <a:r>
              <a:rPr lang="en-US" sz="2000" dirty="0" smtClean="0">
                <a:cs typeface="B Nazanin" pitchFamily="2" charset="-78"/>
              </a:rPr>
              <a:t>Global Data</a:t>
            </a:r>
            <a:r>
              <a:rPr lang="fa-IR" sz="2000" dirty="0" smtClean="0">
                <a:cs typeface="B Nazanin" pitchFamily="2" charset="-78"/>
              </a:rPr>
              <a:t> را از آن جدا كرده و پيام را ميخوانند. اين روش امكان انتقال سريع آلارم ها و</a:t>
            </a:r>
            <a:r>
              <a:rPr lang="en-US" sz="2000" dirty="0" smtClean="0">
                <a:cs typeface="B Nazanin" pitchFamily="2" charset="-78"/>
              </a:rPr>
              <a:t> Set Point</a:t>
            </a:r>
            <a:r>
              <a:rPr lang="fa-IR" sz="2000" dirty="0" smtClean="0">
                <a:cs typeface="B Nazanin" pitchFamily="2" charset="-78"/>
              </a:rPr>
              <a:t> ها و ساير ديتا هاي مهم را فراهم مي سازد . بديهي است هر شبكه براي خودش داراي یک </a:t>
            </a:r>
            <a:r>
              <a:rPr lang="en-US" sz="2000" dirty="0" smtClean="0">
                <a:cs typeface="B Nazanin" pitchFamily="2" charset="-78"/>
              </a:rPr>
              <a:t>Global Data</a:t>
            </a:r>
            <a:r>
              <a:rPr lang="fa-IR" sz="2000" dirty="0" smtClean="0">
                <a:cs typeface="B Nazanin" pitchFamily="2" charset="-78"/>
              </a:rPr>
              <a:t> است كه نميتواند از</a:t>
            </a:r>
            <a:r>
              <a:rPr lang="en-US" sz="2000" dirty="0" smtClean="0">
                <a:cs typeface="B Nazanin" pitchFamily="2" charset="-78"/>
              </a:rPr>
              <a:t>  Bridge</a:t>
            </a:r>
            <a:r>
              <a:rPr lang="fa-IR" sz="2000" dirty="0" smtClean="0">
                <a:cs typeface="B Nazanin" pitchFamily="2" charset="-78"/>
              </a:rPr>
              <a:t>عبور كرده و به ساير شبكه ها منتقل شود. </a:t>
            </a:r>
          </a:p>
          <a:p>
            <a:pPr algn="r" rtl="1">
              <a:buNone/>
            </a:pPr>
            <a:endParaRPr lang="fa-IR" sz="2000" dirty="0" smtClean="0">
              <a:cs typeface="B Nazanin" pitchFamily="2" charset="-78"/>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63</a:t>
            </a:fld>
            <a:endParaRPr lang="en-US"/>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457200"/>
            <a:ext cx="8686800" cy="5867400"/>
          </a:xfrm>
        </p:spPr>
        <p:style>
          <a:lnRef idx="1">
            <a:schemeClr val="accent6"/>
          </a:lnRef>
          <a:fillRef idx="2">
            <a:schemeClr val="accent6"/>
          </a:fillRef>
          <a:effectRef idx="1">
            <a:schemeClr val="accent6"/>
          </a:effectRef>
          <a:fontRef idx="minor">
            <a:schemeClr val="dk1"/>
          </a:fontRef>
        </p:style>
        <p:txBody>
          <a:bodyPr>
            <a:normAutofit/>
          </a:bodyPr>
          <a:lstStyle/>
          <a:p>
            <a:pPr algn="r" rtl="1">
              <a:buNone/>
            </a:pPr>
            <a:r>
              <a:rPr lang="fa-IR" sz="2000" dirty="0" smtClean="0">
                <a:cs typeface="B Nazanin" pitchFamily="2" charset="-78"/>
              </a:rPr>
              <a:t>وقتي يك</a:t>
            </a:r>
            <a:r>
              <a:rPr lang="en-US" sz="2000" dirty="0" smtClean="0">
                <a:cs typeface="B Nazanin" pitchFamily="2" charset="-78"/>
              </a:rPr>
              <a:t>Node</a:t>
            </a:r>
            <a:r>
              <a:rPr lang="fa-IR" sz="2000" dirty="0" smtClean="0">
                <a:cs typeface="B Nazanin" pitchFamily="2" charset="-78"/>
              </a:rPr>
              <a:t> بخواهد به تبادل ديتا با ساير</a:t>
            </a:r>
            <a:r>
              <a:rPr lang="en-US" sz="2000" dirty="0" smtClean="0">
                <a:cs typeface="B Nazanin" pitchFamily="2" charset="-78"/>
              </a:rPr>
              <a:t>Node</a:t>
            </a:r>
            <a:r>
              <a:rPr lang="fa-IR" sz="2000" dirty="0" smtClean="0">
                <a:cs typeface="B Nazanin" pitchFamily="2" charset="-78"/>
              </a:rPr>
              <a:t> ها بپردازد ابتدا </a:t>
            </a:r>
            <a:r>
              <a:rPr lang="en-US" sz="2000" dirty="0" smtClean="0">
                <a:cs typeface="B Nazanin" pitchFamily="2" charset="-78"/>
              </a:rPr>
              <a:t>Token</a:t>
            </a:r>
            <a:r>
              <a:rPr lang="fa-IR" sz="2000" dirty="0" smtClean="0">
                <a:cs typeface="B Nazanin" pitchFamily="2" charset="-78"/>
              </a:rPr>
              <a:t> را در اختيار گرفته و آنرا بمدت حداقل 530 ميكروثانيه نگه ميدارد سپس قادر است پيام خود را ارسال نمايد در هر پيام آدرس گيرنده و فرستنده مشخص است. در شبكه هايي كه با </a:t>
            </a:r>
            <a:r>
              <a:rPr lang="en-US" sz="2000" dirty="0" smtClean="0">
                <a:cs typeface="B Nazanin" pitchFamily="2" charset="-78"/>
              </a:rPr>
              <a:t>Bridge</a:t>
            </a:r>
            <a:r>
              <a:rPr lang="fa-IR" sz="2000" dirty="0" smtClean="0">
                <a:cs typeface="B Nazanin" pitchFamily="2" charset="-78"/>
              </a:rPr>
              <a:t> </a:t>
            </a:r>
            <a:r>
              <a:rPr lang="en-US" sz="2000" dirty="0" smtClean="0">
                <a:cs typeface="B Nazanin" pitchFamily="2" charset="-78"/>
              </a:rPr>
              <a:t> </a:t>
            </a:r>
            <a:r>
              <a:rPr lang="fa-IR" sz="2000" dirty="0" smtClean="0">
                <a:cs typeface="B Nazanin" pitchFamily="2" charset="-78"/>
              </a:rPr>
              <a:t>به هم متصل شده اند مسير</a:t>
            </a:r>
            <a:r>
              <a:rPr lang="fa-IR" sz="2000" dirty="0" smtClean="0">
                <a:latin typeface="Arial" pitchFamily="34" charset="0"/>
                <a:cs typeface="B Nazanin" pitchFamily="2" charset="-78"/>
              </a:rPr>
              <a:t> </a:t>
            </a:r>
            <a:r>
              <a:rPr lang="en-US" sz="2000" dirty="0" smtClean="0">
                <a:latin typeface="Arial" pitchFamily="34" charset="0"/>
                <a:cs typeface="B Nazanin" pitchFamily="2" charset="-78"/>
              </a:rPr>
              <a:t>(route)</a:t>
            </a:r>
            <a:r>
              <a:rPr lang="fa-IR" sz="2000" dirty="0" smtClean="0">
                <a:latin typeface="Arial" pitchFamily="34" charset="0"/>
                <a:cs typeface="B Nazanin" pitchFamily="2" charset="-78"/>
              </a:rPr>
              <a:t> </a:t>
            </a:r>
            <a:r>
              <a:rPr lang="fa-IR" sz="2000" dirty="0" smtClean="0">
                <a:cs typeface="B Nazanin" pitchFamily="2" charset="-78"/>
              </a:rPr>
              <a:t>نيز در پيام مشخص ميگردد. با عبور </a:t>
            </a:r>
            <a:r>
              <a:rPr lang="en-US" sz="2000" dirty="0" smtClean="0">
                <a:cs typeface="B Nazanin" pitchFamily="2" charset="-78"/>
              </a:rPr>
              <a:t>Token</a:t>
            </a:r>
            <a:r>
              <a:rPr lang="fa-IR" sz="2000" dirty="0" smtClean="0">
                <a:cs typeface="B Nazanin" pitchFamily="2" charset="-78"/>
              </a:rPr>
              <a:t> هر </a:t>
            </a:r>
            <a:r>
              <a:rPr lang="en-US" sz="2000" dirty="0" smtClean="0">
                <a:cs typeface="B Nazanin" pitchFamily="2" charset="-78"/>
              </a:rPr>
              <a:t>Node</a:t>
            </a:r>
            <a:r>
              <a:rPr lang="fa-IR" sz="2000" dirty="0" smtClean="0">
                <a:cs typeface="B Nazanin" pitchFamily="2" charset="-78"/>
              </a:rPr>
              <a:t> ميتواند در يك ديتابيس سراسري </a:t>
            </a:r>
            <a:r>
              <a:rPr lang="en-US" sz="2000" dirty="0" smtClean="0">
                <a:cs typeface="B Nazanin" pitchFamily="2" charset="-78"/>
              </a:rPr>
              <a:t>(global)</a:t>
            </a:r>
            <a:r>
              <a:rPr lang="fa-IR" sz="2000" dirty="0" smtClean="0">
                <a:cs typeface="B Nazanin" pitchFamily="2" charset="-78"/>
              </a:rPr>
              <a:t>كه بصورت</a:t>
            </a:r>
            <a:r>
              <a:rPr lang="en-US" sz="2000" dirty="0" smtClean="0">
                <a:cs typeface="B Nazanin" pitchFamily="2" charset="-78"/>
              </a:rPr>
              <a:t> Broadcast</a:t>
            </a:r>
            <a:r>
              <a:rPr lang="fa-IR" sz="2000" dirty="0" smtClean="0">
                <a:cs typeface="B Nazanin" pitchFamily="2" charset="-78"/>
              </a:rPr>
              <a:t> براي تمام</a:t>
            </a:r>
            <a:r>
              <a:rPr lang="en-US" sz="2000" dirty="0" smtClean="0">
                <a:cs typeface="B Nazanin" pitchFamily="2" charset="-78"/>
              </a:rPr>
              <a:t> Node</a:t>
            </a:r>
            <a:r>
              <a:rPr lang="fa-IR" sz="2000" dirty="0" smtClean="0">
                <a:cs typeface="B Nazanin" pitchFamily="2" charset="-78"/>
              </a:rPr>
              <a:t> ها محسوب ميشود پيامي را بنويسد.</a:t>
            </a:r>
          </a:p>
          <a:p>
            <a:pPr algn="r" rtl="1">
              <a:buNone/>
            </a:pPr>
            <a:endParaRPr lang="fa-IR" sz="2000" dirty="0" smtClean="0">
              <a:cs typeface="B Nazanin" pitchFamily="2" charset="-78"/>
            </a:endParaRPr>
          </a:p>
          <a:p>
            <a:pPr algn="r" rtl="1">
              <a:buNone/>
            </a:pPr>
            <a:r>
              <a:rPr lang="fa-IR" sz="2000" dirty="0" smtClean="0">
                <a:cs typeface="B Nazanin" pitchFamily="2" charset="-78"/>
              </a:rPr>
              <a:t>ديتاي </a:t>
            </a:r>
            <a:r>
              <a:rPr lang="en-US" sz="2000" dirty="0" smtClean="0">
                <a:cs typeface="B Nazanin" pitchFamily="2" charset="-78"/>
              </a:rPr>
              <a:t>Global </a:t>
            </a:r>
            <a:r>
              <a:rPr lang="fa-IR" sz="2000" dirty="0" smtClean="0">
                <a:cs typeface="B Nazanin" pitchFamily="2" charset="-78"/>
              </a:rPr>
              <a:t>بعنوان فيلدي در فريم </a:t>
            </a:r>
            <a:r>
              <a:rPr lang="en-US" sz="2000" dirty="0" smtClean="0">
                <a:cs typeface="B Nazanin" pitchFamily="2" charset="-78"/>
              </a:rPr>
              <a:t>Token</a:t>
            </a:r>
            <a:r>
              <a:rPr lang="fa-IR" sz="2000" dirty="0" smtClean="0">
                <a:cs typeface="B Nazanin" pitchFamily="2" charset="-78"/>
              </a:rPr>
              <a:t> قرار ميگيرد و همراه با آن در شبكه آزاد مي شود. ساير </a:t>
            </a:r>
            <a:r>
              <a:rPr lang="en-US" sz="2000" dirty="0" smtClean="0">
                <a:cs typeface="B Nazanin" pitchFamily="2" charset="-78"/>
              </a:rPr>
              <a:t>Node </a:t>
            </a:r>
            <a:r>
              <a:rPr lang="fa-IR" sz="2000" dirty="0" smtClean="0">
                <a:cs typeface="B Nazanin" pitchFamily="2" charset="-78"/>
              </a:rPr>
              <a:t>ها با مانيتور كردن </a:t>
            </a:r>
            <a:r>
              <a:rPr lang="en-US" sz="2000" dirty="0" smtClean="0">
                <a:cs typeface="B Nazanin" pitchFamily="2" charset="-78"/>
              </a:rPr>
              <a:t>Token</a:t>
            </a:r>
            <a:r>
              <a:rPr lang="fa-IR" sz="2000" dirty="0" smtClean="0">
                <a:cs typeface="B Nazanin" pitchFamily="2" charset="-78"/>
              </a:rPr>
              <a:t> فيلد </a:t>
            </a:r>
            <a:r>
              <a:rPr lang="en-US" sz="2000" dirty="0" smtClean="0">
                <a:cs typeface="B Nazanin" pitchFamily="2" charset="-78"/>
              </a:rPr>
              <a:t>Global Data</a:t>
            </a:r>
            <a:r>
              <a:rPr lang="fa-IR" sz="2000" dirty="0" smtClean="0">
                <a:cs typeface="B Nazanin" pitchFamily="2" charset="-78"/>
              </a:rPr>
              <a:t> را از آن جدا كرده و پيام را ميخوانند. اين روش امكان انتقال سريع آلارم ها و</a:t>
            </a:r>
            <a:r>
              <a:rPr lang="en-US" sz="2000" dirty="0" smtClean="0">
                <a:cs typeface="B Nazanin" pitchFamily="2" charset="-78"/>
              </a:rPr>
              <a:t> Set Point</a:t>
            </a:r>
            <a:r>
              <a:rPr lang="fa-IR" sz="2000" dirty="0" smtClean="0">
                <a:cs typeface="B Nazanin" pitchFamily="2" charset="-78"/>
              </a:rPr>
              <a:t> ها و ساير ديتا هاي مهم را فراهم مي سازد . بديهي است هر شبكه براي خودش داراي یک </a:t>
            </a:r>
            <a:r>
              <a:rPr lang="en-US" sz="2000" dirty="0" smtClean="0">
                <a:cs typeface="B Nazanin" pitchFamily="2" charset="-78"/>
              </a:rPr>
              <a:t>Global Data</a:t>
            </a:r>
            <a:r>
              <a:rPr lang="fa-IR" sz="2000" dirty="0" smtClean="0">
                <a:cs typeface="B Nazanin" pitchFamily="2" charset="-78"/>
              </a:rPr>
              <a:t> است كه نميتواند از</a:t>
            </a:r>
            <a:r>
              <a:rPr lang="en-US" sz="2000" dirty="0" smtClean="0">
                <a:cs typeface="B Nazanin" pitchFamily="2" charset="-78"/>
              </a:rPr>
              <a:t>  Bridge</a:t>
            </a:r>
            <a:r>
              <a:rPr lang="fa-IR" sz="2000" dirty="0" smtClean="0">
                <a:cs typeface="B Nazanin" pitchFamily="2" charset="-78"/>
              </a:rPr>
              <a:t>عبور كرده و به ساير شبكه ها منتقل شود. </a:t>
            </a:r>
          </a:p>
          <a:p>
            <a:pPr algn="r" rtl="1">
              <a:buNone/>
            </a:pPr>
            <a:endParaRPr lang="fa-IR" sz="2000" dirty="0" smtClean="0">
              <a:cs typeface="B Nazanin" pitchFamily="2" charset="-78"/>
            </a:endParaRPr>
          </a:p>
          <a:p>
            <a:pPr algn="r" rtl="1">
              <a:buNone/>
            </a:pPr>
            <a:r>
              <a:rPr lang="fa-IR" sz="2000" dirty="0" smtClean="0">
                <a:cs typeface="B Nazanin" pitchFamily="2" charset="-78"/>
              </a:rPr>
              <a:t>هر </a:t>
            </a:r>
            <a:r>
              <a:rPr lang="en-US" sz="2000" dirty="0" smtClean="0">
                <a:cs typeface="B Nazanin" pitchFamily="2" charset="-78"/>
              </a:rPr>
              <a:t>Bridge</a:t>
            </a:r>
            <a:r>
              <a:rPr lang="fa-IR" sz="2000" dirty="0" smtClean="0">
                <a:cs typeface="B Nazanin" pitchFamily="2" charset="-78"/>
              </a:rPr>
              <a:t> نيز داراي آدرس</a:t>
            </a:r>
            <a:r>
              <a:rPr lang="en-US" sz="2000" dirty="0" smtClean="0">
                <a:cs typeface="B Nazanin" pitchFamily="2" charset="-78"/>
              </a:rPr>
              <a:t> Node</a:t>
            </a:r>
            <a:r>
              <a:rPr lang="fa-IR" sz="2000" dirty="0" smtClean="0">
                <a:cs typeface="B Nazanin" pitchFamily="2" charset="-78"/>
              </a:rPr>
              <a:t> روي شبكه است ولي از آنجا كه واسط بين دو شبكه ميباشد ميتواند روي هر شبكه يك آدرس </a:t>
            </a:r>
            <a:r>
              <a:rPr lang="en-US" sz="2000" dirty="0" smtClean="0">
                <a:cs typeface="B Nazanin" pitchFamily="2" charset="-78"/>
              </a:rPr>
              <a:t>Node</a:t>
            </a:r>
            <a:r>
              <a:rPr lang="fa-IR" sz="2000" dirty="0" smtClean="0">
                <a:cs typeface="B Nazanin" pitchFamily="2" charset="-78"/>
              </a:rPr>
              <a:t> داشته باشد. در شكل بعد ملاحظه ميشود كه </a:t>
            </a:r>
            <a:r>
              <a:rPr lang="en-US" sz="2000" dirty="0" smtClean="0">
                <a:cs typeface="B Nazanin" pitchFamily="2" charset="-78"/>
              </a:rPr>
              <a:t>Bridge</a:t>
            </a:r>
            <a:r>
              <a:rPr lang="fa-IR" sz="2000" dirty="0" smtClean="0">
                <a:cs typeface="B Nazanin" pitchFamily="2" charset="-78"/>
              </a:rPr>
              <a:t> بين شبكه </a:t>
            </a:r>
            <a:r>
              <a:rPr lang="en-US" sz="2000" dirty="0" smtClean="0">
                <a:cs typeface="B Nazanin" pitchFamily="2" charset="-78"/>
              </a:rPr>
              <a:t>A</a:t>
            </a:r>
            <a:r>
              <a:rPr lang="fa-IR" sz="2000" dirty="0" smtClean="0">
                <a:cs typeface="B Nazanin" pitchFamily="2" charset="-78"/>
              </a:rPr>
              <a:t>و </a:t>
            </a:r>
            <a:r>
              <a:rPr lang="en-US" sz="2000" dirty="0" smtClean="0">
                <a:cs typeface="B Nazanin" pitchFamily="2" charset="-78"/>
              </a:rPr>
              <a:t>B</a:t>
            </a:r>
            <a:r>
              <a:rPr lang="fa-IR" sz="2000" dirty="0" smtClean="0">
                <a:cs typeface="B Nazanin" pitchFamily="2" charset="-78"/>
              </a:rPr>
              <a:t> از ديد</a:t>
            </a:r>
            <a:r>
              <a:rPr lang="en-US" sz="2000" dirty="0" smtClean="0">
                <a:cs typeface="B Nazanin" pitchFamily="2" charset="-78"/>
              </a:rPr>
              <a:t> </a:t>
            </a:r>
            <a:r>
              <a:rPr lang="fa-IR" sz="2000" dirty="0" smtClean="0">
                <a:cs typeface="B Nazanin" pitchFamily="2" charset="-78"/>
              </a:rPr>
              <a:t>شبكه ََ</a:t>
            </a:r>
            <a:r>
              <a:rPr lang="en-US" sz="2000" dirty="0" smtClean="0">
                <a:cs typeface="B Nazanin" pitchFamily="2" charset="-78"/>
              </a:rPr>
              <a:t>A</a:t>
            </a:r>
            <a:r>
              <a:rPr lang="fa-IR" sz="2000" dirty="0" smtClean="0">
                <a:cs typeface="B Nazanin" pitchFamily="2" charset="-78"/>
              </a:rPr>
              <a:t> آدرس 22 و از ديد شبكه </a:t>
            </a:r>
            <a:r>
              <a:rPr lang="en-US" sz="2000" dirty="0" smtClean="0">
                <a:cs typeface="B Nazanin" pitchFamily="2" charset="-78"/>
              </a:rPr>
              <a:t>B</a:t>
            </a:r>
            <a:r>
              <a:rPr lang="fa-IR" sz="2000" dirty="0" smtClean="0">
                <a:cs typeface="B Nazanin" pitchFamily="2" charset="-78"/>
              </a:rPr>
              <a:t> با آدرس 25 شناخته ميشود ولي</a:t>
            </a:r>
            <a:r>
              <a:rPr lang="en-US" sz="2000" dirty="0" smtClean="0">
                <a:cs typeface="B Nazanin" pitchFamily="2" charset="-78"/>
              </a:rPr>
              <a:t> Bridge</a:t>
            </a:r>
            <a:r>
              <a:rPr lang="fa-IR" sz="2000" dirty="0" smtClean="0">
                <a:cs typeface="B Nazanin" pitchFamily="2" charset="-78"/>
              </a:rPr>
              <a:t> بين شبكه</a:t>
            </a:r>
            <a:r>
              <a:rPr lang="en-US" sz="2000" dirty="0" smtClean="0">
                <a:cs typeface="B Nazanin" pitchFamily="2" charset="-78"/>
              </a:rPr>
              <a:t> </a:t>
            </a:r>
            <a:r>
              <a:rPr lang="fa-IR" sz="2000" dirty="0" smtClean="0">
                <a:cs typeface="B Nazanin" pitchFamily="2" charset="-78"/>
              </a:rPr>
              <a:t> </a:t>
            </a:r>
            <a:r>
              <a:rPr lang="en-US" sz="2000" dirty="0" smtClean="0">
                <a:cs typeface="B Nazanin" pitchFamily="2" charset="-78"/>
              </a:rPr>
              <a:t>B</a:t>
            </a:r>
            <a:r>
              <a:rPr lang="fa-IR" sz="2000" dirty="0" smtClean="0">
                <a:cs typeface="B Nazanin" pitchFamily="2" charset="-78"/>
              </a:rPr>
              <a:t>و</a:t>
            </a:r>
            <a:r>
              <a:rPr lang="en-US" sz="2000" dirty="0" smtClean="0">
                <a:cs typeface="B Nazanin" pitchFamily="2" charset="-78"/>
              </a:rPr>
              <a:t> </a:t>
            </a:r>
            <a:r>
              <a:rPr lang="fa-IR" sz="2000" dirty="0" smtClean="0">
                <a:cs typeface="B Nazanin" pitchFamily="2" charset="-78"/>
              </a:rPr>
              <a:t> </a:t>
            </a:r>
            <a:r>
              <a:rPr lang="en-US" sz="2000" dirty="0" smtClean="0">
                <a:cs typeface="B Nazanin" pitchFamily="2" charset="-78"/>
              </a:rPr>
              <a:t>C</a:t>
            </a:r>
            <a:r>
              <a:rPr lang="fa-IR" sz="2000" dirty="0" smtClean="0">
                <a:cs typeface="B Nazanin" pitchFamily="2" charset="-78"/>
              </a:rPr>
              <a:t> از ديد هر دو شبكه با آدرس 20 مشخص ميشود .</a:t>
            </a:r>
            <a:endParaRPr lang="fa-IR" sz="2000" dirty="0" smtClean="0">
              <a:latin typeface="Arial" pitchFamily="34" charset="0"/>
              <a:cs typeface="B Nazanin" pitchFamily="2" charset="-78"/>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64</a:t>
            </a:fld>
            <a:endParaRPr lang="en-US"/>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304800" y="4572000"/>
            <a:ext cx="8229600" cy="2057400"/>
          </a:xfrm>
        </p:spPr>
        <p:style>
          <a:lnRef idx="1">
            <a:schemeClr val="accent6"/>
          </a:lnRef>
          <a:fillRef idx="2">
            <a:schemeClr val="accent6"/>
          </a:fillRef>
          <a:effectRef idx="1">
            <a:schemeClr val="accent6"/>
          </a:effectRef>
          <a:fontRef idx="minor">
            <a:schemeClr val="dk1"/>
          </a:fontRef>
        </p:style>
        <p:txBody>
          <a:bodyPr>
            <a:normAutofit/>
          </a:bodyPr>
          <a:lstStyle/>
          <a:p>
            <a:pPr algn="r" rtl="1">
              <a:buNone/>
            </a:pPr>
            <a:r>
              <a:rPr lang="fa-IR" sz="2000" dirty="0" smtClean="0">
                <a:cs typeface="B Nazanin" pitchFamily="2" charset="-78"/>
              </a:rPr>
              <a:t>اگر پيامي از </a:t>
            </a:r>
            <a:r>
              <a:rPr lang="en-US" sz="2000" dirty="0" smtClean="0">
                <a:cs typeface="B Nazanin" pitchFamily="2" charset="-78"/>
              </a:rPr>
              <a:t> Node</a:t>
            </a:r>
            <a:r>
              <a:rPr lang="fa-IR" sz="2000" dirty="0" smtClean="0">
                <a:cs typeface="B Nazanin" pitchFamily="2" charset="-78"/>
              </a:rPr>
              <a:t> يك شبكه به </a:t>
            </a:r>
            <a:r>
              <a:rPr lang="en-US" sz="2000" dirty="0" smtClean="0">
                <a:cs typeface="B Nazanin" pitchFamily="2" charset="-78"/>
              </a:rPr>
              <a:t>Node</a:t>
            </a:r>
            <a:r>
              <a:rPr lang="fa-IR" sz="2000" dirty="0" smtClean="0">
                <a:cs typeface="B Nazanin" pitchFamily="2" charset="-78"/>
              </a:rPr>
              <a:t>شبكه ديگري كه با به هم متصل شده اند ارسال شود ابتدا </a:t>
            </a:r>
            <a:r>
              <a:rPr lang="en-US" sz="2000" dirty="0" smtClean="0">
                <a:cs typeface="B Nazanin" pitchFamily="2" charset="-78"/>
              </a:rPr>
              <a:t>Bridge</a:t>
            </a:r>
            <a:r>
              <a:rPr lang="fa-IR" sz="2000" dirty="0" smtClean="0">
                <a:cs typeface="B Nazanin" pitchFamily="2" charset="-78"/>
              </a:rPr>
              <a:t> آنرا دريافت كرده و ذخيره مي كند سپس به محض اينكه </a:t>
            </a:r>
            <a:r>
              <a:rPr lang="en-US" sz="2000" dirty="0" smtClean="0">
                <a:cs typeface="B Nazanin" pitchFamily="2" charset="-78"/>
              </a:rPr>
              <a:t>Token</a:t>
            </a:r>
            <a:r>
              <a:rPr lang="fa-IR" sz="2000" dirty="0" smtClean="0">
                <a:cs typeface="B Nazanin" pitchFamily="2" charset="-78"/>
              </a:rPr>
              <a:t> شبكه دوم را گرفت پيام مزبور را همراه با آن به </a:t>
            </a:r>
            <a:r>
              <a:rPr lang="en-US" sz="2000" dirty="0" smtClean="0">
                <a:cs typeface="B Nazanin" pitchFamily="2" charset="-78"/>
              </a:rPr>
              <a:t>Node</a:t>
            </a:r>
            <a:r>
              <a:rPr lang="fa-IR" sz="2000" dirty="0" smtClean="0">
                <a:cs typeface="B Nazanin" pitchFamily="2" charset="-78"/>
              </a:rPr>
              <a:t> مورد نظر ارسال مي نمايد. هر فريم پيام شامل اطلاعات مسير</a:t>
            </a:r>
            <a:r>
              <a:rPr lang="en-US" sz="2000" dirty="0" smtClean="0">
                <a:cs typeface="B Nazanin" pitchFamily="2" charset="-78"/>
              </a:rPr>
              <a:t> (Route)</a:t>
            </a:r>
            <a:r>
              <a:rPr lang="fa-IR" sz="2000" dirty="0" smtClean="0">
                <a:cs typeface="B Nazanin" pitchFamily="2" charset="-78"/>
              </a:rPr>
              <a:t> است يعني آدرس</a:t>
            </a:r>
            <a:r>
              <a:rPr lang="en-US" sz="2000" dirty="0" smtClean="0">
                <a:cs typeface="B Nazanin" pitchFamily="2" charset="-78"/>
              </a:rPr>
              <a:t> Bridge</a:t>
            </a:r>
            <a:r>
              <a:rPr lang="fa-IR" sz="2000" dirty="0" smtClean="0">
                <a:cs typeface="B Nazanin" pitchFamily="2" charset="-78"/>
              </a:rPr>
              <a:t> هايي كه لازم است پيام از آنها بگذرد تا به مقصد برسد. ماكزيمم 4 آدرس </a:t>
            </a:r>
            <a:r>
              <a:rPr lang="en-US" sz="2000" dirty="0" smtClean="0">
                <a:cs typeface="B Nazanin" pitchFamily="2" charset="-78"/>
              </a:rPr>
              <a:t>Route</a:t>
            </a:r>
            <a:r>
              <a:rPr lang="fa-IR" sz="2000" dirty="0" smtClean="0">
                <a:cs typeface="B Nazanin" pitchFamily="2" charset="-78"/>
              </a:rPr>
              <a:t> ميتوان در فريم پيام بكار برد </a:t>
            </a:r>
            <a:r>
              <a:rPr lang="en-US" sz="2000" smtClean="0">
                <a:cs typeface="B Nazanin" pitchFamily="2" charset="-78"/>
              </a:rPr>
              <a:t>.</a:t>
            </a:r>
            <a:endParaRPr lang="en-US" sz="2000" dirty="0">
              <a:cs typeface="B Nazanin" pitchFamily="2" charset="-78"/>
            </a:endParaRPr>
          </a:p>
        </p:txBody>
      </p:sp>
      <p:sp>
        <p:nvSpPr>
          <p:cNvPr id="5" name="Slide Number Placeholder 4"/>
          <p:cNvSpPr>
            <a:spLocks noGrp="1"/>
          </p:cNvSpPr>
          <p:nvPr>
            <p:ph type="sldNum" sz="quarter" idx="12"/>
          </p:nvPr>
        </p:nvSpPr>
        <p:spPr/>
        <p:txBody>
          <a:bodyPr/>
          <a:lstStyle/>
          <a:p>
            <a:fld id="{17F129A8-6A33-426F-AD5F-A19C24614A3D}" type="slidenum">
              <a:rPr lang="en-US" smtClean="0"/>
              <a:pPr/>
              <a:t>65</a:t>
            </a:fld>
            <a:endParaRPr lang="en-US"/>
          </a:p>
        </p:txBody>
      </p:sp>
      <p:pic>
        <p:nvPicPr>
          <p:cNvPr id="41986" name="Picture 2"/>
          <p:cNvPicPr>
            <a:picLocks noChangeAspect="1" noChangeArrowheads="1"/>
          </p:cNvPicPr>
          <p:nvPr/>
        </p:nvPicPr>
        <p:blipFill>
          <a:blip r:embed="rId2"/>
          <a:srcRect/>
          <a:stretch>
            <a:fillRect/>
          </a:stretch>
        </p:blipFill>
        <p:spPr bwMode="auto">
          <a:xfrm>
            <a:off x="609600" y="228600"/>
            <a:ext cx="7680960" cy="4191000"/>
          </a:xfrm>
          <a:prstGeom prst="rect">
            <a:avLst/>
          </a:prstGeom>
          <a:noFill/>
          <a:ln w="9525">
            <a:noFill/>
            <a:miter lim="800000"/>
            <a:headEnd/>
            <a:tailEnd/>
          </a:ln>
          <a:effectLst/>
        </p:spPr>
      </p:pic>
    </p:spTree>
  </p:cSld>
  <p:clrMapOvr>
    <a:masterClrMapping/>
  </p:clrMapOvr>
  <p:transition>
    <p:pull di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4800" dirty="0" smtClean="0">
                <a:cs typeface="B Nazanin" pitchFamily="2" charset="-78"/>
              </a:rPr>
              <a:t>مثال</a:t>
            </a:r>
            <a:endParaRPr lang="en-US" sz="4800" dirty="0">
              <a:cs typeface="B Nazanin" pitchFamily="2" charset="-78"/>
            </a:endParaRPr>
          </a:p>
        </p:txBody>
      </p:sp>
      <p:sp>
        <p:nvSpPr>
          <p:cNvPr id="3" name="Content Placeholder 2"/>
          <p:cNvSpPr>
            <a:spLocks noGrp="1"/>
          </p:cNvSpPr>
          <p:nvPr>
            <p:ph idx="1"/>
          </p:nvPr>
        </p:nvSpPr>
        <p:spPr/>
        <p:txBody>
          <a:bodyPr>
            <a:normAutofit/>
          </a:bodyPr>
          <a:lstStyle/>
          <a:p>
            <a:pPr algn="r" rtl="1">
              <a:buNone/>
            </a:pPr>
            <a:r>
              <a:rPr lang="fa-IR" sz="2000" dirty="0" smtClean="0">
                <a:cs typeface="B Nazanin" pitchFamily="2" charset="-78"/>
              </a:rPr>
              <a:t>فرض كنيد كه در شكل زیر</a:t>
            </a:r>
            <a:r>
              <a:rPr lang="en-US" sz="2000" dirty="0" smtClean="0">
                <a:cs typeface="B Nazanin" pitchFamily="2" charset="-78"/>
              </a:rPr>
              <a:t>Node</a:t>
            </a:r>
            <a:r>
              <a:rPr lang="fa-IR" sz="2000" dirty="0" smtClean="0">
                <a:cs typeface="B Nazanin" pitchFamily="2" charset="-78"/>
              </a:rPr>
              <a:t> شماره 5 از شبكه </a:t>
            </a:r>
            <a:r>
              <a:rPr lang="en-US" sz="2000" dirty="0" smtClean="0">
                <a:cs typeface="B Nazanin" pitchFamily="2" charset="-78"/>
              </a:rPr>
              <a:t>A</a:t>
            </a:r>
            <a:r>
              <a:rPr lang="fa-IR" sz="2000" dirty="0" smtClean="0">
                <a:cs typeface="B Nazanin" pitchFamily="2" charset="-78"/>
              </a:rPr>
              <a:t>بخواهد پيامي را به شماره </a:t>
            </a:r>
            <a:r>
              <a:rPr lang="en-US" sz="2000" dirty="0" smtClean="0">
                <a:cs typeface="B Nazanin" pitchFamily="2" charset="-78"/>
              </a:rPr>
              <a:t>Node</a:t>
            </a:r>
            <a:r>
              <a:rPr lang="fa-IR" sz="2000" dirty="0" smtClean="0">
                <a:cs typeface="B Nazanin" pitchFamily="2" charset="-78"/>
              </a:rPr>
              <a:t>12 كه در شبكه</a:t>
            </a:r>
            <a:r>
              <a:rPr lang="en-US" sz="2000" dirty="0" smtClean="0">
                <a:cs typeface="B Nazanin" pitchFamily="2" charset="-78"/>
              </a:rPr>
              <a:t> B</a:t>
            </a:r>
            <a:r>
              <a:rPr lang="fa-IR" sz="2000" dirty="0" smtClean="0">
                <a:cs typeface="B Nazanin" pitchFamily="2" charset="-78"/>
              </a:rPr>
              <a:t>قرار دارد بفرستد براي اينكار:</a:t>
            </a:r>
            <a:endParaRPr lang="en-US" sz="2000" dirty="0">
              <a:cs typeface="B Nazanin" pitchFamily="2" charset="-78"/>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66</a:t>
            </a:fld>
            <a:endParaRPr lang="en-US"/>
          </a:p>
        </p:txBody>
      </p:sp>
      <p:pic>
        <p:nvPicPr>
          <p:cNvPr id="5" name="Picture 2"/>
          <p:cNvPicPr>
            <a:picLocks noChangeAspect="1" noChangeArrowheads="1"/>
          </p:cNvPicPr>
          <p:nvPr/>
        </p:nvPicPr>
        <p:blipFill>
          <a:blip r:embed="rId2"/>
          <a:srcRect/>
          <a:stretch>
            <a:fillRect/>
          </a:stretch>
        </p:blipFill>
        <p:spPr bwMode="auto">
          <a:xfrm>
            <a:off x="228600" y="2667000"/>
            <a:ext cx="8458199" cy="3733800"/>
          </a:xfrm>
          <a:prstGeom prst="rect">
            <a:avLst/>
          </a:prstGeom>
          <a:noFill/>
          <a:ln w="9525">
            <a:noFill/>
            <a:miter lim="800000"/>
            <a:headEnd/>
            <a:tailEnd/>
          </a:ln>
          <a:effectLst/>
        </p:spPr>
      </p:pic>
    </p:spTree>
  </p:cSld>
  <p:clrMapOvr>
    <a:masterClrMapping/>
  </p:clrMapOvr>
  <p:transition>
    <p:pull di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86800" cy="5013325"/>
          </a:xfrm>
        </p:spPr>
        <p:style>
          <a:lnRef idx="1">
            <a:schemeClr val="accent1"/>
          </a:lnRef>
          <a:fillRef idx="2">
            <a:schemeClr val="accent1"/>
          </a:fillRef>
          <a:effectRef idx="1">
            <a:schemeClr val="accent1"/>
          </a:effectRef>
          <a:fontRef idx="minor">
            <a:schemeClr val="dk1"/>
          </a:fontRef>
        </p:style>
        <p:txBody>
          <a:bodyPr>
            <a:normAutofit fontScale="85000" lnSpcReduction="10000"/>
          </a:bodyPr>
          <a:lstStyle/>
          <a:p>
            <a:pPr marL="514350" indent="-514350" algn="r" rtl="1">
              <a:buClr>
                <a:srgbClr val="FF0000"/>
              </a:buClr>
              <a:buSzPct val="80000"/>
              <a:buFont typeface="+mj-lt"/>
              <a:buAutoNum type="arabicPeriod"/>
            </a:pPr>
            <a:r>
              <a:rPr lang="fa-IR" sz="2000" b="1" dirty="0" smtClean="0">
                <a:latin typeface="Arial" pitchFamily="34" charset="0"/>
                <a:cs typeface="B Nazanin" pitchFamily="2" charset="-78"/>
              </a:rPr>
              <a:t>اولين آدرس</a:t>
            </a:r>
            <a:r>
              <a:rPr lang="en-US" sz="2000" b="1" dirty="0" smtClean="0">
                <a:latin typeface="Arial" pitchFamily="34" charset="0"/>
                <a:cs typeface="B Nazanin" pitchFamily="2" charset="-78"/>
              </a:rPr>
              <a:t> </a:t>
            </a:r>
            <a:r>
              <a:rPr lang="fa-IR" sz="2000" b="1" dirty="0" smtClean="0">
                <a:latin typeface="Arial" pitchFamily="34" charset="0"/>
                <a:cs typeface="B Nazanin" pitchFamily="2" charset="-78"/>
              </a:rPr>
              <a:t> </a:t>
            </a:r>
            <a:r>
              <a:rPr lang="en-US" sz="2000" b="1" dirty="0" smtClean="0">
                <a:latin typeface="Arial" pitchFamily="34" charset="0"/>
                <a:cs typeface="B Nazanin" pitchFamily="2" charset="-78"/>
              </a:rPr>
              <a:t>Route</a:t>
            </a:r>
            <a:r>
              <a:rPr lang="fa-IR" sz="2000" b="1" dirty="0" smtClean="0">
                <a:latin typeface="Arial" pitchFamily="34" charset="0"/>
                <a:cs typeface="B Nazanin" pitchFamily="2" charset="-78"/>
              </a:rPr>
              <a:t> آدرس </a:t>
            </a:r>
            <a:r>
              <a:rPr lang="en-US" sz="2000" b="1" dirty="0" smtClean="0">
                <a:latin typeface="Arial" pitchFamily="34" charset="0"/>
                <a:cs typeface="B Nazanin" pitchFamily="2" charset="-78"/>
              </a:rPr>
              <a:t>Bridge</a:t>
            </a:r>
            <a:r>
              <a:rPr lang="fa-IR" sz="2000" b="1" dirty="0" smtClean="0">
                <a:latin typeface="Arial" pitchFamily="34" charset="0"/>
                <a:cs typeface="B Nazanin" pitchFamily="2" charset="-78"/>
              </a:rPr>
              <a:t> بین </a:t>
            </a:r>
            <a:r>
              <a:rPr lang="en-US" sz="2000" b="1" dirty="0" smtClean="0">
                <a:latin typeface="Arial" pitchFamily="34" charset="0"/>
                <a:cs typeface="B Nazanin" pitchFamily="2" charset="-78"/>
              </a:rPr>
              <a:t>A</a:t>
            </a:r>
            <a:r>
              <a:rPr lang="fa-IR" sz="2000" b="1" dirty="0" smtClean="0">
                <a:latin typeface="Arial" pitchFamily="34" charset="0"/>
                <a:cs typeface="B Nazanin" pitchFamily="2" charset="-78"/>
              </a:rPr>
              <a:t>و </a:t>
            </a:r>
            <a:r>
              <a:rPr lang="en-US" sz="2000" b="1" dirty="0" smtClean="0">
                <a:latin typeface="Arial" pitchFamily="34" charset="0"/>
                <a:cs typeface="B Nazanin" pitchFamily="2" charset="-78"/>
              </a:rPr>
              <a:t>B</a:t>
            </a:r>
            <a:r>
              <a:rPr lang="fa-IR" sz="2000" b="1" dirty="0" smtClean="0">
                <a:latin typeface="Arial" pitchFamily="34" charset="0"/>
                <a:cs typeface="B Nazanin" pitchFamily="2" charset="-78"/>
              </a:rPr>
              <a:t> يعني 22 ميباشد</a:t>
            </a:r>
          </a:p>
          <a:p>
            <a:pPr marL="514350" indent="-514350" algn="r" rtl="1">
              <a:buClr>
                <a:srgbClr val="FF0000"/>
              </a:buClr>
              <a:buSzPct val="80000"/>
              <a:buFont typeface="+mj-lt"/>
              <a:buAutoNum type="arabicPeriod"/>
            </a:pPr>
            <a:r>
              <a:rPr lang="fa-IR" sz="2000" b="1" dirty="0" smtClean="0">
                <a:latin typeface="Arial" pitchFamily="34" charset="0"/>
                <a:cs typeface="B Nazanin" pitchFamily="2" charset="-78"/>
              </a:rPr>
              <a:t>دومين آدرس </a:t>
            </a:r>
            <a:r>
              <a:rPr lang="en-US" sz="2000" b="1" dirty="0" smtClean="0">
                <a:latin typeface="Arial" pitchFamily="34" charset="0"/>
                <a:cs typeface="B Nazanin" pitchFamily="2" charset="-78"/>
              </a:rPr>
              <a:t>Route</a:t>
            </a:r>
            <a:r>
              <a:rPr lang="fa-IR" sz="2000" b="1" dirty="0" smtClean="0">
                <a:latin typeface="Arial" pitchFamily="34" charset="0"/>
                <a:cs typeface="B Nazanin" pitchFamily="2" charset="-78"/>
              </a:rPr>
              <a:t> ادرس</a:t>
            </a:r>
            <a:r>
              <a:rPr lang="en-US" sz="2000" b="1" dirty="0" smtClean="0">
                <a:latin typeface="Arial" pitchFamily="34" charset="0"/>
                <a:cs typeface="B Nazanin" pitchFamily="2" charset="-78"/>
              </a:rPr>
              <a:t> Bridge</a:t>
            </a:r>
            <a:r>
              <a:rPr lang="fa-IR" sz="2000" b="1" dirty="0" smtClean="0">
                <a:latin typeface="Arial" pitchFamily="34" charset="0"/>
                <a:cs typeface="B Nazanin" pitchFamily="2" charset="-78"/>
              </a:rPr>
              <a:t> بين </a:t>
            </a:r>
            <a:r>
              <a:rPr lang="en-US" sz="2000" b="1" dirty="0" smtClean="0">
                <a:latin typeface="Arial" pitchFamily="34" charset="0"/>
                <a:cs typeface="B Nazanin" pitchFamily="2" charset="-78"/>
              </a:rPr>
              <a:t>B</a:t>
            </a:r>
            <a:r>
              <a:rPr lang="fa-IR" sz="2000" b="1" dirty="0" smtClean="0">
                <a:latin typeface="Arial" pitchFamily="34" charset="0"/>
                <a:cs typeface="B Nazanin" pitchFamily="2" charset="-78"/>
              </a:rPr>
              <a:t>و</a:t>
            </a:r>
            <a:r>
              <a:rPr lang="en-US" sz="2000" b="1" dirty="0" smtClean="0">
                <a:latin typeface="Arial" pitchFamily="34" charset="0"/>
                <a:cs typeface="B Nazanin" pitchFamily="2" charset="-78"/>
              </a:rPr>
              <a:t>C</a:t>
            </a:r>
            <a:r>
              <a:rPr lang="fa-IR" sz="2000" b="1" dirty="0" smtClean="0">
                <a:latin typeface="Arial" pitchFamily="34" charset="0"/>
                <a:cs typeface="B Nazanin" pitchFamily="2" charset="-78"/>
              </a:rPr>
              <a:t>  یعني20  ميباشد. توجه شود كه آدرس </a:t>
            </a:r>
            <a:r>
              <a:rPr lang="en-US" sz="2000" b="1" dirty="0" smtClean="0">
                <a:latin typeface="Arial" pitchFamily="34" charset="0"/>
                <a:cs typeface="B Nazanin" pitchFamily="2" charset="-78"/>
              </a:rPr>
              <a:t>Bridge</a:t>
            </a:r>
            <a:r>
              <a:rPr lang="fa-IR" sz="2000" b="1" dirty="0" smtClean="0">
                <a:latin typeface="Arial" pitchFamily="34" charset="0"/>
                <a:cs typeface="B Nazanin" pitchFamily="2" charset="-78"/>
              </a:rPr>
              <a:t> بين</a:t>
            </a:r>
            <a:r>
              <a:rPr lang="en-US" sz="2000" b="1" dirty="0" smtClean="0">
                <a:latin typeface="Arial" pitchFamily="34" charset="0"/>
                <a:cs typeface="B Nazanin" pitchFamily="2" charset="-78"/>
              </a:rPr>
              <a:t>A</a:t>
            </a:r>
            <a:r>
              <a:rPr lang="fa-IR" sz="2000" b="1" dirty="0" smtClean="0">
                <a:latin typeface="Arial" pitchFamily="34" charset="0"/>
                <a:cs typeface="B Nazanin" pitchFamily="2" charset="-78"/>
              </a:rPr>
              <a:t> و</a:t>
            </a:r>
            <a:r>
              <a:rPr lang="en-US" sz="2000" b="1" dirty="0" smtClean="0">
                <a:latin typeface="Arial" pitchFamily="34" charset="0"/>
                <a:cs typeface="B Nazanin" pitchFamily="2" charset="-78"/>
              </a:rPr>
              <a:t>B</a:t>
            </a:r>
            <a:r>
              <a:rPr lang="fa-IR" sz="2000" b="1" dirty="0" smtClean="0">
                <a:latin typeface="Arial" pitchFamily="34" charset="0"/>
                <a:cs typeface="B Nazanin" pitchFamily="2" charset="-78"/>
              </a:rPr>
              <a:t> از ديدگاه شبكه </a:t>
            </a:r>
            <a:r>
              <a:rPr lang="en-US" sz="2000" b="1" dirty="0" smtClean="0">
                <a:latin typeface="Arial" pitchFamily="34" charset="0"/>
                <a:cs typeface="B Nazanin" pitchFamily="2" charset="-78"/>
              </a:rPr>
              <a:t>B</a:t>
            </a:r>
            <a:r>
              <a:rPr lang="fa-IR" sz="2000" b="1" dirty="0" smtClean="0">
                <a:latin typeface="Arial" pitchFamily="34" charset="0"/>
                <a:cs typeface="B Nazanin" pitchFamily="2" charset="-78"/>
              </a:rPr>
              <a:t> آدرس 25 است و اين </a:t>
            </a:r>
            <a:r>
              <a:rPr lang="en-US" sz="2000" b="1" dirty="0" smtClean="0">
                <a:latin typeface="Arial" pitchFamily="34" charset="0"/>
                <a:cs typeface="B Nazanin" pitchFamily="2" charset="-78"/>
              </a:rPr>
              <a:t>Bridge</a:t>
            </a:r>
            <a:r>
              <a:rPr lang="fa-IR" sz="2000" b="1" dirty="0" smtClean="0">
                <a:latin typeface="Arial" pitchFamily="34" charset="0"/>
                <a:cs typeface="B Nazanin" pitchFamily="2" charset="-78"/>
              </a:rPr>
              <a:t> وقتي</a:t>
            </a:r>
            <a:r>
              <a:rPr lang="en-US" sz="2000" b="1" dirty="0" smtClean="0">
                <a:latin typeface="Arial" pitchFamily="34" charset="0"/>
                <a:cs typeface="B Nazanin" pitchFamily="2" charset="-78"/>
              </a:rPr>
              <a:t> </a:t>
            </a:r>
            <a:r>
              <a:rPr lang="fa-IR" sz="2000" b="1" dirty="0" smtClean="0">
                <a:latin typeface="Arial" pitchFamily="34" charset="0"/>
                <a:cs typeface="B Nazanin" pitchFamily="2" charset="-78"/>
              </a:rPr>
              <a:t> </a:t>
            </a:r>
            <a:r>
              <a:rPr lang="en-US" sz="2000" b="1" dirty="0" smtClean="0">
                <a:latin typeface="Arial" pitchFamily="34" charset="0"/>
                <a:cs typeface="B Nazanin" pitchFamily="2" charset="-78"/>
              </a:rPr>
              <a:t>Token</a:t>
            </a:r>
            <a:r>
              <a:rPr lang="fa-IR" sz="2000" b="1" dirty="0" smtClean="0">
                <a:latin typeface="Arial" pitchFamily="34" charset="0"/>
                <a:cs typeface="B Nazanin" pitchFamily="2" charset="-78"/>
              </a:rPr>
              <a:t> را بدست بياورد پيام را به </a:t>
            </a:r>
            <a:r>
              <a:rPr lang="en-US" sz="2000" b="1" dirty="0" smtClean="0">
                <a:latin typeface="Arial" pitchFamily="34" charset="0"/>
                <a:cs typeface="B Nazanin" pitchFamily="2" charset="-78"/>
              </a:rPr>
              <a:t>Node</a:t>
            </a:r>
            <a:r>
              <a:rPr lang="fa-IR" sz="2000" b="1" dirty="0" smtClean="0">
                <a:latin typeface="Arial" pitchFamily="34" charset="0"/>
                <a:cs typeface="B Nazanin" pitchFamily="2" charset="-78"/>
              </a:rPr>
              <a:t>شماره 20 روي شبكه </a:t>
            </a:r>
            <a:r>
              <a:rPr lang="en-US" sz="2000" b="1" dirty="0" smtClean="0">
                <a:latin typeface="Arial" pitchFamily="34" charset="0"/>
                <a:cs typeface="B Nazanin" pitchFamily="2" charset="-78"/>
              </a:rPr>
              <a:t>B</a:t>
            </a:r>
            <a:r>
              <a:rPr lang="fa-IR" sz="2000" b="1" dirty="0" smtClean="0">
                <a:latin typeface="Arial" pitchFamily="34" charset="0"/>
                <a:cs typeface="B Nazanin" pitchFamily="2" charset="-78"/>
              </a:rPr>
              <a:t> يعني </a:t>
            </a:r>
            <a:r>
              <a:rPr lang="en-US" sz="2000" b="1" dirty="0" smtClean="0">
                <a:latin typeface="Arial" pitchFamily="34" charset="0"/>
                <a:cs typeface="B Nazanin" pitchFamily="2" charset="-78"/>
              </a:rPr>
              <a:t>Bridge</a:t>
            </a:r>
            <a:r>
              <a:rPr lang="fa-IR" sz="2000" b="1" dirty="0" smtClean="0">
                <a:latin typeface="Arial" pitchFamily="34" charset="0"/>
                <a:cs typeface="B Nazanin" pitchFamily="2" charset="-78"/>
              </a:rPr>
              <a:t> ديگر ارسال ميدارد.</a:t>
            </a:r>
          </a:p>
          <a:p>
            <a:pPr marL="514350" indent="-514350" algn="r" rtl="1">
              <a:buClr>
                <a:srgbClr val="FF0000"/>
              </a:buClr>
              <a:buSzPct val="80000"/>
              <a:buFont typeface="+mj-lt"/>
              <a:buAutoNum type="arabicPeriod"/>
            </a:pPr>
            <a:r>
              <a:rPr lang="fa-IR" sz="2000" b="1" dirty="0" smtClean="0">
                <a:latin typeface="Arial" pitchFamily="34" charset="0"/>
                <a:cs typeface="B Nazanin" pitchFamily="2" charset="-78"/>
              </a:rPr>
              <a:t>سومين آدرس </a:t>
            </a:r>
            <a:r>
              <a:rPr lang="en-US" sz="2000" b="1" dirty="0" smtClean="0">
                <a:latin typeface="Arial" pitchFamily="34" charset="0"/>
                <a:cs typeface="B Nazanin" pitchFamily="2" charset="-78"/>
              </a:rPr>
              <a:t>Route</a:t>
            </a:r>
            <a:r>
              <a:rPr lang="fa-IR" sz="2000" b="1" dirty="0" smtClean="0">
                <a:latin typeface="Arial" pitchFamily="34" charset="0"/>
                <a:cs typeface="B Nazanin" pitchFamily="2" charset="-78"/>
              </a:rPr>
              <a:t> مربوط به آدرس</a:t>
            </a:r>
            <a:r>
              <a:rPr lang="en-US" sz="2000" b="1" dirty="0" smtClean="0">
                <a:latin typeface="Arial" pitchFamily="34" charset="0"/>
                <a:cs typeface="B Nazanin" pitchFamily="2" charset="-78"/>
              </a:rPr>
              <a:t> </a:t>
            </a:r>
            <a:r>
              <a:rPr lang="fa-IR" sz="2000" b="1" dirty="0" smtClean="0">
                <a:latin typeface="Arial" pitchFamily="34" charset="0"/>
                <a:cs typeface="B Nazanin" pitchFamily="2" charset="-78"/>
              </a:rPr>
              <a:t> </a:t>
            </a:r>
            <a:r>
              <a:rPr lang="en-US" sz="2000" b="1" dirty="0" smtClean="0">
                <a:latin typeface="Arial" pitchFamily="34" charset="0"/>
                <a:cs typeface="B Nazanin" pitchFamily="2" charset="-78"/>
              </a:rPr>
              <a:t>Node</a:t>
            </a:r>
            <a:r>
              <a:rPr lang="fa-IR" sz="2000" b="1" dirty="0" smtClean="0">
                <a:latin typeface="Arial" pitchFamily="34" charset="0"/>
                <a:cs typeface="B Nazanin" pitchFamily="2" charset="-78"/>
              </a:rPr>
              <a:t>مقصد است .</a:t>
            </a:r>
          </a:p>
          <a:p>
            <a:pPr marL="514350" indent="-514350" algn="r" rtl="1">
              <a:buClr>
                <a:srgbClr val="FF0000"/>
              </a:buClr>
              <a:buSzPct val="80000"/>
              <a:buFont typeface="+mj-lt"/>
              <a:buAutoNum type="arabicPeriod"/>
            </a:pPr>
            <a:r>
              <a:rPr lang="fa-IR" sz="2000" b="1" dirty="0" smtClean="0">
                <a:latin typeface="Arial" pitchFamily="34" charset="0"/>
                <a:cs typeface="B Nazanin" pitchFamily="2" charset="-78"/>
              </a:rPr>
              <a:t>ساير فيلدهاي آدرس </a:t>
            </a:r>
            <a:r>
              <a:rPr lang="en-US" sz="2000" b="1" dirty="0" smtClean="0">
                <a:latin typeface="Arial" pitchFamily="34" charset="0"/>
                <a:cs typeface="B Nazanin" pitchFamily="2" charset="-78"/>
              </a:rPr>
              <a:t>Route</a:t>
            </a:r>
            <a:r>
              <a:rPr lang="fa-IR" sz="2000" b="1" dirty="0" smtClean="0">
                <a:latin typeface="Arial" pitchFamily="34" charset="0"/>
                <a:cs typeface="B Nazanin" pitchFamily="2" charset="-78"/>
              </a:rPr>
              <a:t>با صفر پر ميشوند يعني </a:t>
            </a:r>
            <a:r>
              <a:rPr lang="en-US" sz="2000" b="1" dirty="0" smtClean="0">
                <a:latin typeface="Arial" pitchFamily="34" charset="0"/>
                <a:cs typeface="B Nazanin" pitchFamily="2" charset="-78"/>
              </a:rPr>
              <a:t> Forwarding</a:t>
            </a:r>
            <a:r>
              <a:rPr lang="fa-IR" sz="2000" b="1" dirty="0" smtClean="0">
                <a:latin typeface="Arial" pitchFamily="34" charset="0"/>
                <a:cs typeface="B Nazanin" pitchFamily="2" charset="-78"/>
              </a:rPr>
              <a:t>بيشتري لازم نيست.</a:t>
            </a:r>
          </a:p>
          <a:p>
            <a:pPr marL="514350" indent="-514350" algn="r" rtl="1">
              <a:buClr>
                <a:srgbClr val="FF0000"/>
              </a:buClr>
              <a:buSzPct val="80000"/>
              <a:buNone/>
            </a:pPr>
            <a:r>
              <a:rPr lang="fa-IR" sz="2000" b="1" dirty="0" smtClean="0">
                <a:latin typeface="Arial" pitchFamily="34" charset="0"/>
                <a:cs typeface="B Nazanin" pitchFamily="2" charset="-78"/>
              </a:rPr>
              <a:t>                                        </a:t>
            </a:r>
          </a:p>
          <a:p>
            <a:pPr marL="514350" indent="-514350" algn="r" rtl="1">
              <a:buClr>
                <a:srgbClr val="FF0000"/>
              </a:buClr>
              <a:buSzPct val="80000"/>
              <a:buFont typeface="+mj-lt"/>
              <a:buAutoNum type="arabicPeriod"/>
            </a:pPr>
            <a:endParaRPr lang="fa-IR" sz="2000" b="1" dirty="0" smtClean="0">
              <a:latin typeface="Arial" pitchFamily="34" charset="0"/>
              <a:cs typeface="B Nazanin" pitchFamily="2" charset="-78"/>
            </a:endParaRPr>
          </a:p>
          <a:p>
            <a:pPr marL="514350" indent="-514350" algn="ctr" rtl="1">
              <a:buClr>
                <a:srgbClr val="FF0000"/>
              </a:buClr>
              <a:buSzPct val="80000"/>
              <a:buNone/>
            </a:pPr>
            <a:r>
              <a:rPr lang="fa-IR" sz="2000" b="1" dirty="0" smtClean="0">
                <a:latin typeface="Arial" pitchFamily="34" charset="0"/>
                <a:cs typeface="B Nazanin" pitchFamily="2" charset="-78"/>
              </a:rPr>
              <a:t> </a:t>
            </a:r>
          </a:p>
          <a:p>
            <a:pPr marL="514350" indent="-514350" algn="ctr" rtl="1">
              <a:buClr>
                <a:srgbClr val="FF0000"/>
              </a:buClr>
              <a:buSzPct val="80000"/>
              <a:buNone/>
            </a:pPr>
            <a:endParaRPr lang="fa-IR" sz="2000" b="1" dirty="0" smtClean="0">
              <a:latin typeface="Arial" pitchFamily="34" charset="0"/>
              <a:cs typeface="B Nazanin" pitchFamily="2" charset="-78"/>
            </a:endParaRPr>
          </a:p>
          <a:p>
            <a:pPr marL="514350" indent="-514350" algn="ctr" rtl="1">
              <a:buClr>
                <a:srgbClr val="FF0000"/>
              </a:buClr>
              <a:buSzPct val="80000"/>
              <a:buNone/>
            </a:pPr>
            <a:endParaRPr lang="fa-IR" sz="2000" b="1" dirty="0" smtClean="0">
              <a:latin typeface="Arial" pitchFamily="34" charset="0"/>
              <a:cs typeface="B Nazanin" pitchFamily="2" charset="-78"/>
            </a:endParaRPr>
          </a:p>
          <a:p>
            <a:pPr marL="514350" indent="-514350" algn="ctr" rtl="1">
              <a:buClr>
                <a:srgbClr val="FF0000"/>
              </a:buClr>
              <a:buSzPct val="80000"/>
              <a:buNone/>
            </a:pPr>
            <a:endParaRPr lang="fa-IR" sz="2000" b="1" dirty="0" smtClean="0">
              <a:latin typeface="Arial" pitchFamily="34" charset="0"/>
              <a:cs typeface="B Nazanin" pitchFamily="2" charset="-78"/>
            </a:endParaRPr>
          </a:p>
          <a:p>
            <a:pPr marL="514350" indent="-514350" algn="ctr" rtl="1">
              <a:buClr>
                <a:srgbClr val="FF0000"/>
              </a:buClr>
              <a:buSzPct val="80000"/>
              <a:buNone/>
            </a:pPr>
            <a:endParaRPr lang="fa-IR" sz="2000" b="1" dirty="0" smtClean="0">
              <a:latin typeface="Arial" pitchFamily="34" charset="0"/>
              <a:cs typeface="B Nazanin" pitchFamily="2" charset="-78"/>
            </a:endParaRPr>
          </a:p>
          <a:p>
            <a:pPr marL="514350" indent="-514350" algn="r" rtl="1">
              <a:buClr>
                <a:srgbClr val="FF0000"/>
              </a:buClr>
              <a:buSzPct val="80000"/>
              <a:buNone/>
            </a:pPr>
            <a:r>
              <a:rPr lang="fa-IR" sz="2000" b="1" dirty="0" smtClean="0">
                <a:latin typeface="Arial" pitchFamily="34" charset="0"/>
                <a:cs typeface="B Nazanin" pitchFamily="2" charset="-78"/>
              </a:rPr>
              <a:t>وقتي </a:t>
            </a:r>
            <a:r>
              <a:rPr lang="en-US" sz="2000" b="1" dirty="0" smtClean="0">
                <a:latin typeface="Arial" pitchFamily="34" charset="0"/>
                <a:cs typeface="B Nazanin" pitchFamily="2" charset="-78"/>
              </a:rPr>
              <a:t>Bridge</a:t>
            </a:r>
            <a:r>
              <a:rPr lang="fa-IR" sz="2000" b="1" dirty="0" smtClean="0">
                <a:latin typeface="Arial" pitchFamily="34" charset="0"/>
                <a:cs typeface="B Nazanin" pitchFamily="2" charset="-78"/>
              </a:rPr>
              <a:t>اوليه يعني 22 پيام را ميگيرد آنرا بررسي ميكند و از آنجا كه آدرس </a:t>
            </a:r>
            <a:r>
              <a:rPr lang="en-US" sz="2000" b="1" dirty="0" smtClean="0">
                <a:latin typeface="Arial" pitchFamily="34" charset="0"/>
                <a:cs typeface="B Nazanin" pitchFamily="2" charset="-78"/>
              </a:rPr>
              <a:t> Route</a:t>
            </a:r>
            <a:r>
              <a:rPr lang="fa-IR" sz="2000" b="1" dirty="0" smtClean="0">
                <a:latin typeface="Arial" pitchFamily="34" charset="0"/>
                <a:cs typeface="B Nazanin" pitchFamily="2" charset="-78"/>
              </a:rPr>
              <a:t>هاي بعدي صفر نيست متوجه مي شود كه بايد آنرا به شبكه بعدي بفرستد. اين </a:t>
            </a:r>
            <a:r>
              <a:rPr lang="en-US" sz="2000" b="1" dirty="0" smtClean="0">
                <a:latin typeface="Arial" pitchFamily="34" charset="0"/>
                <a:cs typeface="B Nazanin" pitchFamily="2" charset="-78"/>
              </a:rPr>
              <a:t>Bridge</a:t>
            </a:r>
            <a:r>
              <a:rPr lang="fa-IR" sz="2000" b="1" dirty="0" smtClean="0">
                <a:latin typeface="Arial" pitchFamily="34" charset="0"/>
                <a:cs typeface="B Nazanin" pitchFamily="2" charset="-78"/>
              </a:rPr>
              <a:t>آدرس خودش را بر مي دارد و آدرس </a:t>
            </a:r>
            <a:r>
              <a:rPr lang="en-US" sz="2000" b="1" dirty="0" smtClean="0">
                <a:latin typeface="Arial" pitchFamily="34" charset="0"/>
                <a:cs typeface="B Nazanin" pitchFamily="2" charset="-78"/>
              </a:rPr>
              <a:t>Route</a:t>
            </a:r>
            <a:r>
              <a:rPr lang="fa-IR" sz="2000" b="1" dirty="0" smtClean="0">
                <a:latin typeface="Arial" pitchFamily="34" charset="0"/>
                <a:cs typeface="B Nazanin" pitchFamily="2" charset="-78"/>
              </a:rPr>
              <a:t>هاي موجود در پيام را به چپ شيفت داده و بيتهاي سمت راست را با صفر پر ميكند بدين ترتيب آدرس</a:t>
            </a:r>
            <a:r>
              <a:rPr lang="en-US" sz="2000" b="1" dirty="0" smtClean="0">
                <a:latin typeface="Arial" pitchFamily="34" charset="0"/>
                <a:cs typeface="B Nazanin" pitchFamily="2" charset="-78"/>
              </a:rPr>
              <a:t> 20</a:t>
            </a:r>
            <a:r>
              <a:rPr lang="fa-IR" sz="2000" b="1" dirty="0" smtClean="0">
                <a:latin typeface="Arial" pitchFamily="34" charset="0"/>
                <a:cs typeface="B Nazanin" pitchFamily="2" charset="-78"/>
              </a:rPr>
              <a:t> در اولين فيلد</a:t>
            </a:r>
            <a:r>
              <a:rPr lang="en-US" sz="2000" b="1" dirty="0" smtClean="0">
                <a:latin typeface="Arial" pitchFamily="34" charset="0"/>
                <a:cs typeface="B Nazanin" pitchFamily="2" charset="-78"/>
              </a:rPr>
              <a:t> </a:t>
            </a:r>
            <a:r>
              <a:rPr lang="fa-IR" sz="2000" b="1" dirty="0" smtClean="0">
                <a:latin typeface="Arial" pitchFamily="34" charset="0"/>
                <a:cs typeface="B Nazanin" pitchFamily="2" charset="-78"/>
              </a:rPr>
              <a:t> </a:t>
            </a:r>
            <a:r>
              <a:rPr lang="en-US" sz="2000" b="1" dirty="0" smtClean="0">
                <a:latin typeface="Arial" pitchFamily="34" charset="0"/>
                <a:cs typeface="B Nazanin" pitchFamily="2" charset="-78"/>
              </a:rPr>
              <a:t>Route</a:t>
            </a:r>
            <a:r>
              <a:rPr lang="fa-IR" sz="2000" b="1" dirty="0" smtClean="0">
                <a:latin typeface="Arial" pitchFamily="34" charset="0"/>
                <a:cs typeface="B Nazanin" pitchFamily="2" charset="-78"/>
              </a:rPr>
              <a:t>قرار ميگيرد . اين </a:t>
            </a:r>
            <a:r>
              <a:rPr lang="en-US" sz="2000" b="1" dirty="0" smtClean="0">
                <a:latin typeface="Arial" pitchFamily="34" charset="0"/>
                <a:cs typeface="B Nazanin" pitchFamily="2" charset="-78"/>
              </a:rPr>
              <a:t>Bridge</a:t>
            </a:r>
            <a:r>
              <a:rPr lang="fa-IR" sz="2000" b="1" dirty="0" smtClean="0">
                <a:latin typeface="Arial" pitchFamily="34" charset="0"/>
                <a:cs typeface="B Nazanin" pitchFamily="2" charset="-78"/>
              </a:rPr>
              <a:t>با دريافت</a:t>
            </a:r>
            <a:r>
              <a:rPr lang="en-US" sz="2000" b="1" dirty="0" smtClean="0">
                <a:latin typeface="Arial" pitchFamily="34" charset="0"/>
                <a:cs typeface="B Nazanin" pitchFamily="2" charset="-78"/>
              </a:rPr>
              <a:t> </a:t>
            </a:r>
            <a:r>
              <a:rPr lang="fa-IR" sz="2000" b="1" dirty="0" smtClean="0">
                <a:latin typeface="Arial" pitchFamily="34" charset="0"/>
                <a:cs typeface="B Nazanin" pitchFamily="2" charset="-78"/>
              </a:rPr>
              <a:t> </a:t>
            </a:r>
            <a:r>
              <a:rPr lang="en-US" sz="2000" b="1" dirty="0" smtClean="0">
                <a:latin typeface="Arial" pitchFamily="34" charset="0"/>
                <a:cs typeface="B Nazanin" pitchFamily="2" charset="-78"/>
              </a:rPr>
              <a:t>Token</a:t>
            </a:r>
            <a:r>
              <a:rPr lang="fa-IR" sz="2000" b="1" dirty="0" smtClean="0">
                <a:latin typeface="Arial" pitchFamily="34" charset="0"/>
                <a:cs typeface="B Nazanin" pitchFamily="2" charset="-78"/>
              </a:rPr>
              <a:t>فريم مزبور را به </a:t>
            </a:r>
            <a:r>
              <a:rPr lang="en-US" sz="2000" b="1" dirty="0" smtClean="0">
                <a:latin typeface="Arial" pitchFamily="34" charset="0"/>
                <a:cs typeface="B Nazanin" pitchFamily="2" charset="-78"/>
              </a:rPr>
              <a:t>Node</a:t>
            </a:r>
            <a:r>
              <a:rPr lang="fa-IR" sz="2000" b="1" dirty="0" smtClean="0">
                <a:latin typeface="Arial" pitchFamily="34" charset="0"/>
                <a:cs typeface="B Nazanin" pitchFamily="2" charset="-78"/>
              </a:rPr>
              <a:t>شماره 20 ارسالمينمايد.عملكرد</a:t>
            </a:r>
            <a:r>
              <a:rPr lang="en-US" sz="2000" b="1" dirty="0" smtClean="0">
                <a:latin typeface="Arial" pitchFamily="34" charset="0"/>
                <a:cs typeface="B Nazanin" pitchFamily="2" charset="-78"/>
              </a:rPr>
              <a:t> </a:t>
            </a:r>
            <a:r>
              <a:rPr lang="fa-IR" sz="2000" b="1" dirty="0" smtClean="0">
                <a:latin typeface="Arial" pitchFamily="34" charset="0"/>
                <a:cs typeface="B Nazanin" pitchFamily="2" charset="-78"/>
              </a:rPr>
              <a:t> </a:t>
            </a:r>
            <a:r>
              <a:rPr lang="en-US" sz="2000" b="1" dirty="0" smtClean="0">
                <a:latin typeface="Arial" pitchFamily="34" charset="0"/>
                <a:cs typeface="B Nazanin" pitchFamily="2" charset="-78"/>
              </a:rPr>
              <a:t>Bridge</a:t>
            </a:r>
            <a:r>
              <a:rPr lang="fa-IR" sz="2000" b="1" dirty="0" smtClean="0">
                <a:latin typeface="Arial" pitchFamily="34" charset="0"/>
                <a:cs typeface="B Nazanin" pitchFamily="2" charset="-78"/>
              </a:rPr>
              <a:t>شماره 20 براي</a:t>
            </a:r>
            <a:r>
              <a:rPr lang="en-US" sz="2000" b="1" dirty="0" smtClean="0">
                <a:latin typeface="Arial" pitchFamily="34" charset="0"/>
                <a:cs typeface="B Nazanin" pitchFamily="2" charset="-78"/>
              </a:rPr>
              <a:t> </a:t>
            </a:r>
            <a:r>
              <a:rPr lang="fa-IR" sz="2000" b="1" dirty="0" smtClean="0">
                <a:latin typeface="Arial" pitchFamily="34" charset="0"/>
                <a:cs typeface="B Nazanin" pitchFamily="2" charset="-78"/>
              </a:rPr>
              <a:t> </a:t>
            </a:r>
            <a:r>
              <a:rPr lang="en-US" sz="2000" b="1" dirty="0" smtClean="0">
                <a:latin typeface="Arial" pitchFamily="34" charset="0"/>
                <a:cs typeface="B Nazanin" pitchFamily="2" charset="-78"/>
              </a:rPr>
              <a:t>Routing</a:t>
            </a:r>
            <a:r>
              <a:rPr lang="fa-IR" sz="2000" b="1" dirty="0" smtClean="0">
                <a:latin typeface="Arial" pitchFamily="34" charset="0"/>
                <a:cs typeface="B Nazanin" pitchFamily="2" charset="-78"/>
              </a:rPr>
              <a:t>نيز به همين منوال است. </a:t>
            </a:r>
            <a:endParaRPr lang="en-US" sz="2000" b="1" dirty="0">
              <a:latin typeface="Arial" pitchFamily="34" charset="0"/>
              <a:cs typeface="B Nazanin" pitchFamily="2" charset="-78"/>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67</a:t>
            </a:fld>
            <a:endParaRPr lang="en-US"/>
          </a:p>
        </p:txBody>
      </p:sp>
      <p:pic>
        <p:nvPicPr>
          <p:cNvPr id="5" name="Picture 2"/>
          <p:cNvPicPr>
            <a:picLocks noChangeAspect="1" noChangeArrowheads="1"/>
          </p:cNvPicPr>
          <p:nvPr/>
        </p:nvPicPr>
        <p:blipFill>
          <a:blip r:embed="rId3"/>
          <a:srcRect/>
          <a:stretch>
            <a:fillRect/>
          </a:stretch>
        </p:blipFill>
        <p:spPr bwMode="auto">
          <a:xfrm>
            <a:off x="1066800" y="2895600"/>
            <a:ext cx="7315200" cy="1524000"/>
          </a:xfrm>
          <a:prstGeom prst="rect">
            <a:avLst/>
          </a:prstGeom>
          <a:noFill/>
          <a:ln w="9525">
            <a:noFill/>
            <a:miter lim="800000"/>
            <a:headEnd/>
            <a:tailEnd/>
          </a:ln>
          <a:effectLst/>
        </p:spPr>
      </p:pic>
    </p:spTree>
  </p:cSld>
  <p:clrMapOvr>
    <a:masterClrMapping/>
  </p:clrMapOvr>
  <p:transition>
    <p:pull di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style>
          <a:lnRef idx="2">
            <a:schemeClr val="accent3"/>
          </a:lnRef>
          <a:fillRef idx="1">
            <a:schemeClr val="lt1"/>
          </a:fillRef>
          <a:effectRef idx="0">
            <a:schemeClr val="accent3"/>
          </a:effectRef>
          <a:fontRef idx="minor">
            <a:schemeClr val="dk1"/>
          </a:fontRef>
        </p:style>
        <p:txBody>
          <a:bodyPr>
            <a:normAutofit fontScale="90000"/>
          </a:bodyPr>
          <a:lstStyle/>
          <a:p>
            <a:pPr algn="r" rtl="1"/>
            <a:r>
              <a:rPr lang="en-US" sz="2400" dirty="0" smtClean="0">
                <a:solidFill>
                  <a:srgbClr val="FF0000"/>
                </a:solidFill>
                <a:cs typeface="B Nazanin" pitchFamily="2" charset="-78"/>
              </a:rPr>
              <a:t/>
            </a:r>
            <a:br>
              <a:rPr lang="en-US" sz="2400" dirty="0" smtClean="0">
                <a:solidFill>
                  <a:srgbClr val="FF0000"/>
                </a:solidFill>
                <a:cs typeface="B Nazanin" pitchFamily="2" charset="-78"/>
              </a:rPr>
            </a:br>
            <a:r>
              <a:rPr lang="fa-IR" sz="2400" b="1" i="1" dirty="0" smtClean="0">
                <a:solidFill>
                  <a:srgbClr val="FF0000"/>
                </a:solidFill>
                <a:cs typeface="B Nazanin" pitchFamily="2" charset="-78"/>
              </a:rPr>
              <a:t>ارتباط </a:t>
            </a:r>
            <a:r>
              <a:rPr lang="en-US" sz="2400" b="1" i="1" dirty="0" err="1" smtClean="0">
                <a:solidFill>
                  <a:srgbClr val="FF0000"/>
                </a:solidFill>
                <a:cs typeface="B Nazanin" pitchFamily="2" charset="-78"/>
              </a:rPr>
              <a:t>Modbus</a:t>
            </a:r>
            <a:r>
              <a:rPr lang="en-US" sz="2400" b="1" i="1" dirty="0" smtClean="0">
                <a:solidFill>
                  <a:srgbClr val="FF0000"/>
                </a:solidFill>
                <a:cs typeface="B Nazanin" pitchFamily="2" charset="-78"/>
              </a:rPr>
              <a:t> Plus</a:t>
            </a:r>
            <a:r>
              <a:rPr lang="fa-IR" sz="2400" b="1" i="1" dirty="0" smtClean="0">
                <a:solidFill>
                  <a:srgbClr val="FF0000"/>
                </a:solidFill>
                <a:cs typeface="B Nazanin" pitchFamily="2" charset="-78"/>
              </a:rPr>
              <a:t> با وسايل سريال از طريق </a:t>
            </a:r>
            <a:r>
              <a:rPr lang="en-US" sz="2400" b="1" i="1" dirty="0" smtClean="0">
                <a:solidFill>
                  <a:srgbClr val="FF0000"/>
                </a:solidFill>
                <a:cs typeface="B Nazanin" pitchFamily="2" charset="-78"/>
              </a:rPr>
              <a:t>Bridge</a:t>
            </a:r>
            <a:endParaRPr lang="en-US" sz="2400" b="1" i="1" dirty="0">
              <a:solidFill>
                <a:srgbClr val="FF0000"/>
              </a:solidFill>
              <a:cs typeface="B Nazanin" pitchFamily="2" charset="-78"/>
            </a:endParaRPr>
          </a:p>
        </p:txBody>
      </p:sp>
      <p:sp>
        <p:nvSpPr>
          <p:cNvPr id="12" name="Content Placeholder 11"/>
          <p:cNvSpPr>
            <a:spLocks noGrp="1"/>
          </p:cNvSpPr>
          <p:nvPr>
            <p:ph idx="1"/>
          </p:nvPr>
        </p:nvSpPr>
        <p:spPr>
          <a:xfrm>
            <a:off x="457200" y="1219200"/>
            <a:ext cx="8229600" cy="5105400"/>
          </a:xfrm>
        </p:spPr>
        <p:txBody>
          <a:bodyPr>
            <a:normAutofit/>
          </a:bodyPr>
          <a:lstStyle/>
          <a:p>
            <a:pPr algn="r" rtl="1">
              <a:buNone/>
            </a:pPr>
            <a:r>
              <a:rPr lang="fa-IR" sz="2000" b="1" dirty="0" smtClean="0">
                <a:cs typeface="B Nazanin" pitchFamily="2" charset="-78"/>
              </a:rPr>
              <a:t>با استفاده از</a:t>
            </a:r>
            <a:r>
              <a:rPr lang="en-US" sz="2000" b="1" dirty="0" smtClean="0">
                <a:cs typeface="B Nazanin" pitchFamily="2" charset="-78"/>
              </a:rPr>
              <a:t> Bridge Multiplexer</a:t>
            </a:r>
            <a:r>
              <a:rPr lang="fa-IR" sz="2000" b="1" dirty="0" smtClean="0">
                <a:cs typeface="B Nazanin" pitchFamily="2" charset="-78"/>
              </a:rPr>
              <a:t>يا اصطلاحاً </a:t>
            </a:r>
            <a:r>
              <a:rPr lang="en-US" sz="2000" b="1" dirty="0" smtClean="0">
                <a:cs typeface="B Nazanin" pitchFamily="2" charset="-78"/>
              </a:rPr>
              <a:t>BM</a:t>
            </a:r>
            <a:r>
              <a:rPr lang="fa-IR" sz="2000" b="1" dirty="0" smtClean="0">
                <a:cs typeface="B Nazanin" pitchFamily="2" charset="-78"/>
              </a:rPr>
              <a:t> ميتوان وسايل سريال را به شبكه </a:t>
            </a:r>
            <a:r>
              <a:rPr lang="en-US" sz="2000" b="1" dirty="0" err="1" smtClean="0">
                <a:cs typeface="B Nazanin" pitchFamily="2" charset="-78"/>
              </a:rPr>
              <a:t>Modbus</a:t>
            </a:r>
            <a:r>
              <a:rPr lang="en-US" sz="2000" b="1" dirty="0" smtClean="0">
                <a:cs typeface="B Nazanin" pitchFamily="2" charset="-78"/>
              </a:rPr>
              <a:t> Plus</a:t>
            </a:r>
            <a:r>
              <a:rPr lang="fa-IR" sz="2000" b="1" dirty="0" smtClean="0">
                <a:cs typeface="B Nazanin" pitchFamily="2" charset="-78"/>
              </a:rPr>
              <a:t>متصل کردهر مالتي پلكسر داراي 4 پورت براي ارتباط اين وسايل است كه هر پورت ميتواند بطور دلخواه پيكر بندي شود.</a:t>
            </a:r>
            <a:endParaRPr lang="en-US" sz="2000" b="1" dirty="0">
              <a:cs typeface="B Nazanin" pitchFamily="2" charset="-78"/>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68</a:t>
            </a:fld>
            <a:endParaRPr lang="en-US"/>
          </a:p>
        </p:txBody>
      </p:sp>
      <p:pic>
        <p:nvPicPr>
          <p:cNvPr id="13" name="Picture 2"/>
          <p:cNvPicPr>
            <a:picLocks noChangeAspect="1" noChangeArrowheads="1"/>
          </p:cNvPicPr>
          <p:nvPr/>
        </p:nvPicPr>
        <p:blipFill>
          <a:blip r:embed="rId2"/>
          <a:srcRect/>
          <a:stretch>
            <a:fillRect/>
          </a:stretch>
        </p:blipFill>
        <p:spPr bwMode="auto">
          <a:xfrm>
            <a:off x="228600" y="2526506"/>
            <a:ext cx="8382000" cy="4102894"/>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pic>
    </p:spTree>
  </p:cSld>
  <p:clrMapOvr>
    <a:masterClrMapping/>
  </p:clrMapOvr>
  <p:transition>
    <p:pull di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style>
          <a:lnRef idx="3">
            <a:schemeClr val="lt1"/>
          </a:lnRef>
          <a:fillRef idx="1">
            <a:schemeClr val="accent5"/>
          </a:fillRef>
          <a:effectRef idx="1">
            <a:schemeClr val="accent5"/>
          </a:effectRef>
          <a:fontRef idx="minor">
            <a:schemeClr val="lt1"/>
          </a:fontRef>
        </p:style>
        <p:txBody>
          <a:bodyPr>
            <a:normAutofit/>
          </a:bodyPr>
          <a:lstStyle/>
          <a:p>
            <a:pPr algn="r" rtl="1"/>
            <a:r>
              <a:rPr lang="fa-IR" sz="3600" dirty="0" smtClean="0">
                <a:cs typeface="B Nazanin" pitchFamily="2" charset="-78"/>
              </a:rPr>
              <a:t>خلاصه تفاوتهاي </a:t>
            </a:r>
            <a:r>
              <a:rPr lang="en-US" sz="3600" dirty="0" err="1" smtClean="0">
                <a:cs typeface="B Nazanin" pitchFamily="2" charset="-78"/>
              </a:rPr>
              <a:t>Modbus</a:t>
            </a:r>
            <a:r>
              <a:rPr lang="en-US" sz="3600" dirty="0" smtClean="0">
                <a:cs typeface="B Nazanin" pitchFamily="2" charset="-78"/>
              </a:rPr>
              <a:t> &amp; </a:t>
            </a:r>
            <a:r>
              <a:rPr lang="en-US" sz="3600" dirty="0" err="1" smtClean="0">
                <a:cs typeface="B Nazanin" pitchFamily="2" charset="-78"/>
              </a:rPr>
              <a:t>Modbus</a:t>
            </a:r>
            <a:r>
              <a:rPr lang="en-US" sz="3600" dirty="0" smtClean="0">
                <a:cs typeface="B Nazanin" pitchFamily="2" charset="-78"/>
              </a:rPr>
              <a:t> plus</a:t>
            </a:r>
            <a:endParaRPr lang="en-US" sz="3600" dirty="0">
              <a:cs typeface="B Nazanin" pitchFamily="2" charset="-78"/>
            </a:endParaRPr>
          </a:p>
        </p:txBody>
      </p:sp>
      <p:graphicFrame>
        <p:nvGraphicFramePr>
          <p:cNvPr id="5" name="Content Placeholder 4"/>
          <p:cNvGraphicFramePr>
            <a:graphicFrameLocks noGrp="1"/>
          </p:cNvGraphicFramePr>
          <p:nvPr>
            <p:ph idx="1"/>
          </p:nvPr>
        </p:nvGraphicFramePr>
        <p:xfrm>
          <a:off x="381000" y="1524000"/>
          <a:ext cx="8153400" cy="4945539"/>
        </p:xfrm>
        <a:graphic>
          <a:graphicData uri="http://schemas.openxmlformats.org/drawingml/2006/table">
            <a:tbl>
              <a:tblPr firstRow="1" bandRow="1">
                <a:tableStyleId>{8A107856-5554-42FB-B03E-39F5DBC370BA}</a:tableStyleId>
              </a:tblPr>
              <a:tblGrid>
                <a:gridCol w="4076700"/>
                <a:gridCol w="4076700"/>
              </a:tblGrid>
              <a:tr h="381000">
                <a:tc>
                  <a:txBody>
                    <a:bodyPr/>
                    <a:lstStyle/>
                    <a:p>
                      <a:pPr algn="ctr"/>
                      <a:r>
                        <a:rPr kumimoji="0" lang="en-US" sz="1400" kern="1200" baseline="0" dirty="0" err="1" smtClean="0">
                          <a:latin typeface="Arial" pitchFamily="34" charset="0"/>
                          <a:cs typeface="Arial" pitchFamily="34" charset="0"/>
                        </a:rPr>
                        <a:t>Modbus</a:t>
                      </a:r>
                      <a:endParaRPr kumimoji="0" lang="en-US" sz="1400" b="1" kern="1200" baseline="0" dirty="0" smtClean="0">
                        <a:solidFill>
                          <a:schemeClr val="lt1"/>
                        </a:solidFill>
                        <a:latin typeface="Arial" pitchFamily="34" charset="0"/>
                        <a:ea typeface="+mn-ea"/>
                        <a:cs typeface="Arial" pitchFamily="34" charset="0"/>
                      </a:endParaRPr>
                    </a:p>
                  </a:txBody>
                  <a:tcPr>
                    <a:cell3D prstMaterial="dkEdge">
                      <a:bevel w="50800" prst="hardEdge"/>
                      <a:lightRig rig="flood" dir="t"/>
                    </a:cell3D>
                  </a:tcPr>
                </a:tc>
                <a:tc>
                  <a:txBody>
                    <a:bodyPr/>
                    <a:lstStyle/>
                    <a:p>
                      <a:pPr algn="ctr"/>
                      <a:r>
                        <a:rPr kumimoji="0" lang="en-US" sz="1400" kern="1200" baseline="0" dirty="0" err="1" smtClean="0">
                          <a:latin typeface="Arial" pitchFamily="34" charset="0"/>
                          <a:cs typeface="Arial" pitchFamily="34" charset="0"/>
                        </a:rPr>
                        <a:t>Modbus</a:t>
                      </a:r>
                      <a:r>
                        <a:rPr kumimoji="0" lang="en-US" sz="1400" kern="1200" baseline="0" dirty="0" smtClean="0">
                          <a:latin typeface="Arial" pitchFamily="34" charset="0"/>
                          <a:cs typeface="Arial" pitchFamily="34" charset="0"/>
                        </a:rPr>
                        <a:t> Plus</a:t>
                      </a:r>
                      <a:endParaRPr lang="en-US" sz="1400" dirty="0">
                        <a:latin typeface="Arial" pitchFamily="34" charset="0"/>
                        <a:cs typeface="Arial" pitchFamily="34" charset="0"/>
                      </a:endParaRPr>
                    </a:p>
                  </a:txBody>
                  <a:tcPr>
                    <a:cell3D prstMaterial="dkEdge">
                      <a:bevel w="50800" prst="hardEdge"/>
                      <a:lightRig rig="flood" dir="t"/>
                    </a:cell3D>
                  </a:tcPr>
                </a:tc>
              </a:tr>
              <a:tr h="820473">
                <a:tc>
                  <a:txBody>
                    <a:bodyPr/>
                    <a:lstStyle/>
                    <a:p>
                      <a:r>
                        <a:rPr kumimoji="0" lang="en-US" sz="1400" kern="1200" baseline="0" dirty="0" err="1" smtClean="0">
                          <a:solidFill>
                            <a:schemeClr val="dk1"/>
                          </a:solidFill>
                          <a:latin typeface="Arial" pitchFamily="34" charset="0"/>
                          <a:ea typeface="+mn-ea"/>
                          <a:cs typeface="Arial" pitchFamily="34" charset="0"/>
                        </a:rPr>
                        <a:t>Modbus</a:t>
                      </a:r>
                      <a:r>
                        <a:rPr kumimoji="0" lang="en-US" sz="1400" kern="1200" baseline="0" dirty="0" smtClean="0">
                          <a:solidFill>
                            <a:schemeClr val="dk1"/>
                          </a:solidFill>
                          <a:latin typeface="Arial" pitchFamily="34" charset="0"/>
                          <a:ea typeface="+mn-ea"/>
                          <a:cs typeface="Arial" pitchFamily="34" charset="0"/>
                        </a:rPr>
                        <a:t> is a Master/Slave serial </a:t>
                      </a:r>
                      <a:r>
                        <a:rPr kumimoji="0" lang="en-US" sz="1400" kern="1200" baseline="0" dirty="0" err="1" smtClean="0">
                          <a:solidFill>
                            <a:schemeClr val="dk1"/>
                          </a:solidFill>
                          <a:latin typeface="Arial" pitchFamily="34" charset="0"/>
                          <a:ea typeface="+mn-ea"/>
                          <a:cs typeface="Arial" pitchFamily="34" charset="0"/>
                        </a:rPr>
                        <a:t>Modbus</a:t>
                      </a:r>
                      <a:r>
                        <a:rPr kumimoji="0" lang="en-US" sz="1400" kern="1200" baseline="0" dirty="0" smtClean="0">
                          <a:solidFill>
                            <a:schemeClr val="dk1"/>
                          </a:solidFill>
                          <a:latin typeface="Arial" pitchFamily="34" charset="0"/>
                          <a:ea typeface="+mn-ea"/>
                          <a:cs typeface="Arial" pitchFamily="34" charset="0"/>
                        </a:rPr>
                        <a:t> Plus is a token passing LAN</a:t>
                      </a:r>
                    </a:p>
                    <a:p>
                      <a:r>
                        <a:rPr kumimoji="0" lang="en-US" sz="1400" kern="1200" baseline="0" dirty="0" smtClean="0">
                          <a:solidFill>
                            <a:schemeClr val="dk1"/>
                          </a:solidFill>
                          <a:latin typeface="Arial" pitchFamily="34" charset="0"/>
                          <a:ea typeface="+mn-ea"/>
                          <a:cs typeface="Arial" pitchFamily="34" charset="0"/>
                        </a:rPr>
                        <a:t>communications command language and protocol</a:t>
                      </a:r>
                      <a:endParaRPr lang="en-US" sz="1400" dirty="0">
                        <a:latin typeface="Arial" pitchFamily="34" charset="0"/>
                        <a:cs typeface="Arial" pitchFamily="34" charset="0"/>
                      </a:endParaRPr>
                    </a:p>
                  </a:txBody>
                  <a:tcPr>
                    <a:cell3D prstMaterial="dkEdge">
                      <a:bevel w="50800" prst="hardEdge"/>
                      <a:lightRig rig="flood" dir="t"/>
                    </a:cell3D>
                  </a:tcPr>
                </a:tc>
                <a:tc>
                  <a:txBody>
                    <a:bodyPr/>
                    <a:lstStyle/>
                    <a:p>
                      <a:r>
                        <a:rPr kumimoji="0" lang="en-US" sz="1400" kern="1200" baseline="0" dirty="0" err="1" smtClean="0">
                          <a:solidFill>
                            <a:schemeClr val="dk1"/>
                          </a:solidFill>
                          <a:latin typeface="Arial" pitchFamily="34" charset="0"/>
                          <a:ea typeface="+mn-ea"/>
                          <a:cs typeface="Arial" pitchFamily="34" charset="0"/>
                        </a:rPr>
                        <a:t>Modbus</a:t>
                      </a:r>
                      <a:r>
                        <a:rPr kumimoji="0" lang="en-US" sz="1400" kern="1200" baseline="0" dirty="0" smtClean="0">
                          <a:solidFill>
                            <a:schemeClr val="dk1"/>
                          </a:solidFill>
                          <a:latin typeface="Arial" pitchFamily="34" charset="0"/>
                          <a:ea typeface="+mn-ea"/>
                          <a:cs typeface="Arial" pitchFamily="34" charset="0"/>
                        </a:rPr>
                        <a:t> Plus is a token passing LAN</a:t>
                      </a:r>
                    </a:p>
                    <a:p>
                      <a:r>
                        <a:rPr kumimoji="0" lang="en-US" sz="1400" kern="1200" baseline="0" dirty="0" smtClean="0">
                          <a:solidFill>
                            <a:schemeClr val="dk1"/>
                          </a:solidFill>
                          <a:latin typeface="Arial" pitchFamily="34" charset="0"/>
                          <a:ea typeface="+mn-ea"/>
                          <a:cs typeface="Arial" pitchFamily="34" charset="0"/>
                        </a:rPr>
                        <a:t>containing </a:t>
                      </a:r>
                      <a:r>
                        <a:rPr kumimoji="0" lang="en-US" sz="1400" kern="1200" baseline="0" dirty="0" err="1" smtClean="0">
                          <a:solidFill>
                            <a:schemeClr val="dk1"/>
                          </a:solidFill>
                          <a:latin typeface="Arial" pitchFamily="34" charset="0"/>
                          <a:ea typeface="+mn-ea"/>
                          <a:cs typeface="Arial" pitchFamily="34" charset="0"/>
                        </a:rPr>
                        <a:t>Modbus</a:t>
                      </a:r>
                      <a:r>
                        <a:rPr kumimoji="0" lang="en-US" sz="1400" kern="1200" baseline="0" dirty="0" smtClean="0">
                          <a:solidFill>
                            <a:schemeClr val="dk1"/>
                          </a:solidFill>
                          <a:latin typeface="Arial" pitchFamily="34" charset="0"/>
                          <a:ea typeface="+mn-ea"/>
                          <a:cs typeface="Arial" pitchFamily="34" charset="0"/>
                        </a:rPr>
                        <a:t> messages as the </a:t>
                      </a:r>
                    </a:p>
                    <a:p>
                      <a:r>
                        <a:rPr kumimoji="0" lang="en-US" sz="1400" kern="1200" baseline="0" dirty="0" smtClean="0">
                          <a:solidFill>
                            <a:schemeClr val="dk1"/>
                          </a:solidFill>
                          <a:latin typeface="Arial" pitchFamily="34" charset="0"/>
                          <a:ea typeface="+mn-ea"/>
                          <a:cs typeface="Arial" pitchFamily="34" charset="0"/>
                        </a:rPr>
                        <a:t>Data portion of the </a:t>
                      </a:r>
                      <a:r>
                        <a:rPr kumimoji="0" lang="en-US" sz="1400" kern="1200" baseline="0" dirty="0" err="1" smtClean="0">
                          <a:solidFill>
                            <a:schemeClr val="dk1"/>
                          </a:solidFill>
                          <a:latin typeface="Arial" pitchFamily="34" charset="0"/>
                          <a:ea typeface="+mn-ea"/>
                          <a:cs typeface="Arial" pitchFamily="34" charset="0"/>
                        </a:rPr>
                        <a:t>Modbus</a:t>
                      </a:r>
                      <a:r>
                        <a:rPr kumimoji="0" lang="en-US" sz="1400" kern="1200" baseline="0" dirty="0" smtClean="0">
                          <a:solidFill>
                            <a:schemeClr val="dk1"/>
                          </a:solidFill>
                          <a:latin typeface="Arial" pitchFamily="34" charset="0"/>
                          <a:ea typeface="+mn-ea"/>
                          <a:cs typeface="Arial" pitchFamily="34" charset="0"/>
                        </a:rPr>
                        <a:t> Plus messages.</a:t>
                      </a:r>
                      <a:endParaRPr lang="en-US" sz="1400" dirty="0">
                        <a:latin typeface="Arial" pitchFamily="34" charset="0"/>
                        <a:cs typeface="Arial" pitchFamily="34" charset="0"/>
                      </a:endParaRPr>
                    </a:p>
                  </a:txBody>
                  <a:tcPr>
                    <a:cell3D prstMaterial="dkEdge">
                      <a:bevel w="50800" prst="hardEdge"/>
                      <a:lightRig rig="flood" dir="t"/>
                    </a:cell3D>
                  </a:tcPr>
                </a:tc>
              </a:tr>
              <a:tr h="820473">
                <a:tc>
                  <a:txBody>
                    <a:bodyPr/>
                    <a:lstStyle/>
                    <a:p>
                      <a:r>
                        <a:rPr kumimoji="0" lang="en-US" sz="1400" kern="1200" baseline="0" dirty="0" err="1" smtClean="0">
                          <a:solidFill>
                            <a:schemeClr val="dk1"/>
                          </a:solidFill>
                          <a:latin typeface="Arial" pitchFamily="34" charset="0"/>
                          <a:ea typeface="+mn-ea"/>
                          <a:cs typeface="Arial" pitchFamily="34" charset="0"/>
                        </a:rPr>
                        <a:t>Modbus</a:t>
                      </a:r>
                      <a:r>
                        <a:rPr kumimoji="0" lang="en-US" sz="1400" kern="1200" baseline="0" dirty="0" smtClean="0">
                          <a:solidFill>
                            <a:schemeClr val="dk1"/>
                          </a:solidFill>
                          <a:latin typeface="Arial" pitchFamily="34" charset="0"/>
                          <a:ea typeface="+mn-ea"/>
                          <a:cs typeface="Arial" pitchFamily="34" charset="0"/>
                        </a:rPr>
                        <a:t> is an open standard.</a:t>
                      </a:r>
                      <a:endParaRPr lang="en-US" sz="1400" dirty="0">
                        <a:latin typeface="Arial" pitchFamily="34" charset="0"/>
                        <a:cs typeface="Arial" pitchFamily="34" charset="0"/>
                      </a:endParaRPr>
                    </a:p>
                  </a:txBody>
                  <a:tcPr>
                    <a:cell3D prstMaterial="dkEdge">
                      <a:bevel w="50800" prst="hardEdge"/>
                      <a:lightRig rig="flood" dir="t"/>
                    </a:cell3D>
                  </a:tcPr>
                </a:tc>
                <a:tc>
                  <a:txBody>
                    <a:bodyPr/>
                    <a:lstStyle/>
                    <a:p>
                      <a:r>
                        <a:rPr kumimoji="0" lang="en-US" sz="1400" kern="1200" baseline="0" dirty="0" err="1" smtClean="0">
                          <a:solidFill>
                            <a:schemeClr val="dk1"/>
                          </a:solidFill>
                          <a:latin typeface="Arial" pitchFamily="34" charset="0"/>
                          <a:ea typeface="+mn-ea"/>
                          <a:cs typeface="Arial" pitchFamily="34" charset="0"/>
                        </a:rPr>
                        <a:t>Modbus</a:t>
                      </a:r>
                      <a:r>
                        <a:rPr kumimoji="0" lang="en-US" sz="1400" kern="1200" baseline="0" dirty="0" smtClean="0">
                          <a:solidFill>
                            <a:schemeClr val="dk1"/>
                          </a:solidFill>
                          <a:latin typeface="Arial" pitchFamily="34" charset="0"/>
                          <a:ea typeface="+mn-ea"/>
                          <a:cs typeface="Arial" pitchFamily="34" charset="0"/>
                        </a:rPr>
                        <a:t> Plus is a proprietary protocol. It may not be used without permission of Schneider Automation.</a:t>
                      </a:r>
                      <a:endParaRPr lang="en-US" sz="1400" dirty="0">
                        <a:latin typeface="Arial" pitchFamily="34" charset="0"/>
                        <a:cs typeface="Arial" pitchFamily="34" charset="0"/>
                      </a:endParaRPr>
                    </a:p>
                  </a:txBody>
                  <a:tcPr>
                    <a:cell3D prstMaterial="dkEdge">
                      <a:bevel w="50800" prst="hardEdge"/>
                      <a:lightRig rig="flood" dir="t"/>
                    </a:cell3D>
                  </a:tcPr>
                </a:tc>
              </a:tr>
              <a:tr h="820473">
                <a:tc>
                  <a:txBody>
                    <a:bodyPr/>
                    <a:lstStyle/>
                    <a:p>
                      <a:r>
                        <a:rPr kumimoji="0" lang="en-US" sz="1400" kern="1200" baseline="0" dirty="0" smtClean="0">
                          <a:solidFill>
                            <a:schemeClr val="dk1"/>
                          </a:solidFill>
                          <a:latin typeface="Arial" pitchFamily="34" charset="0"/>
                          <a:ea typeface="+mn-ea"/>
                          <a:cs typeface="Arial" pitchFamily="34" charset="0"/>
                        </a:rPr>
                        <a:t>The physical medium for </a:t>
                      </a:r>
                      <a:r>
                        <a:rPr kumimoji="0" lang="en-US" sz="1400" kern="1200" baseline="0" dirty="0" err="1" smtClean="0">
                          <a:solidFill>
                            <a:schemeClr val="dk1"/>
                          </a:solidFill>
                          <a:latin typeface="Arial" pitchFamily="34" charset="0"/>
                          <a:ea typeface="+mn-ea"/>
                          <a:cs typeface="Arial" pitchFamily="34" charset="0"/>
                        </a:rPr>
                        <a:t>Modbus</a:t>
                      </a:r>
                      <a:r>
                        <a:rPr kumimoji="0" lang="en-US" sz="1400" kern="1200" baseline="0" dirty="0" smtClean="0">
                          <a:solidFill>
                            <a:schemeClr val="dk1"/>
                          </a:solidFill>
                          <a:latin typeface="Arial" pitchFamily="34" charset="0"/>
                          <a:ea typeface="+mn-ea"/>
                          <a:cs typeface="Arial" pitchFamily="34" charset="0"/>
                        </a:rPr>
                        <a:t> is defined as RS232 standard. However the protocol  can be used in a variety of media, including</a:t>
                      </a:r>
                    </a:p>
                    <a:p>
                      <a:r>
                        <a:rPr kumimoji="0" lang="en-US" sz="1400" kern="1200" baseline="0" dirty="0" smtClean="0">
                          <a:solidFill>
                            <a:schemeClr val="dk1"/>
                          </a:solidFill>
                          <a:latin typeface="Arial" pitchFamily="34" charset="0"/>
                          <a:ea typeface="+mn-ea"/>
                          <a:cs typeface="Arial" pitchFamily="34" charset="0"/>
                        </a:rPr>
                        <a:t>phone or leased lines, radio transmissions  and other networks.</a:t>
                      </a:r>
                      <a:endParaRPr lang="en-US" sz="1400" dirty="0">
                        <a:latin typeface="Arial" pitchFamily="34" charset="0"/>
                        <a:cs typeface="Arial" pitchFamily="34" charset="0"/>
                      </a:endParaRPr>
                    </a:p>
                  </a:txBody>
                  <a:tcPr>
                    <a:cell3D prstMaterial="dkEdge">
                      <a:bevel w="50800" prst="hardEdge"/>
                      <a:lightRig rig="flood" dir="t"/>
                    </a:cell3D>
                  </a:tcPr>
                </a:tc>
                <a:tc>
                  <a:txBody>
                    <a:bodyPr/>
                    <a:lstStyle/>
                    <a:p>
                      <a:r>
                        <a:rPr kumimoji="0" lang="en-US" sz="1600" kern="1200" baseline="0" dirty="0" smtClean="0">
                          <a:solidFill>
                            <a:schemeClr val="dk1"/>
                          </a:solidFill>
                          <a:latin typeface="Arial" pitchFamily="34" charset="0"/>
                          <a:ea typeface="+mn-ea"/>
                          <a:cs typeface="Arial" pitchFamily="34" charset="0"/>
                        </a:rPr>
                        <a:t>The physical medium for </a:t>
                      </a:r>
                      <a:r>
                        <a:rPr kumimoji="0" lang="en-US" sz="1600" kern="1200" baseline="0" dirty="0" err="1" smtClean="0">
                          <a:solidFill>
                            <a:schemeClr val="dk1"/>
                          </a:solidFill>
                          <a:latin typeface="Arial" pitchFamily="34" charset="0"/>
                          <a:ea typeface="+mn-ea"/>
                          <a:cs typeface="Arial" pitchFamily="34" charset="0"/>
                        </a:rPr>
                        <a:t>Modbus</a:t>
                      </a:r>
                      <a:r>
                        <a:rPr kumimoji="0" lang="en-US" sz="1600" kern="1200" baseline="0" dirty="0" smtClean="0">
                          <a:solidFill>
                            <a:schemeClr val="dk1"/>
                          </a:solidFill>
                          <a:latin typeface="Arial" pitchFamily="34" charset="0"/>
                          <a:ea typeface="+mn-ea"/>
                          <a:cs typeface="Arial" pitchFamily="34" charset="0"/>
                        </a:rPr>
                        <a:t> Plus is typically a twisted pair cable or optical fiber</a:t>
                      </a:r>
                      <a:endParaRPr lang="en-US" sz="1600" dirty="0">
                        <a:latin typeface="Arial" pitchFamily="34" charset="0"/>
                        <a:cs typeface="Arial" pitchFamily="34" charset="0"/>
                      </a:endParaRPr>
                    </a:p>
                  </a:txBody>
                  <a:tcPr>
                    <a:cell3D prstMaterial="dkEdge">
                      <a:bevel w="50800" prst="hardEdge"/>
                      <a:lightRig rig="flood" dir="t"/>
                    </a:cell3D>
                  </a:tcPr>
                </a:tc>
              </a:tr>
              <a:tr h="820473">
                <a:tc>
                  <a:txBody>
                    <a:bodyPr/>
                    <a:lstStyle/>
                    <a:p>
                      <a:r>
                        <a:rPr kumimoji="0" lang="en-US" sz="1400" kern="1200" baseline="0" dirty="0" err="1" smtClean="0">
                          <a:solidFill>
                            <a:schemeClr val="dk1"/>
                          </a:solidFill>
                          <a:latin typeface="Arial" pitchFamily="34" charset="0"/>
                          <a:ea typeface="+mn-ea"/>
                          <a:cs typeface="Arial" pitchFamily="34" charset="0"/>
                        </a:rPr>
                        <a:t>Modbus</a:t>
                      </a:r>
                      <a:r>
                        <a:rPr kumimoji="0" lang="en-US" sz="1400" kern="1200" baseline="0" dirty="0" smtClean="0">
                          <a:solidFill>
                            <a:schemeClr val="dk1"/>
                          </a:solidFill>
                          <a:latin typeface="Arial" pitchFamily="34" charset="0"/>
                          <a:ea typeface="+mn-ea"/>
                          <a:cs typeface="Arial" pitchFamily="34" charset="0"/>
                        </a:rPr>
                        <a:t> is a point to point protocol.</a:t>
                      </a:r>
                      <a:endParaRPr lang="en-US" sz="1400" dirty="0">
                        <a:latin typeface="Arial" pitchFamily="34" charset="0"/>
                        <a:cs typeface="Arial" pitchFamily="34" charset="0"/>
                      </a:endParaRPr>
                    </a:p>
                  </a:txBody>
                  <a:tcPr>
                    <a:cell3D prstMaterial="dkEdge">
                      <a:bevel w="50800" prst="hardEdge"/>
                      <a:lightRig rig="flood" dir="t"/>
                    </a:cell3D>
                  </a:tcPr>
                </a:tc>
                <a:tc>
                  <a:txBody>
                    <a:bodyPr/>
                    <a:lstStyle/>
                    <a:p>
                      <a:r>
                        <a:rPr kumimoji="0" lang="en-US" sz="1400" kern="1200" baseline="0" dirty="0" err="1" smtClean="0">
                          <a:solidFill>
                            <a:schemeClr val="dk1"/>
                          </a:solidFill>
                          <a:latin typeface="Arial" pitchFamily="34" charset="0"/>
                          <a:ea typeface="+mn-ea"/>
                          <a:cs typeface="Arial" pitchFamily="34" charset="0"/>
                        </a:rPr>
                        <a:t>Modbus</a:t>
                      </a:r>
                      <a:r>
                        <a:rPr kumimoji="0" lang="en-US" sz="1400" kern="1200" baseline="0" dirty="0" smtClean="0">
                          <a:solidFill>
                            <a:schemeClr val="dk1"/>
                          </a:solidFill>
                          <a:latin typeface="Arial" pitchFamily="34" charset="0"/>
                          <a:ea typeface="+mn-ea"/>
                          <a:cs typeface="Arial" pitchFamily="34" charset="0"/>
                        </a:rPr>
                        <a:t> Plus is a networked protocol.</a:t>
                      </a:r>
                      <a:endParaRPr lang="en-US" sz="1400" dirty="0">
                        <a:latin typeface="Arial" pitchFamily="34" charset="0"/>
                        <a:cs typeface="Arial" pitchFamily="34" charset="0"/>
                      </a:endParaRPr>
                    </a:p>
                  </a:txBody>
                  <a:tcPr>
                    <a:cell3D prstMaterial="dkEdge">
                      <a:bevel w="50800" prst="hardEdge"/>
                      <a:lightRig rig="flood" dir="t"/>
                    </a:cell3D>
                  </a:tcPr>
                </a:tc>
              </a:tr>
              <a:tr h="820473">
                <a:tc>
                  <a:txBody>
                    <a:bodyPr/>
                    <a:lstStyle/>
                    <a:p>
                      <a:r>
                        <a:rPr kumimoji="0" lang="en-US" sz="1400" kern="1200" baseline="0" dirty="0" err="1" smtClean="0">
                          <a:solidFill>
                            <a:schemeClr val="dk1"/>
                          </a:solidFill>
                          <a:latin typeface="Arial" pitchFamily="34" charset="0"/>
                          <a:ea typeface="+mn-ea"/>
                          <a:cs typeface="Arial" pitchFamily="34" charset="0"/>
                        </a:rPr>
                        <a:t>Modbus</a:t>
                      </a:r>
                      <a:r>
                        <a:rPr kumimoji="0" lang="en-US" sz="1400" kern="1200" baseline="0" dirty="0" smtClean="0">
                          <a:solidFill>
                            <a:schemeClr val="dk1"/>
                          </a:solidFill>
                          <a:latin typeface="Arial" pitchFamily="34" charset="0"/>
                          <a:ea typeface="+mn-ea"/>
                          <a:cs typeface="Arial" pitchFamily="34" charset="0"/>
                        </a:rPr>
                        <a:t> networks are Master/Slave networks</a:t>
                      </a:r>
                      <a:endParaRPr lang="en-US" sz="1400" dirty="0">
                        <a:latin typeface="Arial" pitchFamily="34" charset="0"/>
                        <a:cs typeface="Arial" pitchFamily="34" charset="0"/>
                      </a:endParaRPr>
                    </a:p>
                  </a:txBody>
                  <a:tcPr>
                    <a:cell3D prstMaterial="dkEdge">
                      <a:bevel w="50800" prst="hardEdge"/>
                      <a:lightRig rig="flood" dir="t"/>
                    </a:cell3D>
                  </a:tcPr>
                </a:tc>
                <a:tc>
                  <a:txBody>
                    <a:bodyPr/>
                    <a:lstStyle/>
                    <a:p>
                      <a:r>
                        <a:rPr kumimoji="0" lang="en-US" sz="1400" kern="1200" baseline="0" dirty="0" err="1" smtClean="0">
                          <a:solidFill>
                            <a:schemeClr val="dk1"/>
                          </a:solidFill>
                          <a:latin typeface="Arial" pitchFamily="34" charset="0"/>
                          <a:ea typeface="+mn-ea"/>
                          <a:cs typeface="Arial" pitchFamily="34" charset="0"/>
                        </a:rPr>
                        <a:t>Modbus</a:t>
                      </a:r>
                      <a:r>
                        <a:rPr kumimoji="0" lang="en-US" sz="1400" kern="1200" baseline="0" smtClean="0">
                          <a:solidFill>
                            <a:schemeClr val="dk1"/>
                          </a:solidFill>
                          <a:latin typeface="Arial" pitchFamily="34" charset="0"/>
                          <a:ea typeface="+mn-ea"/>
                          <a:cs typeface="Arial" pitchFamily="34" charset="0"/>
                        </a:rPr>
                        <a:t> Plus </a:t>
                      </a:r>
                      <a:r>
                        <a:rPr kumimoji="0" lang="en-US" sz="1400" kern="1200" baseline="0" dirty="0" smtClean="0">
                          <a:solidFill>
                            <a:schemeClr val="dk1"/>
                          </a:solidFill>
                          <a:latin typeface="Arial" pitchFamily="34" charset="0"/>
                          <a:ea typeface="+mn-ea"/>
                          <a:cs typeface="Arial" pitchFamily="34" charset="0"/>
                        </a:rPr>
                        <a:t>networks are peer to peer </a:t>
                      </a:r>
                      <a:endParaRPr lang="en-US" sz="1400" dirty="0">
                        <a:latin typeface="Arial" pitchFamily="34" charset="0"/>
                        <a:cs typeface="Arial" pitchFamily="34" charset="0"/>
                      </a:endParaRPr>
                    </a:p>
                  </a:txBody>
                  <a:tcPr>
                    <a:cell3D prstMaterial="dkEdge">
                      <a:bevel w="50800" prst="hardEdge"/>
                      <a:lightRig rig="flood" dir="t"/>
                    </a:cell3D>
                  </a:tcPr>
                </a:tc>
              </a:tr>
            </a:tbl>
          </a:graphicData>
        </a:graphic>
      </p:graphicFrame>
      <p:sp>
        <p:nvSpPr>
          <p:cNvPr id="4" name="Slide Number Placeholder 3"/>
          <p:cNvSpPr>
            <a:spLocks noGrp="1"/>
          </p:cNvSpPr>
          <p:nvPr>
            <p:ph type="sldNum" sz="quarter" idx="12"/>
          </p:nvPr>
        </p:nvSpPr>
        <p:spPr/>
        <p:txBody>
          <a:bodyPr/>
          <a:lstStyle/>
          <a:p>
            <a:fld id="{17F129A8-6A33-426F-AD5F-A19C24614A3D}" type="slidenum">
              <a:rPr lang="en-US" smtClean="0"/>
              <a:pPr/>
              <a:t>69</a:t>
            </a:fld>
            <a:endParaRPr lang="en-US"/>
          </a:p>
        </p:txBody>
      </p:sp>
    </p:spTree>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sz="1600" dirty="0" smtClean="0">
                <a:latin typeface="Arial" pitchFamily="34" charset="0"/>
                <a:cs typeface="B Nazanin" pitchFamily="2" charset="-78"/>
              </a:rPr>
              <a:t/>
            </a:r>
            <a:br>
              <a:rPr lang="en-US" sz="1600" dirty="0" smtClean="0">
                <a:latin typeface="Arial" pitchFamily="34" charset="0"/>
                <a:cs typeface="B Nazanin" pitchFamily="2" charset="-78"/>
              </a:rPr>
            </a:br>
            <a:r>
              <a:rPr lang="en-US" sz="1600" dirty="0" err="1" smtClean="0">
                <a:latin typeface="Arial" pitchFamily="34" charset="0"/>
                <a:cs typeface="B Nazanin" pitchFamily="2" charset="-78"/>
              </a:rPr>
              <a:t>modbus</a:t>
            </a:r>
            <a:r>
              <a:rPr lang="en-US" sz="1600" dirty="0" smtClean="0">
                <a:latin typeface="Arial" pitchFamily="34" charset="0"/>
                <a:cs typeface="B Nazanin" pitchFamily="2" charset="-78"/>
              </a:rPr>
              <a:t/>
            </a:r>
            <a:br>
              <a:rPr lang="en-US" sz="1600" dirty="0" smtClean="0">
                <a:latin typeface="Arial" pitchFamily="34" charset="0"/>
                <a:cs typeface="B Nazanin" pitchFamily="2" charset="-78"/>
              </a:rPr>
            </a:br>
            <a:endParaRPr lang="en-US" sz="1600" dirty="0">
              <a:latin typeface="Arial" pitchFamily="34" charset="0"/>
              <a:cs typeface="B Nazanin" pitchFamily="2" charset="-78"/>
            </a:endParaRPr>
          </a:p>
        </p:txBody>
      </p:sp>
      <p:pic>
        <p:nvPicPr>
          <p:cNvPr id="7" name="Picture 4" descr="modbus_net"/>
          <p:cNvPicPr>
            <a:picLocks noGrp="1" noChangeAspect="1" noChangeArrowheads="1"/>
          </p:cNvPicPr>
          <p:nvPr>
            <p:ph idx="1"/>
          </p:nvPr>
        </p:nvPicPr>
        <p:blipFill>
          <a:blip r:embed="rId3"/>
          <a:srcRect/>
          <a:stretch>
            <a:fillRect/>
          </a:stretch>
        </p:blipFill>
        <p:spPr bwMode="auto">
          <a:xfrm>
            <a:off x="304800" y="1676400"/>
            <a:ext cx="8077200" cy="4860925"/>
          </a:xfrm>
          <a:prstGeom prst="rect">
            <a:avLst/>
          </a:prstGeom>
          <a:noFill/>
        </p:spPr>
      </p:pic>
      <p:sp>
        <p:nvSpPr>
          <p:cNvPr id="5" name="Slide Number Placeholder 4"/>
          <p:cNvSpPr>
            <a:spLocks noGrp="1"/>
          </p:cNvSpPr>
          <p:nvPr>
            <p:ph type="sldNum" sz="quarter" idx="12"/>
          </p:nvPr>
        </p:nvSpPr>
        <p:spPr/>
        <p:txBody>
          <a:bodyPr/>
          <a:lstStyle/>
          <a:p>
            <a:fld id="{17F129A8-6A33-426F-AD5F-A19C24614A3D}" type="slidenum">
              <a:rPr lang="en-US" smtClean="0"/>
              <a:pPr/>
              <a:t>7</a:t>
            </a:fld>
            <a:endParaRPr lang="en-US"/>
          </a:p>
        </p:txBody>
      </p:sp>
    </p:spTree>
  </p:cSld>
  <p:clrMapOvr>
    <a:masterClrMapping/>
  </p:clrMapOvr>
  <p:transition>
    <p:pull di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11" name="Content Placeholder 10"/>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17F129A8-6A33-426F-AD5F-A19C24614A3D}" type="slidenum">
              <a:rPr lang="en-US" smtClean="0"/>
              <a:pPr/>
              <a:t>70</a:t>
            </a:fld>
            <a:endParaRPr lang="en-US"/>
          </a:p>
        </p:txBody>
      </p:sp>
      <p:sp>
        <p:nvSpPr>
          <p:cNvPr id="12" name="Rectangle 11"/>
          <p:cNvSpPr/>
          <p:nvPr/>
        </p:nvSpPr>
        <p:spPr>
          <a:xfrm>
            <a:off x="914400" y="2667000"/>
            <a:ext cx="7391400" cy="1323439"/>
          </a:xfrm>
          <a:prstGeom prst="rect">
            <a:avLst/>
          </a:prstGeom>
          <a:ln/>
        </p:spPr>
        <p:style>
          <a:lnRef idx="3">
            <a:schemeClr val="lt1"/>
          </a:lnRef>
          <a:fillRef idx="1">
            <a:schemeClr val="accent2"/>
          </a:fillRef>
          <a:effectRef idx="1">
            <a:schemeClr val="accent2"/>
          </a:effectRef>
          <a:fontRef idx="minor">
            <a:schemeClr val="lt1"/>
          </a:fontRef>
        </p:style>
        <p:txBody>
          <a:bodyPr wrap="square" lIns="91440" tIns="45720" rIns="91440" bIns="45720">
            <a:spAutoFit/>
          </a:bodyPr>
          <a:lstStyle/>
          <a:p>
            <a:pPr algn="ctr"/>
            <a:r>
              <a:rPr lang="en-US" sz="8000" b="1" dirty="0" smtClean="0">
                <a:ln w="12700">
                  <a:solidFill>
                    <a:srgbClr val="0070C0"/>
                  </a:solidFill>
                  <a:prstDash val="solid"/>
                </a:ln>
                <a:solidFill>
                  <a:schemeClr val="bg2">
                    <a:tint val="85000"/>
                    <a:satMod val="155000"/>
                  </a:schemeClr>
                </a:solidFill>
                <a:effectLst>
                  <a:outerShdw blurRad="41275" dist="20320" dir="1800000" algn="tl" rotWithShape="0">
                    <a:srgbClr val="000000">
                      <a:alpha val="40000"/>
                    </a:srgbClr>
                  </a:outerShdw>
                </a:effectLst>
              </a:rPr>
              <a:t>MODBUS TCP/IP </a:t>
            </a:r>
            <a:endParaRPr lang="en-US" sz="8000" b="1" dirty="0">
              <a:ln w="12700">
                <a:solidFill>
                  <a:srgbClr val="0070C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ransition>
    <p:pull di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sz="half" idx="3"/>
          </p:nvPr>
        </p:nvSpPr>
        <p:spPr/>
        <p:txBody>
          <a:bodyPr/>
          <a:lstStyle/>
          <a:p>
            <a:endParaRPr lang="en-US"/>
          </a:p>
        </p:txBody>
      </p:sp>
      <p:pic>
        <p:nvPicPr>
          <p:cNvPr id="40962" name="Picture 2"/>
          <p:cNvPicPr>
            <a:picLocks noGrp="1" noChangeAspect="1" noChangeArrowheads="1"/>
          </p:cNvPicPr>
          <p:nvPr>
            <p:ph sz="quarter" idx="2"/>
          </p:nvPr>
        </p:nvPicPr>
        <p:blipFill>
          <a:blip r:embed="rId2"/>
          <a:srcRect/>
          <a:stretch>
            <a:fillRect/>
          </a:stretch>
        </p:blipFill>
        <p:spPr bwMode="auto">
          <a:xfrm>
            <a:off x="228600" y="381000"/>
            <a:ext cx="8610600" cy="3505200"/>
          </a:xfrm>
          <a:prstGeom prst="rect">
            <a:avLst/>
          </a:prstGeom>
          <a:noFill/>
          <a:ln w="9525">
            <a:noFill/>
            <a:miter lim="800000"/>
            <a:headEnd/>
            <a:tailEnd/>
          </a:ln>
          <a:effectLst/>
        </p:spPr>
      </p:pic>
      <p:sp>
        <p:nvSpPr>
          <p:cNvPr id="6" name="Content Placeholder 5"/>
          <p:cNvSpPr>
            <a:spLocks noGrp="1"/>
          </p:cNvSpPr>
          <p:nvPr>
            <p:ph sz="quarter" idx="4"/>
          </p:nvPr>
        </p:nvSpPr>
        <p:spPr>
          <a:xfrm>
            <a:off x="228600" y="4495800"/>
            <a:ext cx="8708666" cy="1600200"/>
          </a:xfrm>
        </p:spPr>
        <p:txBody>
          <a:bodyPr>
            <a:normAutofit lnSpcReduction="10000"/>
          </a:bodyPr>
          <a:lstStyle/>
          <a:p>
            <a:pPr algn="r" rtl="1">
              <a:buNone/>
            </a:pPr>
            <a:r>
              <a:rPr lang="en-US" sz="2000" dirty="0" err="1" smtClean="0">
                <a:latin typeface="Arial" pitchFamily="34" charset="0"/>
                <a:cs typeface="B Nazanin" pitchFamily="2" charset="-78"/>
              </a:rPr>
              <a:t>Modbus</a:t>
            </a:r>
            <a:r>
              <a:rPr lang="en-US" sz="2000" dirty="0" smtClean="0">
                <a:latin typeface="Arial" pitchFamily="34" charset="0"/>
                <a:cs typeface="B Nazanin" pitchFamily="2" charset="-78"/>
              </a:rPr>
              <a:t> TCP/IP</a:t>
            </a:r>
            <a:r>
              <a:rPr lang="fa-IR" sz="2000" dirty="0" smtClean="0">
                <a:latin typeface="Arial" pitchFamily="34" charset="0"/>
                <a:cs typeface="B Nazanin" pitchFamily="2" charset="-78"/>
              </a:rPr>
              <a:t> که </a:t>
            </a:r>
            <a:r>
              <a:rPr lang="en-US" sz="2000" dirty="0" err="1" smtClean="0">
                <a:latin typeface="Arial" pitchFamily="34" charset="0"/>
                <a:cs typeface="B Nazanin" pitchFamily="2" charset="-78"/>
              </a:rPr>
              <a:t>Modbus</a:t>
            </a:r>
            <a:r>
              <a:rPr lang="en-US" sz="2000" dirty="0" smtClean="0">
                <a:latin typeface="Arial" pitchFamily="34" charset="0"/>
                <a:cs typeface="B Nazanin" pitchFamily="2" charset="-78"/>
              </a:rPr>
              <a:t> TCP </a:t>
            </a:r>
            <a:r>
              <a:rPr lang="fa-IR" sz="2000" dirty="0" smtClean="0">
                <a:latin typeface="Arial" pitchFamily="34" charset="0"/>
                <a:cs typeface="B Nazanin" pitchFamily="2" charset="-78"/>
              </a:rPr>
              <a:t> هم خوانده می شود عضو دیگری از خانواده </a:t>
            </a:r>
            <a:r>
              <a:rPr lang="en-US" sz="2000" dirty="0" err="1" smtClean="0">
                <a:latin typeface="Arial" pitchFamily="34" charset="0"/>
                <a:cs typeface="B Nazanin" pitchFamily="2" charset="-78"/>
              </a:rPr>
              <a:t>Modbus</a:t>
            </a:r>
            <a:r>
              <a:rPr lang="fa-IR" sz="2000" dirty="0" smtClean="0">
                <a:latin typeface="Arial" pitchFamily="34" charset="0"/>
                <a:cs typeface="B Nazanin" pitchFamily="2" charset="-78"/>
              </a:rPr>
              <a:t> است </a:t>
            </a:r>
            <a:endParaRPr lang="en-US" sz="2000" dirty="0" smtClean="0">
              <a:latin typeface="Arial" pitchFamily="34" charset="0"/>
              <a:cs typeface="B Nazanin" pitchFamily="2" charset="-78"/>
            </a:endParaRPr>
          </a:p>
          <a:p>
            <a:pPr algn="r" rtl="1">
              <a:buNone/>
            </a:pPr>
            <a:r>
              <a:rPr lang="fa-IR" sz="2000" dirty="0" smtClean="0">
                <a:latin typeface="Arial" pitchFamily="34" charset="0"/>
                <a:cs typeface="B Nazanin" pitchFamily="2" charset="-78"/>
              </a:rPr>
              <a:t>که در سال 1990توسط </a:t>
            </a:r>
            <a:r>
              <a:rPr lang="en-US" sz="2000" dirty="0" err="1" smtClean="0">
                <a:latin typeface="Arial" pitchFamily="34" charset="0"/>
                <a:cs typeface="B Nazanin" pitchFamily="2" charset="-78"/>
              </a:rPr>
              <a:t>Modin</a:t>
            </a:r>
            <a:r>
              <a:rPr lang="fa-IR" sz="2000" dirty="0" smtClean="0">
                <a:latin typeface="Arial" pitchFamily="34" charset="0"/>
                <a:cs typeface="B Nazanin" pitchFamily="2" charset="-78"/>
              </a:rPr>
              <a:t> (که امروزه جزیی از</a:t>
            </a:r>
            <a:r>
              <a:rPr lang="en-US" sz="2000" dirty="0" smtClean="0">
                <a:latin typeface="Arial" pitchFamily="34" charset="0"/>
                <a:cs typeface="B Nazanin" pitchFamily="2" charset="-78"/>
              </a:rPr>
              <a:t> </a:t>
            </a:r>
            <a:r>
              <a:rPr lang="en-US" sz="2000" dirty="0" smtClean="0">
                <a:cs typeface="B Nazanin" pitchFamily="2" charset="-78"/>
              </a:rPr>
              <a:t>Schneider Automation</a:t>
            </a:r>
            <a:r>
              <a:rPr lang="fa-IR" sz="2000" dirty="0" smtClean="0">
                <a:cs typeface="B Nazanin" pitchFamily="2" charset="-78"/>
              </a:rPr>
              <a:t> است) ارایه شد   وجایگاه </a:t>
            </a:r>
            <a:endParaRPr lang="en-US" sz="2000" dirty="0" smtClean="0">
              <a:cs typeface="B Nazanin" pitchFamily="2" charset="-78"/>
            </a:endParaRPr>
          </a:p>
          <a:p>
            <a:pPr algn="r" rtl="1">
              <a:buNone/>
            </a:pPr>
            <a:r>
              <a:rPr lang="fa-IR" sz="2000" dirty="0" smtClean="0">
                <a:cs typeface="B Nazanin" pitchFamily="2" charset="-78"/>
              </a:rPr>
              <a:t>خود را در سطوح</a:t>
            </a:r>
            <a:r>
              <a:rPr lang="en-US" sz="2000" dirty="0" smtClean="0">
                <a:cs typeface="B Nazanin" pitchFamily="2" charset="-78"/>
              </a:rPr>
              <a:t> Supervision</a:t>
            </a:r>
            <a:r>
              <a:rPr lang="fa-IR" sz="2000" dirty="0" smtClean="0">
                <a:cs typeface="B Nazanin" pitchFamily="2" charset="-78"/>
              </a:rPr>
              <a:t> و</a:t>
            </a:r>
            <a:r>
              <a:rPr lang="en-US" sz="2000" dirty="0" smtClean="0">
                <a:cs typeface="B Nazanin" pitchFamily="2" charset="-78"/>
              </a:rPr>
              <a:t> Control</a:t>
            </a:r>
            <a:r>
              <a:rPr lang="fa-IR" sz="2000" dirty="0" smtClean="0">
                <a:cs typeface="B Nazanin" pitchFamily="2" charset="-78"/>
              </a:rPr>
              <a:t> بازکرد. </a:t>
            </a:r>
            <a:r>
              <a:rPr lang="en-US" sz="2000" dirty="0" smtClean="0">
                <a:cs typeface="B Nazanin" pitchFamily="2" charset="-78"/>
              </a:rPr>
              <a:t>  PLC</a:t>
            </a:r>
            <a:r>
              <a:rPr lang="fa-IR" sz="2000" dirty="0" smtClean="0">
                <a:cs typeface="B Nazanin" pitchFamily="2" charset="-78"/>
              </a:rPr>
              <a:t>ها،كامپيوترها و برخي وسايل </a:t>
            </a:r>
            <a:r>
              <a:rPr lang="en-US" sz="2000" dirty="0" smtClean="0">
                <a:cs typeface="B Nazanin" pitchFamily="2" charset="-78"/>
              </a:rPr>
              <a:t>I/O</a:t>
            </a:r>
            <a:r>
              <a:rPr lang="fa-IR" sz="2000" dirty="0" smtClean="0">
                <a:cs typeface="B Nazanin" pitchFamily="2" charset="-78"/>
              </a:rPr>
              <a:t>نيز توسط</a:t>
            </a:r>
          </a:p>
          <a:p>
            <a:pPr algn="r" rtl="1">
              <a:buNone/>
            </a:pPr>
            <a:r>
              <a:rPr lang="fa-IR" sz="2000" dirty="0" smtClean="0">
                <a:cs typeface="B Nazanin" pitchFamily="2" charset="-78"/>
              </a:rPr>
              <a:t> اين شبكه با يكديگر مرتبط شدند</a:t>
            </a:r>
            <a:r>
              <a:rPr lang="en-US" sz="2000" dirty="0" smtClean="0">
                <a:cs typeface="B Nazanin" pitchFamily="2" charset="-78"/>
              </a:rPr>
              <a:t>.</a:t>
            </a:r>
            <a:endParaRPr lang="en-US" sz="2000" dirty="0" smtClean="0">
              <a:latin typeface="Arial" pitchFamily="34" charset="0"/>
              <a:cs typeface="B Nazanin" pitchFamily="2" charset="-78"/>
            </a:endParaRPr>
          </a:p>
          <a:p>
            <a:pPr algn="r" rtl="1">
              <a:buNone/>
            </a:pPr>
            <a:endParaRPr lang="en-US" sz="2000" dirty="0">
              <a:latin typeface="Arial" pitchFamily="34" charset="0"/>
              <a:cs typeface="B Nazanin" pitchFamily="2" charset="-78"/>
            </a:endParaRPr>
          </a:p>
        </p:txBody>
      </p:sp>
      <p:sp>
        <p:nvSpPr>
          <p:cNvPr id="7" name="Slide Number Placeholder 6"/>
          <p:cNvSpPr>
            <a:spLocks noGrp="1"/>
          </p:cNvSpPr>
          <p:nvPr>
            <p:ph type="sldNum" sz="quarter" idx="12"/>
          </p:nvPr>
        </p:nvSpPr>
        <p:spPr/>
        <p:txBody>
          <a:bodyPr/>
          <a:lstStyle/>
          <a:p>
            <a:fld id="{17F129A8-6A33-426F-AD5F-A19C24614A3D}" type="slidenum">
              <a:rPr lang="en-US" smtClean="0"/>
              <a:pPr/>
              <a:t>71</a:t>
            </a:fld>
            <a:endParaRPr lang="en-US"/>
          </a:p>
        </p:txBody>
      </p:sp>
    </p:spTree>
  </p:cSld>
  <p:clrMapOvr>
    <a:masterClrMapping/>
  </p:clrMapOvr>
  <p:transition>
    <p:pull di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2"/>
          </p:nvPr>
        </p:nvSpPr>
        <p:spPr/>
        <p:txBody>
          <a:bodyPr/>
          <a:lstStyle/>
          <a:p>
            <a:endParaRPr lang="en-US" dirty="0"/>
          </a:p>
        </p:txBody>
      </p:sp>
      <p:sp>
        <p:nvSpPr>
          <p:cNvPr id="4" name="Content Placeholder 3"/>
          <p:cNvSpPr>
            <a:spLocks noGrp="1"/>
          </p:cNvSpPr>
          <p:nvPr>
            <p:ph sz="half" idx="1"/>
          </p:nvPr>
        </p:nvSpPr>
        <p:spPr/>
        <p:txBody>
          <a:bodyPr>
            <a:normAutofit/>
          </a:bodyPr>
          <a:lstStyle/>
          <a:p>
            <a:pPr algn="r" rtl="1">
              <a:buNone/>
            </a:pPr>
            <a:endParaRPr lang="en-US" sz="2000" dirty="0">
              <a:latin typeface="Arial" pitchFamily="34" charset="0"/>
              <a:cs typeface="B Nazanin" pitchFamily="2" charset="-78"/>
            </a:endParaRPr>
          </a:p>
        </p:txBody>
      </p:sp>
      <p:sp>
        <p:nvSpPr>
          <p:cNvPr id="5" name="Slide Number Placeholder 4"/>
          <p:cNvSpPr>
            <a:spLocks noGrp="1"/>
          </p:cNvSpPr>
          <p:nvPr>
            <p:ph type="sldNum" sz="quarter" idx="12"/>
          </p:nvPr>
        </p:nvSpPr>
        <p:spPr/>
        <p:txBody>
          <a:bodyPr/>
          <a:lstStyle/>
          <a:p>
            <a:fld id="{17F129A8-6A33-426F-AD5F-A19C24614A3D}" type="slidenum">
              <a:rPr lang="en-US" smtClean="0"/>
              <a:pPr/>
              <a:t>72</a:t>
            </a:fld>
            <a:endParaRPr lang="en-US"/>
          </a:p>
        </p:txBody>
      </p:sp>
      <p:pic>
        <p:nvPicPr>
          <p:cNvPr id="41986" name="Picture 2"/>
          <p:cNvPicPr>
            <a:picLocks noChangeAspect="1" noChangeArrowheads="1"/>
          </p:cNvPicPr>
          <p:nvPr/>
        </p:nvPicPr>
        <p:blipFill>
          <a:blip r:embed="rId2"/>
          <a:srcRect/>
          <a:stretch>
            <a:fillRect/>
          </a:stretch>
        </p:blipFill>
        <p:spPr bwMode="auto">
          <a:xfrm>
            <a:off x="1295400" y="3810000"/>
            <a:ext cx="6324600" cy="1066800"/>
          </a:xfrm>
          <a:prstGeom prst="rect">
            <a:avLst/>
          </a:prstGeom>
          <a:noFill/>
          <a:ln w="9525">
            <a:noFill/>
            <a:miter lim="800000"/>
            <a:headEnd/>
            <a:tailEnd/>
          </a:ln>
          <a:effectLst/>
        </p:spPr>
      </p:pic>
      <p:sp>
        <p:nvSpPr>
          <p:cNvPr id="7" name="Down Arrow 6"/>
          <p:cNvSpPr/>
          <p:nvPr/>
        </p:nvSpPr>
        <p:spPr>
          <a:xfrm>
            <a:off x="4343400" y="4953000"/>
            <a:ext cx="228600" cy="749808"/>
          </a:xfrm>
          <a:prstGeom prst="downArrow">
            <a:avLst>
              <a:gd name="adj1" fmla="val 10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987" name="Picture 3"/>
          <p:cNvPicPr>
            <a:picLocks noChangeAspect="1" noChangeArrowheads="1"/>
          </p:cNvPicPr>
          <p:nvPr/>
        </p:nvPicPr>
        <p:blipFill>
          <a:blip r:embed="rId3"/>
          <a:srcRect/>
          <a:stretch>
            <a:fillRect/>
          </a:stretch>
        </p:blipFill>
        <p:spPr bwMode="auto">
          <a:xfrm>
            <a:off x="1219200" y="5715000"/>
            <a:ext cx="6324600" cy="914400"/>
          </a:xfrm>
          <a:prstGeom prst="rect">
            <a:avLst/>
          </a:prstGeom>
          <a:noFill/>
          <a:ln w="9525">
            <a:noFill/>
            <a:miter lim="800000"/>
            <a:headEnd/>
            <a:tailEnd/>
          </a:ln>
          <a:effectLst/>
        </p:spPr>
      </p:pic>
      <p:sp>
        <p:nvSpPr>
          <p:cNvPr id="9" name="Flowchart: Predefined Process 8"/>
          <p:cNvSpPr/>
          <p:nvPr/>
        </p:nvSpPr>
        <p:spPr>
          <a:xfrm>
            <a:off x="685800" y="457200"/>
            <a:ext cx="7848600" cy="3124200"/>
          </a:xfrm>
          <a:prstGeom prst="flowChartPredefinedProcess">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buNone/>
            </a:pPr>
            <a:r>
              <a:rPr lang="fa-IR" dirty="0" smtClean="0">
                <a:latin typeface="Arial" pitchFamily="34" charset="0"/>
                <a:cs typeface="B Nazanin" pitchFamily="2" charset="-78"/>
              </a:rPr>
              <a:t>در نگاه کلی </a:t>
            </a:r>
            <a:r>
              <a:rPr lang="en-US" dirty="0" err="1" smtClean="0">
                <a:latin typeface="Arial" pitchFamily="34" charset="0"/>
                <a:cs typeface="B Nazanin" pitchFamily="2" charset="-78"/>
              </a:rPr>
              <a:t>Modbus</a:t>
            </a:r>
            <a:r>
              <a:rPr lang="en-US" dirty="0" smtClean="0">
                <a:latin typeface="Arial" pitchFamily="34" charset="0"/>
                <a:cs typeface="B Nazanin" pitchFamily="2" charset="-78"/>
              </a:rPr>
              <a:t> TCP/IP</a:t>
            </a:r>
            <a:r>
              <a:rPr lang="fa-IR" dirty="0" smtClean="0">
                <a:latin typeface="Arial" pitchFamily="34" charset="0"/>
                <a:cs typeface="B Nazanin" pitchFamily="2" charset="-78"/>
              </a:rPr>
              <a:t> همان پروتکل</a:t>
            </a:r>
            <a:r>
              <a:rPr lang="en-US" dirty="0" err="1" smtClean="0">
                <a:latin typeface="Arial" pitchFamily="34" charset="0"/>
                <a:cs typeface="B Nazanin" pitchFamily="2" charset="-78"/>
              </a:rPr>
              <a:t>ModbusRTU</a:t>
            </a:r>
            <a:r>
              <a:rPr lang="fa-IR" dirty="0" smtClean="0">
                <a:latin typeface="Arial" pitchFamily="34" charset="0"/>
                <a:cs typeface="B Nazanin" pitchFamily="2" charset="-78"/>
              </a:rPr>
              <a:t> </a:t>
            </a:r>
            <a:r>
              <a:rPr lang="fa-IR" dirty="0" smtClean="0">
                <a:cs typeface="B Nazanin" pitchFamily="2" charset="-78"/>
              </a:rPr>
              <a:t>ميباشد كه با اينترفيس </a:t>
            </a:r>
            <a:r>
              <a:rPr lang="en-US" dirty="0" smtClean="0">
                <a:cs typeface="B Nazanin" pitchFamily="2" charset="-78"/>
              </a:rPr>
              <a:t> TCP/IP</a:t>
            </a:r>
            <a:r>
              <a:rPr lang="fa-IR" dirty="0" smtClean="0">
                <a:cs typeface="B Nazanin" pitchFamily="2" charset="-78"/>
              </a:rPr>
              <a:t> روي شبكه</a:t>
            </a:r>
            <a:r>
              <a:rPr lang="en-US" dirty="0" smtClean="0">
                <a:cs typeface="B Nazanin" pitchFamily="2" charset="-78"/>
              </a:rPr>
              <a:t> Ethernet</a:t>
            </a:r>
            <a:r>
              <a:rPr lang="fa-IR" dirty="0" smtClean="0">
                <a:cs typeface="B Nazanin" pitchFamily="2" charset="-78"/>
              </a:rPr>
              <a:t> كار ميكند و در آن</a:t>
            </a:r>
            <a:r>
              <a:rPr lang="en-US" dirty="0" smtClean="0">
                <a:cs typeface="B Nazanin" pitchFamily="2" charset="-78"/>
              </a:rPr>
              <a:t> TCP</a:t>
            </a:r>
            <a:r>
              <a:rPr lang="fa-IR" dirty="0" smtClean="0">
                <a:cs typeface="B Nazanin" pitchFamily="2" charset="-78"/>
              </a:rPr>
              <a:t> براي اطمينان از ارسال درست ديتا و</a:t>
            </a:r>
            <a:r>
              <a:rPr lang="en-US" dirty="0" smtClean="0">
                <a:cs typeface="B Nazanin" pitchFamily="2" charset="-78"/>
              </a:rPr>
              <a:t> IP</a:t>
            </a:r>
            <a:r>
              <a:rPr lang="fa-IR" dirty="0" smtClean="0">
                <a:cs typeface="B Nazanin" pitchFamily="2" charset="-78"/>
              </a:rPr>
              <a:t> براي اطمينان از آدرس دهي و مسير يابي صحيح بكار ميرود. تفسير ديتا و شناسايي اصل پيام وظيفه پروتكل</a:t>
            </a:r>
            <a:r>
              <a:rPr lang="en-US" dirty="0" err="1" smtClean="0">
                <a:cs typeface="B Nazanin" pitchFamily="2" charset="-78"/>
              </a:rPr>
              <a:t>Modbus</a:t>
            </a:r>
            <a:r>
              <a:rPr lang="en-US" dirty="0" smtClean="0">
                <a:cs typeface="B Nazanin" pitchFamily="2" charset="-78"/>
              </a:rPr>
              <a:t> </a:t>
            </a:r>
            <a:r>
              <a:rPr lang="fa-IR" dirty="0" smtClean="0">
                <a:cs typeface="B Nazanin" pitchFamily="2" charset="-78"/>
              </a:rPr>
              <a:t>است. در عمل </a:t>
            </a:r>
            <a:r>
              <a:rPr lang="en-US" dirty="0" smtClean="0">
                <a:cs typeface="B Nazanin" pitchFamily="2" charset="-78"/>
              </a:rPr>
              <a:t> </a:t>
            </a:r>
            <a:r>
              <a:rPr lang="en-US" dirty="0" err="1" smtClean="0">
                <a:cs typeface="B Nazanin" pitchFamily="2" charset="-78"/>
              </a:rPr>
              <a:t>Modbus</a:t>
            </a:r>
            <a:r>
              <a:rPr lang="en-US" dirty="0" smtClean="0">
                <a:cs typeface="B Nazanin" pitchFamily="2" charset="-78"/>
              </a:rPr>
              <a:t> TCP/IP</a:t>
            </a:r>
            <a:r>
              <a:rPr lang="fa-IR" dirty="0" smtClean="0">
                <a:cs typeface="B Nazanin" pitchFamily="2" charset="-78"/>
              </a:rPr>
              <a:t> فريم استاندارد پيام</a:t>
            </a:r>
            <a:r>
              <a:rPr lang="en-US" dirty="0" smtClean="0">
                <a:cs typeface="B Nazanin" pitchFamily="2" charset="-78"/>
              </a:rPr>
              <a:t> </a:t>
            </a:r>
            <a:r>
              <a:rPr lang="en-US" dirty="0" err="1" smtClean="0">
                <a:cs typeface="B Nazanin" pitchFamily="2" charset="-78"/>
              </a:rPr>
              <a:t>Modbus</a:t>
            </a:r>
            <a:r>
              <a:rPr lang="en-US" dirty="0" smtClean="0">
                <a:cs typeface="B Nazanin" pitchFamily="2" charset="-78"/>
              </a:rPr>
              <a:t> </a:t>
            </a:r>
            <a:r>
              <a:rPr lang="fa-IR" dirty="0" smtClean="0">
                <a:cs typeface="B Nazanin" pitchFamily="2" charset="-78"/>
              </a:rPr>
              <a:t> را به فريم استاندارد</a:t>
            </a:r>
            <a:r>
              <a:rPr lang="en-US" dirty="0" smtClean="0">
                <a:cs typeface="B Nazanin" pitchFamily="2" charset="-78"/>
              </a:rPr>
              <a:t> TCP</a:t>
            </a:r>
            <a:r>
              <a:rPr lang="fa-IR" dirty="0" smtClean="0">
                <a:cs typeface="B Nazanin" pitchFamily="2" charset="-78"/>
              </a:rPr>
              <a:t> كه اصطلاحاً به آن فريم </a:t>
            </a:r>
            <a:r>
              <a:rPr lang="en-US" dirty="0" smtClean="0">
                <a:cs typeface="B Nazanin" pitchFamily="2" charset="-78"/>
              </a:rPr>
              <a:t> MBAP</a:t>
            </a:r>
            <a:r>
              <a:rPr lang="fa-IR" dirty="0" smtClean="0">
                <a:cs typeface="B Nazanin" pitchFamily="2" charset="-78"/>
              </a:rPr>
              <a:t> مخفف</a:t>
            </a:r>
            <a:r>
              <a:rPr lang="en-US" dirty="0" smtClean="0">
                <a:cs typeface="B Nazanin" pitchFamily="2" charset="-78"/>
              </a:rPr>
              <a:t> </a:t>
            </a:r>
            <a:r>
              <a:rPr lang="en-US" dirty="0" err="1" smtClean="0">
                <a:cs typeface="B Nazanin" pitchFamily="2" charset="-78"/>
              </a:rPr>
              <a:t>ModbBus</a:t>
            </a:r>
            <a:r>
              <a:rPr lang="en-US" dirty="0" smtClean="0">
                <a:cs typeface="B Nazanin" pitchFamily="2" charset="-78"/>
              </a:rPr>
              <a:t> Application Protocol</a:t>
            </a:r>
            <a:r>
              <a:rPr lang="fa-IR" dirty="0" smtClean="0">
                <a:cs typeface="B Nazanin" pitchFamily="2" charset="-78"/>
              </a:rPr>
              <a:t> ميگويند</a:t>
            </a:r>
            <a:endParaRPr lang="en-US" dirty="0">
              <a:latin typeface="Arial" pitchFamily="34" charset="0"/>
              <a:cs typeface="B Nazanin" pitchFamily="2" charset="-78"/>
            </a:endParaRPr>
          </a:p>
        </p:txBody>
      </p:sp>
    </p:spTree>
  </p:cSld>
  <p:clrMapOvr>
    <a:masterClrMapping/>
  </p:clrMapOvr>
  <p:transition>
    <p:pull di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dirty="0"/>
          </a:p>
        </p:txBody>
      </p:sp>
      <p:pic>
        <p:nvPicPr>
          <p:cNvPr id="43010" name="Picture 2"/>
          <p:cNvPicPr>
            <a:picLocks noGrp="1" noChangeAspect="1" noChangeArrowheads="1"/>
          </p:cNvPicPr>
          <p:nvPr>
            <p:ph sz="quarter" idx="2"/>
          </p:nvPr>
        </p:nvPicPr>
        <p:blipFill>
          <a:blip r:embed="rId2"/>
          <a:srcRect/>
          <a:stretch>
            <a:fillRect/>
          </a:stretch>
        </p:blipFill>
        <p:spPr bwMode="auto">
          <a:xfrm>
            <a:off x="457200" y="914400"/>
            <a:ext cx="8382000" cy="4495800"/>
          </a:xfrm>
          <a:prstGeom prst="rect">
            <a:avLst/>
          </a:prstGeom>
          <a:ln w="88900" cap="sq" cmpd="thickThin">
            <a:solidFill>
              <a:srgbClr val="000000"/>
            </a:solidFill>
            <a:prstDash val="solid"/>
            <a:miter lim="800000"/>
          </a:ln>
          <a:effectLst>
            <a:innerShdw blurRad="76200">
              <a:srgbClr val="000000"/>
            </a:innerShdw>
          </a:effectLst>
        </p:spPr>
        <p:style>
          <a:lnRef idx="2">
            <a:schemeClr val="accent2"/>
          </a:lnRef>
          <a:fillRef idx="1">
            <a:schemeClr val="lt1"/>
          </a:fillRef>
          <a:effectRef idx="0">
            <a:schemeClr val="accent2"/>
          </a:effectRef>
          <a:fontRef idx="minor">
            <a:schemeClr val="dk1"/>
          </a:fontRef>
        </p:style>
      </p:pic>
      <p:sp>
        <p:nvSpPr>
          <p:cNvPr id="3" name="Slide Number Placeholder 2"/>
          <p:cNvSpPr>
            <a:spLocks noGrp="1"/>
          </p:cNvSpPr>
          <p:nvPr>
            <p:ph type="sldNum" sz="quarter" idx="12"/>
          </p:nvPr>
        </p:nvSpPr>
        <p:spPr/>
        <p:txBody>
          <a:bodyPr/>
          <a:lstStyle/>
          <a:p>
            <a:fld id="{17F129A8-6A33-426F-AD5F-A19C24614A3D}" type="slidenum">
              <a:rPr lang="en-US" smtClean="0"/>
              <a:pPr/>
              <a:t>73</a:t>
            </a:fld>
            <a:endParaRPr lang="en-US"/>
          </a:p>
        </p:txBody>
      </p:sp>
    </p:spTree>
  </p:cSld>
  <p:clrMapOvr>
    <a:masterClrMapping/>
  </p:clrMapOvr>
  <p:transition>
    <p:pull di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pPr algn="r" rtl="1">
              <a:buNone/>
            </a:pPr>
            <a:endParaRPr lang="fa-IR" sz="2000" b="1" dirty="0" smtClean="0">
              <a:latin typeface="Arial" pitchFamily="34" charset="0"/>
              <a:cs typeface="Arial" pitchFamily="34" charset="0"/>
            </a:endParaRPr>
          </a:p>
          <a:p>
            <a:pPr algn="r" rtl="1">
              <a:buNone/>
            </a:pPr>
            <a:endParaRPr lang="fa-IR" sz="2000" b="1" dirty="0" smtClean="0">
              <a:latin typeface="Arial" pitchFamily="34" charset="0"/>
              <a:cs typeface="Arial" pitchFamily="34" charset="0"/>
            </a:endParaRPr>
          </a:p>
          <a:p>
            <a:pPr algn="r" rtl="1">
              <a:buNone/>
            </a:pPr>
            <a:endParaRPr lang="fa-IR" sz="2000" b="1" dirty="0" smtClean="0">
              <a:latin typeface="Arial" pitchFamily="34" charset="0"/>
              <a:cs typeface="Arial" pitchFamily="34" charset="0"/>
            </a:endParaRPr>
          </a:p>
          <a:p>
            <a:pPr algn="r" rtl="1">
              <a:buClr>
                <a:srgbClr val="FF0000"/>
              </a:buClr>
              <a:buSzPct val="80000"/>
              <a:buFont typeface="Wingdings" pitchFamily="2" charset="2"/>
              <a:buChar char="q"/>
            </a:pPr>
            <a:r>
              <a:rPr lang="en-US" sz="2000" b="1" dirty="0" smtClean="0">
                <a:latin typeface="Arial" pitchFamily="34" charset="0"/>
                <a:cs typeface="Arial" pitchFamily="34" charset="0"/>
              </a:rPr>
              <a:t>Transaction Identifier</a:t>
            </a:r>
            <a:r>
              <a:rPr lang="fa-IR" sz="2000" b="1" dirty="0" smtClean="0">
                <a:cs typeface="B Nazanin" pitchFamily="2" charset="-78"/>
              </a:rPr>
              <a:t>:</a:t>
            </a:r>
            <a:r>
              <a:rPr lang="fa-IR" sz="2000" dirty="0" smtClean="0">
                <a:cs typeface="B Nazanin" pitchFamily="2" charset="-78"/>
              </a:rPr>
              <a:t>اين فيلد براي </a:t>
            </a:r>
            <a:r>
              <a:rPr lang="en-US" sz="2000" dirty="0" smtClean="0">
                <a:cs typeface="B Nazanin" pitchFamily="2" charset="-78"/>
              </a:rPr>
              <a:t>Transaction Pairing</a:t>
            </a:r>
            <a:r>
              <a:rPr lang="fa-IR" sz="2000" dirty="0" smtClean="0">
                <a:cs typeface="B Nazanin" pitchFamily="2" charset="-78"/>
              </a:rPr>
              <a:t> بكار ميروديعني ارسال  چند</a:t>
            </a:r>
          </a:p>
          <a:p>
            <a:pPr algn="r" rtl="1">
              <a:buNone/>
            </a:pPr>
            <a:r>
              <a:rPr lang="fa-IR" sz="2000" dirty="0" smtClean="0">
                <a:cs typeface="B Nazanin" pitchFamily="2" charset="-78"/>
              </a:rPr>
              <a:t>پيام روي يك ارتباط</a:t>
            </a:r>
            <a:r>
              <a:rPr lang="en-US" sz="2000" dirty="0" smtClean="0">
                <a:cs typeface="B Nazanin" pitchFamily="2" charset="-78"/>
              </a:rPr>
              <a:t> </a:t>
            </a:r>
            <a:r>
              <a:rPr lang="fa-IR" sz="2000" dirty="0" smtClean="0">
                <a:cs typeface="B Nazanin" pitchFamily="2" charset="-78"/>
              </a:rPr>
              <a:t> </a:t>
            </a:r>
            <a:r>
              <a:rPr lang="en-US" sz="2000" dirty="0" smtClean="0">
                <a:cs typeface="B Nazanin" pitchFamily="2" charset="-78"/>
              </a:rPr>
              <a:t>TCP</a:t>
            </a:r>
            <a:r>
              <a:rPr lang="fa-IR" sz="2000" dirty="0" smtClean="0">
                <a:cs typeface="B Nazanin" pitchFamily="2" charset="-78"/>
              </a:rPr>
              <a:t> توسط</a:t>
            </a:r>
            <a:r>
              <a:rPr lang="en-US" sz="2000" dirty="0" smtClean="0">
                <a:cs typeface="B Nazanin" pitchFamily="2" charset="-78"/>
              </a:rPr>
              <a:t>  </a:t>
            </a:r>
            <a:r>
              <a:rPr lang="fa-IR" sz="2000" dirty="0" smtClean="0">
                <a:cs typeface="B Nazanin" pitchFamily="2" charset="-78"/>
              </a:rPr>
              <a:t> </a:t>
            </a:r>
            <a:r>
              <a:rPr lang="en-US" sz="2000" dirty="0" smtClean="0">
                <a:cs typeface="B Nazanin" pitchFamily="2" charset="-78"/>
              </a:rPr>
              <a:t>Client</a:t>
            </a:r>
            <a:r>
              <a:rPr lang="fa-IR" sz="2000" dirty="0" smtClean="0">
                <a:cs typeface="B Nazanin" pitchFamily="2" charset="-78"/>
              </a:rPr>
              <a:t> بدون اينكه منتظر پاسخ پيامهاي اوليه از طرف</a:t>
            </a:r>
            <a:r>
              <a:rPr lang="en-US" sz="2000" dirty="0" smtClean="0">
                <a:cs typeface="B Nazanin" pitchFamily="2" charset="-78"/>
              </a:rPr>
              <a:t> Server</a:t>
            </a:r>
            <a:r>
              <a:rPr lang="fa-IR" sz="2000" dirty="0" smtClean="0">
                <a:cs typeface="B Nazanin" pitchFamily="2" charset="-78"/>
              </a:rPr>
              <a:t> باشد. </a:t>
            </a:r>
          </a:p>
          <a:p>
            <a:pPr algn="r" rtl="1">
              <a:buNone/>
            </a:pPr>
            <a:r>
              <a:rPr lang="fa-IR" sz="2000" dirty="0" smtClean="0">
                <a:cs typeface="B Nazanin" pitchFamily="2" charset="-78"/>
              </a:rPr>
              <a:t>در</a:t>
            </a:r>
            <a:r>
              <a:rPr lang="en-US" sz="2000" dirty="0" smtClean="0">
                <a:cs typeface="B Nazanin" pitchFamily="2" charset="-78"/>
              </a:rPr>
              <a:t> </a:t>
            </a:r>
            <a:r>
              <a:rPr lang="en-US" sz="2000" dirty="0" err="1" smtClean="0">
                <a:cs typeface="B Nazanin" pitchFamily="2" charset="-78"/>
              </a:rPr>
              <a:t>Modbus</a:t>
            </a:r>
            <a:r>
              <a:rPr lang="fa-IR" sz="2000" dirty="0" smtClean="0">
                <a:cs typeface="B Nazanin" pitchFamily="2" charset="-78"/>
              </a:rPr>
              <a:t> سریال </a:t>
            </a:r>
            <a:r>
              <a:rPr lang="en-US" sz="2000" dirty="0" smtClean="0">
                <a:cs typeface="B Nazanin" pitchFamily="2" charset="-78"/>
              </a:rPr>
              <a:t>client</a:t>
            </a:r>
            <a:r>
              <a:rPr lang="fa-IR" sz="2000" dirty="0" smtClean="0">
                <a:cs typeface="B Nazanin" pitchFamily="2" charset="-78"/>
              </a:rPr>
              <a:t> پس از ارسال پيام بايد منتظر تاييد</a:t>
            </a:r>
            <a:r>
              <a:rPr lang="en-US" sz="2000" dirty="0" smtClean="0">
                <a:cs typeface="B Nazanin" pitchFamily="2" charset="-78"/>
              </a:rPr>
              <a:t> Server</a:t>
            </a:r>
            <a:r>
              <a:rPr lang="fa-IR" sz="2000" dirty="0" smtClean="0">
                <a:cs typeface="B Nazanin" pitchFamily="2" charset="-78"/>
              </a:rPr>
              <a:t> ميماند سپس پيام بعدي را ارسال </a:t>
            </a:r>
          </a:p>
          <a:p>
            <a:pPr algn="r" rtl="1">
              <a:buNone/>
            </a:pPr>
            <a:r>
              <a:rPr lang="fa-IR" sz="2000" dirty="0" smtClean="0">
                <a:cs typeface="B Nazanin" pitchFamily="2" charset="-78"/>
              </a:rPr>
              <a:t>ميكرد ولي در</a:t>
            </a:r>
            <a:r>
              <a:rPr lang="en-US" sz="2000" dirty="0" smtClean="0">
                <a:cs typeface="B Nazanin" pitchFamily="2" charset="-78"/>
              </a:rPr>
              <a:t> </a:t>
            </a:r>
            <a:r>
              <a:rPr lang="en-US" sz="2000" dirty="0" err="1" smtClean="0">
                <a:cs typeface="B Nazanin" pitchFamily="2" charset="-78"/>
              </a:rPr>
              <a:t>Modbus</a:t>
            </a:r>
            <a:r>
              <a:rPr lang="en-US" sz="2000" dirty="0" smtClean="0">
                <a:cs typeface="B Nazanin" pitchFamily="2" charset="-78"/>
              </a:rPr>
              <a:t> TCP/IP</a:t>
            </a:r>
            <a:r>
              <a:rPr lang="fa-IR" sz="2000" dirty="0" smtClean="0">
                <a:cs typeface="B Nazanin" pitchFamily="2" charset="-78"/>
              </a:rPr>
              <a:t> چندين پيام ميتواند توسط</a:t>
            </a:r>
            <a:r>
              <a:rPr lang="en-US" sz="2000" dirty="0" smtClean="0">
                <a:cs typeface="B Nazanin" pitchFamily="2" charset="-78"/>
              </a:rPr>
              <a:t> Client</a:t>
            </a:r>
            <a:r>
              <a:rPr lang="fa-IR" sz="2000" dirty="0" smtClean="0">
                <a:cs typeface="B Nazanin" pitchFamily="2" charset="-78"/>
              </a:rPr>
              <a:t>ارسال شود بدون اينكه زماني را براي</a:t>
            </a:r>
          </a:p>
          <a:p>
            <a:pPr algn="r" rtl="1">
              <a:buNone/>
            </a:pPr>
            <a:r>
              <a:rPr lang="fa-IR" sz="2000" dirty="0" smtClean="0">
                <a:cs typeface="B Nazanin" pitchFamily="2" charset="-78"/>
              </a:rPr>
              <a:t> انتظار پاسخ پيام قبلي تلف كند</a:t>
            </a:r>
            <a:r>
              <a:rPr lang="en-US" sz="2000" dirty="0" smtClean="0">
                <a:cs typeface="B Nazanin" pitchFamily="2" charset="-78"/>
              </a:rPr>
              <a:t> </a:t>
            </a:r>
            <a:r>
              <a:rPr lang="fa-IR" sz="2000" dirty="0" smtClean="0">
                <a:cs typeface="B Nazanin" pitchFamily="2" charset="-78"/>
              </a:rPr>
              <a:t>تعداد اينگونه پيام ها بستگي به قابليت و ظرفيت</a:t>
            </a:r>
            <a:r>
              <a:rPr lang="en-US" sz="2000" dirty="0" smtClean="0">
                <a:cs typeface="B Nazanin" pitchFamily="2" charset="-78"/>
              </a:rPr>
              <a:t> Server</a:t>
            </a:r>
            <a:r>
              <a:rPr lang="fa-IR" sz="2000" dirty="0" smtClean="0">
                <a:cs typeface="B Nazanin" pitchFamily="2" charset="-78"/>
              </a:rPr>
              <a:t> دارد. و ميتواند بين</a:t>
            </a:r>
          </a:p>
          <a:p>
            <a:pPr algn="r" rtl="1">
              <a:buNone/>
            </a:pPr>
            <a:r>
              <a:rPr lang="fa-IR" sz="2000" dirty="0" smtClean="0">
                <a:cs typeface="B Nazanin" pitchFamily="2" charset="-78"/>
              </a:rPr>
              <a:t> 1 </a:t>
            </a:r>
            <a:r>
              <a:rPr lang="fa-IR" sz="2000" smtClean="0">
                <a:cs typeface="B Nazanin" pitchFamily="2" charset="-78"/>
              </a:rPr>
              <a:t>تا 16 </a:t>
            </a:r>
            <a:r>
              <a:rPr lang="fa-IR" sz="2000" dirty="0" smtClean="0">
                <a:cs typeface="B Nazanin" pitchFamily="2" charset="-78"/>
              </a:rPr>
              <a:t>باشد.</a:t>
            </a:r>
            <a:endParaRPr lang="en-US" sz="2000" dirty="0" smtClean="0">
              <a:cs typeface="B Nazanin" pitchFamily="2" charset="-78"/>
            </a:endParaRPr>
          </a:p>
          <a:p>
            <a:pPr algn="r" rtl="1">
              <a:buClr>
                <a:srgbClr val="FF0000"/>
              </a:buClr>
              <a:buSzPct val="80000"/>
              <a:buFont typeface="Wingdings" pitchFamily="2" charset="2"/>
              <a:buChar char="q"/>
            </a:pPr>
            <a:r>
              <a:rPr lang="en-US" sz="2000" dirty="0" smtClean="0">
                <a:cs typeface="B Nazanin" pitchFamily="2" charset="-78"/>
              </a:rPr>
              <a:t> </a:t>
            </a:r>
            <a:r>
              <a:rPr lang="en-US" sz="2000" b="1" dirty="0" smtClean="0">
                <a:cs typeface="B Nazanin" pitchFamily="2" charset="-78"/>
              </a:rPr>
              <a:t>: Protocol Identifier</a:t>
            </a:r>
            <a:r>
              <a:rPr lang="fa-IR" sz="2000" dirty="0" smtClean="0">
                <a:cs typeface="B Nazanin" pitchFamily="2" charset="-78"/>
              </a:rPr>
              <a:t>اين فيلد براي </a:t>
            </a:r>
            <a:r>
              <a:rPr lang="en-US" sz="2000" dirty="0" err="1" smtClean="0">
                <a:cs typeface="B Nazanin" pitchFamily="2" charset="-78"/>
              </a:rPr>
              <a:t>Modbus</a:t>
            </a:r>
            <a:r>
              <a:rPr lang="fa-IR" sz="2000" dirty="0" smtClean="0">
                <a:cs typeface="B Nazanin" pitchFamily="2" charset="-78"/>
              </a:rPr>
              <a:t> مقدار 0 را را دارد ساير مقادير براي آينده رزرو شده اند</a:t>
            </a:r>
          </a:p>
          <a:p>
            <a:pPr algn="r" rtl="1">
              <a:buClr>
                <a:srgbClr val="FF0000"/>
              </a:buClr>
              <a:buSzPct val="80000"/>
              <a:buFont typeface="Wingdings" pitchFamily="2" charset="2"/>
              <a:buChar char="q"/>
            </a:pPr>
            <a:r>
              <a:rPr lang="en-US" sz="2000" b="1" dirty="0" smtClean="0">
                <a:cs typeface="B Nazanin" pitchFamily="2" charset="-78"/>
              </a:rPr>
              <a:t>: Length</a:t>
            </a:r>
            <a:r>
              <a:rPr lang="fa-IR" sz="2000" b="1" dirty="0" smtClean="0">
                <a:cs typeface="B Nazanin" pitchFamily="2" charset="-78"/>
              </a:rPr>
              <a:t> </a:t>
            </a:r>
            <a:r>
              <a:rPr lang="fa-IR" sz="2000" dirty="0" smtClean="0">
                <a:cs typeface="B Nazanin" pitchFamily="2" charset="-78"/>
              </a:rPr>
              <a:t>اين فيلد تعداد بايت هاي موجود در فيلدهاي بعد از خود يعني سه فيلد</a:t>
            </a:r>
            <a:r>
              <a:rPr lang="en-US" sz="2000" dirty="0" smtClean="0">
                <a:cs typeface="B Nazanin" pitchFamily="2" charset="-78"/>
              </a:rPr>
              <a:t> Unit ID</a:t>
            </a:r>
            <a:r>
              <a:rPr lang="fa-IR" sz="2000" dirty="0" smtClean="0">
                <a:cs typeface="B Nazanin" pitchFamily="2" charset="-78"/>
              </a:rPr>
              <a:t> و</a:t>
            </a:r>
            <a:r>
              <a:rPr lang="en-US" sz="2000" dirty="0" smtClean="0">
                <a:cs typeface="B Nazanin" pitchFamily="2" charset="-78"/>
              </a:rPr>
              <a:t>  </a:t>
            </a:r>
            <a:r>
              <a:rPr lang="fa-IR" sz="2000" dirty="0" smtClean="0">
                <a:cs typeface="B Nazanin" pitchFamily="2" charset="-78"/>
              </a:rPr>
              <a:t> </a:t>
            </a:r>
            <a:r>
              <a:rPr lang="en-US" sz="2000" dirty="0" smtClean="0">
                <a:cs typeface="B Nazanin" pitchFamily="2" charset="-78"/>
              </a:rPr>
              <a:t>Function Code </a:t>
            </a:r>
            <a:r>
              <a:rPr lang="fa-IR" sz="2000" dirty="0" smtClean="0">
                <a:cs typeface="B Nazanin" pitchFamily="2" charset="-78"/>
              </a:rPr>
              <a:t> و</a:t>
            </a:r>
            <a:r>
              <a:rPr lang="en-US" sz="2000" dirty="0" smtClean="0">
                <a:cs typeface="B Nazanin" pitchFamily="2" charset="-78"/>
              </a:rPr>
              <a:t> DATA </a:t>
            </a:r>
            <a:r>
              <a:rPr lang="fa-IR" sz="2000" dirty="0" smtClean="0">
                <a:cs typeface="B Nazanin" pitchFamily="2" charset="-78"/>
              </a:rPr>
              <a:t> را نشان مي دهد.</a:t>
            </a:r>
            <a:endParaRPr lang="en-US" sz="2000" dirty="0">
              <a:solidFill>
                <a:schemeClr val="tx1"/>
              </a:solidFill>
              <a:latin typeface="Arial" pitchFamily="34" charset="0"/>
              <a:cs typeface="B Nazanin" pitchFamily="2" charset="-78"/>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74</a:t>
            </a:fld>
            <a:endParaRPr lang="en-US"/>
          </a:p>
        </p:txBody>
      </p:sp>
      <p:sp>
        <p:nvSpPr>
          <p:cNvPr id="5" name="Oval 4"/>
          <p:cNvSpPr/>
          <p:nvPr/>
        </p:nvSpPr>
        <p:spPr>
          <a:xfrm>
            <a:off x="1981200" y="1371600"/>
            <a:ext cx="5257800" cy="11430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buNone/>
            </a:pPr>
            <a:r>
              <a:rPr lang="fa-IR" sz="4400" dirty="0" smtClean="0">
                <a:solidFill>
                  <a:srgbClr val="FF0000"/>
                </a:solidFill>
                <a:latin typeface="Arial" pitchFamily="34" charset="0"/>
                <a:cs typeface="B Nazanin" pitchFamily="2" charset="-78"/>
              </a:rPr>
              <a:t>فیلد های </a:t>
            </a:r>
            <a:r>
              <a:rPr lang="en-US" sz="4400" dirty="0" smtClean="0">
                <a:solidFill>
                  <a:srgbClr val="FF0000"/>
                </a:solidFill>
                <a:latin typeface="Arial" pitchFamily="34" charset="0"/>
                <a:cs typeface="B Nazanin" pitchFamily="2" charset="-78"/>
              </a:rPr>
              <a:t>MBAP</a:t>
            </a:r>
            <a:endParaRPr lang="fa-IR" sz="4400" dirty="0" smtClean="0">
              <a:solidFill>
                <a:srgbClr val="FF0000"/>
              </a:solidFill>
              <a:latin typeface="Arial" pitchFamily="34" charset="0"/>
              <a:cs typeface="B Nazanin" pitchFamily="2" charset="-78"/>
            </a:endParaRPr>
          </a:p>
        </p:txBody>
      </p:sp>
    </p:spTree>
  </p:cSld>
  <p:clrMapOvr>
    <a:masterClrMapping/>
  </p:clrMapOvr>
  <p:transition>
    <p:pull di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r" rtl="1">
              <a:buClr>
                <a:srgbClr val="FF0000"/>
              </a:buClr>
              <a:buSzPct val="80000"/>
              <a:buFont typeface="Wingdings" pitchFamily="2" charset="2"/>
              <a:buChar char="q"/>
            </a:pPr>
            <a:r>
              <a:rPr lang="en-US" sz="2400" b="1" dirty="0" smtClean="0">
                <a:cs typeface="B Nazanin" pitchFamily="2" charset="-78"/>
              </a:rPr>
              <a:t>: </a:t>
            </a:r>
            <a:r>
              <a:rPr lang="en-US" sz="2800" b="1" dirty="0" smtClean="0">
                <a:cs typeface="B Nazanin" pitchFamily="2" charset="-78"/>
              </a:rPr>
              <a:t>Unit Identifier</a:t>
            </a:r>
            <a:r>
              <a:rPr lang="fa-IR" sz="2800" b="1" dirty="0" smtClean="0">
                <a:cs typeface="B Nazanin" pitchFamily="2" charset="-78"/>
              </a:rPr>
              <a:t> </a:t>
            </a:r>
            <a:r>
              <a:rPr lang="fa-IR" sz="2400" dirty="0" smtClean="0">
                <a:cs typeface="B Nazanin" pitchFamily="2" charset="-78"/>
              </a:rPr>
              <a:t>اين فيلدبراي </a:t>
            </a:r>
            <a:r>
              <a:rPr lang="en-US" sz="2400" dirty="0" smtClean="0">
                <a:cs typeface="B Nazanin" pitchFamily="2" charset="-78"/>
              </a:rPr>
              <a:t> Routing</a:t>
            </a:r>
            <a:r>
              <a:rPr lang="fa-IR" sz="2400" dirty="0" smtClean="0">
                <a:cs typeface="B Nazanin" pitchFamily="2" charset="-78"/>
              </a:rPr>
              <a:t> است و وقتي استفاده ميشود كه </a:t>
            </a:r>
            <a:endParaRPr lang="en-US" sz="2400" dirty="0" smtClean="0">
              <a:cs typeface="B Nazanin" pitchFamily="2" charset="-78"/>
            </a:endParaRPr>
          </a:p>
          <a:p>
            <a:pPr algn="r" rtl="1">
              <a:buClr>
                <a:srgbClr val="FF0000"/>
              </a:buClr>
              <a:buSzPct val="80000"/>
              <a:buNone/>
            </a:pPr>
            <a:r>
              <a:rPr lang="fa-IR" sz="2400" dirty="0" smtClean="0">
                <a:cs typeface="B Nazanin" pitchFamily="2" charset="-78"/>
              </a:rPr>
              <a:t>پيامي از روي</a:t>
            </a:r>
            <a:r>
              <a:rPr lang="en-US" sz="2400" dirty="0" smtClean="0">
                <a:cs typeface="B Nazanin" pitchFamily="2" charset="-78"/>
              </a:rPr>
              <a:t> </a:t>
            </a:r>
            <a:r>
              <a:rPr lang="fa-IR" sz="2400" dirty="0" smtClean="0">
                <a:cs typeface="B Nazanin" pitchFamily="2" charset="-78"/>
              </a:rPr>
              <a:t> </a:t>
            </a:r>
            <a:r>
              <a:rPr lang="en-US" sz="2400" dirty="0" smtClean="0">
                <a:cs typeface="B Nazanin" pitchFamily="2" charset="-78"/>
              </a:rPr>
              <a:t> </a:t>
            </a:r>
            <a:r>
              <a:rPr lang="en-US" sz="2400" dirty="0" err="1" smtClean="0">
                <a:cs typeface="B Nazanin" pitchFamily="2" charset="-78"/>
              </a:rPr>
              <a:t>Modbus</a:t>
            </a:r>
            <a:r>
              <a:rPr lang="en-US" sz="2400" dirty="0" smtClean="0">
                <a:cs typeface="B Nazanin" pitchFamily="2" charset="-78"/>
              </a:rPr>
              <a:t> TCP</a:t>
            </a:r>
            <a:r>
              <a:rPr lang="fa-IR" sz="2400" dirty="0" smtClean="0">
                <a:cs typeface="B Nazanin" pitchFamily="2" charset="-78"/>
              </a:rPr>
              <a:t> لازم باشد به وسيله كه روي</a:t>
            </a:r>
            <a:r>
              <a:rPr lang="en-US" sz="2400" dirty="0" smtClean="0">
                <a:cs typeface="B Nazanin" pitchFamily="2" charset="-78"/>
              </a:rPr>
              <a:t> </a:t>
            </a:r>
            <a:r>
              <a:rPr lang="fa-IR" sz="2400" dirty="0" smtClean="0">
                <a:cs typeface="B Nazanin" pitchFamily="2" charset="-78"/>
              </a:rPr>
              <a:t> </a:t>
            </a:r>
            <a:r>
              <a:rPr lang="en-US" sz="2400" dirty="0" smtClean="0">
                <a:cs typeface="B Nazanin" pitchFamily="2" charset="-78"/>
              </a:rPr>
              <a:t> </a:t>
            </a:r>
            <a:r>
              <a:rPr lang="en-US" sz="2400" dirty="0" err="1" smtClean="0">
                <a:cs typeface="B Nazanin" pitchFamily="2" charset="-78"/>
              </a:rPr>
              <a:t>Modbus</a:t>
            </a:r>
            <a:r>
              <a:rPr lang="fa-IR" sz="2400" dirty="0" smtClean="0">
                <a:cs typeface="B Nazanin" pitchFamily="2" charset="-78"/>
              </a:rPr>
              <a:t> سريال يا</a:t>
            </a:r>
            <a:r>
              <a:rPr lang="en-US" sz="2400" dirty="0" smtClean="0">
                <a:cs typeface="B Nazanin" pitchFamily="2" charset="-78"/>
              </a:rPr>
              <a:t> </a:t>
            </a:r>
            <a:r>
              <a:rPr lang="fa-IR" sz="2400" dirty="0" smtClean="0">
                <a:cs typeface="B Nazanin" pitchFamily="2" charset="-78"/>
              </a:rPr>
              <a:t> </a:t>
            </a:r>
          </a:p>
          <a:p>
            <a:pPr algn="r" rtl="1">
              <a:buClr>
                <a:srgbClr val="FF0000"/>
              </a:buClr>
              <a:buSzPct val="80000"/>
              <a:buNone/>
            </a:pPr>
            <a:r>
              <a:rPr lang="en-US" sz="2400" dirty="0" err="1" smtClean="0">
                <a:cs typeface="B Nazanin" pitchFamily="2" charset="-78"/>
              </a:rPr>
              <a:t>Modbus</a:t>
            </a:r>
            <a:r>
              <a:rPr lang="en-US" sz="2400" dirty="0" smtClean="0">
                <a:cs typeface="B Nazanin" pitchFamily="2" charset="-78"/>
              </a:rPr>
              <a:t> Plus</a:t>
            </a:r>
            <a:r>
              <a:rPr lang="fa-IR" sz="2400" dirty="0" smtClean="0">
                <a:cs typeface="B Nazanin" pitchFamily="2" charset="-78"/>
              </a:rPr>
              <a:t> متصل و از طريق </a:t>
            </a:r>
            <a:r>
              <a:rPr lang="en-US" sz="2400" dirty="0" smtClean="0">
                <a:cs typeface="B Nazanin" pitchFamily="2" charset="-78"/>
              </a:rPr>
              <a:t>Bridge</a:t>
            </a:r>
            <a:r>
              <a:rPr lang="fa-IR" sz="2400" dirty="0" smtClean="0">
                <a:cs typeface="B Nazanin" pitchFamily="2" charset="-78"/>
              </a:rPr>
              <a:t> یا</a:t>
            </a:r>
            <a:r>
              <a:rPr lang="en-US" sz="2400" dirty="0" smtClean="0">
                <a:cs typeface="B Nazanin" pitchFamily="2" charset="-78"/>
              </a:rPr>
              <a:t> </a:t>
            </a:r>
            <a:r>
              <a:rPr lang="fa-IR" sz="2400" dirty="0" smtClean="0">
                <a:cs typeface="B Nazanin" pitchFamily="2" charset="-78"/>
              </a:rPr>
              <a:t> </a:t>
            </a:r>
            <a:r>
              <a:rPr lang="en-US" sz="2400" dirty="0" smtClean="0">
                <a:cs typeface="B Nazanin" pitchFamily="2" charset="-78"/>
              </a:rPr>
              <a:t> Gateway</a:t>
            </a:r>
            <a:r>
              <a:rPr lang="fa-IR" sz="2400" dirty="0" smtClean="0">
                <a:cs typeface="B Nazanin" pitchFamily="2" charset="-78"/>
              </a:rPr>
              <a:t> یا </a:t>
            </a:r>
            <a:r>
              <a:rPr lang="en-US" sz="2400" dirty="0" err="1" smtClean="0">
                <a:cs typeface="B Nazanin" pitchFamily="2" charset="-78"/>
              </a:rPr>
              <a:t>Modbus</a:t>
            </a:r>
            <a:r>
              <a:rPr lang="en-US" sz="2400" dirty="0" smtClean="0">
                <a:cs typeface="B Nazanin" pitchFamily="2" charset="-78"/>
              </a:rPr>
              <a:t> TCP</a:t>
            </a:r>
            <a:r>
              <a:rPr lang="fa-IR" sz="2400" dirty="0" smtClean="0">
                <a:cs typeface="B Nazanin" pitchFamily="2" charset="-78"/>
              </a:rPr>
              <a:t> ارتباط</a:t>
            </a:r>
          </a:p>
          <a:p>
            <a:pPr algn="r" rtl="1">
              <a:buClr>
                <a:srgbClr val="FF0000"/>
              </a:buClr>
              <a:buSzPct val="80000"/>
              <a:buNone/>
            </a:pPr>
            <a:r>
              <a:rPr lang="fa-IR" sz="2400" dirty="0" smtClean="0">
                <a:cs typeface="B Nazanin" pitchFamily="2" charset="-78"/>
              </a:rPr>
              <a:t> دارد ارسال شود. در اينحالت آدرس</a:t>
            </a:r>
            <a:r>
              <a:rPr lang="en-US" sz="2400" dirty="0" smtClean="0">
                <a:cs typeface="B Nazanin" pitchFamily="2" charset="-78"/>
              </a:rPr>
              <a:t> </a:t>
            </a:r>
            <a:r>
              <a:rPr lang="fa-IR" sz="2400" dirty="0" smtClean="0">
                <a:cs typeface="B Nazanin" pitchFamily="2" charset="-78"/>
              </a:rPr>
              <a:t> </a:t>
            </a:r>
            <a:r>
              <a:rPr lang="en-US" sz="2400" dirty="0" smtClean="0">
                <a:cs typeface="B Nazanin" pitchFamily="2" charset="-78"/>
              </a:rPr>
              <a:t>IP</a:t>
            </a:r>
            <a:r>
              <a:rPr lang="fa-IR" sz="2400" dirty="0" smtClean="0">
                <a:cs typeface="B Nazanin" pitchFamily="2" charset="-78"/>
              </a:rPr>
              <a:t> موجود در پيام مربوط به</a:t>
            </a:r>
            <a:r>
              <a:rPr lang="en-US" sz="2400" dirty="0" smtClean="0">
                <a:cs typeface="B Nazanin" pitchFamily="2" charset="-78"/>
              </a:rPr>
              <a:t> </a:t>
            </a:r>
            <a:r>
              <a:rPr lang="fa-IR" sz="2400" dirty="0" smtClean="0">
                <a:cs typeface="B Nazanin" pitchFamily="2" charset="-78"/>
              </a:rPr>
              <a:t> </a:t>
            </a:r>
            <a:r>
              <a:rPr lang="en-US" sz="2400" dirty="0" smtClean="0">
                <a:cs typeface="B Nazanin" pitchFamily="2" charset="-78"/>
              </a:rPr>
              <a:t>Gateway</a:t>
            </a:r>
            <a:r>
              <a:rPr lang="fa-IR" sz="2400" dirty="0" smtClean="0">
                <a:cs typeface="B Nazanin" pitchFamily="2" charset="-78"/>
              </a:rPr>
              <a:t> یا </a:t>
            </a:r>
            <a:r>
              <a:rPr lang="en-US" sz="2400" dirty="0" smtClean="0">
                <a:cs typeface="B Nazanin" pitchFamily="2" charset="-78"/>
              </a:rPr>
              <a:t> Bridge</a:t>
            </a:r>
            <a:endParaRPr lang="fa-IR" sz="2400" dirty="0" smtClean="0">
              <a:cs typeface="B Nazanin" pitchFamily="2" charset="-78"/>
            </a:endParaRPr>
          </a:p>
          <a:p>
            <a:pPr algn="r" rtl="1">
              <a:buClr>
                <a:srgbClr val="FF0000"/>
              </a:buClr>
              <a:buSzPct val="80000"/>
              <a:buNone/>
            </a:pPr>
            <a:r>
              <a:rPr lang="fa-IR" sz="2400" dirty="0" smtClean="0">
                <a:cs typeface="B Nazanin" pitchFamily="2" charset="-78"/>
              </a:rPr>
              <a:t> است که كار انتقال پيام به سمت ديگر را انجام ميدهند.</a:t>
            </a:r>
            <a:endParaRPr lang="en-US" sz="2400" dirty="0" smtClean="0">
              <a:cs typeface="B Nazanin" pitchFamily="2" charset="-78"/>
            </a:endParaRPr>
          </a:p>
          <a:p>
            <a:pPr algn="r" rtl="1">
              <a:buClr>
                <a:srgbClr val="FF0000"/>
              </a:buClr>
              <a:buSzPct val="80000"/>
              <a:buNone/>
            </a:pPr>
            <a:endParaRPr lang="fa-IR" sz="2400" dirty="0" smtClean="0">
              <a:cs typeface="B Nazanin" pitchFamily="2" charset="-78"/>
            </a:endParaRPr>
          </a:p>
          <a:p>
            <a:pPr algn="r" rtl="1">
              <a:buClr>
                <a:srgbClr val="FF0000"/>
              </a:buClr>
              <a:buSzPct val="80000"/>
              <a:buNone/>
            </a:pPr>
            <a:r>
              <a:rPr lang="fa-IR" sz="2400" dirty="0" smtClean="0">
                <a:cs typeface="B Nazanin" pitchFamily="2" charset="-78"/>
              </a:rPr>
              <a:t>در حالتي كه وسيله مقصد روي </a:t>
            </a:r>
            <a:r>
              <a:rPr lang="en-US" sz="2400" dirty="0" smtClean="0">
                <a:cs typeface="B Nazanin" pitchFamily="2" charset="-78"/>
              </a:rPr>
              <a:t> TCP/IP</a:t>
            </a:r>
            <a:r>
              <a:rPr lang="fa-IR" sz="2400" dirty="0" smtClean="0">
                <a:cs typeface="B Nazanin" pitchFamily="2" charset="-78"/>
              </a:rPr>
              <a:t> قرار دارد مقدار اين فيلد</a:t>
            </a:r>
            <a:r>
              <a:rPr lang="en-US" sz="2400" dirty="0" smtClean="0">
                <a:cs typeface="B Nazanin" pitchFamily="2" charset="-78"/>
              </a:rPr>
              <a:t>FF</a:t>
            </a:r>
            <a:r>
              <a:rPr lang="fa-IR" sz="2400" dirty="0" smtClean="0">
                <a:cs typeface="B Nazanin" pitchFamily="2" charset="-78"/>
              </a:rPr>
              <a:t> هگز است</a:t>
            </a:r>
            <a:r>
              <a:rPr lang="fa-IR" sz="2400" dirty="0" smtClean="0"/>
              <a:t>.</a:t>
            </a:r>
          </a:p>
          <a:p>
            <a:pPr algn="r" rtl="1">
              <a:buClr>
                <a:srgbClr val="FF0000"/>
              </a:buClr>
              <a:buSzPct val="80000"/>
              <a:buNone/>
            </a:pPr>
            <a:endParaRPr lang="fa-IR" sz="2400" b="1" dirty="0" smtClean="0">
              <a:latin typeface="Arial" pitchFamily="34" charset="0"/>
              <a:cs typeface="B Nazanin" pitchFamily="2" charset="-78"/>
            </a:endParaRPr>
          </a:p>
          <a:p>
            <a:pPr algn="r" rtl="1">
              <a:buClr>
                <a:srgbClr val="FF0000"/>
              </a:buClr>
              <a:buSzPct val="80000"/>
              <a:buNone/>
            </a:pPr>
            <a:r>
              <a:rPr lang="fa-IR" b="1" dirty="0" smtClean="0">
                <a:latin typeface="Arial" pitchFamily="34" charset="0"/>
                <a:cs typeface="B Nazanin" pitchFamily="2" charset="-78"/>
              </a:rPr>
              <a:t>توجه:</a:t>
            </a:r>
          </a:p>
          <a:p>
            <a:pPr algn="r" rtl="1">
              <a:buClr>
                <a:srgbClr val="FF0000"/>
              </a:buClr>
              <a:buSzPct val="80000"/>
              <a:buNone/>
            </a:pPr>
            <a:r>
              <a:rPr lang="fa-IR" sz="2400" dirty="0" smtClean="0">
                <a:cs typeface="B Nazanin" pitchFamily="2" charset="-78"/>
              </a:rPr>
              <a:t>فانكشن كدهايي كه در</a:t>
            </a:r>
            <a:r>
              <a:rPr lang="en-US" sz="2400" dirty="0" smtClean="0">
                <a:cs typeface="B Nazanin" pitchFamily="2" charset="-78"/>
              </a:rPr>
              <a:t> ADU</a:t>
            </a:r>
            <a:r>
              <a:rPr lang="fa-IR" sz="2400" dirty="0" smtClean="0">
                <a:cs typeface="B Nazanin" pitchFamily="2" charset="-78"/>
              </a:rPr>
              <a:t> قرار ميگيرند همانند </a:t>
            </a:r>
            <a:r>
              <a:rPr lang="en-US" sz="2400" dirty="0" err="1" smtClean="0">
                <a:cs typeface="B Nazanin" pitchFamily="2" charset="-78"/>
              </a:rPr>
              <a:t>Modbus</a:t>
            </a:r>
            <a:r>
              <a:rPr lang="en-US" sz="2400" dirty="0" smtClean="0">
                <a:cs typeface="B Nazanin" pitchFamily="2" charset="-78"/>
              </a:rPr>
              <a:t> RTU</a:t>
            </a:r>
            <a:r>
              <a:rPr lang="fa-IR" sz="2400" dirty="0" smtClean="0">
                <a:cs typeface="B Nazanin" pitchFamily="2" charset="-78"/>
              </a:rPr>
              <a:t> هستند.</a:t>
            </a:r>
            <a:endParaRPr lang="en-US" sz="2400" b="1" dirty="0">
              <a:latin typeface="Arial" pitchFamily="34" charset="0"/>
              <a:cs typeface="B Nazanin" pitchFamily="2" charset="-78"/>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75</a:t>
            </a:fld>
            <a:endParaRPr lang="en-US"/>
          </a:p>
        </p:txBody>
      </p:sp>
    </p:spTree>
  </p:cSld>
  <p:clrMapOvr>
    <a:masterClrMapping/>
  </p:clrMapOvr>
  <p:transition>
    <p:pull di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r" rtl="1">
              <a:buNone/>
            </a:pPr>
            <a:r>
              <a:rPr lang="fa-IR" b="1" dirty="0" smtClean="0">
                <a:cs typeface="B Nazanin" pitchFamily="2" charset="-78"/>
              </a:rPr>
              <a:t>برخي نكات مربوط به</a:t>
            </a:r>
            <a:r>
              <a:rPr lang="en-US" b="1" dirty="0" smtClean="0">
                <a:cs typeface="B Nazanin" pitchFamily="2" charset="-78"/>
              </a:rPr>
              <a:t> </a:t>
            </a:r>
            <a:r>
              <a:rPr lang="fa-IR" b="1" dirty="0" smtClean="0">
                <a:cs typeface="B Nazanin" pitchFamily="2" charset="-78"/>
              </a:rPr>
              <a:t> </a:t>
            </a:r>
            <a:r>
              <a:rPr lang="en-US" b="1" dirty="0" smtClean="0">
                <a:cs typeface="B Nazanin" pitchFamily="2" charset="-78"/>
              </a:rPr>
              <a:t> </a:t>
            </a:r>
            <a:r>
              <a:rPr lang="en-US" b="1" dirty="0" err="1" smtClean="0">
                <a:cs typeface="B Nazanin" pitchFamily="2" charset="-78"/>
              </a:rPr>
              <a:t>Modbus</a:t>
            </a:r>
            <a:r>
              <a:rPr lang="en-US" b="1" dirty="0" smtClean="0">
                <a:cs typeface="B Nazanin" pitchFamily="2" charset="-78"/>
              </a:rPr>
              <a:t> TCP/IP</a:t>
            </a:r>
            <a:endParaRPr lang="fa-IR" b="1" dirty="0" smtClean="0">
              <a:cs typeface="B Nazanin" pitchFamily="2" charset="-78"/>
            </a:endParaRPr>
          </a:p>
          <a:p>
            <a:pPr algn="r" rtl="1">
              <a:buClr>
                <a:srgbClr val="FF0000"/>
              </a:buClr>
              <a:buSzPct val="90000"/>
              <a:buFont typeface="Wingdings" pitchFamily="2" charset="2"/>
              <a:buChar char="ü"/>
            </a:pPr>
            <a:r>
              <a:rPr lang="fa-IR" dirty="0" smtClean="0">
                <a:cs typeface="B Nazanin" pitchFamily="2" charset="-78"/>
              </a:rPr>
              <a:t>بدليل استفاده از اترنت در لايه فيزيكي داراي </a:t>
            </a:r>
            <a:r>
              <a:rPr lang="fa-IR" smtClean="0">
                <a:cs typeface="B Nazanin" pitchFamily="2" charset="-78"/>
              </a:rPr>
              <a:t>سرعت بالاست.</a:t>
            </a:r>
            <a:endParaRPr lang="fa-IR" dirty="0" smtClean="0">
              <a:cs typeface="B Nazanin" pitchFamily="2" charset="-78"/>
            </a:endParaRPr>
          </a:p>
          <a:p>
            <a:pPr algn="r" rtl="1">
              <a:buClr>
                <a:srgbClr val="FF0000"/>
              </a:buClr>
              <a:buSzPct val="90000"/>
              <a:buFont typeface="Wingdings" pitchFamily="2" charset="2"/>
              <a:buChar char="ü"/>
            </a:pPr>
            <a:r>
              <a:rPr lang="fa-IR" dirty="0" smtClean="0">
                <a:cs typeface="B Nazanin" pitchFamily="2" charset="-78"/>
              </a:rPr>
              <a:t>تطابق و سازگاري آن با وسايل و سخت افزار ها بدليل كاربرد فراوان </a:t>
            </a:r>
            <a:r>
              <a:rPr lang="en-US" dirty="0" smtClean="0">
                <a:cs typeface="B Nazanin" pitchFamily="2" charset="-78"/>
              </a:rPr>
              <a:t>TCP/IP</a:t>
            </a:r>
            <a:r>
              <a:rPr lang="fa-IR" dirty="0" smtClean="0">
                <a:cs typeface="B Nazanin" pitchFamily="2" charset="-78"/>
              </a:rPr>
              <a:t> زياد است .</a:t>
            </a:r>
          </a:p>
          <a:p>
            <a:pPr algn="r" rtl="1">
              <a:buClr>
                <a:srgbClr val="FF0000"/>
              </a:buClr>
              <a:buSzPct val="90000"/>
              <a:buFont typeface="Wingdings" pitchFamily="2" charset="2"/>
              <a:buChar char="ü"/>
            </a:pPr>
            <a:r>
              <a:rPr lang="fa-IR" dirty="0" smtClean="0">
                <a:cs typeface="B Nazanin" pitchFamily="2" charset="-78"/>
              </a:rPr>
              <a:t>تعداد وسايل متصل به شبكه بسيار زياد است و ميتواند تا حدود 10,000 وسيله را پوشش دهد.</a:t>
            </a:r>
          </a:p>
          <a:p>
            <a:pPr algn="r" rtl="1">
              <a:buClr>
                <a:srgbClr val="FF0000"/>
              </a:buClr>
              <a:buSzPct val="90000"/>
              <a:buFont typeface="Wingdings" pitchFamily="2" charset="2"/>
              <a:buChar char="ü"/>
            </a:pPr>
            <a:r>
              <a:rPr lang="fa-IR" dirty="0" smtClean="0">
                <a:cs typeface="B Nazanin" pitchFamily="2" charset="-78"/>
              </a:rPr>
              <a:t>پيكر بندي آن ساده است اضافه كردن وسيله جديد به اين شبكه پيچيدگي خاصي ندارد.</a:t>
            </a:r>
            <a:endParaRPr lang="en-US" dirty="0">
              <a:latin typeface="Arial" pitchFamily="34" charset="0"/>
              <a:cs typeface="B Nazanin" pitchFamily="2" charset="-78"/>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76</a:t>
            </a:fld>
            <a:endParaRPr lang="en-US"/>
          </a:p>
        </p:txBody>
      </p:sp>
    </p:spTree>
  </p:cSld>
  <p:clrMapOvr>
    <a:masterClrMapping/>
  </p:clrMapOvr>
  <p:transition>
    <p:pull di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7F129A8-6A33-426F-AD5F-A19C24614A3D}" type="slidenum">
              <a:rPr lang="en-US" smtClean="0"/>
              <a:pPr/>
              <a:t>77</a:t>
            </a:fld>
            <a:endParaRPr lang="en-US"/>
          </a:p>
        </p:txBody>
      </p:sp>
      <p:sp>
        <p:nvSpPr>
          <p:cNvPr id="5" name="Line 5"/>
          <p:cNvSpPr>
            <a:spLocks noGrp="1" noChangeShapeType="1"/>
          </p:cNvSpPr>
          <p:nvPr>
            <p:ph idx="1"/>
          </p:nvPr>
        </p:nvSpPr>
        <p:spPr bwMode="auto">
          <a:xfrm>
            <a:off x="457200" y="3352800"/>
            <a:ext cx="8153400" cy="45720"/>
          </a:xfrm>
          <a:prstGeom prst="line">
            <a:avLst/>
          </a:prstGeom>
          <a:noFill/>
          <a:ln w="76200">
            <a:solidFill>
              <a:srgbClr val="254CA1"/>
            </a:solidFill>
            <a:round/>
            <a:headEnd/>
            <a:tailEnd/>
          </a:ln>
        </p:spPr>
        <p:txBody>
          <a:bodyPr>
            <a:normAutofit fontScale="25000" lnSpcReduction="20000"/>
          </a:bodyPr>
          <a:lstStyle/>
          <a:p>
            <a:endParaRPr lang="en-US" dirty="0"/>
          </a:p>
        </p:txBody>
      </p:sp>
      <p:pic>
        <p:nvPicPr>
          <p:cNvPr id="6" name="Picture 4"/>
          <p:cNvPicPr>
            <a:picLocks noChangeAspect="1" noChangeArrowheads="1"/>
          </p:cNvPicPr>
          <p:nvPr/>
        </p:nvPicPr>
        <p:blipFill>
          <a:blip r:embed="rId2"/>
          <a:srcRect/>
          <a:stretch>
            <a:fillRect/>
          </a:stretch>
        </p:blipFill>
        <p:spPr bwMode="auto">
          <a:xfrm>
            <a:off x="533400" y="1524000"/>
            <a:ext cx="1428750" cy="1309687"/>
          </a:xfrm>
          <a:prstGeom prst="rect">
            <a:avLst/>
          </a:prstGeom>
          <a:noFill/>
          <a:ln w="9525">
            <a:noFill/>
            <a:miter lim="800000"/>
            <a:headEnd/>
            <a:tailEnd/>
          </a:ln>
        </p:spPr>
      </p:pic>
      <p:sp>
        <p:nvSpPr>
          <p:cNvPr id="7" name="Line 81"/>
          <p:cNvSpPr>
            <a:spLocks noChangeShapeType="1"/>
          </p:cNvSpPr>
          <p:nvPr/>
        </p:nvSpPr>
        <p:spPr bwMode="auto">
          <a:xfrm>
            <a:off x="1219200" y="2819400"/>
            <a:ext cx="0" cy="533400"/>
          </a:xfrm>
          <a:prstGeom prst="line">
            <a:avLst/>
          </a:prstGeom>
          <a:noFill/>
          <a:ln w="28575">
            <a:solidFill>
              <a:srgbClr val="254CA1"/>
            </a:solidFill>
            <a:round/>
            <a:headEnd/>
            <a:tailEnd/>
          </a:ln>
        </p:spPr>
        <p:txBody>
          <a:bodyPr/>
          <a:lstStyle/>
          <a:p>
            <a:endParaRPr lang="en-US"/>
          </a:p>
        </p:txBody>
      </p:sp>
      <p:sp>
        <p:nvSpPr>
          <p:cNvPr id="9" name="Text Box 85"/>
          <p:cNvSpPr txBox="1">
            <a:spLocks noChangeArrowheads="1"/>
          </p:cNvSpPr>
          <p:nvPr/>
        </p:nvSpPr>
        <p:spPr bwMode="auto">
          <a:xfrm>
            <a:off x="1905000" y="1600200"/>
            <a:ext cx="996950" cy="457200"/>
          </a:xfrm>
          <a:prstGeom prst="rect">
            <a:avLst/>
          </a:prstGeom>
          <a:noFill/>
          <a:ln w="9525">
            <a:noFill/>
            <a:miter lim="800000"/>
            <a:headEnd/>
            <a:tailEnd/>
          </a:ln>
        </p:spPr>
        <p:txBody>
          <a:bodyPr wrap="none">
            <a:spAutoFit/>
          </a:bodyPr>
          <a:lstStyle/>
          <a:p>
            <a:pPr eaLnBrk="0" hangingPunct="0">
              <a:lnSpc>
                <a:spcPct val="100000"/>
              </a:lnSpc>
              <a:spcBef>
                <a:spcPct val="0"/>
              </a:spcBef>
              <a:buClrTx/>
            </a:pPr>
            <a:r>
              <a:rPr lang="en-US" sz="1200" b="1" dirty="0">
                <a:solidFill>
                  <a:schemeClr val="tx1"/>
                </a:solidFill>
                <a:ea typeface="MS PGothic" pitchFamily="34" charset="-128"/>
              </a:rPr>
              <a:t>Web-based</a:t>
            </a:r>
            <a:br>
              <a:rPr lang="en-US" sz="1200" b="1" dirty="0">
                <a:solidFill>
                  <a:schemeClr val="tx1"/>
                </a:solidFill>
                <a:ea typeface="MS PGothic" pitchFamily="34" charset="-128"/>
              </a:rPr>
            </a:br>
            <a:r>
              <a:rPr lang="en-US" sz="1200" b="1" dirty="0">
                <a:solidFill>
                  <a:schemeClr val="tx1"/>
                </a:solidFill>
                <a:ea typeface="MS PGothic" pitchFamily="34" charset="-128"/>
              </a:rPr>
              <a:t>Software</a:t>
            </a:r>
          </a:p>
        </p:txBody>
      </p:sp>
      <p:pic>
        <p:nvPicPr>
          <p:cNvPr id="10" name="Picture 80"/>
          <p:cNvPicPr>
            <a:picLocks noChangeAspect="1" noChangeArrowheads="1"/>
          </p:cNvPicPr>
          <p:nvPr/>
        </p:nvPicPr>
        <p:blipFill>
          <a:blip r:embed="rId3"/>
          <a:srcRect/>
          <a:stretch>
            <a:fillRect/>
          </a:stretch>
        </p:blipFill>
        <p:spPr bwMode="auto">
          <a:xfrm>
            <a:off x="2514600" y="2667000"/>
            <a:ext cx="1566863" cy="192087"/>
          </a:xfrm>
          <a:prstGeom prst="rect">
            <a:avLst/>
          </a:prstGeom>
          <a:noFill/>
          <a:ln w="9525">
            <a:noFill/>
            <a:miter lim="800000"/>
            <a:headEnd/>
            <a:tailEnd/>
          </a:ln>
        </p:spPr>
      </p:pic>
      <p:sp>
        <p:nvSpPr>
          <p:cNvPr id="11" name="Text Box 86"/>
          <p:cNvSpPr txBox="1">
            <a:spLocks noChangeArrowheads="1"/>
          </p:cNvSpPr>
          <p:nvPr/>
        </p:nvSpPr>
        <p:spPr bwMode="auto">
          <a:xfrm>
            <a:off x="2438400" y="2438400"/>
            <a:ext cx="1697038" cy="274638"/>
          </a:xfrm>
          <a:prstGeom prst="rect">
            <a:avLst/>
          </a:prstGeom>
          <a:noFill/>
          <a:ln w="9525">
            <a:noFill/>
            <a:miter lim="800000"/>
            <a:headEnd/>
            <a:tailEnd/>
          </a:ln>
        </p:spPr>
        <p:txBody>
          <a:bodyPr wrap="none">
            <a:spAutoFit/>
          </a:bodyPr>
          <a:lstStyle/>
          <a:p>
            <a:pPr eaLnBrk="0" hangingPunct="0">
              <a:lnSpc>
                <a:spcPct val="100000"/>
              </a:lnSpc>
              <a:spcBef>
                <a:spcPct val="0"/>
              </a:spcBef>
              <a:buClrTx/>
            </a:pPr>
            <a:r>
              <a:rPr lang="en-US" sz="1200" b="1" dirty="0">
                <a:solidFill>
                  <a:schemeClr val="tx1"/>
                </a:solidFill>
                <a:ea typeface="MS PGothic" pitchFamily="34" charset="-128"/>
              </a:rPr>
              <a:t>Network Time Server</a:t>
            </a:r>
          </a:p>
        </p:txBody>
      </p:sp>
      <p:sp>
        <p:nvSpPr>
          <p:cNvPr id="12" name="Line 82"/>
          <p:cNvSpPr>
            <a:spLocks noChangeShapeType="1"/>
          </p:cNvSpPr>
          <p:nvPr/>
        </p:nvSpPr>
        <p:spPr bwMode="auto">
          <a:xfrm>
            <a:off x="3276600" y="2819400"/>
            <a:ext cx="0" cy="533400"/>
          </a:xfrm>
          <a:prstGeom prst="line">
            <a:avLst/>
          </a:prstGeom>
          <a:noFill/>
          <a:ln w="28575">
            <a:solidFill>
              <a:srgbClr val="254CA1"/>
            </a:solidFill>
            <a:round/>
            <a:headEnd/>
            <a:tailEnd/>
          </a:ln>
        </p:spPr>
        <p:txBody>
          <a:bodyPr/>
          <a:lstStyle/>
          <a:p>
            <a:endParaRPr lang="en-US"/>
          </a:p>
        </p:txBody>
      </p:sp>
      <p:sp>
        <p:nvSpPr>
          <p:cNvPr id="13" name="Line 48"/>
          <p:cNvSpPr>
            <a:spLocks noChangeShapeType="1"/>
          </p:cNvSpPr>
          <p:nvPr/>
        </p:nvSpPr>
        <p:spPr bwMode="auto">
          <a:xfrm>
            <a:off x="2743200" y="3352800"/>
            <a:ext cx="0" cy="1600200"/>
          </a:xfrm>
          <a:prstGeom prst="line">
            <a:avLst/>
          </a:prstGeom>
          <a:noFill/>
          <a:ln w="28575">
            <a:solidFill>
              <a:srgbClr val="254CA1"/>
            </a:solidFill>
            <a:round/>
            <a:headEnd/>
            <a:tailEnd/>
          </a:ln>
        </p:spPr>
        <p:txBody>
          <a:bodyPr/>
          <a:lstStyle/>
          <a:p>
            <a:endParaRPr lang="en-US"/>
          </a:p>
        </p:txBody>
      </p:sp>
      <p:pic>
        <p:nvPicPr>
          <p:cNvPr id="14" name="Picture 32" descr="UPS"/>
          <p:cNvPicPr>
            <a:picLocks noChangeAspect="1" noChangeArrowheads="1"/>
          </p:cNvPicPr>
          <p:nvPr/>
        </p:nvPicPr>
        <p:blipFill>
          <a:blip r:embed="rId4"/>
          <a:srcRect/>
          <a:stretch>
            <a:fillRect/>
          </a:stretch>
        </p:blipFill>
        <p:spPr bwMode="auto">
          <a:xfrm>
            <a:off x="2286000" y="4953000"/>
            <a:ext cx="892175" cy="990600"/>
          </a:xfrm>
          <a:prstGeom prst="rect">
            <a:avLst/>
          </a:prstGeom>
          <a:solidFill>
            <a:srgbClr val="C0C0C0">
              <a:alpha val="34901"/>
            </a:srgbClr>
          </a:solidFill>
          <a:ln w="9525">
            <a:noFill/>
            <a:miter lim="800000"/>
            <a:headEnd/>
            <a:tailEnd/>
          </a:ln>
        </p:spPr>
      </p:pic>
      <p:sp>
        <p:nvSpPr>
          <p:cNvPr id="15" name="Text Box 69"/>
          <p:cNvSpPr txBox="1">
            <a:spLocks noChangeArrowheads="1"/>
          </p:cNvSpPr>
          <p:nvPr/>
        </p:nvSpPr>
        <p:spPr bwMode="auto">
          <a:xfrm>
            <a:off x="2743200" y="4648200"/>
            <a:ext cx="698500" cy="244475"/>
          </a:xfrm>
          <a:prstGeom prst="rect">
            <a:avLst/>
          </a:prstGeom>
          <a:noFill/>
          <a:ln w="12700" algn="ctr">
            <a:noFill/>
            <a:miter lim="800000"/>
            <a:headEnd/>
            <a:tailEnd/>
          </a:ln>
          <a:effectLst/>
        </p:spPr>
        <p:txBody>
          <a:bodyPr wrap="none">
            <a:spAutoFit/>
          </a:bodyPr>
          <a:lstStyle/>
          <a:p>
            <a:pPr algn="ctr" eaLnBrk="0" hangingPunct="0">
              <a:lnSpc>
                <a:spcPct val="100000"/>
              </a:lnSpc>
              <a:spcBef>
                <a:spcPct val="0"/>
              </a:spcBef>
              <a:buClrTx/>
              <a:defRPr/>
            </a:pPr>
            <a:r>
              <a:rPr lang="en-US" sz="1000" b="1" dirty="0">
                <a:solidFill>
                  <a:srgbClr val="FF3300"/>
                </a:solidFill>
                <a:effectLst>
                  <a:outerShdw blurRad="38100" dist="38100" dir="2700000" algn="tl">
                    <a:srgbClr val="C0C0C0"/>
                  </a:outerShdw>
                </a:effectLst>
                <a:latin typeface="BankGothic Lt BT" pitchFamily="34" charset="0"/>
                <a:ea typeface="MS PGothic" pitchFamily="34" charset="-128"/>
              </a:rPr>
              <a:t>Ethernet</a:t>
            </a:r>
          </a:p>
        </p:txBody>
      </p:sp>
      <p:sp>
        <p:nvSpPr>
          <p:cNvPr id="16" name="Text Box 59"/>
          <p:cNvSpPr txBox="1">
            <a:spLocks noChangeArrowheads="1"/>
          </p:cNvSpPr>
          <p:nvPr/>
        </p:nvSpPr>
        <p:spPr bwMode="auto">
          <a:xfrm>
            <a:off x="2286000" y="6019800"/>
            <a:ext cx="1203325" cy="304800"/>
          </a:xfrm>
          <a:prstGeom prst="rect">
            <a:avLst/>
          </a:prstGeom>
          <a:noFill/>
          <a:ln w="38100" algn="ctr">
            <a:noFill/>
            <a:miter lim="800000"/>
            <a:headEnd/>
            <a:tailEnd/>
          </a:ln>
          <a:effectLst/>
        </p:spPr>
        <p:txBody>
          <a:bodyPr wrap="none">
            <a:spAutoFit/>
          </a:bodyPr>
          <a:lstStyle/>
          <a:p>
            <a:pPr algn="ctr" eaLnBrk="0" hangingPunct="0">
              <a:lnSpc>
                <a:spcPct val="100000"/>
              </a:lnSpc>
              <a:spcBef>
                <a:spcPct val="0"/>
              </a:spcBef>
              <a:buClrTx/>
              <a:defRPr/>
            </a:pPr>
            <a:r>
              <a:rPr lang="en-US" b="1" dirty="0">
                <a:solidFill>
                  <a:srgbClr val="6699FF"/>
                </a:solidFill>
                <a:effectLst>
                  <a:outerShdw blurRad="38100" dist="38100" dir="2700000" algn="tl">
                    <a:srgbClr val="C0C0C0"/>
                  </a:outerShdw>
                </a:effectLst>
                <a:latin typeface="BankGothic Lt BT" pitchFamily="34" charset="0"/>
                <a:ea typeface="MS PGothic" pitchFamily="34" charset="-128"/>
              </a:rPr>
              <a:t>UPS or PDU</a:t>
            </a:r>
          </a:p>
        </p:txBody>
      </p:sp>
      <p:sp>
        <p:nvSpPr>
          <p:cNvPr id="17" name="Line 56"/>
          <p:cNvSpPr>
            <a:spLocks noChangeShapeType="1"/>
          </p:cNvSpPr>
          <p:nvPr/>
        </p:nvSpPr>
        <p:spPr bwMode="auto">
          <a:xfrm>
            <a:off x="1219200" y="4267200"/>
            <a:ext cx="0" cy="762000"/>
          </a:xfrm>
          <a:prstGeom prst="line">
            <a:avLst/>
          </a:prstGeom>
          <a:noFill/>
          <a:ln w="28575">
            <a:solidFill>
              <a:srgbClr val="66FF33"/>
            </a:solidFill>
            <a:round/>
            <a:headEnd/>
            <a:tailEnd/>
          </a:ln>
        </p:spPr>
        <p:txBody>
          <a:bodyPr/>
          <a:lstStyle/>
          <a:p>
            <a:endParaRPr lang="en-US"/>
          </a:p>
        </p:txBody>
      </p:sp>
      <p:grpSp>
        <p:nvGrpSpPr>
          <p:cNvPr id="18" name="Group 52"/>
          <p:cNvGrpSpPr>
            <a:grpSpLocks/>
          </p:cNvGrpSpPr>
          <p:nvPr/>
        </p:nvGrpSpPr>
        <p:grpSpPr bwMode="auto">
          <a:xfrm>
            <a:off x="1143000" y="3886200"/>
            <a:ext cx="152400" cy="457200"/>
            <a:chOff x="4752" y="864"/>
            <a:chExt cx="384" cy="1536"/>
          </a:xfrm>
        </p:grpSpPr>
        <p:pic>
          <p:nvPicPr>
            <p:cNvPr id="19" name="Picture 53"/>
            <p:cNvPicPr>
              <a:picLocks noChangeAspect="1" noChangeArrowheads="1"/>
            </p:cNvPicPr>
            <p:nvPr/>
          </p:nvPicPr>
          <p:blipFill>
            <a:blip r:embed="rId5"/>
            <a:srcRect/>
            <a:stretch>
              <a:fillRect/>
            </a:stretch>
          </p:blipFill>
          <p:spPr bwMode="auto">
            <a:xfrm>
              <a:off x="4752" y="864"/>
              <a:ext cx="366" cy="1536"/>
            </a:xfrm>
            <a:prstGeom prst="rect">
              <a:avLst/>
            </a:prstGeom>
            <a:noFill/>
            <a:ln w="9525">
              <a:noFill/>
              <a:miter lim="800000"/>
              <a:headEnd/>
              <a:tailEnd/>
            </a:ln>
          </p:spPr>
        </p:pic>
        <p:sp>
          <p:nvSpPr>
            <p:cNvPr id="20" name="Rectangle 54"/>
            <p:cNvSpPr>
              <a:spLocks noChangeArrowheads="1"/>
            </p:cNvSpPr>
            <p:nvPr/>
          </p:nvSpPr>
          <p:spPr bwMode="auto">
            <a:xfrm>
              <a:off x="4752" y="864"/>
              <a:ext cx="384" cy="1536"/>
            </a:xfrm>
            <a:prstGeom prst="rect">
              <a:avLst/>
            </a:prstGeom>
            <a:noFill/>
            <a:ln w="15875">
              <a:solidFill>
                <a:schemeClr val="tx1"/>
              </a:solidFill>
              <a:miter lim="800000"/>
              <a:headEnd/>
              <a:tailEnd/>
            </a:ln>
          </p:spPr>
          <p:txBody>
            <a:bodyPr wrap="none" anchor="ctr"/>
            <a:lstStyle/>
            <a:p>
              <a:pPr algn="ctr" eaLnBrk="0" hangingPunct="0">
                <a:lnSpc>
                  <a:spcPct val="100000"/>
                </a:lnSpc>
                <a:spcBef>
                  <a:spcPct val="0"/>
                </a:spcBef>
                <a:buClrTx/>
              </a:pPr>
              <a:endParaRPr lang="en-US" sz="2400">
                <a:solidFill>
                  <a:schemeClr val="tx1"/>
                </a:solidFill>
              </a:endParaRPr>
            </a:p>
          </p:txBody>
        </p:sp>
      </p:grpSp>
      <p:sp>
        <p:nvSpPr>
          <p:cNvPr id="21" name="Line 55"/>
          <p:cNvSpPr>
            <a:spLocks noChangeShapeType="1"/>
          </p:cNvSpPr>
          <p:nvPr/>
        </p:nvSpPr>
        <p:spPr bwMode="auto">
          <a:xfrm>
            <a:off x="1219200" y="3429000"/>
            <a:ext cx="0" cy="533400"/>
          </a:xfrm>
          <a:prstGeom prst="line">
            <a:avLst/>
          </a:prstGeom>
          <a:noFill/>
          <a:ln w="28575">
            <a:solidFill>
              <a:srgbClr val="254CA1"/>
            </a:solidFill>
            <a:round/>
            <a:headEnd/>
            <a:tailEnd/>
          </a:ln>
        </p:spPr>
        <p:txBody>
          <a:bodyPr/>
          <a:lstStyle/>
          <a:p>
            <a:endParaRPr lang="en-US"/>
          </a:p>
        </p:txBody>
      </p:sp>
      <p:pic>
        <p:nvPicPr>
          <p:cNvPr id="22" name="Picture 3"/>
          <p:cNvPicPr>
            <a:picLocks noChangeAspect="1" noChangeArrowheads="1"/>
          </p:cNvPicPr>
          <p:nvPr/>
        </p:nvPicPr>
        <p:blipFill>
          <a:blip r:embed="rId6"/>
          <a:srcRect/>
          <a:stretch>
            <a:fillRect/>
          </a:stretch>
        </p:blipFill>
        <p:spPr bwMode="auto">
          <a:xfrm>
            <a:off x="685800" y="4876800"/>
            <a:ext cx="914400" cy="528638"/>
          </a:xfrm>
          <a:prstGeom prst="rect">
            <a:avLst/>
          </a:prstGeom>
          <a:noFill/>
          <a:ln w="9525">
            <a:noFill/>
            <a:miter lim="800000"/>
            <a:headEnd/>
            <a:tailEnd/>
          </a:ln>
        </p:spPr>
      </p:pic>
      <p:sp>
        <p:nvSpPr>
          <p:cNvPr id="23" name="Text Box 60"/>
          <p:cNvSpPr txBox="1">
            <a:spLocks noChangeArrowheads="1"/>
          </p:cNvSpPr>
          <p:nvPr/>
        </p:nvSpPr>
        <p:spPr bwMode="auto">
          <a:xfrm>
            <a:off x="609600" y="5410200"/>
            <a:ext cx="1031875" cy="304800"/>
          </a:xfrm>
          <a:prstGeom prst="rect">
            <a:avLst/>
          </a:prstGeom>
          <a:noFill/>
          <a:ln w="38100" algn="ctr">
            <a:noFill/>
            <a:miter lim="800000"/>
            <a:headEnd/>
            <a:tailEnd/>
          </a:ln>
          <a:effectLst/>
        </p:spPr>
        <p:txBody>
          <a:bodyPr wrap="none">
            <a:spAutoFit/>
          </a:bodyPr>
          <a:lstStyle/>
          <a:p>
            <a:pPr algn="ctr" eaLnBrk="0" hangingPunct="0">
              <a:lnSpc>
                <a:spcPct val="100000"/>
              </a:lnSpc>
              <a:spcBef>
                <a:spcPct val="0"/>
              </a:spcBef>
              <a:buClrTx/>
              <a:defRPr/>
            </a:pPr>
            <a:r>
              <a:rPr lang="en-US" b="1" dirty="0">
                <a:solidFill>
                  <a:srgbClr val="6699FF"/>
                </a:solidFill>
                <a:effectLst>
                  <a:outerShdw blurRad="38100" dist="38100" dir="2700000" algn="tl">
                    <a:srgbClr val="C0C0C0"/>
                  </a:outerShdw>
                </a:effectLst>
                <a:latin typeface="BankGothic Lt BT" pitchFamily="34" charset="0"/>
                <a:ea typeface="MS PGothic" pitchFamily="34" charset="-128"/>
              </a:rPr>
              <a:t>Generator</a:t>
            </a:r>
          </a:p>
        </p:txBody>
      </p:sp>
      <p:sp>
        <p:nvSpPr>
          <p:cNvPr id="24" name="Text Box 68"/>
          <p:cNvSpPr txBox="1">
            <a:spLocks noChangeArrowheads="1"/>
          </p:cNvSpPr>
          <p:nvPr/>
        </p:nvSpPr>
        <p:spPr bwMode="auto">
          <a:xfrm>
            <a:off x="1219200" y="4572000"/>
            <a:ext cx="1090612" cy="244475"/>
          </a:xfrm>
          <a:prstGeom prst="rect">
            <a:avLst/>
          </a:prstGeom>
          <a:noFill/>
          <a:ln w="12700" algn="ctr">
            <a:noFill/>
            <a:miter lim="800000"/>
            <a:headEnd/>
            <a:tailEnd/>
          </a:ln>
          <a:effectLst/>
        </p:spPr>
        <p:txBody>
          <a:bodyPr wrap="none">
            <a:spAutoFit/>
          </a:bodyPr>
          <a:lstStyle/>
          <a:p>
            <a:pPr algn="ctr" eaLnBrk="0" hangingPunct="0">
              <a:lnSpc>
                <a:spcPct val="100000"/>
              </a:lnSpc>
              <a:spcBef>
                <a:spcPct val="0"/>
              </a:spcBef>
              <a:buClrTx/>
              <a:defRPr/>
            </a:pPr>
            <a:r>
              <a:rPr lang="en-US" sz="1000" b="1" dirty="0">
                <a:solidFill>
                  <a:srgbClr val="3467CD"/>
                </a:solidFill>
                <a:effectLst>
                  <a:outerShdw blurRad="38100" dist="38100" dir="2700000" algn="tl">
                    <a:srgbClr val="C0C0C0"/>
                  </a:outerShdw>
                </a:effectLst>
                <a:latin typeface="BankGothic Lt BT" pitchFamily="34" charset="0"/>
                <a:ea typeface="MS PGothic" pitchFamily="34" charset="-128"/>
              </a:rPr>
              <a:t>Device </a:t>
            </a:r>
            <a:r>
              <a:rPr lang="en-US" sz="1000" b="1" dirty="0" err="1">
                <a:solidFill>
                  <a:srgbClr val="3467CD"/>
                </a:solidFill>
                <a:effectLst>
                  <a:outerShdw blurRad="38100" dist="38100" dir="2700000" algn="tl">
                    <a:srgbClr val="C0C0C0"/>
                  </a:outerShdw>
                </a:effectLst>
                <a:latin typeface="BankGothic Lt BT" pitchFamily="34" charset="0"/>
                <a:ea typeface="MS PGothic" pitchFamily="34" charset="-128"/>
              </a:rPr>
              <a:t>Comms</a:t>
            </a:r>
            <a:endParaRPr lang="en-US" sz="1000" b="1" dirty="0">
              <a:solidFill>
                <a:srgbClr val="3467CD"/>
              </a:solidFill>
              <a:effectLst>
                <a:outerShdw blurRad="38100" dist="38100" dir="2700000" algn="tl">
                  <a:srgbClr val="C0C0C0"/>
                </a:outerShdw>
              </a:effectLst>
              <a:latin typeface="BankGothic Lt BT" pitchFamily="34" charset="0"/>
              <a:ea typeface="MS PGothic" pitchFamily="34" charset="-128"/>
            </a:endParaRPr>
          </a:p>
        </p:txBody>
      </p:sp>
      <p:grpSp>
        <p:nvGrpSpPr>
          <p:cNvPr id="26" name="Group 19"/>
          <p:cNvGrpSpPr>
            <a:grpSpLocks/>
          </p:cNvGrpSpPr>
          <p:nvPr/>
        </p:nvGrpSpPr>
        <p:grpSpPr bwMode="auto">
          <a:xfrm>
            <a:off x="4038600" y="4953000"/>
            <a:ext cx="2362200" cy="1238250"/>
            <a:chOff x="2352" y="2784"/>
            <a:chExt cx="1488" cy="780"/>
          </a:xfrm>
        </p:grpSpPr>
        <p:pic>
          <p:nvPicPr>
            <p:cNvPr id="27" name="Picture 20"/>
            <p:cNvPicPr>
              <a:picLocks noChangeAspect="1" noChangeArrowheads="1"/>
            </p:cNvPicPr>
            <p:nvPr/>
          </p:nvPicPr>
          <p:blipFill>
            <a:blip r:embed="rId7"/>
            <a:srcRect/>
            <a:stretch>
              <a:fillRect/>
            </a:stretch>
          </p:blipFill>
          <p:spPr bwMode="auto">
            <a:xfrm>
              <a:off x="2352" y="2784"/>
              <a:ext cx="1488" cy="780"/>
            </a:xfrm>
            <a:prstGeom prst="rect">
              <a:avLst/>
            </a:prstGeom>
            <a:noFill/>
            <a:ln w="9525">
              <a:noFill/>
              <a:miter lim="800000"/>
              <a:headEnd/>
              <a:tailEnd/>
            </a:ln>
          </p:spPr>
        </p:pic>
        <p:sp>
          <p:nvSpPr>
            <p:cNvPr id="28" name="Rectangle 21"/>
            <p:cNvSpPr>
              <a:spLocks noChangeArrowheads="1"/>
            </p:cNvSpPr>
            <p:nvPr/>
          </p:nvSpPr>
          <p:spPr bwMode="auto">
            <a:xfrm>
              <a:off x="3264" y="2832"/>
              <a:ext cx="240" cy="288"/>
            </a:xfrm>
            <a:prstGeom prst="rect">
              <a:avLst/>
            </a:prstGeom>
            <a:solidFill>
              <a:srgbClr val="CBCBCB"/>
            </a:solidFill>
            <a:ln w="9525">
              <a:noFill/>
              <a:miter lim="800000"/>
              <a:headEnd/>
              <a:tailEnd/>
            </a:ln>
          </p:spPr>
          <p:txBody>
            <a:bodyPr wrap="none" anchor="ctr"/>
            <a:lstStyle/>
            <a:p>
              <a:pPr algn="ctr" eaLnBrk="0" hangingPunct="0">
                <a:lnSpc>
                  <a:spcPct val="100000"/>
                </a:lnSpc>
                <a:spcBef>
                  <a:spcPct val="0"/>
                </a:spcBef>
                <a:buClrTx/>
              </a:pPr>
              <a:endParaRPr lang="en-US" sz="2400">
                <a:solidFill>
                  <a:schemeClr val="tx1"/>
                </a:solidFill>
              </a:endParaRPr>
            </a:p>
          </p:txBody>
        </p:sp>
        <p:sp>
          <p:nvSpPr>
            <p:cNvPr id="29" name="Rectangle 22"/>
            <p:cNvSpPr>
              <a:spLocks noChangeArrowheads="1"/>
            </p:cNvSpPr>
            <p:nvPr/>
          </p:nvSpPr>
          <p:spPr bwMode="auto">
            <a:xfrm>
              <a:off x="3552" y="2832"/>
              <a:ext cx="240" cy="288"/>
            </a:xfrm>
            <a:prstGeom prst="rect">
              <a:avLst/>
            </a:prstGeom>
            <a:solidFill>
              <a:srgbClr val="CBCBCB"/>
            </a:solidFill>
            <a:ln w="9525">
              <a:noFill/>
              <a:miter lim="800000"/>
              <a:headEnd/>
              <a:tailEnd/>
            </a:ln>
          </p:spPr>
          <p:txBody>
            <a:bodyPr wrap="none" anchor="ctr"/>
            <a:lstStyle/>
            <a:p>
              <a:pPr algn="ctr" eaLnBrk="0" hangingPunct="0">
                <a:lnSpc>
                  <a:spcPct val="100000"/>
                </a:lnSpc>
                <a:spcBef>
                  <a:spcPct val="0"/>
                </a:spcBef>
                <a:buClrTx/>
              </a:pPr>
              <a:endParaRPr lang="en-US" sz="2400">
                <a:solidFill>
                  <a:schemeClr val="tx1"/>
                </a:solidFill>
              </a:endParaRPr>
            </a:p>
          </p:txBody>
        </p:sp>
        <p:sp>
          <p:nvSpPr>
            <p:cNvPr id="30" name="Rectangle 23"/>
            <p:cNvSpPr>
              <a:spLocks noChangeArrowheads="1"/>
            </p:cNvSpPr>
            <p:nvPr/>
          </p:nvSpPr>
          <p:spPr bwMode="auto">
            <a:xfrm>
              <a:off x="2968" y="2832"/>
              <a:ext cx="240" cy="288"/>
            </a:xfrm>
            <a:prstGeom prst="rect">
              <a:avLst/>
            </a:prstGeom>
            <a:solidFill>
              <a:srgbClr val="CBCBCB"/>
            </a:solidFill>
            <a:ln w="9525">
              <a:noFill/>
              <a:miter lim="800000"/>
              <a:headEnd/>
              <a:tailEnd/>
            </a:ln>
          </p:spPr>
          <p:txBody>
            <a:bodyPr wrap="none" anchor="ctr"/>
            <a:lstStyle/>
            <a:p>
              <a:pPr algn="ctr" eaLnBrk="0" hangingPunct="0">
                <a:lnSpc>
                  <a:spcPct val="100000"/>
                </a:lnSpc>
                <a:spcBef>
                  <a:spcPct val="0"/>
                </a:spcBef>
                <a:buClrTx/>
              </a:pPr>
              <a:endParaRPr lang="en-US" sz="2400">
                <a:solidFill>
                  <a:schemeClr val="tx1"/>
                </a:solidFill>
              </a:endParaRPr>
            </a:p>
          </p:txBody>
        </p:sp>
        <p:sp>
          <p:nvSpPr>
            <p:cNvPr id="31" name="Rectangle 24"/>
            <p:cNvSpPr>
              <a:spLocks noChangeArrowheads="1"/>
            </p:cNvSpPr>
            <p:nvPr/>
          </p:nvSpPr>
          <p:spPr bwMode="auto">
            <a:xfrm>
              <a:off x="3264" y="3216"/>
              <a:ext cx="240" cy="288"/>
            </a:xfrm>
            <a:prstGeom prst="rect">
              <a:avLst/>
            </a:prstGeom>
            <a:solidFill>
              <a:srgbClr val="CBCBCB"/>
            </a:solidFill>
            <a:ln w="9525">
              <a:noFill/>
              <a:miter lim="800000"/>
              <a:headEnd/>
              <a:tailEnd/>
            </a:ln>
          </p:spPr>
          <p:txBody>
            <a:bodyPr wrap="none" anchor="ctr"/>
            <a:lstStyle/>
            <a:p>
              <a:pPr algn="ctr" eaLnBrk="0" hangingPunct="0">
                <a:lnSpc>
                  <a:spcPct val="100000"/>
                </a:lnSpc>
                <a:spcBef>
                  <a:spcPct val="0"/>
                </a:spcBef>
                <a:buClrTx/>
              </a:pPr>
              <a:endParaRPr lang="en-US" sz="2400">
                <a:solidFill>
                  <a:schemeClr val="tx1"/>
                </a:solidFill>
              </a:endParaRPr>
            </a:p>
          </p:txBody>
        </p:sp>
      </p:grpSp>
      <p:pic>
        <p:nvPicPr>
          <p:cNvPr id="32" name="Picture 72"/>
          <p:cNvPicPr>
            <a:picLocks noChangeAspect="1" noChangeArrowheads="1"/>
          </p:cNvPicPr>
          <p:nvPr/>
        </p:nvPicPr>
        <p:blipFill>
          <a:blip r:embed="rId8"/>
          <a:srcRect/>
          <a:stretch>
            <a:fillRect/>
          </a:stretch>
        </p:blipFill>
        <p:spPr bwMode="auto">
          <a:xfrm>
            <a:off x="4495800" y="5029200"/>
            <a:ext cx="423863" cy="177800"/>
          </a:xfrm>
          <a:prstGeom prst="rect">
            <a:avLst/>
          </a:prstGeom>
          <a:noFill/>
          <a:ln w="12700" algn="ctr">
            <a:noFill/>
            <a:miter lim="800000"/>
            <a:headEnd/>
            <a:tailEnd/>
          </a:ln>
        </p:spPr>
      </p:pic>
      <p:pic>
        <p:nvPicPr>
          <p:cNvPr id="33" name="Picture 73"/>
          <p:cNvPicPr>
            <a:picLocks noChangeAspect="1" noChangeArrowheads="1"/>
          </p:cNvPicPr>
          <p:nvPr/>
        </p:nvPicPr>
        <p:blipFill>
          <a:blip r:embed="rId8"/>
          <a:srcRect/>
          <a:stretch>
            <a:fillRect/>
          </a:stretch>
        </p:blipFill>
        <p:spPr bwMode="auto">
          <a:xfrm>
            <a:off x="4495800" y="5334000"/>
            <a:ext cx="423863" cy="177800"/>
          </a:xfrm>
          <a:prstGeom prst="rect">
            <a:avLst/>
          </a:prstGeom>
          <a:noFill/>
          <a:ln w="12700" algn="ctr">
            <a:noFill/>
            <a:miter lim="800000"/>
            <a:headEnd/>
            <a:tailEnd/>
          </a:ln>
        </p:spPr>
      </p:pic>
      <p:grpSp>
        <p:nvGrpSpPr>
          <p:cNvPr id="34" name="Group 29"/>
          <p:cNvGrpSpPr>
            <a:grpSpLocks/>
          </p:cNvGrpSpPr>
          <p:nvPr/>
        </p:nvGrpSpPr>
        <p:grpSpPr bwMode="auto">
          <a:xfrm>
            <a:off x="4876800" y="4495800"/>
            <a:ext cx="152400" cy="457200"/>
            <a:chOff x="4752" y="864"/>
            <a:chExt cx="384" cy="1536"/>
          </a:xfrm>
        </p:grpSpPr>
        <p:pic>
          <p:nvPicPr>
            <p:cNvPr id="35" name="Picture 30"/>
            <p:cNvPicPr>
              <a:picLocks noChangeAspect="1" noChangeArrowheads="1"/>
            </p:cNvPicPr>
            <p:nvPr/>
          </p:nvPicPr>
          <p:blipFill>
            <a:blip r:embed="rId5"/>
            <a:srcRect/>
            <a:stretch>
              <a:fillRect/>
            </a:stretch>
          </p:blipFill>
          <p:spPr bwMode="auto">
            <a:xfrm>
              <a:off x="4752" y="864"/>
              <a:ext cx="366" cy="1536"/>
            </a:xfrm>
            <a:prstGeom prst="rect">
              <a:avLst/>
            </a:prstGeom>
            <a:noFill/>
            <a:ln w="9525">
              <a:noFill/>
              <a:miter lim="800000"/>
              <a:headEnd/>
              <a:tailEnd/>
            </a:ln>
          </p:spPr>
        </p:pic>
        <p:sp>
          <p:nvSpPr>
            <p:cNvPr id="36" name="Rectangle 31"/>
            <p:cNvSpPr>
              <a:spLocks noChangeArrowheads="1"/>
            </p:cNvSpPr>
            <p:nvPr/>
          </p:nvSpPr>
          <p:spPr bwMode="auto">
            <a:xfrm>
              <a:off x="4752" y="864"/>
              <a:ext cx="384" cy="1536"/>
            </a:xfrm>
            <a:prstGeom prst="rect">
              <a:avLst/>
            </a:prstGeom>
            <a:noFill/>
            <a:ln w="15875">
              <a:solidFill>
                <a:schemeClr val="tx1"/>
              </a:solidFill>
              <a:miter lim="800000"/>
              <a:headEnd/>
              <a:tailEnd/>
            </a:ln>
          </p:spPr>
          <p:txBody>
            <a:bodyPr wrap="none" anchor="ctr"/>
            <a:lstStyle/>
            <a:p>
              <a:pPr algn="ctr" eaLnBrk="0" hangingPunct="0">
                <a:lnSpc>
                  <a:spcPct val="100000"/>
                </a:lnSpc>
                <a:spcBef>
                  <a:spcPct val="0"/>
                </a:spcBef>
                <a:buClrTx/>
              </a:pPr>
              <a:endParaRPr lang="en-US" sz="2400">
                <a:solidFill>
                  <a:schemeClr val="tx1"/>
                </a:solidFill>
              </a:endParaRPr>
            </a:p>
          </p:txBody>
        </p:sp>
      </p:grpSp>
      <p:sp>
        <p:nvSpPr>
          <p:cNvPr id="37" name="Line 48"/>
          <p:cNvSpPr>
            <a:spLocks noChangeShapeType="1"/>
          </p:cNvSpPr>
          <p:nvPr/>
        </p:nvSpPr>
        <p:spPr bwMode="auto">
          <a:xfrm>
            <a:off x="4953000" y="3352800"/>
            <a:ext cx="0" cy="1600200"/>
          </a:xfrm>
          <a:prstGeom prst="line">
            <a:avLst/>
          </a:prstGeom>
          <a:noFill/>
          <a:ln w="28575">
            <a:solidFill>
              <a:srgbClr val="254CA1"/>
            </a:solidFill>
            <a:round/>
            <a:headEnd/>
            <a:tailEnd/>
          </a:ln>
        </p:spPr>
        <p:txBody>
          <a:bodyPr/>
          <a:lstStyle/>
          <a:p>
            <a:endParaRPr lang="en-US"/>
          </a:p>
        </p:txBody>
      </p:sp>
      <p:pic>
        <p:nvPicPr>
          <p:cNvPr id="38" name="Picture 74"/>
          <p:cNvPicPr>
            <a:picLocks noChangeAspect="1" noChangeArrowheads="1"/>
          </p:cNvPicPr>
          <p:nvPr/>
        </p:nvPicPr>
        <p:blipFill>
          <a:blip r:embed="rId8"/>
          <a:srcRect/>
          <a:stretch>
            <a:fillRect/>
          </a:stretch>
        </p:blipFill>
        <p:spPr bwMode="auto">
          <a:xfrm>
            <a:off x="4495800" y="5715000"/>
            <a:ext cx="423863" cy="177800"/>
          </a:xfrm>
          <a:prstGeom prst="rect">
            <a:avLst/>
          </a:prstGeom>
          <a:noFill/>
          <a:ln w="12700" algn="ctr">
            <a:noFill/>
            <a:miter lim="800000"/>
            <a:headEnd/>
            <a:tailEnd/>
          </a:ln>
        </p:spPr>
      </p:pic>
      <p:sp>
        <p:nvSpPr>
          <p:cNvPr id="39" name="Text Box 57"/>
          <p:cNvSpPr txBox="1">
            <a:spLocks noChangeArrowheads="1"/>
          </p:cNvSpPr>
          <p:nvPr/>
        </p:nvSpPr>
        <p:spPr bwMode="auto">
          <a:xfrm>
            <a:off x="4019550" y="6199188"/>
            <a:ext cx="1966913" cy="304800"/>
          </a:xfrm>
          <a:prstGeom prst="rect">
            <a:avLst/>
          </a:prstGeom>
          <a:noFill/>
          <a:ln w="38100" algn="ctr">
            <a:noFill/>
            <a:miter lim="800000"/>
            <a:headEnd/>
            <a:tailEnd/>
          </a:ln>
          <a:effectLst/>
        </p:spPr>
        <p:txBody>
          <a:bodyPr wrap="none">
            <a:spAutoFit/>
          </a:bodyPr>
          <a:lstStyle/>
          <a:p>
            <a:pPr algn="ctr" eaLnBrk="0" hangingPunct="0">
              <a:lnSpc>
                <a:spcPct val="100000"/>
              </a:lnSpc>
              <a:spcBef>
                <a:spcPct val="0"/>
              </a:spcBef>
              <a:buClrTx/>
              <a:defRPr/>
            </a:pPr>
            <a:r>
              <a:rPr lang="en-US" b="1" dirty="0">
                <a:solidFill>
                  <a:srgbClr val="6699FF"/>
                </a:solidFill>
                <a:effectLst>
                  <a:outerShdw blurRad="38100" dist="38100" dir="2700000" algn="tl">
                    <a:srgbClr val="C0C0C0"/>
                  </a:outerShdw>
                </a:effectLst>
                <a:latin typeface="BankGothic Lt BT" pitchFamily="34" charset="0"/>
                <a:ea typeface="MS PGothic" pitchFamily="34" charset="-128"/>
              </a:rPr>
              <a:t>Motor Control Center</a:t>
            </a:r>
          </a:p>
        </p:txBody>
      </p:sp>
      <p:pic>
        <p:nvPicPr>
          <p:cNvPr id="40" name="Picture 15"/>
          <p:cNvPicPr>
            <a:picLocks noChangeAspect="1" noChangeArrowheads="1"/>
          </p:cNvPicPr>
          <p:nvPr/>
        </p:nvPicPr>
        <p:blipFill>
          <a:blip r:embed="rId7"/>
          <a:srcRect/>
          <a:stretch>
            <a:fillRect/>
          </a:stretch>
        </p:blipFill>
        <p:spPr bwMode="auto">
          <a:xfrm>
            <a:off x="6553200" y="5105400"/>
            <a:ext cx="2362200" cy="1238250"/>
          </a:xfrm>
          <a:prstGeom prst="rect">
            <a:avLst/>
          </a:prstGeom>
          <a:noFill/>
          <a:ln w="9525">
            <a:noFill/>
            <a:miter lim="800000"/>
            <a:headEnd/>
            <a:tailEnd/>
          </a:ln>
        </p:spPr>
      </p:pic>
      <p:grpSp>
        <p:nvGrpSpPr>
          <p:cNvPr id="41" name="Group 10"/>
          <p:cNvGrpSpPr>
            <a:grpSpLocks/>
          </p:cNvGrpSpPr>
          <p:nvPr/>
        </p:nvGrpSpPr>
        <p:grpSpPr bwMode="auto">
          <a:xfrm>
            <a:off x="7772400" y="4648200"/>
            <a:ext cx="152400" cy="457200"/>
            <a:chOff x="4752" y="864"/>
            <a:chExt cx="384" cy="1536"/>
          </a:xfrm>
        </p:grpSpPr>
        <p:pic>
          <p:nvPicPr>
            <p:cNvPr id="42" name="Picture 11"/>
            <p:cNvPicPr>
              <a:picLocks noChangeAspect="1" noChangeArrowheads="1"/>
            </p:cNvPicPr>
            <p:nvPr/>
          </p:nvPicPr>
          <p:blipFill>
            <a:blip r:embed="rId5"/>
            <a:srcRect/>
            <a:stretch>
              <a:fillRect/>
            </a:stretch>
          </p:blipFill>
          <p:spPr bwMode="auto">
            <a:xfrm>
              <a:off x="4752" y="864"/>
              <a:ext cx="366" cy="1536"/>
            </a:xfrm>
            <a:prstGeom prst="rect">
              <a:avLst/>
            </a:prstGeom>
            <a:noFill/>
            <a:ln w="9525">
              <a:noFill/>
              <a:miter lim="800000"/>
              <a:headEnd/>
              <a:tailEnd/>
            </a:ln>
          </p:spPr>
        </p:pic>
        <p:sp>
          <p:nvSpPr>
            <p:cNvPr id="43" name="Rectangle 12"/>
            <p:cNvSpPr>
              <a:spLocks noChangeArrowheads="1"/>
            </p:cNvSpPr>
            <p:nvPr/>
          </p:nvSpPr>
          <p:spPr bwMode="auto">
            <a:xfrm>
              <a:off x="4752" y="864"/>
              <a:ext cx="384" cy="1536"/>
            </a:xfrm>
            <a:prstGeom prst="rect">
              <a:avLst/>
            </a:prstGeom>
            <a:noFill/>
            <a:ln w="15875">
              <a:solidFill>
                <a:schemeClr val="tx1"/>
              </a:solidFill>
              <a:miter lim="800000"/>
              <a:headEnd/>
              <a:tailEnd/>
            </a:ln>
          </p:spPr>
          <p:txBody>
            <a:bodyPr wrap="none" anchor="ctr"/>
            <a:lstStyle/>
            <a:p>
              <a:pPr algn="ctr" eaLnBrk="0" hangingPunct="0">
                <a:lnSpc>
                  <a:spcPct val="100000"/>
                </a:lnSpc>
                <a:spcBef>
                  <a:spcPct val="0"/>
                </a:spcBef>
                <a:buClrTx/>
              </a:pPr>
              <a:endParaRPr lang="en-US" sz="2400">
                <a:solidFill>
                  <a:schemeClr val="tx1"/>
                </a:solidFill>
              </a:endParaRPr>
            </a:p>
          </p:txBody>
        </p:sp>
      </p:grpSp>
      <p:pic>
        <p:nvPicPr>
          <p:cNvPr id="44" name="Picture 83"/>
          <p:cNvPicPr>
            <a:picLocks noChangeAspect="1" noChangeArrowheads="1"/>
          </p:cNvPicPr>
          <p:nvPr/>
        </p:nvPicPr>
        <p:blipFill>
          <a:blip r:embed="rId9"/>
          <a:srcRect/>
          <a:stretch>
            <a:fillRect/>
          </a:stretch>
        </p:blipFill>
        <p:spPr bwMode="auto">
          <a:xfrm>
            <a:off x="7162800" y="3886200"/>
            <a:ext cx="528637" cy="577850"/>
          </a:xfrm>
          <a:prstGeom prst="rect">
            <a:avLst/>
          </a:prstGeom>
          <a:noFill/>
          <a:ln w="9525">
            <a:noFill/>
            <a:miter lim="800000"/>
            <a:headEnd/>
            <a:tailEnd/>
          </a:ln>
        </p:spPr>
      </p:pic>
      <p:sp>
        <p:nvSpPr>
          <p:cNvPr id="45" name="Line 45"/>
          <p:cNvSpPr>
            <a:spLocks noChangeShapeType="1"/>
          </p:cNvSpPr>
          <p:nvPr/>
        </p:nvSpPr>
        <p:spPr bwMode="auto">
          <a:xfrm>
            <a:off x="7467600" y="4343400"/>
            <a:ext cx="0" cy="1066800"/>
          </a:xfrm>
          <a:prstGeom prst="line">
            <a:avLst/>
          </a:prstGeom>
          <a:noFill/>
          <a:ln w="28575">
            <a:solidFill>
              <a:srgbClr val="254CA1"/>
            </a:solidFill>
            <a:round/>
            <a:headEnd/>
            <a:tailEnd/>
          </a:ln>
        </p:spPr>
        <p:txBody>
          <a:bodyPr/>
          <a:lstStyle/>
          <a:p>
            <a:endParaRPr lang="en-US"/>
          </a:p>
        </p:txBody>
      </p:sp>
      <p:grpSp>
        <p:nvGrpSpPr>
          <p:cNvPr id="47" name="Group 6"/>
          <p:cNvGrpSpPr>
            <a:grpSpLocks/>
          </p:cNvGrpSpPr>
          <p:nvPr/>
        </p:nvGrpSpPr>
        <p:grpSpPr bwMode="auto">
          <a:xfrm>
            <a:off x="8305800" y="1676400"/>
            <a:ext cx="609600" cy="2438400"/>
            <a:chOff x="4752" y="864"/>
            <a:chExt cx="384" cy="1536"/>
          </a:xfrm>
        </p:grpSpPr>
        <p:pic>
          <p:nvPicPr>
            <p:cNvPr id="48" name="Picture 7"/>
            <p:cNvPicPr>
              <a:picLocks noChangeAspect="1" noChangeArrowheads="1"/>
            </p:cNvPicPr>
            <p:nvPr/>
          </p:nvPicPr>
          <p:blipFill>
            <a:blip r:embed="rId10"/>
            <a:srcRect/>
            <a:stretch>
              <a:fillRect/>
            </a:stretch>
          </p:blipFill>
          <p:spPr bwMode="auto">
            <a:xfrm>
              <a:off x="4752" y="864"/>
              <a:ext cx="366" cy="1536"/>
            </a:xfrm>
            <a:prstGeom prst="rect">
              <a:avLst/>
            </a:prstGeom>
            <a:noFill/>
            <a:ln w="9525">
              <a:noFill/>
              <a:miter lim="800000"/>
              <a:headEnd/>
              <a:tailEnd/>
            </a:ln>
          </p:spPr>
        </p:pic>
        <p:sp>
          <p:nvSpPr>
            <p:cNvPr id="49" name="Rectangle 8"/>
            <p:cNvSpPr>
              <a:spLocks noChangeArrowheads="1"/>
            </p:cNvSpPr>
            <p:nvPr/>
          </p:nvSpPr>
          <p:spPr bwMode="auto">
            <a:xfrm>
              <a:off x="4752" y="864"/>
              <a:ext cx="384" cy="1536"/>
            </a:xfrm>
            <a:prstGeom prst="rect">
              <a:avLst/>
            </a:prstGeom>
            <a:noFill/>
            <a:ln w="15875">
              <a:solidFill>
                <a:schemeClr val="tx1"/>
              </a:solidFill>
              <a:miter lim="800000"/>
              <a:headEnd/>
              <a:tailEnd/>
            </a:ln>
          </p:spPr>
          <p:txBody>
            <a:bodyPr wrap="none" anchor="ctr"/>
            <a:lstStyle/>
            <a:p>
              <a:pPr algn="ctr" eaLnBrk="0" hangingPunct="0">
                <a:lnSpc>
                  <a:spcPct val="100000"/>
                </a:lnSpc>
                <a:spcBef>
                  <a:spcPct val="0"/>
                </a:spcBef>
                <a:buClrTx/>
              </a:pPr>
              <a:endParaRPr lang="en-US" sz="2400">
                <a:solidFill>
                  <a:schemeClr val="tx1"/>
                </a:solidFill>
              </a:endParaRPr>
            </a:p>
          </p:txBody>
        </p:sp>
      </p:grpSp>
      <p:sp>
        <p:nvSpPr>
          <p:cNvPr id="50" name="AutoShape 51"/>
          <p:cNvSpPr>
            <a:spLocks noChangeArrowheads="1"/>
          </p:cNvSpPr>
          <p:nvPr/>
        </p:nvSpPr>
        <p:spPr bwMode="auto">
          <a:xfrm>
            <a:off x="8229600" y="1600200"/>
            <a:ext cx="762000" cy="2667000"/>
          </a:xfrm>
          <a:prstGeom prst="wedgeRectCallout">
            <a:avLst>
              <a:gd name="adj1" fmla="val -100208"/>
              <a:gd name="adj2" fmla="val 66727"/>
            </a:avLst>
          </a:prstGeom>
          <a:noFill/>
          <a:ln w="9525">
            <a:solidFill>
              <a:schemeClr val="tx1"/>
            </a:solidFill>
            <a:miter lim="800000"/>
            <a:headEnd/>
            <a:tailEnd/>
          </a:ln>
        </p:spPr>
        <p:txBody>
          <a:bodyPr/>
          <a:lstStyle/>
          <a:p>
            <a:pPr algn="ctr" eaLnBrk="0" hangingPunct="0">
              <a:lnSpc>
                <a:spcPct val="100000"/>
              </a:lnSpc>
              <a:spcBef>
                <a:spcPct val="0"/>
              </a:spcBef>
              <a:buClrTx/>
            </a:pPr>
            <a:endParaRPr lang="en-US" sz="2400">
              <a:solidFill>
                <a:schemeClr val="tx1"/>
              </a:solidFill>
              <a:latin typeface="BankGothic Lt BT" pitchFamily="34" charset="0"/>
              <a:ea typeface="MS PGothic" pitchFamily="34" charset="-128"/>
            </a:endParaRPr>
          </a:p>
        </p:txBody>
      </p:sp>
      <p:sp>
        <p:nvSpPr>
          <p:cNvPr id="51" name="Text Box 88"/>
          <p:cNvSpPr txBox="1">
            <a:spLocks noChangeArrowheads="1"/>
          </p:cNvSpPr>
          <p:nvPr/>
        </p:nvSpPr>
        <p:spPr bwMode="auto">
          <a:xfrm>
            <a:off x="7086600" y="1676400"/>
            <a:ext cx="1133475" cy="457200"/>
          </a:xfrm>
          <a:prstGeom prst="rect">
            <a:avLst/>
          </a:prstGeom>
          <a:noFill/>
          <a:ln w="9525">
            <a:noFill/>
            <a:miter lim="800000"/>
            <a:headEnd/>
            <a:tailEnd/>
          </a:ln>
        </p:spPr>
        <p:txBody>
          <a:bodyPr wrap="none">
            <a:spAutoFit/>
          </a:bodyPr>
          <a:lstStyle/>
          <a:p>
            <a:pPr eaLnBrk="0" hangingPunct="0">
              <a:lnSpc>
                <a:spcPct val="100000"/>
              </a:lnSpc>
              <a:spcBef>
                <a:spcPct val="0"/>
              </a:spcBef>
              <a:buClrTx/>
            </a:pPr>
            <a:r>
              <a:rPr lang="en-US" sz="1200" b="1" dirty="0">
                <a:solidFill>
                  <a:schemeClr val="tx1"/>
                </a:solidFill>
                <a:ea typeface="MS PGothic" pitchFamily="34" charset="-128"/>
              </a:rPr>
              <a:t>Web-enabled</a:t>
            </a:r>
            <a:br>
              <a:rPr lang="en-US" sz="1200" b="1" dirty="0">
                <a:solidFill>
                  <a:schemeClr val="tx1"/>
                </a:solidFill>
                <a:ea typeface="MS PGothic" pitchFamily="34" charset="-128"/>
              </a:rPr>
            </a:br>
            <a:r>
              <a:rPr lang="en-US" sz="1200" b="1" dirty="0">
                <a:solidFill>
                  <a:schemeClr val="tx1"/>
                </a:solidFill>
                <a:ea typeface="MS PGothic" pitchFamily="34" charset="-128"/>
              </a:rPr>
              <a:t>Gateway</a:t>
            </a:r>
          </a:p>
        </p:txBody>
      </p:sp>
      <p:sp>
        <p:nvSpPr>
          <p:cNvPr id="53" name="Line 82"/>
          <p:cNvSpPr>
            <a:spLocks noChangeShapeType="1"/>
          </p:cNvSpPr>
          <p:nvPr/>
        </p:nvSpPr>
        <p:spPr bwMode="auto">
          <a:xfrm>
            <a:off x="7467600" y="3352800"/>
            <a:ext cx="0" cy="533400"/>
          </a:xfrm>
          <a:prstGeom prst="line">
            <a:avLst/>
          </a:prstGeom>
          <a:noFill/>
          <a:ln w="28575">
            <a:solidFill>
              <a:srgbClr val="254CA1"/>
            </a:solidFill>
            <a:round/>
            <a:headEnd/>
            <a:tailEnd/>
          </a:ln>
        </p:spPr>
        <p:txBody>
          <a:bodyPr/>
          <a:lstStyle/>
          <a:p>
            <a:endParaRPr lang="en-US"/>
          </a:p>
        </p:txBody>
      </p:sp>
      <p:pic>
        <p:nvPicPr>
          <p:cNvPr id="54" name="Picture 17" descr="Onebutton 100602"/>
          <p:cNvPicPr>
            <a:picLocks noChangeAspect="1" noChangeArrowheads="1"/>
          </p:cNvPicPr>
          <p:nvPr/>
        </p:nvPicPr>
        <p:blipFill>
          <a:blip r:embed="rId11"/>
          <a:srcRect/>
          <a:stretch>
            <a:fillRect/>
          </a:stretch>
        </p:blipFill>
        <p:spPr bwMode="auto">
          <a:xfrm>
            <a:off x="7086600" y="5257800"/>
            <a:ext cx="220663" cy="228600"/>
          </a:xfrm>
          <a:prstGeom prst="rect">
            <a:avLst/>
          </a:prstGeom>
          <a:noFill/>
          <a:ln w="9525">
            <a:noFill/>
            <a:miter lim="800000"/>
            <a:headEnd/>
            <a:tailEnd/>
          </a:ln>
        </p:spPr>
      </p:pic>
      <p:pic>
        <p:nvPicPr>
          <p:cNvPr id="55" name="Picture 9" descr="Onebutton 100602"/>
          <p:cNvPicPr>
            <a:picLocks noChangeAspect="1" noChangeArrowheads="1"/>
          </p:cNvPicPr>
          <p:nvPr/>
        </p:nvPicPr>
        <p:blipFill>
          <a:blip r:embed="rId12"/>
          <a:srcRect/>
          <a:stretch>
            <a:fillRect/>
          </a:stretch>
        </p:blipFill>
        <p:spPr bwMode="auto">
          <a:xfrm>
            <a:off x="5486400" y="2057400"/>
            <a:ext cx="808038" cy="838200"/>
          </a:xfrm>
          <a:prstGeom prst="rect">
            <a:avLst/>
          </a:prstGeom>
          <a:noFill/>
          <a:ln w="9525">
            <a:noFill/>
            <a:miter lim="800000"/>
            <a:headEnd/>
            <a:tailEnd/>
          </a:ln>
        </p:spPr>
      </p:pic>
      <p:sp>
        <p:nvSpPr>
          <p:cNvPr id="56" name="AutoShape 18"/>
          <p:cNvSpPr>
            <a:spLocks noChangeArrowheads="1"/>
          </p:cNvSpPr>
          <p:nvPr/>
        </p:nvSpPr>
        <p:spPr bwMode="auto">
          <a:xfrm>
            <a:off x="5334000" y="1905000"/>
            <a:ext cx="1066800" cy="1219200"/>
          </a:xfrm>
          <a:prstGeom prst="wedgeRectCallout">
            <a:avLst>
              <a:gd name="adj1" fmla="val 123958"/>
              <a:gd name="adj2" fmla="val 228514"/>
            </a:avLst>
          </a:prstGeom>
          <a:noFill/>
          <a:ln w="9525">
            <a:solidFill>
              <a:schemeClr val="tx1"/>
            </a:solidFill>
            <a:miter lim="800000"/>
            <a:headEnd/>
            <a:tailEnd/>
          </a:ln>
        </p:spPr>
        <p:txBody>
          <a:bodyPr/>
          <a:lstStyle/>
          <a:p>
            <a:pPr algn="ctr" eaLnBrk="0" hangingPunct="0">
              <a:lnSpc>
                <a:spcPct val="100000"/>
              </a:lnSpc>
              <a:spcBef>
                <a:spcPct val="0"/>
              </a:spcBef>
              <a:buClrTx/>
            </a:pPr>
            <a:endParaRPr lang="en-US" sz="2400">
              <a:solidFill>
                <a:schemeClr val="tx1"/>
              </a:solidFill>
              <a:latin typeface="BankGothic Lt BT" pitchFamily="34" charset="0"/>
              <a:ea typeface="MS PGothic" pitchFamily="34" charset="-128"/>
            </a:endParaRPr>
          </a:p>
        </p:txBody>
      </p:sp>
      <p:sp>
        <p:nvSpPr>
          <p:cNvPr id="57" name="Text Box 87"/>
          <p:cNvSpPr txBox="1">
            <a:spLocks noChangeArrowheads="1"/>
          </p:cNvSpPr>
          <p:nvPr/>
        </p:nvSpPr>
        <p:spPr bwMode="auto">
          <a:xfrm>
            <a:off x="4648200" y="1600200"/>
            <a:ext cx="1857375" cy="274638"/>
          </a:xfrm>
          <a:prstGeom prst="rect">
            <a:avLst/>
          </a:prstGeom>
          <a:noFill/>
          <a:ln w="9525">
            <a:noFill/>
            <a:miter lim="800000"/>
            <a:headEnd/>
            <a:tailEnd/>
          </a:ln>
        </p:spPr>
        <p:txBody>
          <a:bodyPr>
            <a:spAutoFit/>
          </a:bodyPr>
          <a:lstStyle/>
          <a:p>
            <a:pPr eaLnBrk="0" hangingPunct="0">
              <a:lnSpc>
                <a:spcPct val="100000"/>
              </a:lnSpc>
              <a:spcBef>
                <a:spcPct val="0"/>
              </a:spcBef>
              <a:buClrTx/>
            </a:pPr>
            <a:r>
              <a:rPr lang="en-US" sz="1200" b="1" dirty="0">
                <a:solidFill>
                  <a:schemeClr val="tx1"/>
                </a:solidFill>
                <a:ea typeface="MS PGothic" pitchFamily="34" charset="-128"/>
              </a:rPr>
              <a:t>Web-enabled Meter</a:t>
            </a:r>
          </a:p>
        </p:txBody>
      </p:sp>
      <p:sp>
        <p:nvSpPr>
          <p:cNvPr id="58" name="Text Box 58"/>
          <p:cNvSpPr txBox="1">
            <a:spLocks noChangeArrowheads="1"/>
          </p:cNvSpPr>
          <p:nvPr/>
        </p:nvSpPr>
        <p:spPr bwMode="auto">
          <a:xfrm>
            <a:off x="7162800" y="6324600"/>
            <a:ext cx="1130300" cy="304800"/>
          </a:xfrm>
          <a:prstGeom prst="rect">
            <a:avLst/>
          </a:prstGeom>
          <a:noFill/>
          <a:ln w="38100" algn="ctr">
            <a:noFill/>
            <a:miter lim="800000"/>
            <a:headEnd/>
            <a:tailEnd/>
          </a:ln>
          <a:effectLst/>
        </p:spPr>
        <p:txBody>
          <a:bodyPr wrap="none">
            <a:spAutoFit/>
          </a:bodyPr>
          <a:lstStyle/>
          <a:p>
            <a:pPr algn="ctr" eaLnBrk="0" hangingPunct="0">
              <a:lnSpc>
                <a:spcPct val="100000"/>
              </a:lnSpc>
              <a:spcBef>
                <a:spcPct val="0"/>
              </a:spcBef>
              <a:buClrTx/>
              <a:defRPr/>
            </a:pPr>
            <a:r>
              <a:rPr lang="en-US" b="1" dirty="0">
                <a:solidFill>
                  <a:srgbClr val="6699FF"/>
                </a:solidFill>
                <a:effectLst>
                  <a:outerShdw blurRad="38100" dist="38100" dir="2700000" algn="tl">
                    <a:srgbClr val="C0C0C0"/>
                  </a:outerShdw>
                </a:effectLst>
                <a:latin typeface="BankGothic Lt BT" pitchFamily="34" charset="0"/>
                <a:ea typeface="MS PGothic" pitchFamily="34" charset="-128"/>
              </a:rPr>
              <a:t>Switchgear</a:t>
            </a:r>
          </a:p>
        </p:txBody>
      </p:sp>
      <p:sp>
        <p:nvSpPr>
          <p:cNvPr id="59" name="Text Box 89"/>
          <p:cNvSpPr txBox="1">
            <a:spLocks noChangeArrowheads="1"/>
          </p:cNvSpPr>
          <p:nvPr/>
        </p:nvSpPr>
        <p:spPr bwMode="auto">
          <a:xfrm>
            <a:off x="5562600" y="3733800"/>
            <a:ext cx="1319213" cy="274637"/>
          </a:xfrm>
          <a:prstGeom prst="rect">
            <a:avLst/>
          </a:prstGeom>
          <a:solidFill>
            <a:schemeClr val="bg1"/>
          </a:solidFill>
          <a:ln w="9525">
            <a:noFill/>
            <a:miter lim="800000"/>
            <a:headEnd/>
            <a:tailEnd/>
          </a:ln>
        </p:spPr>
        <p:txBody>
          <a:bodyPr wrap="none">
            <a:spAutoFit/>
          </a:bodyPr>
          <a:lstStyle/>
          <a:p>
            <a:pPr eaLnBrk="0" hangingPunct="0">
              <a:lnSpc>
                <a:spcPct val="100000"/>
              </a:lnSpc>
              <a:spcBef>
                <a:spcPct val="0"/>
              </a:spcBef>
              <a:buClrTx/>
            </a:pPr>
            <a:r>
              <a:rPr lang="en-US" sz="1200" b="1" dirty="0">
                <a:solidFill>
                  <a:schemeClr val="tx1"/>
                </a:solidFill>
                <a:ea typeface="MS PGothic" pitchFamily="34" charset="-128"/>
              </a:rPr>
              <a:t>Network Switch</a:t>
            </a:r>
          </a:p>
        </p:txBody>
      </p:sp>
      <p:pic>
        <p:nvPicPr>
          <p:cNvPr id="60" name="Picture 79"/>
          <p:cNvPicPr>
            <a:picLocks noChangeAspect="1" noChangeArrowheads="1"/>
          </p:cNvPicPr>
          <p:nvPr/>
        </p:nvPicPr>
        <p:blipFill>
          <a:blip r:embed="rId13"/>
          <a:srcRect/>
          <a:stretch>
            <a:fillRect/>
          </a:stretch>
        </p:blipFill>
        <p:spPr bwMode="auto">
          <a:xfrm>
            <a:off x="6019800" y="5105400"/>
            <a:ext cx="312737" cy="314325"/>
          </a:xfrm>
          <a:prstGeom prst="rect">
            <a:avLst/>
          </a:prstGeom>
          <a:noFill/>
          <a:ln w="12700" algn="ctr">
            <a:noFill/>
            <a:miter lim="800000"/>
            <a:headEnd/>
            <a:tailEnd/>
          </a:ln>
        </p:spPr>
      </p:pic>
      <p:pic>
        <p:nvPicPr>
          <p:cNvPr id="61" name="Picture 79"/>
          <p:cNvPicPr>
            <a:picLocks noChangeAspect="1" noChangeArrowheads="1"/>
          </p:cNvPicPr>
          <p:nvPr/>
        </p:nvPicPr>
        <p:blipFill>
          <a:blip r:embed="rId13"/>
          <a:srcRect/>
          <a:stretch>
            <a:fillRect/>
          </a:stretch>
        </p:blipFill>
        <p:spPr bwMode="auto">
          <a:xfrm>
            <a:off x="5105400" y="5105400"/>
            <a:ext cx="312737" cy="314325"/>
          </a:xfrm>
          <a:prstGeom prst="rect">
            <a:avLst/>
          </a:prstGeom>
          <a:noFill/>
          <a:ln w="12700" algn="ctr">
            <a:noFill/>
            <a:miter lim="800000"/>
            <a:headEnd/>
            <a:tailEnd/>
          </a:ln>
        </p:spPr>
      </p:pic>
      <p:sp>
        <p:nvSpPr>
          <p:cNvPr id="62" name="Line 46"/>
          <p:cNvSpPr>
            <a:spLocks noChangeShapeType="1"/>
          </p:cNvSpPr>
          <p:nvPr/>
        </p:nvSpPr>
        <p:spPr bwMode="auto">
          <a:xfrm>
            <a:off x="7620000" y="4267200"/>
            <a:ext cx="152400" cy="609600"/>
          </a:xfrm>
          <a:prstGeom prst="line">
            <a:avLst/>
          </a:prstGeom>
          <a:noFill/>
          <a:ln w="28575">
            <a:solidFill>
              <a:srgbClr val="254CA1"/>
            </a:solidFill>
            <a:round/>
            <a:headEnd/>
            <a:tailEnd/>
          </a:ln>
        </p:spPr>
        <p:txBody>
          <a:bodyPr/>
          <a:lstStyle/>
          <a:p>
            <a:endParaRPr lang="en-US"/>
          </a:p>
        </p:txBody>
      </p:sp>
    </p:spTree>
  </p:cSld>
  <p:clrMapOvr>
    <a:masterClrMapping/>
  </p:clrMapOvr>
  <p:transition>
    <p:pull dir="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rmAutofit/>
          </a:bodyPr>
          <a:lstStyle/>
          <a:p>
            <a:pPr algn="r" rtl="1"/>
            <a:r>
              <a:rPr lang="fa-IR" dirty="0" smtClean="0">
                <a:cs typeface="B Nazanin" pitchFamily="2" charset="-78"/>
              </a:rPr>
              <a:t>خلاصه</a:t>
            </a:r>
            <a:endParaRPr lang="en-US" dirty="0">
              <a:cs typeface="B Nazanin" pitchFamily="2" charset="-78"/>
            </a:endParaRPr>
          </a:p>
        </p:txBody>
      </p:sp>
      <p:graphicFrame>
        <p:nvGraphicFramePr>
          <p:cNvPr id="7" name="Content Placeholder 6"/>
          <p:cNvGraphicFramePr>
            <a:graphicFrameLocks noGrp="1"/>
          </p:cNvGraphicFramePr>
          <p:nvPr>
            <p:ph idx="1"/>
          </p:nvPr>
        </p:nvGraphicFramePr>
        <p:xfrm>
          <a:off x="304800" y="1142999"/>
          <a:ext cx="8686800" cy="2274604"/>
        </p:xfrm>
        <a:graphic>
          <a:graphicData uri="http://schemas.openxmlformats.org/drawingml/2006/table">
            <a:tbl>
              <a:tblPr firstRow="1" bandRow="1">
                <a:tableStyleId>{0660B408-B3CF-4A94-85FC-2B1E0A45F4A2}</a:tableStyleId>
              </a:tblPr>
              <a:tblGrid>
                <a:gridCol w="4343400"/>
                <a:gridCol w="4343400"/>
              </a:tblGrid>
              <a:tr h="408631">
                <a:tc>
                  <a:txBody>
                    <a:bodyPr/>
                    <a:lstStyle/>
                    <a:p>
                      <a:r>
                        <a:rPr kumimoji="0" lang="en-US" sz="1800" kern="1200" baseline="0" dirty="0" smtClean="0"/>
                        <a:t>Type of Network</a:t>
                      </a:r>
                      <a:endParaRPr lang="en-US" dirty="0"/>
                    </a:p>
                  </a:txBody>
                  <a:tcPr/>
                </a:tc>
                <a:tc>
                  <a:txBody>
                    <a:bodyPr/>
                    <a:lstStyle/>
                    <a:p>
                      <a:endParaRPr lang="en-US"/>
                    </a:p>
                  </a:txBody>
                  <a:tcPr/>
                </a:tc>
              </a:tr>
              <a:tr h="408631">
                <a:tc>
                  <a:txBody>
                    <a:bodyPr/>
                    <a:lstStyle/>
                    <a:p>
                      <a:r>
                        <a:rPr kumimoji="0" lang="en-US" sz="1800" kern="1200" baseline="0" dirty="0" smtClean="0"/>
                        <a:t>ASCII/RTU</a:t>
                      </a:r>
                      <a:endParaRPr lang="en-US" dirty="0"/>
                    </a:p>
                  </a:txBody>
                  <a:tcPr/>
                </a:tc>
                <a:tc>
                  <a:txBody>
                    <a:bodyPr/>
                    <a:lstStyle/>
                    <a:p>
                      <a:r>
                        <a:rPr kumimoji="0" lang="en-US" sz="1800" kern="1200" baseline="0" dirty="0" smtClean="0"/>
                        <a:t>Device Bus</a:t>
                      </a:r>
                      <a:endParaRPr lang="en-US" dirty="0"/>
                    </a:p>
                  </a:txBody>
                  <a:tcPr/>
                </a:tc>
              </a:tr>
              <a:tr h="408631">
                <a:tc>
                  <a:txBody>
                    <a:bodyPr/>
                    <a:lstStyle/>
                    <a:p>
                      <a:r>
                        <a:rPr kumimoji="0" lang="en-US" sz="1800" kern="1200" baseline="0" dirty="0" err="1" smtClean="0"/>
                        <a:t>ModbusPlus</a:t>
                      </a:r>
                      <a:endParaRPr lang="en-US" dirty="0"/>
                    </a:p>
                  </a:txBody>
                  <a:tcPr/>
                </a:tc>
                <a:tc>
                  <a:txBody>
                    <a:bodyPr/>
                    <a:lstStyle/>
                    <a:p>
                      <a:r>
                        <a:rPr kumimoji="0" lang="en-US" sz="1800" kern="1200" baseline="0" dirty="0" smtClean="0"/>
                        <a:t>Control Bus</a:t>
                      </a:r>
                      <a:endParaRPr lang="en-US" dirty="0"/>
                    </a:p>
                  </a:txBody>
                  <a:tcPr/>
                </a:tc>
              </a:tr>
              <a:tr h="580193">
                <a:tc>
                  <a:txBody>
                    <a:bodyPr/>
                    <a:lstStyle/>
                    <a:p>
                      <a:r>
                        <a:rPr kumimoji="0" lang="en-US" sz="1800" kern="1200" baseline="0" dirty="0" smtClean="0"/>
                        <a:t>Physical Media</a:t>
                      </a:r>
                      <a:endParaRPr lang="en-US" dirty="0"/>
                    </a:p>
                  </a:txBody>
                  <a:tcPr/>
                </a:tc>
                <a:tc>
                  <a:txBody>
                    <a:bodyPr/>
                    <a:lstStyle/>
                    <a:p>
                      <a:r>
                        <a:rPr kumimoji="0" lang="en-US" sz="1800" kern="1200" baseline="0" dirty="0" smtClean="0"/>
                        <a:t>Shielded twisted pairs in one shielded cable</a:t>
                      </a:r>
                      <a:endParaRPr lang="en-US" dirty="0"/>
                    </a:p>
                  </a:txBody>
                  <a:tcPr/>
                </a:tc>
              </a:tr>
              <a:tr h="408631">
                <a:tc>
                  <a:txBody>
                    <a:bodyPr/>
                    <a:lstStyle/>
                    <a:p>
                      <a:r>
                        <a:rPr kumimoji="0" lang="en-US" sz="1800" kern="1200" baseline="0" dirty="0" smtClean="0"/>
                        <a:t>Network Topology</a:t>
                      </a:r>
                      <a:endParaRPr lang="en-US" dirty="0"/>
                    </a:p>
                  </a:txBody>
                  <a:tcPr/>
                </a:tc>
                <a:tc>
                  <a:txBody>
                    <a:bodyPr/>
                    <a:lstStyle/>
                    <a:p>
                      <a:r>
                        <a:rPr kumimoji="0" lang="en-US" sz="1800" kern="1200" baseline="0" dirty="0" smtClean="0"/>
                        <a:t>Bus, tree, star with drops</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17F129A8-6A33-426F-AD5F-A19C24614A3D}" type="slidenum">
              <a:rPr lang="en-US" smtClean="0"/>
              <a:pPr/>
              <a:t>78</a:t>
            </a:fld>
            <a:endParaRPr lang="en-US"/>
          </a:p>
        </p:txBody>
      </p:sp>
      <p:graphicFrame>
        <p:nvGraphicFramePr>
          <p:cNvPr id="9" name="Table 8"/>
          <p:cNvGraphicFramePr>
            <a:graphicFrameLocks noGrp="1"/>
          </p:cNvGraphicFramePr>
          <p:nvPr/>
        </p:nvGraphicFramePr>
        <p:xfrm>
          <a:off x="381000" y="3657600"/>
          <a:ext cx="8534400" cy="1314450"/>
        </p:xfrm>
        <a:graphic>
          <a:graphicData uri="http://schemas.openxmlformats.org/drawingml/2006/table">
            <a:tbl>
              <a:tblPr firstRow="1" bandRow="1">
                <a:tableStyleId>{85BE263C-DBD7-4A20-BB59-AAB30ACAA65A}</a:tableStyleId>
              </a:tblPr>
              <a:tblGrid>
                <a:gridCol w="4267200"/>
                <a:gridCol w="4267200"/>
              </a:tblGrid>
              <a:tr h="438150">
                <a:tc>
                  <a:txBody>
                    <a:bodyPr/>
                    <a:lstStyle/>
                    <a:p>
                      <a:r>
                        <a:rPr kumimoji="0" lang="en-US" sz="1800" b="1" kern="1200" baseline="0" dirty="0" smtClean="0">
                          <a:solidFill>
                            <a:schemeClr val="lt1"/>
                          </a:solidFill>
                          <a:latin typeface="+mn-lt"/>
                          <a:ea typeface="+mn-ea"/>
                          <a:cs typeface="+mn-cs"/>
                        </a:rPr>
                        <a:t>Maximum Devices</a:t>
                      </a:r>
                      <a:endParaRPr lang="en-US" dirty="0"/>
                    </a:p>
                  </a:txBody>
                  <a:tcPr/>
                </a:tc>
                <a:tc>
                  <a:txBody>
                    <a:bodyPr/>
                    <a:lstStyle/>
                    <a:p>
                      <a:endParaRPr lang="en-US"/>
                    </a:p>
                  </a:txBody>
                  <a:tcPr/>
                </a:tc>
              </a:tr>
              <a:tr h="438150">
                <a:tc>
                  <a:txBody>
                    <a:bodyPr/>
                    <a:lstStyle/>
                    <a:p>
                      <a:r>
                        <a:rPr kumimoji="0" lang="en-US" sz="1800" kern="1200" baseline="0" dirty="0" smtClean="0">
                          <a:solidFill>
                            <a:schemeClr val="dk1"/>
                          </a:solidFill>
                          <a:latin typeface="+mn-lt"/>
                          <a:ea typeface="+mn-ea"/>
                          <a:cs typeface="+mn-cs"/>
                        </a:rPr>
                        <a:t>ASCII/RTU</a:t>
                      </a:r>
                      <a:endParaRPr lang="en-US" dirty="0"/>
                    </a:p>
                  </a:txBody>
                  <a:tcPr/>
                </a:tc>
                <a:tc>
                  <a:txBody>
                    <a:bodyPr/>
                    <a:lstStyle/>
                    <a:p>
                      <a:r>
                        <a:rPr kumimoji="0" lang="en-US" sz="1800" kern="1200" baseline="0" dirty="0" smtClean="0">
                          <a:solidFill>
                            <a:schemeClr val="dk1"/>
                          </a:solidFill>
                          <a:latin typeface="+mn-lt"/>
                          <a:ea typeface="+mn-ea"/>
                          <a:cs typeface="+mn-cs"/>
                        </a:rPr>
                        <a:t>One to one communications</a:t>
                      </a:r>
                      <a:endParaRPr lang="en-US" dirty="0"/>
                    </a:p>
                  </a:txBody>
                  <a:tcPr/>
                </a:tc>
              </a:tr>
              <a:tr h="438150">
                <a:tc>
                  <a:txBody>
                    <a:bodyPr/>
                    <a:lstStyle/>
                    <a:p>
                      <a:r>
                        <a:rPr kumimoji="0" lang="en-US" sz="1800" kern="1200" baseline="0" dirty="0" err="1" smtClean="0">
                          <a:solidFill>
                            <a:schemeClr val="dk1"/>
                          </a:solidFill>
                          <a:latin typeface="+mn-lt"/>
                          <a:ea typeface="+mn-ea"/>
                          <a:cs typeface="+mn-cs"/>
                        </a:rPr>
                        <a:t>ModbusPlus</a:t>
                      </a:r>
                      <a:endParaRPr lang="en-US" dirty="0"/>
                    </a:p>
                  </a:txBody>
                  <a:tcPr/>
                </a:tc>
                <a:tc>
                  <a:txBody>
                    <a:bodyPr/>
                    <a:lstStyle/>
                    <a:p>
                      <a:r>
                        <a:rPr kumimoji="0" lang="en-US" sz="1800" kern="1200" baseline="0" dirty="0" smtClean="0">
                          <a:solidFill>
                            <a:schemeClr val="dk1"/>
                          </a:solidFill>
                          <a:latin typeface="Arial" pitchFamily="34" charset="0"/>
                          <a:ea typeface="+mn-ea"/>
                          <a:cs typeface="Arial" pitchFamily="34" charset="0"/>
                        </a:rPr>
                        <a:t>32 (up to 64 with repeater)</a:t>
                      </a:r>
                      <a:endParaRPr lang="en-US" dirty="0">
                        <a:latin typeface="Arial" pitchFamily="34" charset="0"/>
                        <a:cs typeface="Arial" pitchFamily="34" charset="0"/>
                      </a:endParaRPr>
                    </a:p>
                  </a:txBody>
                  <a:tcPr/>
                </a:tc>
              </a:tr>
            </a:tbl>
          </a:graphicData>
        </a:graphic>
      </p:graphicFrame>
      <p:graphicFrame>
        <p:nvGraphicFramePr>
          <p:cNvPr id="10" name="Table 9"/>
          <p:cNvGraphicFramePr>
            <a:graphicFrameLocks noGrp="1"/>
          </p:cNvGraphicFramePr>
          <p:nvPr/>
        </p:nvGraphicFramePr>
        <p:xfrm>
          <a:off x="381000" y="5105400"/>
          <a:ext cx="8458200" cy="1737360"/>
        </p:xfrm>
        <a:graphic>
          <a:graphicData uri="http://schemas.openxmlformats.org/drawingml/2006/table">
            <a:tbl>
              <a:tblPr firstRow="1" bandRow="1">
                <a:tableStyleId>{21E4AEA4-8DFA-4A89-87EB-49C32662AFE0}</a:tableStyleId>
              </a:tblPr>
              <a:tblGrid>
                <a:gridCol w="3581400"/>
                <a:gridCol w="4876800"/>
              </a:tblGrid>
              <a:tr h="338593">
                <a:tc>
                  <a:txBody>
                    <a:bodyPr/>
                    <a:lstStyle/>
                    <a:p>
                      <a:r>
                        <a:rPr kumimoji="0" lang="en-US" sz="1800" b="1" kern="1200" baseline="0" dirty="0" smtClean="0">
                          <a:solidFill>
                            <a:schemeClr val="lt1"/>
                          </a:solidFill>
                          <a:latin typeface="+mn-lt"/>
                          <a:ea typeface="+mn-ea"/>
                          <a:cs typeface="+mn-cs"/>
                        </a:rPr>
                        <a:t>Maximum Distance</a:t>
                      </a:r>
                      <a:endParaRPr lang="en-US" dirty="0"/>
                    </a:p>
                  </a:txBody>
                  <a:tcPr/>
                </a:tc>
                <a:tc>
                  <a:txBody>
                    <a:bodyPr/>
                    <a:lstStyle/>
                    <a:p>
                      <a:endParaRPr lang="en-US"/>
                    </a:p>
                  </a:txBody>
                  <a:tcPr/>
                </a:tc>
              </a:tr>
              <a:tr h="338593">
                <a:tc>
                  <a:txBody>
                    <a:bodyPr/>
                    <a:lstStyle/>
                    <a:p>
                      <a:r>
                        <a:rPr kumimoji="0" lang="en-US" sz="1800" kern="1200" baseline="0" dirty="0" smtClean="0">
                          <a:solidFill>
                            <a:schemeClr val="dk1"/>
                          </a:solidFill>
                          <a:latin typeface="+mn-lt"/>
                          <a:ea typeface="+mn-ea"/>
                          <a:cs typeface="+mn-cs"/>
                        </a:rPr>
                        <a:t>ASCII/RTU</a:t>
                      </a:r>
                      <a:endParaRPr lang="en-US" dirty="0"/>
                    </a:p>
                  </a:txBody>
                  <a:tcPr/>
                </a:tc>
                <a:tc>
                  <a:txBody>
                    <a:bodyPr/>
                    <a:lstStyle/>
                    <a:p>
                      <a:r>
                        <a:rPr kumimoji="0" lang="en-US" sz="1800" kern="1200" baseline="0" dirty="0" smtClean="0">
                          <a:solidFill>
                            <a:schemeClr val="dk1"/>
                          </a:solidFill>
                          <a:latin typeface="Arial" pitchFamily="34" charset="0"/>
                          <a:ea typeface="+mn-ea"/>
                          <a:cs typeface="Arial" pitchFamily="34" charset="0"/>
                        </a:rPr>
                        <a:t>350m</a:t>
                      </a:r>
                      <a:endParaRPr lang="en-US" dirty="0">
                        <a:latin typeface="Arial" pitchFamily="34" charset="0"/>
                        <a:cs typeface="Arial" pitchFamily="34" charset="0"/>
                      </a:endParaRPr>
                    </a:p>
                  </a:txBody>
                  <a:tcPr/>
                </a:tc>
              </a:tr>
              <a:tr h="338593">
                <a:tc>
                  <a:txBody>
                    <a:bodyPr/>
                    <a:lstStyle/>
                    <a:p>
                      <a:r>
                        <a:rPr kumimoji="0" lang="en-US" sz="1800" kern="1200" baseline="0" dirty="0" err="1" smtClean="0">
                          <a:solidFill>
                            <a:schemeClr val="dk1"/>
                          </a:solidFill>
                          <a:latin typeface="+mn-lt"/>
                          <a:ea typeface="+mn-ea"/>
                          <a:cs typeface="+mn-cs"/>
                        </a:rPr>
                        <a:t>ModbusPlus</a:t>
                      </a:r>
                      <a:endParaRPr lang="en-US" dirty="0"/>
                    </a:p>
                  </a:txBody>
                  <a:tcPr/>
                </a:tc>
                <a:tc>
                  <a:txBody>
                    <a:bodyPr/>
                    <a:lstStyle/>
                    <a:p>
                      <a:r>
                        <a:rPr kumimoji="0" lang="en-US" sz="1800" kern="1200" baseline="0" dirty="0" smtClean="0">
                          <a:solidFill>
                            <a:schemeClr val="dk1"/>
                          </a:solidFill>
                          <a:latin typeface="Arial" pitchFamily="34" charset="0"/>
                          <a:ea typeface="+mn-ea"/>
                          <a:cs typeface="Arial" pitchFamily="34" charset="0"/>
                        </a:rPr>
                        <a:t>1500m (6000m with repeaters)</a:t>
                      </a:r>
                      <a:endParaRPr lang="en-US" dirty="0">
                        <a:latin typeface="Arial" pitchFamily="34" charset="0"/>
                        <a:cs typeface="Arial" pitchFamily="34" charset="0"/>
                      </a:endParaRPr>
                    </a:p>
                  </a:txBody>
                  <a:tcPr/>
                </a:tc>
              </a:tr>
              <a:tr h="584421">
                <a:tc>
                  <a:txBody>
                    <a:bodyPr/>
                    <a:lstStyle/>
                    <a:p>
                      <a:endParaRPr lang="en-US" dirty="0"/>
                    </a:p>
                  </a:txBody>
                  <a:tcPr/>
                </a:tc>
                <a:tc>
                  <a:txBody>
                    <a:bodyPr/>
                    <a:lstStyle/>
                    <a:p>
                      <a:r>
                        <a:rPr kumimoji="0" lang="en-US" sz="1800" kern="1200" baseline="0" dirty="0" smtClean="0">
                          <a:solidFill>
                            <a:schemeClr val="dk1"/>
                          </a:solidFill>
                          <a:latin typeface="Arial" pitchFamily="34" charset="0"/>
                          <a:ea typeface="+mn-ea"/>
                          <a:cs typeface="Arial" pitchFamily="34" charset="0"/>
                        </a:rPr>
                        <a:t>(up to 3 repeaters may be used) (min. 1m between devices)</a:t>
                      </a:r>
                      <a:endParaRPr lang="en-US" dirty="0">
                        <a:latin typeface="Arial" pitchFamily="34" charset="0"/>
                        <a:cs typeface="Arial" pitchFamily="34" charset="0"/>
                      </a:endParaRPr>
                    </a:p>
                  </a:txBody>
                  <a:tcPr/>
                </a:tc>
              </a:tr>
            </a:tbl>
          </a:graphicData>
        </a:graphic>
      </p:graphicFrame>
    </p:spTree>
  </p:cSld>
  <p:clrMapOvr>
    <a:masterClrMapping/>
  </p:clrMapOvr>
  <p:transition>
    <p:pull dir="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nvPr>
        </p:nvGraphicFramePr>
        <p:xfrm>
          <a:off x="457200" y="1935163"/>
          <a:ext cx="8229600" cy="2179426"/>
        </p:xfrm>
        <a:graphic>
          <a:graphicData uri="http://schemas.openxmlformats.org/drawingml/2006/table">
            <a:tbl>
              <a:tblPr firstRow="1" bandRow="1">
                <a:tableStyleId>{21E4AEA4-8DFA-4A89-87EB-49C32662AFE0}</a:tableStyleId>
              </a:tblPr>
              <a:tblGrid>
                <a:gridCol w="4114800"/>
                <a:gridCol w="4114800"/>
              </a:tblGrid>
              <a:tr h="624946">
                <a:tc>
                  <a:txBody>
                    <a:bodyPr/>
                    <a:lstStyle/>
                    <a:p>
                      <a:r>
                        <a:rPr kumimoji="0" lang="en-US" sz="1800" b="1" kern="1200" baseline="0" dirty="0" smtClean="0">
                          <a:solidFill>
                            <a:schemeClr val="lt1"/>
                          </a:solidFill>
                          <a:latin typeface="+mn-lt"/>
                          <a:ea typeface="+mn-ea"/>
                          <a:cs typeface="+mn-cs"/>
                        </a:rPr>
                        <a:t>Communication Methods</a:t>
                      </a:r>
                      <a:endParaRPr lang="en-US" dirty="0"/>
                    </a:p>
                  </a:txBody>
                  <a:tcPr marL="86627" marR="86627"/>
                </a:tc>
                <a:tc>
                  <a:txBody>
                    <a:bodyPr/>
                    <a:lstStyle/>
                    <a:p>
                      <a:endParaRPr lang="en-US"/>
                    </a:p>
                  </a:txBody>
                  <a:tcPr marL="86627" marR="86627"/>
                </a:tc>
              </a:tr>
              <a:tr h="624946">
                <a:tc>
                  <a:txBody>
                    <a:bodyPr/>
                    <a:lstStyle/>
                    <a:p>
                      <a:r>
                        <a:rPr kumimoji="0" lang="en-US" sz="1800" kern="1200" baseline="0" dirty="0" smtClean="0">
                          <a:solidFill>
                            <a:schemeClr val="dk1"/>
                          </a:solidFill>
                          <a:latin typeface="+mn-lt"/>
                          <a:ea typeface="+mn-ea"/>
                          <a:cs typeface="+mn-cs"/>
                        </a:rPr>
                        <a:t>ASCII/RTU</a:t>
                      </a:r>
                      <a:endParaRPr lang="en-US" dirty="0"/>
                    </a:p>
                  </a:txBody>
                  <a:tcPr marL="86627" marR="86627"/>
                </a:tc>
                <a:tc>
                  <a:txBody>
                    <a:bodyPr/>
                    <a:lstStyle/>
                    <a:p>
                      <a:r>
                        <a:rPr kumimoji="0" lang="en-US" sz="1800" kern="1200" baseline="0" dirty="0" smtClean="0">
                          <a:solidFill>
                            <a:schemeClr val="dk1"/>
                          </a:solidFill>
                          <a:latin typeface="Arial" pitchFamily="34" charset="0"/>
                          <a:ea typeface="+mn-ea"/>
                          <a:cs typeface="Arial" pitchFamily="34" charset="0"/>
                        </a:rPr>
                        <a:t>Master-Slave Query-Response Cycle (LRC error checking for ASCII)</a:t>
                      </a:r>
                    </a:p>
                    <a:p>
                      <a:r>
                        <a:rPr kumimoji="0" lang="en-US" sz="1800" kern="1200" baseline="0" dirty="0" smtClean="0">
                          <a:solidFill>
                            <a:schemeClr val="dk1"/>
                          </a:solidFill>
                          <a:latin typeface="Arial" pitchFamily="34" charset="0"/>
                          <a:ea typeface="+mn-ea"/>
                          <a:cs typeface="Arial" pitchFamily="34" charset="0"/>
                        </a:rPr>
                        <a:t>(CRC error checking for RTU)</a:t>
                      </a:r>
                      <a:endParaRPr lang="en-US" dirty="0">
                        <a:latin typeface="Arial" pitchFamily="34" charset="0"/>
                        <a:cs typeface="Arial" pitchFamily="34" charset="0"/>
                      </a:endParaRPr>
                    </a:p>
                  </a:txBody>
                  <a:tcPr marL="86627" marR="86627"/>
                </a:tc>
              </a:tr>
              <a:tr h="624946">
                <a:tc>
                  <a:txBody>
                    <a:bodyPr/>
                    <a:lstStyle/>
                    <a:p>
                      <a:r>
                        <a:rPr kumimoji="0" lang="en-US" sz="1800" kern="1200" baseline="0" dirty="0" err="1" smtClean="0">
                          <a:solidFill>
                            <a:schemeClr val="dk1"/>
                          </a:solidFill>
                          <a:latin typeface="+mn-lt"/>
                          <a:ea typeface="+mn-ea"/>
                          <a:cs typeface="+mn-cs"/>
                        </a:rPr>
                        <a:t>ModbusPlus</a:t>
                      </a:r>
                      <a:endParaRPr lang="en-US" dirty="0"/>
                    </a:p>
                  </a:txBody>
                  <a:tcPr marL="86627" marR="86627"/>
                </a:tc>
                <a:tc>
                  <a:txBody>
                    <a:bodyPr/>
                    <a:lstStyle/>
                    <a:p>
                      <a:r>
                        <a:rPr kumimoji="0" lang="en-US" sz="1800" kern="1200" baseline="0" dirty="0" smtClean="0">
                          <a:solidFill>
                            <a:schemeClr val="dk1"/>
                          </a:solidFill>
                          <a:latin typeface="Arial" pitchFamily="34" charset="0"/>
                          <a:ea typeface="+mn-ea"/>
                          <a:cs typeface="Arial" pitchFamily="34" charset="0"/>
                        </a:rPr>
                        <a:t>Peer to Peer (Token passing </a:t>
                      </a:r>
                      <a:r>
                        <a:rPr kumimoji="0" lang="en-US" sz="1800" kern="1200" baseline="0" smtClean="0">
                          <a:solidFill>
                            <a:schemeClr val="dk1"/>
                          </a:solidFill>
                          <a:latin typeface="Arial" pitchFamily="34" charset="0"/>
                          <a:ea typeface="+mn-ea"/>
                          <a:cs typeface="Arial" pitchFamily="34" charset="0"/>
                        </a:rPr>
                        <a:t>logical ring</a:t>
                      </a:r>
                      <a:r>
                        <a:rPr kumimoji="0" lang="en-US" sz="1800" kern="1200" baseline="0" dirty="0" smtClean="0">
                          <a:solidFill>
                            <a:schemeClr val="dk1"/>
                          </a:solidFill>
                          <a:latin typeface="Arial" pitchFamily="34" charset="0"/>
                          <a:ea typeface="+mn-ea"/>
                          <a:cs typeface="Arial" pitchFamily="34" charset="0"/>
                        </a:rPr>
                        <a:t>)</a:t>
                      </a:r>
                      <a:endParaRPr lang="en-US" dirty="0">
                        <a:latin typeface="Arial" pitchFamily="34" charset="0"/>
                        <a:cs typeface="Arial" pitchFamily="34" charset="0"/>
                      </a:endParaRPr>
                    </a:p>
                  </a:txBody>
                  <a:tcPr marL="86627" marR="86627"/>
                </a:tc>
              </a:tr>
            </a:tbl>
          </a:graphicData>
        </a:graphic>
      </p:graphicFrame>
      <p:sp>
        <p:nvSpPr>
          <p:cNvPr id="4" name="Slide Number Placeholder 3"/>
          <p:cNvSpPr>
            <a:spLocks noGrp="1"/>
          </p:cNvSpPr>
          <p:nvPr>
            <p:ph type="sldNum" sz="quarter" idx="12"/>
          </p:nvPr>
        </p:nvSpPr>
        <p:spPr/>
        <p:txBody>
          <a:bodyPr/>
          <a:lstStyle/>
          <a:p>
            <a:fld id="{17F129A8-6A33-426F-AD5F-A19C24614A3D}" type="slidenum">
              <a:rPr lang="en-US" smtClean="0"/>
              <a:pPr/>
              <a:t>79</a:t>
            </a:fld>
            <a:endParaRPr lang="en-US"/>
          </a:p>
        </p:txBody>
      </p:sp>
      <p:graphicFrame>
        <p:nvGraphicFramePr>
          <p:cNvPr id="6" name="Table 5"/>
          <p:cNvGraphicFramePr>
            <a:graphicFrameLocks noGrp="1"/>
          </p:cNvGraphicFramePr>
          <p:nvPr/>
        </p:nvGraphicFramePr>
        <p:xfrm>
          <a:off x="381000" y="4114800"/>
          <a:ext cx="8534400" cy="1925320"/>
        </p:xfrm>
        <a:graphic>
          <a:graphicData uri="http://schemas.openxmlformats.org/drawingml/2006/table">
            <a:tbl>
              <a:tblPr firstRow="1" bandRow="1">
                <a:tableStyleId>{21E4AEA4-8DFA-4A89-87EB-49C32662AFE0}</a:tableStyleId>
              </a:tblPr>
              <a:tblGrid>
                <a:gridCol w="4267200"/>
                <a:gridCol w="4267200"/>
              </a:tblGrid>
              <a:tr h="370840">
                <a:tc>
                  <a:txBody>
                    <a:bodyPr/>
                    <a:lstStyle/>
                    <a:p>
                      <a:r>
                        <a:rPr kumimoji="0" lang="en-US" sz="1800" b="1" kern="1200" baseline="0" dirty="0" smtClean="0">
                          <a:solidFill>
                            <a:schemeClr val="lt1"/>
                          </a:solidFill>
                          <a:latin typeface="+mn-lt"/>
                          <a:ea typeface="+mn-ea"/>
                          <a:cs typeface="+mn-cs"/>
                        </a:rPr>
                        <a:t>Primary usage</a:t>
                      </a:r>
                      <a:endParaRPr lang="en-US" dirty="0"/>
                    </a:p>
                  </a:txBody>
                  <a:tcPr/>
                </a:tc>
                <a:tc>
                  <a:txBody>
                    <a:bodyPr/>
                    <a:lstStyle/>
                    <a:p>
                      <a:endParaRPr lang="en-US"/>
                    </a:p>
                  </a:txBody>
                  <a:tcPr/>
                </a:tc>
              </a:tr>
              <a:tr h="370840">
                <a:tc>
                  <a:txBody>
                    <a:bodyPr/>
                    <a:lstStyle/>
                    <a:p>
                      <a:r>
                        <a:rPr kumimoji="0" lang="en-US" sz="1800" kern="1200" baseline="0" dirty="0" smtClean="0">
                          <a:solidFill>
                            <a:schemeClr val="dk1"/>
                          </a:solidFill>
                          <a:latin typeface="+mn-lt"/>
                          <a:ea typeface="+mn-ea"/>
                          <a:cs typeface="+mn-cs"/>
                        </a:rPr>
                        <a:t>ASCII/RTU</a:t>
                      </a:r>
                      <a:endParaRPr lang="en-US" dirty="0"/>
                    </a:p>
                  </a:txBody>
                  <a:tcPr/>
                </a:tc>
                <a:tc>
                  <a:txBody>
                    <a:bodyPr/>
                    <a:lstStyle/>
                    <a:p>
                      <a:r>
                        <a:rPr kumimoji="0" lang="en-US" sz="1800" kern="1200" baseline="0" dirty="0" smtClean="0">
                          <a:solidFill>
                            <a:schemeClr val="dk1"/>
                          </a:solidFill>
                          <a:latin typeface="Arial" pitchFamily="34" charset="0"/>
                          <a:ea typeface="+mn-ea"/>
                          <a:cs typeface="Arial" pitchFamily="34" charset="0"/>
                        </a:rPr>
                        <a:t>Serial Communications for PLC,</a:t>
                      </a:r>
                    </a:p>
                    <a:p>
                      <a:r>
                        <a:rPr kumimoji="0" lang="en-US" sz="1800" kern="1200" baseline="0" dirty="0" smtClean="0">
                          <a:solidFill>
                            <a:schemeClr val="dk1"/>
                          </a:solidFill>
                          <a:latin typeface="Arial" pitchFamily="34" charset="0"/>
                          <a:ea typeface="+mn-ea"/>
                          <a:cs typeface="Arial" pitchFamily="34" charset="0"/>
                        </a:rPr>
                        <a:t>Variable Speed Drives, Control Systems, etc.</a:t>
                      </a:r>
                      <a:endParaRPr lang="en-US" dirty="0">
                        <a:latin typeface="Arial" pitchFamily="34" charset="0"/>
                        <a:cs typeface="Arial" pitchFamily="34" charset="0"/>
                      </a:endParaRPr>
                    </a:p>
                  </a:txBody>
                  <a:tcPr/>
                </a:tc>
              </a:tr>
              <a:tr h="370840">
                <a:tc>
                  <a:txBody>
                    <a:bodyPr/>
                    <a:lstStyle/>
                    <a:p>
                      <a:r>
                        <a:rPr kumimoji="0" lang="en-US" sz="1800" kern="1200" baseline="0" dirty="0" err="1" smtClean="0">
                          <a:solidFill>
                            <a:schemeClr val="dk1"/>
                          </a:solidFill>
                          <a:latin typeface="+mn-lt"/>
                          <a:ea typeface="+mn-ea"/>
                          <a:cs typeface="+mn-cs"/>
                        </a:rPr>
                        <a:t>ModbusPlus</a:t>
                      </a:r>
                      <a:endParaRPr lang="en-US" dirty="0"/>
                    </a:p>
                  </a:txBody>
                  <a:tcPr/>
                </a:tc>
                <a:tc>
                  <a:txBody>
                    <a:bodyPr/>
                    <a:lstStyle/>
                    <a:p>
                      <a:r>
                        <a:rPr kumimoji="0" lang="en-US" sz="1800" kern="1200" baseline="0" dirty="0" smtClean="0">
                          <a:solidFill>
                            <a:schemeClr val="dk1"/>
                          </a:solidFill>
                          <a:latin typeface="Arial" pitchFamily="34" charset="0"/>
                          <a:ea typeface="+mn-ea"/>
                          <a:cs typeface="Arial" pitchFamily="34" charset="0"/>
                        </a:rPr>
                        <a:t>linking MODBUS and/or RS232/RS485</a:t>
                      </a:r>
                      <a:r>
                        <a:rPr kumimoji="0" lang="fa-IR" sz="1800" kern="1200" baseline="0" dirty="0" smtClean="0">
                          <a:solidFill>
                            <a:schemeClr val="dk1"/>
                          </a:solidFill>
                          <a:latin typeface="Arial" pitchFamily="34" charset="0"/>
                          <a:ea typeface="+mn-ea"/>
                          <a:cs typeface="Arial" pitchFamily="34" charset="0"/>
                        </a:rPr>
                        <a:t> </a:t>
                      </a:r>
                      <a:r>
                        <a:rPr kumimoji="0" lang="en-US" sz="1800" kern="1200" baseline="0" dirty="0" smtClean="0">
                          <a:solidFill>
                            <a:schemeClr val="dk1"/>
                          </a:solidFill>
                          <a:latin typeface="Arial" pitchFamily="34" charset="0"/>
                          <a:ea typeface="+mn-ea"/>
                          <a:cs typeface="Arial" pitchFamily="34" charset="0"/>
                        </a:rPr>
                        <a:t>devices in a peer-to-peer network</a:t>
                      </a:r>
                      <a:endParaRPr lang="en-US" dirty="0">
                        <a:latin typeface="Arial" pitchFamily="34" charset="0"/>
                        <a:cs typeface="Arial" pitchFamily="34" charset="0"/>
                      </a:endParaRPr>
                    </a:p>
                  </a:txBody>
                  <a:tcPr/>
                </a:tc>
              </a:tr>
            </a:tbl>
          </a:graphicData>
        </a:graphic>
      </p:graphicFrame>
    </p:spTree>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2400" smtClean="0">
                <a:latin typeface="Arial" pitchFamily="34" charset="0"/>
                <a:cs typeface="B Nazanin" pitchFamily="2" charset="-78"/>
              </a:rPr>
              <a:t>مدل </a:t>
            </a:r>
            <a:r>
              <a:rPr lang="en-US" sz="2400" dirty="0" smtClean="0">
                <a:latin typeface="Arial" pitchFamily="34" charset="0"/>
                <a:cs typeface="B Nazanin" pitchFamily="2" charset="-78"/>
              </a:rPr>
              <a:t>OSI</a:t>
            </a:r>
            <a:r>
              <a:rPr lang="fa-IR" sz="2400" dirty="0" smtClean="0">
                <a:latin typeface="Arial" pitchFamily="34" charset="0"/>
                <a:cs typeface="B Nazanin" pitchFamily="2" charset="-78"/>
              </a:rPr>
              <a:t> براي انواع پروتكل هاي</a:t>
            </a:r>
            <a:r>
              <a:rPr lang="en-US" sz="2400" dirty="0" smtClean="0">
                <a:latin typeface="Arial" pitchFamily="34" charset="0"/>
                <a:cs typeface="B Nazanin" pitchFamily="2" charset="-78"/>
              </a:rPr>
              <a:t> </a:t>
            </a:r>
            <a:r>
              <a:rPr lang="fa-IR" sz="2400" dirty="0" smtClean="0">
                <a:latin typeface="Arial" pitchFamily="34" charset="0"/>
                <a:cs typeface="B Nazanin" pitchFamily="2" charset="-78"/>
              </a:rPr>
              <a:t> </a:t>
            </a:r>
            <a:r>
              <a:rPr lang="en-US" sz="2400" dirty="0" err="1" smtClean="0">
                <a:latin typeface="Arial" pitchFamily="34" charset="0"/>
                <a:cs typeface="B Nazanin" pitchFamily="2" charset="-78"/>
              </a:rPr>
              <a:t>Modbus</a:t>
            </a:r>
            <a:endParaRPr lang="en-US" sz="2400" dirty="0">
              <a:latin typeface="Arial" pitchFamily="34" charset="0"/>
              <a:cs typeface="B Nazanin" pitchFamily="2" charset="-78"/>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8</a:t>
            </a:fld>
            <a:endParaRPr lang="en-US"/>
          </a:p>
        </p:txBody>
      </p:sp>
      <p:pic>
        <p:nvPicPr>
          <p:cNvPr id="5" name="Picture 3"/>
          <p:cNvPicPr>
            <a:picLocks noGrp="1" noChangeAspect="1" noChangeArrowheads="1"/>
          </p:cNvPicPr>
          <p:nvPr>
            <p:ph idx="1"/>
          </p:nvPr>
        </p:nvPicPr>
        <p:blipFill>
          <a:blip r:embed="rId2"/>
          <a:srcRect/>
          <a:stretch>
            <a:fillRect/>
          </a:stretch>
        </p:blipFill>
        <p:spPr bwMode="auto">
          <a:xfrm>
            <a:off x="685800" y="2133600"/>
            <a:ext cx="7391400" cy="3962400"/>
          </a:xfrm>
          <a:prstGeom prst="rect">
            <a:avLst/>
          </a:prstGeom>
          <a:noFill/>
          <a:ln w="9525">
            <a:noFill/>
            <a:miter lim="800000"/>
            <a:headEnd/>
            <a:tailEnd/>
          </a:ln>
        </p:spPr>
      </p:pic>
    </p:spTree>
  </p:cSld>
  <p:clrMapOvr>
    <a:masterClrMapping/>
  </p:clrMapOvr>
  <p:transition>
    <p:pull dir="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t>
            </a:r>
            <a:endParaRPr lang="en-US"/>
          </a:p>
        </p:txBody>
      </p:sp>
      <p:sp>
        <p:nvSpPr>
          <p:cNvPr id="3" name="Content Placeholder 2"/>
          <p:cNvSpPr>
            <a:spLocks noGrp="1"/>
          </p:cNvSpPr>
          <p:nvPr>
            <p:ph idx="1"/>
          </p:nvPr>
        </p:nvSpPr>
        <p:spPr/>
        <p:txBody>
          <a:bodyPr>
            <a:normAutofit/>
          </a:bodyPr>
          <a:lstStyle/>
          <a:p>
            <a:pPr algn="r" rtl="1">
              <a:buNone/>
            </a:pPr>
            <a:r>
              <a:rPr lang="fa-IR" dirty="0" smtClean="0">
                <a:cs typeface="B Nazanin" pitchFamily="2" charset="-78"/>
              </a:rPr>
              <a:t>مراجع:</a:t>
            </a:r>
          </a:p>
          <a:p>
            <a:pPr algn="r" rtl="1">
              <a:buNone/>
            </a:pPr>
            <a:r>
              <a:rPr lang="en-US" sz="2000" dirty="0" smtClean="0">
                <a:cs typeface="B Nazanin" pitchFamily="2" charset="-78"/>
              </a:rPr>
              <a:t>MODBUS</a:t>
            </a:r>
            <a:r>
              <a:rPr lang="fa-IR" sz="2000" dirty="0" smtClean="0">
                <a:cs typeface="B Nazanin" pitchFamily="2" charset="-78"/>
              </a:rPr>
              <a:t> تالیف</a:t>
            </a:r>
            <a:r>
              <a:rPr lang="en-US" sz="2000" dirty="0" smtClean="0">
                <a:cs typeface="B Nazanin" pitchFamily="2" charset="-78"/>
              </a:rPr>
              <a:t>”</a:t>
            </a:r>
            <a:r>
              <a:rPr lang="fa-IR" sz="2000" dirty="0" smtClean="0">
                <a:cs typeface="B Nazanin" pitchFamily="2" charset="-78"/>
              </a:rPr>
              <a:t> احمد رضا ماهر</a:t>
            </a:r>
            <a:r>
              <a:rPr lang="en-US" sz="2000" dirty="0" smtClean="0">
                <a:cs typeface="B Nazanin" pitchFamily="2" charset="-78"/>
              </a:rPr>
              <a:t>”</a:t>
            </a:r>
          </a:p>
          <a:p>
            <a:pPr algn="r" rtl="1">
              <a:buNone/>
            </a:pPr>
            <a:r>
              <a:rPr lang="en-US" altLang="ko-KR" sz="2000" dirty="0" smtClean="0">
                <a:solidFill>
                  <a:srgbClr val="000000"/>
                </a:solidFill>
                <a:latin typeface="Arial" pitchFamily="34" charset="0"/>
                <a:ea typeface="Gulim" pitchFamily="34" charset="-127"/>
                <a:cs typeface="B Nazanin" pitchFamily="2" charset="-78"/>
                <a:hlinkClick r:id="rId2"/>
              </a:rPr>
              <a:t>www.schneider-electric.co.kr</a:t>
            </a:r>
            <a:endParaRPr lang="en-US" altLang="ko-KR" sz="2000" dirty="0" smtClean="0">
              <a:solidFill>
                <a:srgbClr val="000000"/>
              </a:solidFill>
              <a:latin typeface="Arial" pitchFamily="34" charset="0"/>
              <a:ea typeface="Gulim" pitchFamily="34" charset="-127"/>
              <a:cs typeface="B Nazanin" pitchFamily="2" charset="-78"/>
            </a:endParaRPr>
          </a:p>
          <a:p>
            <a:pPr algn="r" rtl="1">
              <a:buNone/>
            </a:pPr>
            <a:r>
              <a:rPr lang="fr-FR" sz="2000" dirty="0" smtClean="0">
                <a:solidFill>
                  <a:schemeClr val="tx1"/>
                </a:solidFill>
                <a:latin typeface="Arial" pitchFamily="34" charset="0"/>
                <a:cs typeface="B Nazanin" pitchFamily="2" charset="-78"/>
                <a:hlinkClick r:id="rId3"/>
              </a:rPr>
              <a:t>http://www.modbus.org</a:t>
            </a:r>
            <a:endParaRPr lang="fa-IR" sz="2000" dirty="0" smtClean="0">
              <a:solidFill>
                <a:schemeClr val="tx1"/>
              </a:solidFill>
              <a:latin typeface="Arial" pitchFamily="34" charset="0"/>
              <a:cs typeface="B Nazanin" pitchFamily="2" charset="-78"/>
            </a:endParaRPr>
          </a:p>
          <a:p>
            <a:pPr algn="r" rtl="1">
              <a:buNone/>
            </a:pPr>
            <a:r>
              <a:rPr lang="en-US" sz="2000" b="1" dirty="0" smtClean="0">
                <a:cs typeface="B Nazanin" pitchFamily="2" charset="-78"/>
              </a:rPr>
              <a:t>Introduction to MODBUS  (</a:t>
            </a:r>
            <a:r>
              <a:rPr lang="en-US" sz="2000" b="1" i="1" dirty="0" smtClean="0"/>
              <a:t>Technical Tutorial)</a:t>
            </a:r>
            <a:endParaRPr lang="fr-FR" sz="2000" dirty="0" smtClean="0">
              <a:solidFill>
                <a:schemeClr val="tx1"/>
              </a:solidFill>
              <a:latin typeface="Arial" pitchFamily="34" charset="0"/>
              <a:cs typeface="B Nazanin" pitchFamily="2" charset="-78"/>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80</a:t>
            </a:fld>
            <a:endParaRPr lang="en-US"/>
          </a:p>
        </p:txBody>
      </p:sp>
    </p:spTree>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endParaRPr lang="en-US" sz="1600" dirty="0">
              <a:latin typeface="Arial" pitchFamily="34" charset="0"/>
              <a:cs typeface="Arial" pitchFamily="34" charset="0"/>
            </a:endParaRPr>
          </a:p>
        </p:txBody>
      </p:sp>
      <p:sp>
        <p:nvSpPr>
          <p:cNvPr id="3" name="Content Placeholder 2"/>
          <p:cNvSpPr>
            <a:spLocks noGrp="1"/>
          </p:cNvSpPr>
          <p:nvPr>
            <p:ph idx="1"/>
          </p:nvPr>
        </p:nvSpPr>
        <p:spPr>
          <a:xfrm>
            <a:off x="304800" y="1905000"/>
            <a:ext cx="8686800" cy="4175125"/>
          </a:xfrm>
        </p:spPr>
        <p:txBody>
          <a:bodyPr>
            <a:normAutofit/>
          </a:bodyPr>
          <a:lstStyle/>
          <a:p>
            <a:pPr algn="r" rtl="1">
              <a:buFont typeface="Wingdings" pitchFamily="2" charset="2"/>
              <a:buChar char="q"/>
            </a:pPr>
            <a:r>
              <a:rPr lang="en-US" sz="2800" dirty="0" err="1" smtClean="0">
                <a:latin typeface="Arial" pitchFamily="34" charset="0"/>
                <a:cs typeface="Arial" pitchFamily="34" charset="0"/>
              </a:rPr>
              <a:t>Modbus</a:t>
            </a:r>
            <a:r>
              <a:rPr lang="en-US" sz="2800" dirty="0" smtClean="0">
                <a:latin typeface="Arial" pitchFamily="34" charset="0"/>
                <a:cs typeface="Arial" pitchFamily="34" charset="0"/>
              </a:rPr>
              <a:t> RTU/ASCII</a:t>
            </a:r>
          </a:p>
          <a:p>
            <a:pPr algn="r" rtl="1">
              <a:buNone/>
            </a:pPr>
            <a:r>
              <a:rPr lang="fa-IR" sz="2000" dirty="0" smtClean="0">
                <a:latin typeface="Arial" pitchFamily="34" charset="0"/>
                <a:cs typeface="B Nazanin" pitchFamily="2" charset="-78"/>
              </a:rPr>
              <a:t>این پروتکل که نسخه پایه است از دو مد انتقال </a:t>
            </a:r>
            <a:r>
              <a:rPr lang="en-US" sz="2000" dirty="0" smtClean="0">
                <a:latin typeface="Arial" pitchFamily="34" charset="0"/>
                <a:cs typeface="B Nazanin" pitchFamily="2" charset="-78"/>
              </a:rPr>
              <a:t>ASCII</a:t>
            </a:r>
            <a:r>
              <a:rPr lang="fa-IR" sz="2000" dirty="0" smtClean="0">
                <a:latin typeface="Arial" pitchFamily="34" charset="0"/>
                <a:cs typeface="B Nazanin" pitchFamily="2" charset="-78"/>
              </a:rPr>
              <a:t> و</a:t>
            </a:r>
            <a:r>
              <a:rPr lang="en-US" sz="2000" dirty="0" smtClean="0">
                <a:latin typeface="Arial" pitchFamily="34" charset="0"/>
                <a:cs typeface="B Nazanin" pitchFamily="2" charset="-78"/>
              </a:rPr>
              <a:t>RTU </a:t>
            </a:r>
            <a:r>
              <a:rPr lang="fa-IR" sz="2000" dirty="0" smtClean="0">
                <a:latin typeface="Arial" pitchFamily="34" charset="0"/>
                <a:cs typeface="B Nazanin" pitchFamily="2" charset="-78"/>
              </a:rPr>
              <a:t>استفاده می کند.</a:t>
            </a:r>
            <a:endParaRPr lang="en-US" sz="2000" dirty="0" smtClean="0">
              <a:latin typeface="Arial" pitchFamily="34" charset="0"/>
              <a:cs typeface="B Nazanin" pitchFamily="2" charset="-78"/>
            </a:endParaRPr>
          </a:p>
          <a:p>
            <a:pPr algn="r" rtl="1">
              <a:buNone/>
            </a:pPr>
            <a:endParaRPr lang="fa-IR" sz="2000" dirty="0" smtClean="0">
              <a:latin typeface="Arial" pitchFamily="34" charset="0"/>
              <a:cs typeface="B Nazanin" pitchFamily="2" charset="-78"/>
            </a:endParaRPr>
          </a:p>
          <a:p>
            <a:pPr algn="r" rtl="1">
              <a:buClr>
                <a:schemeClr val="tx1"/>
              </a:buClr>
              <a:buSzPct val="104000"/>
              <a:buFont typeface="Wingdings" pitchFamily="2" charset="2"/>
              <a:buChar char="§"/>
            </a:pPr>
            <a:r>
              <a:rPr lang="en-US" sz="2000" dirty="0" smtClean="0">
                <a:latin typeface="Arial" pitchFamily="34" charset="0"/>
                <a:cs typeface="B Nazanin" pitchFamily="2" charset="-78"/>
              </a:rPr>
              <a:t>ASCII</a:t>
            </a:r>
            <a:r>
              <a:rPr lang="fa-IR" sz="2000" dirty="0" smtClean="0">
                <a:latin typeface="Arial" pitchFamily="34" charset="0"/>
                <a:cs typeface="B Nazanin" pitchFamily="2" charset="-78"/>
              </a:rPr>
              <a:t> قابل خواندن</a:t>
            </a:r>
          </a:p>
          <a:p>
            <a:pPr algn="r" rtl="1">
              <a:buClr>
                <a:schemeClr val="tx1"/>
              </a:buClr>
              <a:buSzPct val="104000"/>
              <a:buFont typeface="Wingdings" pitchFamily="2" charset="2"/>
              <a:buChar char="§"/>
            </a:pPr>
            <a:r>
              <a:rPr lang="en-US" sz="2000" dirty="0" smtClean="0">
                <a:latin typeface="Arial" pitchFamily="34" charset="0"/>
                <a:cs typeface="B Nazanin" pitchFamily="2" charset="-78"/>
              </a:rPr>
              <a:t>RTU</a:t>
            </a:r>
            <a:r>
              <a:rPr lang="fa-IR" sz="2000" dirty="0" smtClean="0">
                <a:latin typeface="Arial" pitchFamily="34" charset="0"/>
                <a:cs typeface="B Nazanin" pitchFamily="2" charset="-78"/>
              </a:rPr>
              <a:t> فشرده وسریع </a:t>
            </a:r>
            <a:endParaRPr lang="en-US" sz="2000" dirty="0" smtClean="0">
              <a:latin typeface="Arial" pitchFamily="34" charset="0"/>
              <a:cs typeface="B Nazanin" pitchFamily="2" charset="-78"/>
            </a:endParaRPr>
          </a:p>
          <a:p>
            <a:pPr algn="r" rtl="1">
              <a:buClr>
                <a:schemeClr val="tx1"/>
              </a:buClr>
              <a:buSzPct val="104000"/>
              <a:buNone/>
            </a:pPr>
            <a:endParaRPr lang="fa-IR" sz="2000" dirty="0" smtClean="0">
              <a:latin typeface="Arial" pitchFamily="34" charset="0"/>
              <a:cs typeface="B Nazanin" pitchFamily="2" charset="-78"/>
            </a:endParaRPr>
          </a:p>
          <a:p>
            <a:pPr algn="r" rtl="1">
              <a:buClr>
                <a:schemeClr val="tx1"/>
              </a:buClr>
              <a:buSzPct val="104000"/>
              <a:buNone/>
            </a:pPr>
            <a:r>
              <a:rPr lang="fa-IR" sz="2000" dirty="0" smtClean="0">
                <a:latin typeface="Arial" pitchFamily="34" charset="0"/>
                <a:cs typeface="B Nazanin" pitchFamily="2" charset="-78"/>
              </a:rPr>
              <a:t>مد </a:t>
            </a:r>
            <a:r>
              <a:rPr lang="en-US" sz="2000" dirty="0" smtClean="0">
                <a:latin typeface="Arial" pitchFamily="34" charset="0"/>
                <a:cs typeface="B Nazanin" pitchFamily="2" charset="-78"/>
              </a:rPr>
              <a:t>RTU</a:t>
            </a:r>
            <a:r>
              <a:rPr lang="fa-IR" sz="2000" dirty="0" smtClean="0">
                <a:latin typeface="Arial" pitchFamily="34" charset="0"/>
                <a:cs typeface="B Nazanin" pitchFamily="2" charset="-78"/>
              </a:rPr>
              <a:t> که به ان</a:t>
            </a:r>
            <a:r>
              <a:rPr lang="en-US" sz="2000" dirty="0" err="1" smtClean="0">
                <a:latin typeface="Arial" pitchFamily="34" charset="0"/>
                <a:cs typeface="B Nazanin" pitchFamily="2" charset="-78"/>
              </a:rPr>
              <a:t>Modbus</a:t>
            </a:r>
            <a:r>
              <a:rPr lang="en-US" sz="2000" dirty="0" smtClean="0">
                <a:latin typeface="Arial" pitchFamily="34" charset="0"/>
                <a:cs typeface="B Nazanin" pitchFamily="2" charset="-78"/>
              </a:rPr>
              <a:t>-B</a:t>
            </a:r>
            <a:r>
              <a:rPr lang="fa-IR" sz="2000" dirty="0" smtClean="0">
                <a:latin typeface="Arial" pitchFamily="34" charset="0"/>
                <a:cs typeface="B Nazanin" pitchFamily="2" charset="-78"/>
              </a:rPr>
              <a:t> هم گفته می شود مد اصلی است ومد</a:t>
            </a:r>
            <a:r>
              <a:rPr lang="en-US" sz="2000" dirty="0" smtClean="0">
                <a:latin typeface="Arial" pitchFamily="34" charset="0"/>
                <a:cs typeface="B Nazanin" pitchFamily="2" charset="-78"/>
              </a:rPr>
              <a:t>ASCII</a:t>
            </a:r>
            <a:r>
              <a:rPr lang="fa-IR" sz="2000" dirty="0" smtClean="0">
                <a:latin typeface="Arial" pitchFamily="34" charset="0"/>
                <a:cs typeface="B Nazanin" pitchFamily="2" charset="-78"/>
              </a:rPr>
              <a:t> که به ان </a:t>
            </a:r>
            <a:r>
              <a:rPr lang="en-US" sz="2000" dirty="0" err="1" smtClean="0">
                <a:latin typeface="Arial" pitchFamily="34" charset="0"/>
                <a:cs typeface="B Nazanin" pitchFamily="2" charset="-78"/>
              </a:rPr>
              <a:t>Modbus</a:t>
            </a:r>
            <a:r>
              <a:rPr lang="en-US" sz="2000" dirty="0" smtClean="0">
                <a:latin typeface="Arial" pitchFamily="34" charset="0"/>
                <a:cs typeface="B Nazanin" pitchFamily="2" charset="-78"/>
              </a:rPr>
              <a:t>-A</a:t>
            </a:r>
            <a:r>
              <a:rPr lang="fa-IR" sz="2000" dirty="0" smtClean="0">
                <a:latin typeface="Arial" pitchFamily="34" charset="0"/>
                <a:cs typeface="B Nazanin" pitchFamily="2" charset="-78"/>
              </a:rPr>
              <a:t> هم </a:t>
            </a:r>
          </a:p>
          <a:p>
            <a:pPr algn="r" rtl="1">
              <a:buClr>
                <a:schemeClr val="tx1"/>
              </a:buClr>
              <a:buSzPct val="104000"/>
              <a:buNone/>
            </a:pPr>
            <a:r>
              <a:rPr lang="fa-IR" sz="2000" dirty="0" smtClean="0">
                <a:latin typeface="Arial" pitchFamily="34" charset="0"/>
                <a:cs typeface="B Nazanin" pitchFamily="2" charset="-78"/>
              </a:rPr>
              <a:t>گفته می شود برای برخی پیام ها به کار میرود.این پیام ها طولشان دوبرابر طول پیام های </a:t>
            </a:r>
            <a:r>
              <a:rPr lang="en-US" sz="2000" dirty="0" smtClean="0">
                <a:latin typeface="Arial" pitchFamily="34" charset="0"/>
                <a:cs typeface="B Nazanin" pitchFamily="2" charset="-78"/>
              </a:rPr>
              <a:t>RTU</a:t>
            </a:r>
            <a:r>
              <a:rPr lang="fa-IR" sz="2000" dirty="0" smtClean="0">
                <a:latin typeface="Arial" pitchFamily="34" charset="0"/>
                <a:cs typeface="B Nazanin" pitchFamily="2" charset="-78"/>
              </a:rPr>
              <a:t> است.</a:t>
            </a:r>
          </a:p>
          <a:p>
            <a:pPr algn="r" rtl="1">
              <a:buClr>
                <a:schemeClr val="tx1"/>
              </a:buClr>
              <a:buSzPct val="104000"/>
              <a:buNone/>
            </a:pPr>
            <a:r>
              <a:rPr lang="fa-IR" sz="2000" dirty="0" smtClean="0">
                <a:latin typeface="Arial" pitchFamily="34" charset="0"/>
                <a:cs typeface="B Nazanin" pitchFamily="2" charset="-78"/>
              </a:rPr>
              <a:t>این پروتکل ها از لایه های</a:t>
            </a:r>
            <a:r>
              <a:rPr lang="en-US" sz="2000" dirty="0" smtClean="0">
                <a:latin typeface="Arial" pitchFamily="34" charset="0"/>
                <a:cs typeface="B Nazanin" pitchFamily="2" charset="-78"/>
              </a:rPr>
              <a:t>2 ,1</a:t>
            </a:r>
            <a:r>
              <a:rPr lang="fa-IR" sz="2000" dirty="0" smtClean="0">
                <a:latin typeface="Arial" pitchFamily="34" charset="0"/>
                <a:cs typeface="B Nazanin" pitchFamily="2" charset="-78"/>
              </a:rPr>
              <a:t> و</a:t>
            </a:r>
            <a:r>
              <a:rPr lang="en-US" sz="2000" dirty="0" smtClean="0">
                <a:latin typeface="Arial" pitchFamily="34" charset="0"/>
                <a:cs typeface="B Nazanin" pitchFamily="2" charset="-78"/>
              </a:rPr>
              <a:t>7 </a:t>
            </a:r>
            <a:r>
              <a:rPr lang="fa-IR" sz="2000" dirty="0" smtClean="0">
                <a:latin typeface="Arial" pitchFamily="34" charset="0"/>
                <a:cs typeface="B Nazanin" pitchFamily="2" charset="-78"/>
              </a:rPr>
              <a:t>مدل </a:t>
            </a:r>
            <a:r>
              <a:rPr lang="en-US" sz="2000" dirty="0" smtClean="0">
                <a:latin typeface="Arial" pitchFamily="34" charset="0"/>
                <a:cs typeface="B Nazanin" pitchFamily="2" charset="-78"/>
              </a:rPr>
              <a:t>OSI</a:t>
            </a:r>
            <a:r>
              <a:rPr lang="fa-IR" sz="2000" dirty="0" smtClean="0">
                <a:latin typeface="Arial" pitchFamily="34" charset="0"/>
                <a:cs typeface="B Nazanin" pitchFamily="2" charset="-78"/>
              </a:rPr>
              <a:t> استفاده می کنند. </a:t>
            </a:r>
          </a:p>
          <a:p>
            <a:pPr algn="r" rtl="1">
              <a:buClr>
                <a:schemeClr val="tx1"/>
              </a:buClr>
              <a:buSzPct val="104000"/>
              <a:buNone/>
            </a:pPr>
            <a:endParaRPr lang="fa-IR" sz="2000" dirty="0" smtClean="0">
              <a:latin typeface="Arial" pitchFamily="34" charset="0"/>
              <a:cs typeface="B Nazanin" pitchFamily="2" charset="-78"/>
            </a:endParaRPr>
          </a:p>
        </p:txBody>
      </p:sp>
      <p:sp>
        <p:nvSpPr>
          <p:cNvPr id="4" name="Slide Number Placeholder 3"/>
          <p:cNvSpPr>
            <a:spLocks noGrp="1"/>
          </p:cNvSpPr>
          <p:nvPr>
            <p:ph type="sldNum" sz="quarter" idx="12"/>
          </p:nvPr>
        </p:nvSpPr>
        <p:spPr/>
        <p:txBody>
          <a:bodyPr/>
          <a:lstStyle/>
          <a:p>
            <a:fld id="{17F129A8-6A33-426F-AD5F-A19C24614A3D}" type="slidenum">
              <a:rPr lang="en-US" smtClean="0"/>
              <a:pPr/>
              <a:t>9</a:t>
            </a:fld>
            <a:endParaRPr lang="en-US"/>
          </a:p>
        </p:txBody>
      </p:sp>
    </p:spTree>
  </p:cSld>
  <p:clrMapOvr>
    <a:masterClrMapping/>
  </p:clrMapOvr>
  <p:transition>
    <p:pull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2614</TotalTime>
  <Words>4717</Words>
  <Application>Microsoft Office PowerPoint</Application>
  <PresentationFormat>On-screen Show (4:3)</PresentationFormat>
  <Paragraphs>710</Paragraphs>
  <Slides>80</Slides>
  <Notes>16</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80</vt:i4>
      </vt:variant>
    </vt:vector>
  </HeadingPairs>
  <TitlesOfParts>
    <vt:vector size="83" baseType="lpstr">
      <vt:lpstr>Flow</vt:lpstr>
      <vt:lpstr>Clip</vt:lpstr>
      <vt:lpstr>Bitmap Image</vt:lpstr>
      <vt:lpstr>PowerPoint Presentation</vt:lpstr>
      <vt:lpstr>بسم الله الرحمن الرحیم    MODBUS</vt:lpstr>
      <vt:lpstr>مقدمه:</vt:lpstr>
      <vt:lpstr>مقدمه:</vt:lpstr>
      <vt:lpstr>PowerPoint Presentation</vt:lpstr>
      <vt:lpstr>PowerPoint Presentation</vt:lpstr>
      <vt:lpstr> modbus </vt:lpstr>
      <vt:lpstr>مدل OSI براي انواع پروتكل هاي  Modbus</vt:lpstr>
      <vt:lpstr>PowerPoint Presentation</vt:lpstr>
      <vt:lpstr>PowerPoint Presentation</vt:lpstr>
      <vt:lpstr>PowerPoint Presentation</vt:lpstr>
      <vt:lpstr>PowerPoint Presentation</vt:lpstr>
      <vt:lpstr>modbus</vt:lpstr>
      <vt:lpstr>modbus</vt:lpstr>
      <vt:lpstr>modbus</vt:lpstr>
      <vt:lpstr>Master به يكي از دو روش زير درخواست خودرا  ارسال مي نمايد: </vt:lpstr>
      <vt:lpstr>PowerPoint Presentation</vt:lpstr>
      <vt:lpstr>دیاگرام وضعیت Master</vt:lpstr>
      <vt:lpstr>دیاگرام وضعیت Slave</vt:lpstr>
      <vt:lpstr>PowerPoint Presentation</vt:lpstr>
      <vt:lpstr>PowerPoint Presentation</vt:lpstr>
      <vt:lpstr>PowerPoint Presentation</vt:lpstr>
      <vt:lpstr>PowerPoint Presentation</vt:lpstr>
      <vt:lpstr>PowerPoint Presentation</vt:lpstr>
      <vt:lpstr>modbus</vt:lpstr>
      <vt:lpstr>modbus</vt:lpstr>
      <vt:lpstr>Remote  Terminal Unit</vt:lpstr>
      <vt:lpstr>modbus</vt:lpstr>
      <vt:lpstr>modbus</vt:lpstr>
      <vt:lpstr>PowerPoint Presentation</vt:lpstr>
      <vt:lpstr>PowerPoint Presentation</vt:lpstr>
      <vt:lpstr>PowerPoint Presentation</vt:lpstr>
      <vt:lpstr>PowerPoint Presentation</vt:lpstr>
      <vt:lpstr>PowerPoint Presentation</vt:lpstr>
      <vt:lpstr>American Standard Code for Information Interchange</vt:lpstr>
      <vt:lpstr>PowerPoint Presentation</vt:lpstr>
      <vt:lpstr>modbus</vt:lpstr>
      <vt:lpstr>PowerPoint Presentation</vt:lpstr>
      <vt:lpstr>PowerPoint Presentation</vt:lpstr>
      <vt:lpstr>PowerPoint Presentation</vt:lpstr>
      <vt:lpstr>PowerPoint Presentation</vt:lpstr>
      <vt:lpstr>PowerPoint Presentation</vt:lpstr>
      <vt:lpstr>PowerPoint Presentation</vt:lpstr>
      <vt:lpstr>Function code Definition</vt:lpstr>
      <vt:lpstr>PowerPoint Presentation</vt:lpstr>
      <vt:lpstr>Modbus protocol frame element</vt:lpstr>
      <vt:lpstr>PowerPoint Presentation</vt:lpstr>
      <vt:lpstr>PowerPoint Presentation</vt:lpstr>
      <vt:lpstr>PowerPoint Presentation</vt:lpstr>
      <vt:lpstr>Modbus Frame</vt:lpstr>
      <vt:lpstr>Modbus Frame</vt:lpstr>
      <vt:lpstr>PowerPoint Presentation</vt:lpstr>
      <vt:lpstr>PowerPoint Presentation</vt:lpstr>
      <vt:lpstr>PowerPoint Presentation</vt:lpstr>
      <vt:lpstr>MCM Configuration Utility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مثال</vt:lpstr>
      <vt:lpstr>PowerPoint Presentation</vt:lpstr>
      <vt:lpstr> ارتباط Modbus Plus با وسايل سريال از طريق Bridge</vt:lpstr>
      <vt:lpstr>خلاصه تفاوتهاي Modbus &amp; Modbus plus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خلاصه</vt:lpstr>
      <vt:lpstr>PowerPoint Presentation</vt:lpstr>
      <vt:lpst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MODBUS</dc:title>
  <dc:creator>ali</dc:creator>
  <cp:lastModifiedBy>PicPars.com</cp:lastModifiedBy>
  <cp:revision>458</cp:revision>
  <dcterms:created xsi:type="dcterms:W3CDTF">2011-03-11T17:52:03Z</dcterms:created>
  <dcterms:modified xsi:type="dcterms:W3CDTF">2011-10-14T15:51:31Z</dcterms:modified>
</cp:coreProperties>
</file>