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4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6" r:id="rId8"/>
    <p:sldId id="284" r:id="rId9"/>
    <p:sldId id="283" r:id="rId10"/>
    <p:sldId id="285" r:id="rId11"/>
    <p:sldId id="287" r:id="rId12"/>
    <p:sldId id="288" r:id="rId13"/>
    <p:sldId id="289" r:id="rId14"/>
    <p:sldId id="291" r:id="rId15"/>
    <p:sldId id="292" r:id="rId16"/>
    <p:sldId id="293" r:id="rId17"/>
    <p:sldId id="294" r:id="rId18"/>
    <p:sldId id="297" r:id="rId19"/>
    <p:sldId id="295" r:id="rId20"/>
    <p:sldId id="298" r:id="rId21"/>
    <p:sldId id="299" r:id="rId22"/>
    <p:sldId id="300" r:id="rId23"/>
    <p:sldId id="301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6" r:id="rId34"/>
    <p:sldId id="317" r:id="rId35"/>
    <p:sldId id="318" r:id="rId36"/>
    <p:sldId id="313" r:id="rId37"/>
    <p:sldId id="315" r:id="rId38"/>
    <p:sldId id="31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20000"/>
    <a:srgbClr val="C1E300"/>
    <a:srgbClr val="FF0000"/>
    <a:srgbClr val="800000"/>
    <a:srgbClr val="FF4E48"/>
    <a:srgbClr val="FF877C"/>
    <a:srgbClr val="A6FB96"/>
    <a:srgbClr val="FF9190"/>
    <a:srgbClr val="F1B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66" d="100"/>
          <a:sy n="166" d="100"/>
        </p:scale>
        <p:origin x="-8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25/09/16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25/09/16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25/09/16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25/09/16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25/09/16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25/09/16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25/09/16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25/09/16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25/09/16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25/09/16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25/09/16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B636187-E056-764D-8B0D-18E0C6348ABD}" type="datetimeFigureOut">
              <a:rPr lang="en-US" smtClean="0"/>
              <a:t>25/09/16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hit.io" TargetMode="External"/><Relationship Id="rId4" Type="http://schemas.openxmlformats.org/officeDocument/2006/relationships/hyperlink" Target="https://www.olacab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rohit0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9000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Calibri (Body)"/>
                <a:cs typeface="Calibri (Body)"/>
              </a:rPr>
              <a:t>Logging at </a:t>
            </a:r>
            <a:r>
              <a:rPr lang="en-US" sz="7200" b="1" dirty="0" smtClean="0">
                <a:latin typeface="Calibri (Body)"/>
                <a:cs typeface="Calibri (Body)"/>
              </a:rPr>
              <a:t>Scale</a:t>
            </a:r>
            <a:endParaRPr lang="en-US" dirty="0">
              <a:latin typeface="Calibri (Body)"/>
              <a:cs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262626"/>
                </a:solidFill>
                <a:latin typeface="Calibri (Body)"/>
                <a:cs typeface="Calibri (Body)"/>
              </a:rPr>
              <a:t>using </a:t>
            </a:r>
            <a:r>
              <a:rPr lang="en-US" sz="2800" b="1" dirty="0">
                <a:solidFill>
                  <a:srgbClr val="262626"/>
                </a:solidFill>
                <a:latin typeface="Calibri (Body)"/>
                <a:cs typeface="Calibri (Body)"/>
              </a:rPr>
              <a:t>Graylog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262626"/>
                </a:solidFill>
                <a:latin typeface="Calibri (Body)"/>
                <a:cs typeface="Calibri (Body)"/>
              </a:rPr>
              <a:t>billion+ messages, </a:t>
            </a:r>
            <a:r>
              <a:rPr lang="en-US" sz="2800" dirty="0" smtClean="0">
                <a:solidFill>
                  <a:srgbClr val="262626"/>
                </a:solidFill>
                <a:latin typeface="Calibri (Body)"/>
                <a:cs typeface="Calibri (Body)"/>
              </a:rPr>
              <a:t>100k+ </a:t>
            </a:r>
            <a:r>
              <a:rPr lang="en-US" sz="2800" dirty="0">
                <a:solidFill>
                  <a:srgbClr val="262626"/>
                </a:solidFill>
                <a:latin typeface="Calibri (Body)"/>
                <a:cs typeface="Calibri (Body)"/>
              </a:rPr>
              <a:t>msg/sec</a:t>
            </a:r>
          </a:p>
          <a:p>
            <a:pPr algn="ctr"/>
            <a:endParaRPr lang="en-US" dirty="0" smtClean="0">
              <a:solidFill>
                <a:srgbClr val="262626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US" sz="3800" b="1" dirty="0">
                <a:solidFill>
                  <a:srgbClr val="262626"/>
                </a:solidFill>
              </a:rPr>
              <a:t>Rohit Gupta</a:t>
            </a:r>
            <a:r>
              <a:rPr lang="en-US" b="1" dirty="0">
                <a:solidFill>
                  <a:srgbClr val="262626"/>
                </a:solidFill>
              </a:rPr>
              <a:t/>
            </a:r>
            <a:br>
              <a:rPr lang="en-US" b="1" dirty="0">
                <a:solidFill>
                  <a:srgbClr val="262626"/>
                </a:solidFill>
              </a:rPr>
            </a:br>
            <a:endParaRPr lang="en-US" sz="1100" b="1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262626"/>
                </a:solidFill>
                <a:hlinkClick r:id="rId2"/>
              </a:rPr>
              <a:t>@rohit01</a:t>
            </a:r>
            <a:endParaRPr lang="en-US" sz="2800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262626"/>
                </a:solidFill>
                <a:hlinkClick r:id="rId3"/>
              </a:rPr>
              <a:t>www.rohit.io</a:t>
            </a:r>
            <a:endParaRPr lang="en-US" sz="2800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262626"/>
                </a:solidFill>
              </a:rPr>
              <a:t>Production Engineer II, </a:t>
            </a:r>
            <a:r>
              <a:rPr lang="en-US" sz="2800" dirty="0">
                <a:solidFill>
                  <a:srgbClr val="262626"/>
                </a:solidFill>
                <a:hlinkClick r:id="rId4"/>
              </a:rPr>
              <a:t>OlaCabs</a:t>
            </a:r>
            <a:endParaRPr lang="en-US" sz="2800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7"/>
    </mc:Choice>
    <mc:Fallback xmlns="">
      <p:transition xmlns:p14="http://schemas.microsoft.com/office/powerpoint/2010/main" spd="slow" advTm="28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Real-time </a:t>
            </a:r>
            <a:r>
              <a:rPr lang="en-US" sz="3800" b="1" dirty="0"/>
              <a:t>log analysis &amp; alerts</a:t>
            </a:r>
          </a:p>
        </p:txBody>
      </p:sp>
      <p:pic>
        <p:nvPicPr>
          <p:cNvPr id="5" name="Picture 4" descr="graylog-strea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7" y="1248962"/>
            <a:ext cx="7632700" cy="29083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9726" y="4437473"/>
            <a:ext cx="7937073" cy="168868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262626"/>
                </a:solidFill>
              </a:rPr>
              <a:t>Define criteria for streams</a:t>
            </a:r>
          </a:p>
          <a:p>
            <a:r>
              <a:rPr lang="en-US" sz="2800" b="1" dirty="0" smtClean="0">
                <a:solidFill>
                  <a:srgbClr val="262626"/>
                </a:solidFill>
              </a:rPr>
              <a:t>Analyze and configure alerts</a:t>
            </a:r>
          </a:p>
          <a:p>
            <a:r>
              <a:rPr lang="en-US" sz="2800" b="1" dirty="0">
                <a:solidFill>
                  <a:srgbClr val="262626"/>
                </a:solidFill>
              </a:rPr>
              <a:t>Create </a:t>
            </a:r>
            <a:r>
              <a:rPr lang="en-US" sz="2800" b="1" dirty="0" smtClean="0">
                <a:solidFill>
                  <a:srgbClr val="262626"/>
                </a:solidFill>
              </a:rPr>
              <a:t>pipelines &amp; dashboards</a:t>
            </a:r>
            <a:endParaRPr lang="en-US" sz="2800" b="1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1"/>
    </mc:Choice>
    <mc:Fallback xmlns="">
      <p:transition xmlns:p14="http://schemas.microsoft.com/office/powerpoint/2010/main" spd="slow" advTm="13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98580"/>
          </a:xfrm>
        </p:spPr>
        <p:txBody>
          <a:bodyPr anchor="b"/>
          <a:lstStyle/>
          <a:p>
            <a:pPr>
              <a:lnSpc>
                <a:spcPts val="7000"/>
              </a:lnSpc>
              <a:spcBef>
                <a:spcPts val="0"/>
              </a:spcBef>
            </a:pPr>
            <a:r>
              <a:rPr lang="en-US" sz="8600" dirty="0"/>
              <a:t>Problems </a:t>
            </a:r>
            <a:r>
              <a:rPr lang="en-US" sz="8600" dirty="0" smtClean="0"/>
              <a:t>&amp;</a:t>
            </a:r>
            <a:r>
              <a:rPr lang="en-US" sz="1600" dirty="0"/>
              <a:t> </a:t>
            </a:r>
            <a:r>
              <a:rPr lang="en-US" sz="8600" dirty="0" smtClean="0"/>
              <a:t>learning’s</a:t>
            </a:r>
            <a:endParaRPr lang="en-US" sz="8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695344"/>
            <a:ext cx="9144000" cy="31479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ts val="7000"/>
              </a:lnSpc>
              <a:spcBef>
                <a:spcPts val="0"/>
              </a:spcBef>
            </a:pPr>
            <a:r>
              <a:rPr lang="en-US" sz="8600" b="1" dirty="0" smtClean="0"/>
              <a:t>the </a:t>
            </a:r>
            <a:r>
              <a:rPr lang="en-US" sz="8600" b="1" i="1" dirty="0" smtClean="0">
                <a:solidFill>
                  <a:srgbClr val="C1E300"/>
                </a:solidFill>
              </a:rPr>
              <a:t>Ola</a:t>
            </a:r>
            <a:r>
              <a:rPr lang="en-US" sz="8600" b="1" dirty="0" smtClean="0"/>
              <a:t> story!</a:t>
            </a:r>
            <a:endParaRPr lang="en-US" sz="8600" b="1" dirty="0"/>
          </a:p>
        </p:txBody>
      </p:sp>
    </p:spTree>
    <p:extLst>
      <p:ext uri="{BB962C8B-B14F-4D97-AF65-F5344CB8AC3E}">
        <p14:creationId xmlns:p14="http://schemas.microsoft.com/office/powerpoint/2010/main" val="148243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"/>
    </mc:Choice>
    <mc:Fallback xmlns="">
      <p:transition xmlns:p14="http://schemas.microsoft.com/office/powerpoint/2010/main" spd="slow" advTm="11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#1: Initial Pipeline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/>
              <a:t>-&gt;TCP Input&lt;-</a:t>
            </a:r>
            <a:br>
              <a:rPr lang="en-US" sz="1500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81388" y="3087464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 Container</a:t>
            </a:r>
            <a:br>
              <a:rPr lang="en-US" b="1" dirty="0" smtClean="0"/>
            </a:br>
            <a:r>
              <a:rPr lang="en-US" sz="1400" i="1" dirty="0" smtClean="0"/>
              <a:t>-&gt;kafka consumer&lt;-</a:t>
            </a:r>
            <a:endParaRPr lang="en-US" sz="1400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UDP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API&lt;-</a:t>
            </a:r>
            <a:endParaRPr lang="en-US" sz="1400" i="1" dirty="0"/>
          </a:p>
        </p:txBody>
      </p:sp>
      <p:sp>
        <p:nvSpPr>
          <p:cNvPr id="16" name="Rounded Rectangle 15"/>
          <p:cNvSpPr/>
          <p:nvPr/>
        </p:nvSpPr>
        <p:spPr>
          <a:xfrm rot="20186473">
            <a:off x="3595989" y="2892567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50915" y="2932074"/>
            <a:ext cx="744318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7133080" y="2519201"/>
            <a:ext cx="333596" cy="5682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5466443" y="3453675"/>
            <a:ext cx="914944" cy="382442"/>
          </a:xfrm>
          <a:prstGeom prst="rightArrow">
            <a:avLst>
              <a:gd name="adj1" fmla="val 50000"/>
              <a:gd name="adj2" fmla="val 71167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2392113" y="4926832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5400000">
            <a:off x="3250011" y="4958604"/>
            <a:ext cx="316599" cy="46688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643668" y="4701645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Webserver</a:t>
            </a: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20186473">
            <a:off x="3595990" y="4591698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20186473">
            <a:off x="825980" y="1399392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06777" y="5033749"/>
            <a:ext cx="12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22627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"/>
    </mc:Choice>
    <mc:Fallback xmlns="">
      <p:transition xmlns:p14="http://schemas.microsoft.com/office/powerpoint/2010/main" spd="slow" advTm="53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#1: Initial Pipeline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/>
              <a:t>-&gt;TCP Input&lt;-</a:t>
            </a:r>
            <a:br>
              <a:rPr lang="en-US" sz="1500" i="1" dirty="0" smtClean="0"/>
            </a:br>
            <a:r>
              <a:rPr lang="en-US" sz="1500" i="1" dirty="0" smtClean="0"/>
              <a:t>-&gt;kafka producer&lt;-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81388" y="3087464"/>
            <a:ext cx="1830200" cy="1045917"/>
          </a:xfrm>
          <a:prstGeom prst="roundRect">
            <a:avLst/>
          </a:prstGeom>
          <a:solidFill>
            <a:srgbClr val="FF4E48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 Container</a:t>
            </a:r>
            <a:br>
              <a:rPr lang="en-US" b="1" dirty="0" smtClean="0"/>
            </a:br>
            <a:r>
              <a:rPr lang="en-US" sz="1400" i="1" dirty="0" smtClean="0"/>
              <a:t>-&gt;kafka consumer&lt;-</a:t>
            </a:r>
            <a:endParaRPr lang="en-US" sz="1400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UDP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API&lt;-</a:t>
            </a:r>
            <a:endParaRPr lang="en-US" sz="1400" i="1" dirty="0"/>
          </a:p>
        </p:txBody>
      </p:sp>
      <p:sp>
        <p:nvSpPr>
          <p:cNvPr id="16" name="Rounded Rectangle 15"/>
          <p:cNvSpPr/>
          <p:nvPr/>
        </p:nvSpPr>
        <p:spPr>
          <a:xfrm rot="20186473">
            <a:off x="3595989" y="2892567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50915" y="2932074"/>
            <a:ext cx="744318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7133080" y="2519201"/>
            <a:ext cx="333596" cy="5682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5466443" y="3453675"/>
            <a:ext cx="914944" cy="382442"/>
          </a:xfrm>
          <a:prstGeom prst="rightArrow">
            <a:avLst>
              <a:gd name="adj1" fmla="val 50000"/>
              <a:gd name="adj2" fmla="val 71167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2392113" y="4926832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5400000">
            <a:off x="3250011" y="4958604"/>
            <a:ext cx="316599" cy="46688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643668" y="4701645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Webserver</a:t>
            </a: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20186473">
            <a:off x="3595990" y="4591698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20186473">
            <a:off x="825980" y="1399392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rot="20186473">
            <a:off x="7032109" y="3749637"/>
            <a:ext cx="1602060" cy="597453"/>
          </a:xfrm>
          <a:prstGeom prst="roundRect">
            <a:avLst>
              <a:gd name="adj" fmla="val 0"/>
            </a:avLst>
          </a:prstGeom>
          <a:solidFill>
            <a:srgbClr val="F1BDB9"/>
          </a:solidFill>
          <a:ln>
            <a:solidFill>
              <a:srgbClr val="F1BDB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Dead Slow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400" i="1" dirty="0" smtClean="0">
                <a:solidFill>
                  <a:schemeClr val="tx1"/>
                </a:solidFill>
              </a:rPr>
              <a:t>-&gt;huge buffers&lt;-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6777" y="5033749"/>
            <a:ext cx="12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0" y="5952335"/>
            <a:ext cx="9144000" cy="90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b="1" smtClean="0">
                <a:solidFill>
                  <a:srgbClr val="E20000"/>
                </a:solidFill>
              </a:rPr>
              <a:t>Huge lag for app logs in Graylog UI</a:t>
            </a:r>
            <a:endParaRPr lang="en-US" sz="2800" b="1" dirty="0">
              <a:solidFill>
                <a:srgbClr val="E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"/>
    </mc:Choice>
    <mc:Fallback xmlns="">
      <p:transition xmlns:p14="http://schemas.microsoft.com/office/powerpoint/2010/main" spd="slow" advTm="11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#1: Initial Pipeline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/>
              <a:t>-</a:t>
            </a:r>
            <a:r>
              <a:rPr lang="en-US" sz="1500" i="1" dirty="0"/>
              <a:t>&gt;TCP Input&lt;</a:t>
            </a:r>
            <a:r>
              <a:rPr lang="en-US" sz="1500" i="1" dirty="0" smtClean="0"/>
              <a:t>-</a:t>
            </a:r>
            <a:br>
              <a:rPr lang="en-US" sz="1500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81388" y="3087464"/>
            <a:ext cx="1830200" cy="1045917"/>
          </a:xfrm>
          <a:prstGeom prst="roundRect">
            <a:avLst/>
          </a:prstGeom>
          <a:solidFill>
            <a:srgbClr val="FF4E48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 Container</a:t>
            </a:r>
            <a:br>
              <a:rPr lang="en-US" b="1" dirty="0" smtClean="0"/>
            </a:br>
            <a:r>
              <a:rPr lang="en-US" sz="1400" i="1" dirty="0" smtClean="0"/>
              <a:t>-&gt;kafka consumer&lt;-</a:t>
            </a:r>
            <a:endParaRPr lang="en-US" sz="1400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UDP input&lt;-</a:t>
            </a:r>
          </a:p>
          <a:p>
            <a:pPr algn="ctr"/>
            <a:r>
              <a:rPr lang="en-US" sz="1400" i="1" dirty="0">
                <a:solidFill>
                  <a:srgbClr val="0000FF"/>
                </a:solidFill>
              </a:rPr>
              <a:t>-</a:t>
            </a:r>
            <a:r>
              <a:rPr lang="en-US" sz="1400" i="1" dirty="0" smtClean="0">
                <a:solidFill>
                  <a:srgbClr val="0000FF"/>
                </a:solidFill>
              </a:rPr>
              <a:t>&gt;</a:t>
            </a:r>
            <a:r>
              <a:rPr lang="en-US" sz="1400" b="1" i="1" dirty="0" smtClean="0">
                <a:solidFill>
                  <a:srgbClr val="0000FF"/>
                </a:solidFill>
              </a:rPr>
              <a:t>REST API &amp; UI</a:t>
            </a:r>
            <a:r>
              <a:rPr lang="en-US" sz="1400" i="1" dirty="0" smtClean="0">
                <a:solidFill>
                  <a:srgbClr val="0000FF"/>
                </a:solidFill>
              </a:rPr>
              <a:t>&lt;-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7133080" y="2519201"/>
            <a:ext cx="333596" cy="5682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5466443" y="3453675"/>
            <a:ext cx="914944" cy="382442"/>
          </a:xfrm>
          <a:prstGeom prst="rightArrow">
            <a:avLst>
              <a:gd name="adj1" fmla="val 50000"/>
              <a:gd name="adj2" fmla="val 71167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186473">
            <a:off x="825980" y="1399392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rot="20186473">
            <a:off x="7032109" y="3749637"/>
            <a:ext cx="1602060" cy="597453"/>
          </a:xfrm>
          <a:prstGeom prst="roundRect">
            <a:avLst>
              <a:gd name="adj" fmla="val 0"/>
            </a:avLst>
          </a:prstGeom>
          <a:solidFill>
            <a:srgbClr val="F1BDB9"/>
          </a:solidFill>
          <a:ln>
            <a:solidFill>
              <a:srgbClr val="F1BDB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Dead Slow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400" i="1" dirty="0" smtClean="0">
                <a:solidFill>
                  <a:schemeClr val="tx1"/>
                </a:solidFill>
              </a:rPr>
              <a:t>-&gt;huge buffers&lt;-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0" y="5952335"/>
            <a:ext cx="9144000" cy="90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b="1" smtClean="0">
                <a:solidFill>
                  <a:srgbClr val="E20000"/>
                </a:solidFill>
              </a:rPr>
              <a:t>Huge lag for app logs in Graylog UI</a:t>
            </a:r>
            <a:endParaRPr lang="en-US" sz="2800" b="1" dirty="0">
              <a:solidFill>
                <a:srgbClr val="E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4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"/>
    </mc:Choice>
    <mc:Fallback xmlns="">
      <p:transition xmlns:p14="http://schemas.microsoft.com/office/powerpoint/2010/main" spd="slow" advTm="3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#1: Initial Pipeline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/>
              <a:t>-</a:t>
            </a:r>
            <a:r>
              <a:rPr lang="en-US" sz="1500" i="1" dirty="0"/>
              <a:t>&gt;TCP Input&lt;</a:t>
            </a:r>
            <a:r>
              <a:rPr lang="en-US" sz="1500" i="1" dirty="0" smtClean="0"/>
              <a:t>-</a:t>
            </a:r>
            <a:br>
              <a:rPr lang="en-US" sz="1500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81388" y="3087464"/>
            <a:ext cx="1830200" cy="1045917"/>
          </a:xfrm>
          <a:prstGeom prst="roundRect">
            <a:avLst/>
          </a:prstGeom>
          <a:solidFill>
            <a:srgbClr val="FF4E48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 Container</a:t>
            </a:r>
            <a:br>
              <a:rPr lang="en-US" b="1" dirty="0" smtClean="0"/>
            </a:br>
            <a:r>
              <a:rPr lang="en-US" sz="1400" i="1" dirty="0" smtClean="0"/>
              <a:t>-&gt;kafka consumer&lt;-</a:t>
            </a:r>
            <a:endParaRPr lang="en-US" sz="1400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UDP input&lt;-</a:t>
            </a:r>
          </a:p>
          <a:p>
            <a:pPr algn="ctr"/>
            <a:r>
              <a:rPr lang="en-US" sz="1400" i="1" dirty="0">
                <a:solidFill>
                  <a:srgbClr val="0000FF"/>
                </a:solidFill>
              </a:rPr>
              <a:t>-</a:t>
            </a:r>
            <a:r>
              <a:rPr lang="en-US" sz="1400" i="1" dirty="0" smtClean="0">
                <a:solidFill>
                  <a:srgbClr val="0000FF"/>
                </a:solidFill>
              </a:rPr>
              <a:t>&gt;</a:t>
            </a:r>
            <a:r>
              <a:rPr lang="en-US" sz="1400" b="1" i="1" dirty="0" smtClean="0">
                <a:solidFill>
                  <a:srgbClr val="0000FF"/>
                </a:solidFill>
              </a:rPr>
              <a:t>REST API &amp; UI</a:t>
            </a:r>
            <a:r>
              <a:rPr lang="en-US" sz="1400" i="1" dirty="0" smtClean="0">
                <a:solidFill>
                  <a:srgbClr val="0000FF"/>
                </a:solidFill>
              </a:rPr>
              <a:t>&lt;-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7133080" y="2519201"/>
            <a:ext cx="333596" cy="5682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5466443" y="3453675"/>
            <a:ext cx="914944" cy="382442"/>
          </a:xfrm>
          <a:prstGeom prst="rightArrow">
            <a:avLst>
              <a:gd name="adj1" fmla="val 50000"/>
              <a:gd name="adj2" fmla="val 71167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186473">
            <a:off x="825980" y="1399392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rot="20186473">
            <a:off x="7032109" y="3749637"/>
            <a:ext cx="1602060" cy="597453"/>
          </a:xfrm>
          <a:prstGeom prst="roundRect">
            <a:avLst>
              <a:gd name="adj" fmla="val 0"/>
            </a:avLst>
          </a:prstGeom>
          <a:solidFill>
            <a:srgbClr val="F1BDB9"/>
          </a:solidFill>
          <a:ln>
            <a:solidFill>
              <a:srgbClr val="F1BDB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Dead Slow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400" i="1" dirty="0" smtClean="0">
                <a:solidFill>
                  <a:schemeClr val="tx1"/>
                </a:solidFill>
              </a:rPr>
              <a:t>-&gt;huge buffers&lt;-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0" y="5952335"/>
            <a:ext cx="9144000" cy="905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E20000"/>
                </a:solidFill>
              </a:rPr>
              <a:t>Huge </a:t>
            </a:r>
            <a:r>
              <a:rPr lang="en-US" sz="2800" b="1" dirty="0" smtClean="0">
                <a:solidFill>
                  <a:srgbClr val="E20000"/>
                </a:solidFill>
              </a:rPr>
              <a:t>lag </a:t>
            </a:r>
            <a:r>
              <a:rPr lang="en-US" sz="2800" b="1" dirty="0">
                <a:solidFill>
                  <a:srgbClr val="E20000"/>
                </a:solidFill>
              </a:rPr>
              <a:t>for </a:t>
            </a:r>
            <a:r>
              <a:rPr lang="en-US" sz="2800" b="1" dirty="0" smtClean="0">
                <a:solidFill>
                  <a:srgbClr val="E20000"/>
                </a:solidFill>
              </a:rPr>
              <a:t>app logs </a:t>
            </a:r>
            <a:r>
              <a:rPr lang="en-US" sz="2800" b="1" dirty="0">
                <a:solidFill>
                  <a:srgbClr val="E20000"/>
                </a:solidFill>
              </a:rPr>
              <a:t>in Graylog UI</a:t>
            </a:r>
          </a:p>
        </p:txBody>
      </p:sp>
      <p:sp>
        <p:nvSpPr>
          <p:cNvPr id="33" name="Rounded Rectangle 32"/>
          <p:cNvSpPr/>
          <p:nvPr/>
        </p:nvSpPr>
        <p:spPr>
          <a:xfrm rot="20209031">
            <a:off x="6755406" y="4514802"/>
            <a:ext cx="1881075" cy="641482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fluent-plugin-</a:t>
            </a:r>
            <a:r>
              <a:rPr lang="en-US" b="1" dirty="0" err="1" smtClean="0">
                <a:solidFill>
                  <a:schemeClr val="tx1"/>
                </a:solidFill>
              </a:rPr>
              <a:t>gelf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-</a:t>
            </a:r>
            <a:r>
              <a:rPr lang="en-US" sz="1400" i="1" dirty="0" smtClean="0">
                <a:solidFill>
                  <a:schemeClr val="tx1"/>
                </a:solidFill>
              </a:rPr>
              <a:t>&gt;Slow Plugin&lt;-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"/>
    </mc:Choice>
    <mc:Fallback xmlns="">
      <p:transition xmlns:p14="http://schemas.microsoft.com/office/powerpoint/2010/main" spd="slow" advTm="2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#1: Initial Pipeline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/>
              <a:t>-</a:t>
            </a:r>
            <a:r>
              <a:rPr lang="en-US" sz="1500" i="1" dirty="0"/>
              <a:t>&gt;TCP Input&lt;</a:t>
            </a:r>
            <a:r>
              <a:rPr lang="en-US" sz="1500" i="1" dirty="0" smtClean="0"/>
              <a:t>-</a:t>
            </a:r>
            <a:br>
              <a:rPr lang="en-US" sz="1500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b="1" i="1" dirty="0" smtClean="0">
                <a:solidFill>
                  <a:srgbClr val="0000FF"/>
                </a:solidFill>
              </a:rPr>
              <a:t>-&gt;Gelf Kafka input&lt;-</a:t>
            </a:r>
          </a:p>
          <a:p>
            <a:pPr algn="ctr"/>
            <a:r>
              <a:rPr lang="en-US" sz="1400" i="1" dirty="0">
                <a:solidFill>
                  <a:srgbClr val="0000FF"/>
                </a:solidFill>
              </a:rPr>
              <a:t>-</a:t>
            </a:r>
            <a:r>
              <a:rPr lang="en-US" sz="1400" i="1" dirty="0" smtClean="0">
                <a:solidFill>
                  <a:srgbClr val="0000FF"/>
                </a:solidFill>
              </a:rPr>
              <a:t>&gt;</a:t>
            </a:r>
            <a:r>
              <a:rPr lang="en-US" sz="1400" b="1" i="1" dirty="0" smtClean="0">
                <a:solidFill>
                  <a:srgbClr val="0000FF"/>
                </a:solidFill>
              </a:rPr>
              <a:t>REST API &amp; UI</a:t>
            </a:r>
            <a:r>
              <a:rPr lang="en-US" sz="1400" i="1" dirty="0" smtClean="0">
                <a:solidFill>
                  <a:srgbClr val="0000FF"/>
                </a:solidFill>
              </a:rPr>
              <a:t>&lt;-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186473">
            <a:off x="825980" y="1399392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749726" y="5952335"/>
            <a:ext cx="7937073" cy="905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strike="sngStrike" dirty="0">
                <a:solidFill>
                  <a:srgbClr val="E20000"/>
                </a:solidFill>
              </a:rPr>
              <a:t>Huge </a:t>
            </a:r>
            <a:r>
              <a:rPr lang="en-US" sz="2800" b="1" strike="sngStrike" dirty="0" smtClean="0">
                <a:solidFill>
                  <a:srgbClr val="E20000"/>
                </a:solidFill>
              </a:rPr>
              <a:t>lag </a:t>
            </a:r>
            <a:r>
              <a:rPr lang="en-US" sz="2800" b="1" strike="sngStrike" dirty="0">
                <a:solidFill>
                  <a:srgbClr val="E20000"/>
                </a:solidFill>
              </a:rPr>
              <a:t>for</a:t>
            </a:r>
            <a:r>
              <a:rPr lang="en-US" sz="2800" b="1" dirty="0">
                <a:solidFill>
                  <a:srgbClr val="E20000"/>
                </a:solidFill>
              </a:rPr>
              <a:t> </a:t>
            </a:r>
            <a:r>
              <a:rPr lang="en-US" sz="2800" b="1" dirty="0" smtClean="0">
                <a:solidFill>
                  <a:srgbClr val="4A6717"/>
                </a:solidFill>
              </a:rPr>
              <a:t>app logs </a:t>
            </a:r>
            <a:r>
              <a:rPr lang="en-US" sz="2800" b="1" dirty="0">
                <a:solidFill>
                  <a:srgbClr val="4A6717"/>
                </a:solidFill>
              </a:rPr>
              <a:t>in Graylog UI</a:t>
            </a:r>
          </a:p>
        </p:txBody>
      </p:sp>
      <p:sp>
        <p:nvSpPr>
          <p:cNvPr id="27" name="Rounded Rectangle 26"/>
          <p:cNvSpPr/>
          <p:nvPr/>
        </p:nvSpPr>
        <p:spPr>
          <a:xfrm rot="20186473">
            <a:off x="3145996" y="1327981"/>
            <a:ext cx="1294730" cy="509264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Format to Gelf JSON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157024">
            <a:off x="803" y="445930"/>
            <a:ext cx="229336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u="sng" dirty="0" smtClean="0">
                <a:solidFill>
                  <a:srgbClr val="FF0000"/>
                </a:solidFill>
                <a:latin typeface="Stencil"/>
                <a:ea typeface="Osaka"/>
                <a:cs typeface="Century Gothic"/>
              </a:rPr>
              <a:t>CASE SOLVED</a:t>
            </a:r>
            <a:endParaRPr lang="en-US" sz="2600" b="1" u="sng" dirty="0">
              <a:solidFill>
                <a:srgbClr val="FF0000"/>
              </a:solidFill>
              <a:latin typeface="Stencil"/>
              <a:ea typeface="Osak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847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"/>
    </mc:Choice>
    <mc:Fallback xmlns="">
      <p:transition xmlns:p14="http://schemas.microsoft.com/office/powerpoint/2010/main" spd="slow" advTm="2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#2: Docker Service Crash</a:t>
            </a:r>
            <a:endParaRPr lang="en-US" sz="3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/>
              <a:t>-</a:t>
            </a:r>
            <a:r>
              <a:rPr lang="en-US" sz="1500" i="1" dirty="0"/>
              <a:t>&gt;TCP Input&lt;</a:t>
            </a:r>
            <a:r>
              <a:rPr lang="en-US" sz="1500" i="1" dirty="0" smtClean="0"/>
              <a:t>-</a:t>
            </a:r>
            <a:br>
              <a:rPr lang="en-US" sz="1500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solidFill>
            <a:srgbClr val="FF4E48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186473">
            <a:off x="825980" y="1399392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20186473">
            <a:off x="3145996" y="1327981"/>
            <a:ext cx="1294730" cy="50926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Format to Gelf JSON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xmlns:p14="http://schemas.microsoft.com/office/powerpoint/2010/main" spd="slow" advTm="2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#2: Docker Service Crash</a:t>
            </a:r>
            <a:endParaRPr lang="en-US" sz="3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/>
              <a:t>-</a:t>
            </a:r>
            <a:r>
              <a:rPr lang="en-US" sz="1500" i="1" dirty="0"/>
              <a:t>&gt;TCP Input&lt;</a:t>
            </a:r>
            <a:r>
              <a:rPr lang="en-US" sz="1500" i="1" dirty="0" smtClean="0"/>
              <a:t>-</a:t>
            </a:r>
            <a:br>
              <a:rPr lang="en-US" sz="1500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solidFill>
            <a:srgbClr val="FF4E48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186473">
            <a:off x="825980" y="1399392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20186473">
            <a:off x="3145996" y="1327981"/>
            <a:ext cx="1294730" cy="50926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Format to Gelf JSON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20186473">
            <a:off x="2870123" y="2007884"/>
            <a:ext cx="1354082" cy="361811"/>
          </a:xfrm>
          <a:prstGeom prst="roundRect">
            <a:avLst>
              <a:gd name="adj" fmla="val 0"/>
            </a:avLst>
          </a:prstGeom>
          <a:solidFill>
            <a:srgbClr val="F1BDB9"/>
          </a:solidFill>
          <a:ln>
            <a:solidFill>
              <a:srgbClr val="F1BDB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Buffer Full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7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"/>
    </mc:Choice>
    <mc:Fallback xmlns="">
      <p:transition xmlns:p14="http://schemas.microsoft.com/office/powerpoint/2010/main" spd="slow" advTm="2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#2: Docker Service Crash</a:t>
            </a:r>
            <a:endParaRPr lang="en-US" sz="3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/>
              <a:t>-</a:t>
            </a:r>
            <a:r>
              <a:rPr lang="en-US" sz="1500" i="1" dirty="0"/>
              <a:t>&gt;TCP Input&lt;</a:t>
            </a:r>
            <a:r>
              <a:rPr lang="en-US" sz="1500" i="1" dirty="0" smtClean="0"/>
              <a:t>-</a:t>
            </a:r>
            <a:br>
              <a:rPr lang="en-US" sz="1500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solidFill>
            <a:srgbClr val="FF4E48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186473">
            <a:off x="735019" y="1187930"/>
            <a:ext cx="1331440" cy="604068"/>
          </a:xfrm>
          <a:prstGeom prst="roundRect">
            <a:avLst>
              <a:gd name="adj" fmla="val 0"/>
            </a:avLst>
          </a:prstGeom>
          <a:solidFill>
            <a:srgbClr val="C1E300"/>
          </a:solidFill>
          <a:ln>
            <a:solidFill>
              <a:srgbClr val="C1E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 v 1.11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kernel 4.2.0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0" y="5631000"/>
            <a:ext cx="9144000" cy="1226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E20000"/>
                </a:solidFill>
              </a:rPr>
              <a:t>* Docker should not crash due to log-driver</a:t>
            </a:r>
          </a:p>
          <a:p>
            <a:pPr marL="0" indent="0" algn="ctr">
              <a:buNone/>
            </a:pPr>
            <a:endParaRPr lang="en-US" sz="2800" b="1" dirty="0">
              <a:solidFill>
                <a:srgbClr val="E2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20186473">
            <a:off x="3145996" y="1327981"/>
            <a:ext cx="1294730" cy="50926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Format to Gelf JSON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20186473">
            <a:off x="2870123" y="2007884"/>
            <a:ext cx="1354082" cy="361811"/>
          </a:xfrm>
          <a:prstGeom prst="roundRect">
            <a:avLst>
              <a:gd name="adj" fmla="val 0"/>
            </a:avLst>
          </a:prstGeom>
          <a:solidFill>
            <a:srgbClr val="F1BDB9"/>
          </a:solidFill>
          <a:ln>
            <a:solidFill>
              <a:srgbClr val="F1BDB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Buffer Full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0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"/>
    </mc:Choice>
    <mc:Fallback xmlns="">
      <p:transition xmlns:p14="http://schemas.microsoft.com/office/powerpoint/2010/main" spd="slow" advTm="1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Graylog?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4038"/>
            <a:ext cx="8229600" cy="3892125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262626"/>
                </a:solidFill>
              </a:rPr>
              <a:t>Open source </a:t>
            </a:r>
            <a:r>
              <a:rPr lang="en-US" sz="3400" b="1" dirty="0">
                <a:solidFill>
                  <a:srgbClr val="262626"/>
                </a:solidFill>
              </a:rPr>
              <a:t>log management </a:t>
            </a:r>
            <a:r>
              <a:rPr lang="en-US" sz="3400" dirty="0">
                <a:solidFill>
                  <a:srgbClr val="262626"/>
                </a:solidFill>
              </a:rPr>
              <a:t>that actually </a:t>
            </a:r>
            <a:r>
              <a:rPr lang="en-US" sz="3400" dirty="0" smtClean="0">
                <a:solidFill>
                  <a:srgbClr val="262626"/>
                </a:solidFill>
              </a:rPr>
              <a:t>works</a:t>
            </a:r>
          </a:p>
          <a:p>
            <a:r>
              <a:rPr lang="en-US" sz="3400" dirty="0">
                <a:solidFill>
                  <a:srgbClr val="262626"/>
                </a:solidFill>
              </a:rPr>
              <a:t>Search, analysis, alerting and a lot </a:t>
            </a:r>
            <a:r>
              <a:rPr lang="en-US" sz="3400" dirty="0" smtClean="0">
                <a:solidFill>
                  <a:srgbClr val="262626"/>
                </a:solidFill>
              </a:rPr>
              <a:t>more</a:t>
            </a:r>
            <a:endParaRPr lang="en-US" sz="3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9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"/>
    </mc:Choice>
    <mc:Fallback xmlns="">
      <p:transition xmlns:p14="http://schemas.microsoft.com/office/powerpoint/2010/main" spd="slow" advTm="5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#2: Docker Service Crash</a:t>
            </a:r>
            <a:endParaRPr lang="en-US" sz="3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b="1" i="1" dirty="0" smtClean="0">
                <a:solidFill>
                  <a:srgbClr val="0000FF"/>
                </a:solidFill>
              </a:rPr>
              <a:t>-&gt;tail </a:t>
            </a:r>
            <a:r>
              <a:rPr lang="en-US" sz="1500" b="1" i="1" dirty="0">
                <a:solidFill>
                  <a:srgbClr val="0000FF"/>
                </a:solidFill>
              </a:rPr>
              <a:t>Input&lt;</a:t>
            </a:r>
            <a:r>
              <a:rPr lang="en-US" sz="1500" b="1" i="1" dirty="0" smtClean="0">
                <a:solidFill>
                  <a:srgbClr val="0000FF"/>
                </a:solidFill>
              </a:rPr>
              <a:t>-        .</a:t>
            </a:r>
            <a:r>
              <a:rPr lang="en-US" sz="1500" b="1" i="1" dirty="0" smtClean="0"/>
              <a:t/>
            </a:r>
            <a:br>
              <a:rPr lang="en-US" sz="1500" b="1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300" b="1" i="1" dirty="0">
                <a:solidFill>
                  <a:srgbClr val="0000FF"/>
                </a:solidFill>
              </a:rPr>
              <a:t>-</a:t>
            </a:r>
            <a:r>
              <a:rPr lang="en-US" sz="1300" b="1" i="1" dirty="0" smtClean="0">
                <a:solidFill>
                  <a:srgbClr val="0000FF"/>
                </a:solidFill>
              </a:rPr>
              <a:t>&gt;json-file log driver&lt;-</a:t>
            </a:r>
            <a:endParaRPr lang="en-US" sz="1300" b="1" i="1" dirty="0">
              <a:solidFill>
                <a:srgbClr val="0000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186473">
            <a:off x="735019" y="1187930"/>
            <a:ext cx="1331440" cy="604068"/>
          </a:xfrm>
          <a:prstGeom prst="roundRect">
            <a:avLst>
              <a:gd name="adj" fmla="val 0"/>
            </a:avLst>
          </a:prstGeom>
          <a:solidFill>
            <a:srgbClr val="C1E300"/>
          </a:solidFill>
          <a:ln>
            <a:solidFill>
              <a:srgbClr val="C1E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 v 1.11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kernel 4.2.0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0" y="5631000"/>
            <a:ext cx="9144000" cy="1226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E20000"/>
                </a:solidFill>
              </a:rPr>
              <a:t>* Docker should not crash due to log-driver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Use default docker logging driver: json-driver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20186473">
            <a:off x="3145996" y="1327981"/>
            <a:ext cx="1294730" cy="50926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Format to Gelf JSON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0173329">
            <a:off x="4217842" y="2085981"/>
            <a:ext cx="1898213" cy="307777"/>
          </a:xfrm>
          <a:prstGeom prst="rect">
            <a:avLst/>
          </a:prstGeom>
          <a:solidFill>
            <a:srgbClr val="C1E300"/>
          </a:solidFill>
          <a:ln>
            <a:solidFill>
              <a:srgbClr val="C1E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PT Mono"/>
              </a:rPr>
              <a:t>tail –f app.log </a:t>
            </a:r>
            <a:endParaRPr lang="en-US" sz="1400" b="1" dirty="0"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158273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xmlns:p14="http://schemas.microsoft.com/office/powerpoint/2010/main" spd="slow" advTm="1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#2: Docker Service Crash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-&gt;tail </a:t>
            </a:r>
            <a:r>
              <a:rPr lang="en-US" sz="1500" i="1" dirty="0">
                <a:solidFill>
                  <a:schemeClr val="tx1"/>
                </a:solidFill>
              </a:rPr>
              <a:t>Input</a:t>
            </a:r>
            <a:r>
              <a:rPr lang="en-US" sz="1500" i="1" dirty="0" smtClean="0">
                <a:solidFill>
                  <a:schemeClr val="tx1"/>
                </a:solidFill>
              </a:rPr>
              <a:t>&lt;</a:t>
            </a:r>
            <a:r>
              <a:rPr lang="en-US" sz="1500" i="1" dirty="0">
                <a:solidFill>
                  <a:schemeClr val="tx1"/>
                </a:solidFill>
              </a:rPr>
              <a:t>-</a:t>
            </a:r>
            <a:r>
              <a:rPr lang="en-US" sz="1500" b="1" i="1" dirty="0" smtClean="0"/>
              <a:t/>
            </a:r>
            <a:br>
              <a:rPr lang="en-US" sz="1500" b="1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rot="20186473">
            <a:off x="2703418" y="1336445"/>
            <a:ext cx="2141068" cy="509264"/>
          </a:xfrm>
          <a:prstGeom prst="roundRect">
            <a:avLst>
              <a:gd name="adj" fmla="val 0"/>
            </a:avLst>
          </a:prstGeom>
          <a:solidFill>
            <a:srgbClr val="C1E300"/>
          </a:solidFill>
          <a:ln>
            <a:solidFill>
              <a:srgbClr val="C1E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Mono"/>
              </a:rPr>
              <a:t>-&gt;Streaming logs&lt;-</a:t>
            </a:r>
            <a:br>
              <a:rPr lang="en-US" sz="1400" dirty="0">
                <a:solidFill>
                  <a:schemeClr val="tx1"/>
                </a:solidFill>
                <a:latin typeface="PT Mono"/>
              </a:rPr>
            </a:br>
            <a:r>
              <a:rPr lang="en-US" sz="1400" b="1" dirty="0">
                <a:solidFill>
                  <a:schemeClr val="tx1"/>
                </a:solidFill>
                <a:latin typeface="PT Mono"/>
              </a:rPr>
              <a:t>tail –f </a:t>
            </a:r>
            <a:r>
              <a:rPr lang="en-US" sz="1400" b="1" dirty="0" smtClean="0">
                <a:solidFill>
                  <a:schemeClr val="tx1"/>
                </a:solidFill>
                <a:latin typeface="PT Mono"/>
              </a:rPr>
              <a:t>app.log</a:t>
            </a:r>
            <a:endParaRPr lang="en-US" sz="1400" b="1" dirty="0">
              <a:solidFill>
                <a:schemeClr val="tx1"/>
              </a:solidFill>
              <a:latin typeface="PT Mono"/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0157024">
            <a:off x="803" y="445930"/>
            <a:ext cx="229336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u="sng" dirty="0" smtClean="0">
                <a:solidFill>
                  <a:srgbClr val="FF0000"/>
                </a:solidFill>
                <a:latin typeface="Stencil"/>
                <a:ea typeface="Osaka"/>
                <a:cs typeface="Century Gothic"/>
              </a:rPr>
              <a:t>CASE SOLVED</a:t>
            </a:r>
            <a:endParaRPr lang="en-US" sz="2600" b="1" u="sng" dirty="0">
              <a:solidFill>
                <a:srgbClr val="FF0000"/>
              </a:solidFill>
              <a:latin typeface="Stencil"/>
              <a:ea typeface="Osaka"/>
              <a:cs typeface="Century Gothic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0" y="5631000"/>
            <a:ext cx="9144000" cy="1226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E20000"/>
                </a:solidFill>
              </a:rPr>
              <a:t>* Docker should not crash due to log-driver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Use default docker logging driver: json-driver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"/>
    </mc:Choice>
    <mc:Fallback xmlns="">
      <p:transition xmlns:p14="http://schemas.microsoft.com/office/powerpoint/2010/main" spd="slow" advTm="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#3: Huge lag due to 3 MB log messages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-&gt;tail </a:t>
            </a:r>
            <a:r>
              <a:rPr lang="en-US" sz="1500" i="1" dirty="0">
                <a:solidFill>
                  <a:schemeClr val="tx1"/>
                </a:solidFill>
              </a:rPr>
              <a:t>Input</a:t>
            </a:r>
            <a:r>
              <a:rPr lang="en-US" sz="1500" i="1" dirty="0" smtClean="0">
                <a:solidFill>
                  <a:schemeClr val="tx1"/>
                </a:solidFill>
              </a:rPr>
              <a:t>&lt;</a:t>
            </a:r>
            <a:r>
              <a:rPr lang="en-US" sz="1500" i="1" dirty="0">
                <a:solidFill>
                  <a:schemeClr val="tx1"/>
                </a:solidFill>
              </a:rPr>
              <a:t>-</a:t>
            </a:r>
            <a:r>
              <a:rPr lang="en-US" sz="1500" b="1" i="1" dirty="0" smtClean="0"/>
              <a:t/>
            </a:r>
            <a:br>
              <a:rPr lang="en-US" sz="1500" b="1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rot="20186473">
            <a:off x="2703418" y="1336445"/>
            <a:ext cx="2141068" cy="50926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Mono"/>
              </a:rPr>
              <a:t>-&gt;Streaming logs&lt;-</a:t>
            </a:r>
            <a:br>
              <a:rPr lang="en-US" sz="1400" dirty="0">
                <a:solidFill>
                  <a:schemeClr val="tx1"/>
                </a:solidFill>
                <a:latin typeface="PT Mono"/>
              </a:rPr>
            </a:br>
            <a:r>
              <a:rPr lang="en-US" sz="1400" b="1" dirty="0">
                <a:solidFill>
                  <a:schemeClr val="tx1"/>
                </a:solidFill>
                <a:latin typeface="PT Mono"/>
              </a:rPr>
              <a:t>tail –f </a:t>
            </a:r>
            <a:r>
              <a:rPr lang="en-US" sz="1400" b="1" dirty="0" smtClean="0">
                <a:solidFill>
                  <a:schemeClr val="tx1"/>
                </a:solidFill>
                <a:latin typeface="PT Mono"/>
              </a:rPr>
              <a:t>app.log</a:t>
            </a:r>
            <a:endParaRPr lang="en-US" sz="1400" b="1" dirty="0">
              <a:solidFill>
                <a:schemeClr val="tx1"/>
              </a:solidFill>
              <a:latin typeface="PT Mono"/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7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"/>
    </mc:Choice>
    <mc:Fallback xmlns="">
      <p:transition xmlns:p14="http://schemas.microsoft.com/office/powerpoint/2010/main" spd="slow" advTm="1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#3: </a:t>
            </a:r>
            <a:r>
              <a:rPr lang="en-US" sz="3800" b="1" dirty="0"/>
              <a:t>Huge lag </a:t>
            </a:r>
            <a:r>
              <a:rPr lang="en-US" sz="3800" b="1" dirty="0" smtClean="0"/>
              <a:t>due to 3 </a:t>
            </a:r>
            <a:r>
              <a:rPr lang="en-US" sz="3800" b="1" dirty="0"/>
              <a:t>MB log messages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-&gt;tail </a:t>
            </a:r>
            <a:r>
              <a:rPr lang="en-US" sz="1500" i="1" dirty="0">
                <a:solidFill>
                  <a:schemeClr val="tx1"/>
                </a:solidFill>
              </a:rPr>
              <a:t>Input</a:t>
            </a:r>
            <a:r>
              <a:rPr lang="en-US" sz="1500" i="1" dirty="0" smtClean="0">
                <a:solidFill>
                  <a:schemeClr val="tx1"/>
                </a:solidFill>
              </a:rPr>
              <a:t>&lt;</a:t>
            </a:r>
            <a:r>
              <a:rPr lang="en-US" sz="1500" i="1" dirty="0">
                <a:solidFill>
                  <a:schemeClr val="tx1"/>
                </a:solidFill>
              </a:rPr>
              <a:t>-</a:t>
            </a:r>
            <a:r>
              <a:rPr lang="en-US" sz="1500" b="1" i="1" dirty="0" smtClean="0"/>
              <a:t/>
            </a:r>
            <a:br>
              <a:rPr lang="en-US" sz="1500" b="1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solidFill>
            <a:srgbClr val="FFFF0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solidFill>
            <a:srgbClr val="FFFF0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rot="20186473">
            <a:off x="2703418" y="1336445"/>
            <a:ext cx="2141068" cy="50926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Mono"/>
              </a:rPr>
              <a:t>-&gt;Streaming logs&lt;-</a:t>
            </a:r>
            <a:br>
              <a:rPr lang="en-US" sz="1400" dirty="0">
                <a:solidFill>
                  <a:schemeClr val="tx1"/>
                </a:solidFill>
                <a:latin typeface="PT Mono"/>
              </a:rPr>
            </a:br>
            <a:r>
              <a:rPr lang="en-US" sz="1400" b="1" dirty="0">
                <a:solidFill>
                  <a:schemeClr val="tx1"/>
                </a:solidFill>
                <a:latin typeface="PT Mono"/>
              </a:rPr>
              <a:t>tail –f </a:t>
            </a:r>
            <a:r>
              <a:rPr lang="en-US" sz="1400" b="1" dirty="0" smtClean="0">
                <a:solidFill>
                  <a:schemeClr val="tx1"/>
                </a:solidFill>
                <a:latin typeface="PT Mono"/>
              </a:rPr>
              <a:t>app.log</a:t>
            </a:r>
            <a:endParaRPr lang="en-US" sz="1400" b="1" dirty="0">
              <a:solidFill>
                <a:schemeClr val="tx1"/>
              </a:solidFill>
              <a:latin typeface="PT Mono"/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236858">
            <a:off x="644361" y="4003571"/>
            <a:ext cx="2533233" cy="584776"/>
          </a:xfrm>
          <a:prstGeom prst="rect">
            <a:avLst/>
          </a:prstGeom>
          <a:solidFill>
            <a:srgbClr val="FF9190"/>
          </a:solidFill>
          <a:ln>
            <a:solidFill>
              <a:srgbClr val="F1BDB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Lucene Index Exceptions</a:t>
            </a:r>
            <a:r>
              <a:rPr lang="en-US" dirty="0"/>
              <a:t/>
            </a:r>
            <a:br>
              <a:rPr lang="en-US" dirty="0"/>
            </a:br>
            <a:r>
              <a:rPr lang="en-US" sz="1400" i="1" dirty="0" smtClean="0">
                <a:latin typeface=""/>
              </a:rPr>
              <a:t>-&gt;max message size: 32kb&lt;-</a:t>
            </a:r>
            <a:endParaRPr lang="en-US" sz="1400" i="1" dirty="0">
              <a:latin typeface=""/>
            </a:endParaRPr>
          </a:p>
        </p:txBody>
      </p:sp>
      <p:sp>
        <p:nvSpPr>
          <p:cNvPr id="22" name="TextBox 21"/>
          <p:cNvSpPr txBox="1"/>
          <p:nvPr/>
        </p:nvSpPr>
        <p:spPr>
          <a:xfrm rot="20236858">
            <a:off x="4861472" y="3647235"/>
            <a:ext cx="2074048" cy="800219"/>
          </a:xfrm>
          <a:prstGeom prst="rect">
            <a:avLst/>
          </a:prstGeom>
          <a:solidFill>
            <a:srgbClr val="FF9190"/>
          </a:solidFill>
          <a:ln>
            <a:solidFill>
              <a:srgbClr val="F1BDB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Retries msg 5 times</a:t>
            </a:r>
            <a:br>
              <a:rPr lang="en-US" dirty="0" smtClean="0"/>
            </a:br>
            <a:r>
              <a:rPr lang="en-US" sz="1400" dirty="0" smtClean="0"/>
              <a:t>with 30 second wait</a:t>
            </a:r>
          </a:p>
          <a:p>
            <a:pPr algn="ctr"/>
            <a:r>
              <a:rPr lang="en-US" sz="1400" dirty="0" smtClean="0">
                <a:latin typeface=""/>
              </a:rPr>
              <a:t>&amp; finally it is</a:t>
            </a:r>
            <a:r>
              <a:rPr lang="en-US" sz="1400" i="1" dirty="0" smtClean="0">
                <a:latin typeface=""/>
              </a:rPr>
              <a:t> </a:t>
            </a:r>
            <a:r>
              <a:rPr lang="en-US" sz="1400" b="1" i="1" dirty="0" smtClean="0">
                <a:latin typeface=""/>
              </a:rPr>
              <a:t>discarded</a:t>
            </a:r>
            <a:endParaRPr lang="en-US" sz="1400" b="1" i="1" dirty="0">
              <a:latin typeface="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5592746"/>
            <a:ext cx="9144000" cy="126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b="1" dirty="0" smtClean="0">
                <a:solidFill>
                  <a:srgbClr val="E20000"/>
                </a:solidFill>
              </a:rPr>
              <a:t>Unable to index huge log messages!</a:t>
            </a:r>
          </a:p>
        </p:txBody>
      </p:sp>
    </p:spTree>
    <p:extLst>
      <p:ext uri="{BB962C8B-B14F-4D97-AF65-F5344CB8AC3E}">
        <p14:creationId xmlns:p14="http://schemas.microsoft.com/office/powerpoint/2010/main" val="23836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"/>
    </mc:Choice>
    <mc:Fallback xmlns="">
      <p:transition xmlns:p14="http://schemas.microsoft.com/office/powerpoint/2010/main" spd="slow" advTm="2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#3: </a:t>
            </a:r>
            <a:r>
              <a:rPr lang="en-US" sz="3800" b="1" dirty="0"/>
              <a:t>Huge lag </a:t>
            </a:r>
            <a:r>
              <a:rPr lang="en-US" sz="3800" b="1" dirty="0" smtClean="0"/>
              <a:t>due to 3 </a:t>
            </a:r>
            <a:r>
              <a:rPr lang="en-US" sz="3800" b="1" dirty="0"/>
              <a:t>MB log messages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-&gt;tail </a:t>
            </a:r>
            <a:r>
              <a:rPr lang="en-US" sz="1500" i="1" dirty="0">
                <a:solidFill>
                  <a:schemeClr val="tx1"/>
                </a:solidFill>
              </a:rPr>
              <a:t>Input</a:t>
            </a:r>
            <a:r>
              <a:rPr lang="en-US" sz="1500" i="1" dirty="0" smtClean="0">
                <a:solidFill>
                  <a:schemeClr val="tx1"/>
                </a:solidFill>
              </a:rPr>
              <a:t>&lt;</a:t>
            </a:r>
            <a:r>
              <a:rPr lang="en-US" sz="1500" i="1" dirty="0">
                <a:solidFill>
                  <a:schemeClr val="tx1"/>
                </a:solidFill>
              </a:rPr>
              <a:t>-</a:t>
            </a:r>
            <a:r>
              <a:rPr lang="en-US" sz="1500" b="1" i="1" dirty="0" smtClean="0"/>
              <a:t/>
            </a:r>
            <a:br>
              <a:rPr lang="en-US" sz="1500" b="1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rot="20186473">
            <a:off x="2703418" y="1336445"/>
            <a:ext cx="2141068" cy="50926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Mono"/>
              </a:rPr>
              <a:t>-&gt;Streaming logs&lt;-</a:t>
            </a:r>
            <a:br>
              <a:rPr lang="en-US" sz="1400" dirty="0">
                <a:solidFill>
                  <a:schemeClr val="tx1"/>
                </a:solidFill>
                <a:latin typeface="PT Mono"/>
              </a:rPr>
            </a:br>
            <a:r>
              <a:rPr lang="en-US" sz="1400" b="1" dirty="0">
                <a:solidFill>
                  <a:schemeClr val="tx1"/>
                </a:solidFill>
                <a:latin typeface="PT Mono"/>
              </a:rPr>
              <a:t>tail –f </a:t>
            </a:r>
            <a:r>
              <a:rPr lang="en-US" sz="1400" b="1" dirty="0" smtClean="0">
                <a:solidFill>
                  <a:schemeClr val="tx1"/>
                </a:solidFill>
                <a:latin typeface="PT Mono"/>
              </a:rPr>
              <a:t>app.log</a:t>
            </a:r>
            <a:endParaRPr lang="en-US" sz="1400" b="1" dirty="0">
              <a:solidFill>
                <a:schemeClr val="tx1"/>
              </a:solidFill>
              <a:latin typeface="PT Mono"/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0" y="5592746"/>
            <a:ext cx="9144000" cy="1265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strike="sngStrike" dirty="0">
                <a:solidFill>
                  <a:srgbClr val="FF0000"/>
                </a:solidFill>
              </a:rPr>
              <a:t>Unable to index huge log messages</a:t>
            </a:r>
            <a:r>
              <a:rPr lang="en-US" sz="2800" b="1" strike="sngStrike" dirty="0" smtClean="0">
                <a:solidFill>
                  <a:srgbClr val="FF0000"/>
                </a:solidFill>
              </a:rPr>
              <a:t>!</a:t>
            </a:r>
            <a:endParaRPr lang="en-US" sz="2800" b="1" strike="sngStrike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Able to index small log messages!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236858">
            <a:off x="644361" y="4003571"/>
            <a:ext cx="2533233" cy="5847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trike="sngStrike" dirty="0" smtClean="0"/>
              <a:t>Lucene Index Exceptions</a:t>
            </a:r>
            <a:r>
              <a:rPr lang="en-US" strike="sngStrike" dirty="0"/>
              <a:t/>
            </a:r>
            <a:br>
              <a:rPr lang="en-US" strike="sngStrike" dirty="0"/>
            </a:br>
            <a:r>
              <a:rPr lang="en-US" sz="1400" i="1" strike="sngStrike" dirty="0" smtClean="0">
                <a:latin typeface=""/>
              </a:rPr>
              <a:t>-&gt;max message size: 32kb&lt;-</a:t>
            </a:r>
            <a:endParaRPr lang="en-US" sz="1400" i="1" strike="sngStrike" dirty="0">
              <a:latin typeface=""/>
            </a:endParaRPr>
          </a:p>
        </p:txBody>
      </p:sp>
      <p:sp>
        <p:nvSpPr>
          <p:cNvPr id="22" name="TextBox 21"/>
          <p:cNvSpPr txBox="1"/>
          <p:nvPr/>
        </p:nvSpPr>
        <p:spPr>
          <a:xfrm rot="20236858">
            <a:off x="4861472" y="3647235"/>
            <a:ext cx="2074048" cy="8002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trike="sngStrike" dirty="0" smtClean="0"/>
              <a:t>Retries msg 5 times</a:t>
            </a:r>
            <a:br>
              <a:rPr lang="en-US" strike="sngStrike" dirty="0" smtClean="0"/>
            </a:br>
            <a:r>
              <a:rPr lang="en-US" sz="1400" strike="sngStrike" dirty="0" smtClean="0"/>
              <a:t>with 30 second wait</a:t>
            </a:r>
          </a:p>
          <a:p>
            <a:pPr algn="ctr"/>
            <a:r>
              <a:rPr lang="en-US" sz="1400" strike="sngStrike" dirty="0" smtClean="0">
                <a:latin typeface=""/>
              </a:rPr>
              <a:t>&amp; finally it is</a:t>
            </a:r>
            <a:r>
              <a:rPr lang="en-US" sz="1400" i="1" strike="sngStrike" dirty="0" smtClean="0">
                <a:latin typeface=""/>
              </a:rPr>
              <a:t> </a:t>
            </a:r>
            <a:r>
              <a:rPr lang="en-US" sz="1400" b="1" i="1" strike="sngStrike" dirty="0" smtClean="0">
                <a:latin typeface=""/>
              </a:rPr>
              <a:t>discarded</a:t>
            </a:r>
            <a:endParaRPr lang="en-US" sz="1400" b="1" i="1" strike="sngStrike" dirty="0">
              <a:latin typeface=""/>
            </a:endParaRPr>
          </a:p>
        </p:txBody>
      </p:sp>
      <p:sp>
        <p:nvSpPr>
          <p:cNvPr id="17" name="TextBox 16"/>
          <p:cNvSpPr txBox="1"/>
          <p:nvPr/>
        </p:nvSpPr>
        <p:spPr>
          <a:xfrm rot="20154217">
            <a:off x="2786902" y="1294519"/>
            <a:ext cx="1479892" cy="646331"/>
          </a:xfrm>
          <a:prstGeom prst="rect">
            <a:avLst/>
          </a:prstGeom>
          <a:solidFill>
            <a:srgbClr val="C1E300"/>
          </a:solidFill>
          <a:ln>
            <a:solidFill>
              <a:srgbClr val="C1E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Truncate msg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fields &gt; 8kb</a:t>
            </a:r>
            <a:endParaRPr lang="en-US" sz="1400" b="1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 rot="20157024">
            <a:off x="803" y="445930"/>
            <a:ext cx="229336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u="sng" dirty="0" smtClean="0">
                <a:solidFill>
                  <a:srgbClr val="FF0000"/>
                </a:solidFill>
                <a:latin typeface="Stencil"/>
                <a:ea typeface="Osaka"/>
                <a:cs typeface="Century Gothic"/>
              </a:rPr>
              <a:t>CASE SOLVED</a:t>
            </a:r>
            <a:endParaRPr lang="en-US" sz="2600" b="1" u="sng" dirty="0">
              <a:solidFill>
                <a:srgbClr val="FF0000"/>
              </a:solidFill>
              <a:latin typeface="Stencil"/>
              <a:ea typeface="Osak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7255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"/>
    </mc:Choice>
    <mc:Fallback xmlns="">
      <p:transition xmlns:p14="http://schemas.microsoft.com/office/powerpoint/2010/main" spd="slow" advTm="2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</a:t>
            </a:r>
            <a:r>
              <a:rPr lang="en-US" sz="3800" b="1" dirty="0" smtClean="0"/>
              <a:t>4: </a:t>
            </a:r>
            <a:r>
              <a:rPr lang="en-US" sz="3800" b="1" dirty="0"/>
              <a:t>Inconsistent s</a:t>
            </a:r>
            <a:r>
              <a:rPr lang="en-US" sz="3800" b="1" dirty="0" smtClean="0"/>
              <a:t>chema problem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0764" y="1340085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docker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10764" y="2632456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APP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45" name="Right Arrow 44"/>
          <p:cNvSpPr/>
          <p:nvPr/>
        </p:nvSpPr>
        <p:spPr>
          <a:xfrm>
            <a:off x="2731627" y="2625456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rot="20186473">
            <a:off x="892174" y="3596005"/>
            <a:ext cx="2262224" cy="3602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apps </a:t>
            </a:r>
            <a:r>
              <a:rPr lang="en-US" dirty="0" smtClean="0">
                <a:solidFill>
                  <a:schemeClr val="tx1"/>
                </a:solidFill>
              </a:rPr>
              <a:t>on-boarded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639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"/>
    </mc:Choice>
    <mc:Fallback xmlns="">
      <p:transition xmlns:p14="http://schemas.microsoft.com/office/powerpoint/2010/main" spd="slow" advTm="1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</a:t>
            </a:r>
            <a:r>
              <a:rPr lang="en-US" sz="3800" b="1" dirty="0" smtClean="0"/>
              <a:t>4: </a:t>
            </a:r>
            <a:r>
              <a:rPr lang="en-US" sz="3800" b="1" dirty="0"/>
              <a:t>Inconsistent s</a:t>
            </a:r>
            <a:r>
              <a:rPr lang="en-US" sz="3800" b="1" dirty="0" smtClean="0"/>
              <a:t>chema problem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0764" y="1340085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docker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Unhappy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10764" y="2632456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APP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45" name="Right Arrow 44"/>
          <p:cNvSpPr/>
          <p:nvPr/>
        </p:nvSpPr>
        <p:spPr>
          <a:xfrm>
            <a:off x="2731627" y="2625456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20186473">
            <a:off x="892174" y="3596005"/>
            <a:ext cx="2262224" cy="3602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apps </a:t>
            </a:r>
            <a:r>
              <a:rPr lang="en-US" dirty="0" smtClean="0">
                <a:solidFill>
                  <a:schemeClr val="tx1"/>
                </a:solidFill>
              </a:rPr>
              <a:t>on-boarded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6" name="TextBox 15"/>
          <p:cNvSpPr txBox="1"/>
          <p:nvPr/>
        </p:nvSpPr>
        <p:spPr>
          <a:xfrm rot="20198353">
            <a:off x="935871" y="4082657"/>
            <a:ext cx="2507417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App1: {“status”: true}</a:t>
            </a:r>
          </a:p>
          <a:p>
            <a:r>
              <a:rPr lang="en-US" sz="1600" dirty="0" smtClean="0"/>
              <a:t>App2: {“status”: "success"}</a:t>
            </a:r>
          </a:p>
          <a:p>
            <a:r>
              <a:rPr lang="en-US" sz="1600" dirty="0" smtClean="0"/>
              <a:t>App3: {“status”: 1}</a:t>
            </a:r>
          </a:p>
        </p:txBody>
      </p:sp>
      <p:sp>
        <p:nvSpPr>
          <p:cNvPr id="17" name="TextBox 16"/>
          <p:cNvSpPr txBox="1"/>
          <p:nvPr/>
        </p:nvSpPr>
        <p:spPr>
          <a:xfrm rot="20236858">
            <a:off x="3679006" y="4332292"/>
            <a:ext cx="2124016" cy="584776"/>
          </a:xfrm>
          <a:prstGeom prst="rect">
            <a:avLst/>
          </a:prstGeom>
          <a:solidFill>
            <a:srgbClr val="FF9190"/>
          </a:solidFill>
          <a:ln>
            <a:solidFill>
              <a:srgbClr val="F1BDB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Schema Exceptions</a:t>
            </a:r>
            <a:r>
              <a:rPr lang="en-US" dirty="0"/>
              <a:t/>
            </a:r>
            <a:br>
              <a:rPr lang="en-US" dirty="0"/>
            </a:br>
            <a:r>
              <a:rPr lang="en-US" sz="1400" i="1" dirty="0" smtClean="0">
                <a:latin typeface=""/>
              </a:rPr>
              <a:t>-&gt;data-type mismatch&lt;-</a:t>
            </a:r>
            <a:endParaRPr lang="en-US" sz="1400" i="1" dirty="0">
              <a:latin typeface=""/>
            </a:endParaRPr>
          </a:p>
        </p:txBody>
      </p:sp>
      <p:sp>
        <p:nvSpPr>
          <p:cNvPr id="18" name="TextBox 17"/>
          <p:cNvSpPr txBox="1"/>
          <p:nvPr/>
        </p:nvSpPr>
        <p:spPr>
          <a:xfrm rot="20236858">
            <a:off x="6538688" y="3842142"/>
            <a:ext cx="2074048" cy="800219"/>
          </a:xfrm>
          <a:prstGeom prst="rect">
            <a:avLst/>
          </a:prstGeom>
          <a:solidFill>
            <a:srgbClr val="FF9190"/>
          </a:solidFill>
          <a:ln>
            <a:solidFill>
              <a:srgbClr val="F1BDB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Retries msg 5 times</a:t>
            </a:r>
            <a:br>
              <a:rPr lang="en-US" dirty="0" smtClean="0"/>
            </a:br>
            <a:r>
              <a:rPr lang="en-US" sz="1400" dirty="0" smtClean="0"/>
              <a:t>with 30 second wait</a:t>
            </a:r>
          </a:p>
          <a:p>
            <a:pPr algn="ctr"/>
            <a:r>
              <a:rPr lang="en-US" sz="1400" dirty="0" smtClean="0">
                <a:latin typeface=""/>
              </a:rPr>
              <a:t>&amp; finally it is</a:t>
            </a:r>
            <a:r>
              <a:rPr lang="en-US" sz="1400" i="1" dirty="0" smtClean="0">
                <a:latin typeface=""/>
              </a:rPr>
              <a:t> </a:t>
            </a:r>
            <a:r>
              <a:rPr lang="en-US" sz="1400" b="1" i="1" dirty="0" smtClean="0">
                <a:latin typeface=""/>
              </a:rPr>
              <a:t>discarded</a:t>
            </a:r>
            <a:endParaRPr lang="en-US" sz="1400" b="1" i="1" dirty="0">
              <a:latin typeface="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0" y="5592746"/>
            <a:ext cx="9144000" cy="1265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00FF"/>
                </a:solidFill>
              </a:rPr>
              <a:t>Elasticsearch maps field data-type for every key</a:t>
            </a:r>
            <a:r>
              <a:rPr lang="en-US" sz="2800" b="1" dirty="0" smtClean="0">
                <a:solidFill>
                  <a:srgbClr val="0000FF"/>
                </a:solidFill>
              </a:rPr>
              <a:t>!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1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xmlns:p14="http://schemas.microsoft.com/office/powerpoint/2010/main" spd="slow" advTm="1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</a:t>
            </a:r>
            <a:r>
              <a:rPr lang="en-US" sz="3800" b="1" dirty="0" smtClean="0"/>
              <a:t>4: </a:t>
            </a:r>
            <a:r>
              <a:rPr lang="en-US" sz="3800" b="1" dirty="0"/>
              <a:t>Inconsistent s</a:t>
            </a:r>
            <a:r>
              <a:rPr lang="en-US" sz="3800" b="1" dirty="0" smtClean="0"/>
              <a:t>chema problem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0764" y="1340085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docker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10764" y="2632456"/>
            <a:ext cx="1820863" cy="104591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APP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45" name="Right Arrow 44"/>
          <p:cNvSpPr/>
          <p:nvPr/>
        </p:nvSpPr>
        <p:spPr>
          <a:xfrm>
            <a:off x="2731627" y="2625456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20186473">
            <a:off x="892174" y="3596005"/>
            <a:ext cx="2262224" cy="3602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apps </a:t>
            </a:r>
            <a:r>
              <a:rPr lang="en-US" dirty="0" smtClean="0">
                <a:solidFill>
                  <a:schemeClr val="tx1"/>
                </a:solidFill>
              </a:rPr>
              <a:t>on-boarded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6" name="TextBox 15"/>
          <p:cNvSpPr txBox="1"/>
          <p:nvPr/>
        </p:nvSpPr>
        <p:spPr>
          <a:xfrm rot="20198353">
            <a:off x="935871" y="4082657"/>
            <a:ext cx="2507417" cy="830997"/>
          </a:xfrm>
          <a:prstGeom prst="rect">
            <a:avLst/>
          </a:prstGeom>
          <a:solidFill>
            <a:srgbClr val="C1E300"/>
          </a:solidFill>
          <a:ln>
            <a:solidFill>
              <a:srgbClr val="C1E3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App1: {“status”: “true”}</a:t>
            </a:r>
          </a:p>
          <a:p>
            <a:r>
              <a:rPr lang="en-US" sz="1600" dirty="0" smtClean="0"/>
              <a:t>App2: {“status”: "success"}</a:t>
            </a:r>
          </a:p>
          <a:p>
            <a:r>
              <a:rPr lang="en-US" sz="1600" dirty="0" smtClean="0"/>
              <a:t>App3: {“status”: “1”}</a:t>
            </a:r>
          </a:p>
        </p:txBody>
      </p:sp>
      <p:sp>
        <p:nvSpPr>
          <p:cNvPr id="17" name="TextBox 16"/>
          <p:cNvSpPr txBox="1"/>
          <p:nvPr/>
        </p:nvSpPr>
        <p:spPr>
          <a:xfrm rot="20236858">
            <a:off x="3679006" y="4332292"/>
            <a:ext cx="2124016" cy="584776"/>
          </a:xfrm>
          <a:prstGeom prst="rect">
            <a:avLst/>
          </a:prstGeom>
          <a:solidFill>
            <a:srgbClr val="FF9190"/>
          </a:solidFill>
          <a:ln>
            <a:solidFill>
              <a:srgbClr val="F1BDB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trike="sngStrike" dirty="0" smtClean="0"/>
              <a:t>Schema Exceptions</a:t>
            </a:r>
            <a:r>
              <a:rPr lang="en-US" strike="sngStrike" dirty="0"/>
              <a:t/>
            </a:r>
            <a:br>
              <a:rPr lang="en-US" strike="sngStrike" dirty="0"/>
            </a:br>
            <a:r>
              <a:rPr lang="en-US" sz="1400" i="1" strike="sngStrike" dirty="0" smtClean="0">
                <a:latin typeface=""/>
              </a:rPr>
              <a:t>-&gt;data-type mismatch&lt;-</a:t>
            </a:r>
            <a:endParaRPr lang="en-US" sz="1400" i="1" strike="sngStrike" dirty="0">
              <a:latin typeface=""/>
            </a:endParaRPr>
          </a:p>
        </p:txBody>
      </p:sp>
      <p:sp>
        <p:nvSpPr>
          <p:cNvPr id="18" name="TextBox 17"/>
          <p:cNvSpPr txBox="1"/>
          <p:nvPr/>
        </p:nvSpPr>
        <p:spPr>
          <a:xfrm rot="20236858">
            <a:off x="6538688" y="3842142"/>
            <a:ext cx="2074048" cy="800219"/>
          </a:xfrm>
          <a:prstGeom prst="rect">
            <a:avLst/>
          </a:prstGeom>
          <a:solidFill>
            <a:srgbClr val="FF9190"/>
          </a:solidFill>
          <a:ln>
            <a:solidFill>
              <a:srgbClr val="F1BDB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trike="sngStrike" dirty="0" smtClean="0"/>
              <a:t>Retries msg 5 times</a:t>
            </a:r>
            <a:br>
              <a:rPr lang="en-US" strike="sngStrike" dirty="0" smtClean="0"/>
            </a:br>
            <a:r>
              <a:rPr lang="en-US" sz="1400" strike="sngStrike" dirty="0" smtClean="0"/>
              <a:t>with 30 second wait</a:t>
            </a:r>
          </a:p>
          <a:p>
            <a:pPr algn="ctr"/>
            <a:r>
              <a:rPr lang="en-US" sz="1400" strike="sngStrike" dirty="0" smtClean="0">
                <a:latin typeface=""/>
              </a:rPr>
              <a:t>&amp; finally it is</a:t>
            </a:r>
            <a:r>
              <a:rPr lang="en-US" sz="1400" i="1" strike="sngStrike" dirty="0" smtClean="0">
                <a:latin typeface=""/>
              </a:rPr>
              <a:t> </a:t>
            </a:r>
            <a:r>
              <a:rPr lang="en-US" sz="1400" b="1" i="1" strike="sngStrike" dirty="0" smtClean="0">
                <a:latin typeface=""/>
              </a:rPr>
              <a:t>discarded</a:t>
            </a:r>
            <a:endParaRPr lang="en-US" sz="1400" b="1" i="1" strike="sngStrike" dirty="0">
              <a:latin typeface="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0" y="5592746"/>
            <a:ext cx="9144000" cy="1265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Elasticsearch maps field data-type for every key!</a:t>
            </a:r>
          </a:p>
        </p:txBody>
      </p:sp>
      <p:sp>
        <p:nvSpPr>
          <p:cNvPr id="20" name="TextBox 19"/>
          <p:cNvSpPr txBox="1"/>
          <p:nvPr/>
        </p:nvSpPr>
        <p:spPr>
          <a:xfrm rot="20157024">
            <a:off x="803" y="445930"/>
            <a:ext cx="229336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u="sng" dirty="0" smtClean="0">
                <a:solidFill>
                  <a:srgbClr val="FF0000"/>
                </a:solidFill>
                <a:latin typeface="Stencil"/>
                <a:ea typeface="Osaka"/>
                <a:cs typeface="Century Gothic"/>
              </a:rPr>
              <a:t>CASE SOLVED</a:t>
            </a:r>
            <a:endParaRPr lang="en-US" sz="2600" b="1" u="sng" dirty="0">
              <a:solidFill>
                <a:srgbClr val="FF0000"/>
              </a:solidFill>
              <a:latin typeface="Stencil"/>
              <a:ea typeface="Osak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969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"/>
    </mc:Choice>
    <mc:Fallback xmlns="">
      <p:transition xmlns:p14="http://schemas.microsoft.com/office/powerpoint/2010/main" spd="slow" advTm="1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</a:t>
            </a:r>
            <a:r>
              <a:rPr lang="en-US" sz="3800" b="1" dirty="0"/>
              <a:t>5: </a:t>
            </a:r>
            <a:r>
              <a:rPr lang="en-US" sz="3800" b="1" dirty="0" smtClean="0"/>
              <a:t>Journal/Buffer utilization too </a:t>
            </a:r>
            <a:r>
              <a:rPr lang="en-US" sz="3800" b="1" dirty="0"/>
              <a:t>high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0764" y="1340085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docker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Unhappy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10764" y="2632456"/>
            <a:ext cx="1820863" cy="104591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APP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45" name="Right Arrow 44"/>
          <p:cNvSpPr/>
          <p:nvPr/>
        </p:nvSpPr>
        <p:spPr>
          <a:xfrm>
            <a:off x="2731627" y="2625456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20186473">
            <a:off x="468823" y="2660530"/>
            <a:ext cx="1448838" cy="360295"/>
          </a:xfrm>
          <a:prstGeom prst="roundRect">
            <a:avLst>
              <a:gd name="adj" fmla="val 0"/>
            </a:avLst>
          </a:prstGeom>
          <a:solidFill>
            <a:srgbClr val="FF9190"/>
          </a:solidFill>
          <a:ln>
            <a:solidFill>
              <a:srgbClr val="FF919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Huge buffer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0" name="Rounded Rectangle 19"/>
          <p:cNvSpPr/>
          <p:nvPr/>
        </p:nvSpPr>
        <p:spPr>
          <a:xfrm rot="20186473">
            <a:off x="468822" y="1396737"/>
            <a:ext cx="1448838" cy="360295"/>
          </a:xfrm>
          <a:prstGeom prst="roundRect">
            <a:avLst>
              <a:gd name="adj" fmla="val 0"/>
            </a:avLst>
          </a:prstGeom>
          <a:solidFill>
            <a:srgbClr val="FF9190"/>
          </a:solidFill>
          <a:ln>
            <a:solidFill>
              <a:srgbClr val="FF919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Huge buffer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2" name="TextBox 21"/>
          <p:cNvSpPr txBox="1"/>
          <p:nvPr/>
        </p:nvSpPr>
        <p:spPr>
          <a:xfrm rot="20180921">
            <a:off x="5229940" y="4095008"/>
            <a:ext cx="3631711" cy="523220"/>
          </a:xfrm>
          <a:prstGeom prst="rect">
            <a:avLst/>
          </a:prstGeom>
          <a:solidFill>
            <a:srgbClr val="FF9190"/>
          </a:solidFill>
          <a:ln>
            <a:solidFill>
              <a:srgbClr val="FF91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PT Mono"/>
              </a:rPr>
              <a:t>Journal directory:</a:t>
            </a:r>
            <a:r>
              <a:rPr lang="en-US" sz="1400" dirty="0" smtClean="0">
                <a:latin typeface="PT Mono"/>
              </a:rPr>
              <a:t/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/var/lib/graylog-server/journal/</a:t>
            </a:r>
            <a:endParaRPr lang="en-US" sz="1400" dirty="0">
              <a:latin typeface="PT Mono"/>
            </a:endParaRPr>
          </a:p>
        </p:txBody>
      </p:sp>
      <p:sp>
        <p:nvSpPr>
          <p:cNvPr id="24" name="Rounded Rectangle 23"/>
          <p:cNvSpPr/>
          <p:nvPr/>
        </p:nvSpPr>
        <p:spPr>
          <a:xfrm rot="20186473">
            <a:off x="3332615" y="1851413"/>
            <a:ext cx="2262224" cy="3602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Two days retention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0" y="5592746"/>
            <a:ext cx="9144000" cy="1265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E20000"/>
                </a:solidFill>
              </a:rPr>
              <a:t>Q. Are buffers at each level necessary?</a:t>
            </a:r>
          </a:p>
        </p:txBody>
      </p:sp>
    </p:spTree>
    <p:extLst>
      <p:ext uri="{BB962C8B-B14F-4D97-AF65-F5344CB8AC3E}">
        <p14:creationId xmlns:p14="http://schemas.microsoft.com/office/powerpoint/2010/main" val="1228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"/>
    </mc:Choice>
    <mc:Fallback xmlns="">
      <p:transition xmlns:p14="http://schemas.microsoft.com/office/powerpoint/2010/main" spd="slow" advTm="2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</a:t>
            </a:r>
            <a:r>
              <a:rPr lang="en-US" sz="3800" b="1" dirty="0"/>
              <a:t>5: </a:t>
            </a:r>
            <a:r>
              <a:rPr lang="en-US" sz="3800" b="1" dirty="0" smtClean="0"/>
              <a:t>Journal/Buffer utilization too </a:t>
            </a:r>
            <a:r>
              <a:rPr lang="en-US" sz="3800" b="1" dirty="0"/>
              <a:t>high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0764" y="1340085"/>
            <a:ext cx="1820863" cy="104591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docker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10764" y="2632456"/>
            <a:ext cx="1820863" cy="104591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APP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45" name="Right Arrow 44"/>
          <p:cNvSpPr/>
          <p:nvPr/>
        </p:nvSpPr>
        <p:spPr>
          <a:xfrm>
            <a:off x="2731627" y="2625456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20186473">
            <a:off x="462305" y="2629279"/>
            <a:ext cx="1605214" cy="360295"/>
          </a:xfrm>
          <a:prstGeom prst="roundRect">
            <a:avLst>
              <a:gd name="adj" fmla="val 0"/>
            </a:avLst>
          </a:prstGeom>
          <a:solidFill>
            <a:srgbClr val="C1E300"/>
          </a:solidFill>
          <a:ln>
            <a:solidFill>
              <a:srgbClr val="C1E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 disabled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0" name="Rounded Rectangle 19"/>
          <p:cNvSpPr/>
          <p:nvPr/>
        </p:nvSpPr>
        <p:spPr>
          <a:xfrm rot="20186473">
            <a:off x="462271" y="1365324"/>
            <a:ext cx="1606026" cy="360295"/>
          </a:xfrm>
          <a:prstGeom prst="roundRect">
            <a:avLst>
              <a:gd name="adj" fmla="val 0"/>
            </a:avLst>
          </a:prstGeom>
          <a:solidFill>
            <a:srgbClr val="C1E300"/>
          </a:solidFill>
          <a:ln>
            <a:solidFill>
              <a:srgbClr val="C1E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Buffer disabled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 rot="20186473">
            <a:off x="3332615" y="1851413"/>
            <a:ext cx="2262224" cy="3602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Two days retention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0" y="5592746"/>
            <a:ext cx="9144000" cy="1265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E20000"/>
                </a:solidFill>
              </a:rPr>
              <a:t>Q. Are buffers at each level necessary?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Ans. No. Log files &amp; Kafka retention is enough.</a:t>
            </a:r>
          </a:p>
        </p:txBody>
      </p:sp>
      <p:sp>
        <p:nvSpPr>
          <p:cNvPr id="21" name="Rounded Rectangle 20"/>
          <p:cNvSpPr/>
          <p:nvPr/>
        </p:nvSpPr>
        <p:spPr>
          <a:xfrm rot="20186473">
            <a:off x="6620885" y="3888644"/>
            <a:ext cx="1771770" cy="360295"/>
          </a:xfrm>
          <a:prstGeom prst="roundRect">
            <a:avLst>
              <a:gd name="adj" fmla="val 0"/>
            </a:avLst>
          </a:prstGeom>
          <a:solidFill>
            <a:srgbClr val="C1E300"/>
          </a:solidFill>
          <a:ln>
            <a:solidFill>
              <a:srgbClr val="C1E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Journal disabled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 rot="20157024">
            <a:off x="803" y="445930"/>
            <a:ext cx="229336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u="sng" dirty="0" smtClean="0">
                <a:solidFill>
                  <a:srgbClr val="FF0000"/>
                </a:solidFill>
                <a:latin typeface="Stencil"/>
                <a:ea typeface="Osaka"/>
                <a:cs typeface="Century Gothic"/>
              </a:rPr>
              <a:t>CASE SOLVED</a:t>
            </a:r>
            <a:endParaRPr lang="en-US" sz="2600" b="1" u="sng" dirty="0">
              <a:solidFill>
                <a:srgbClr val="FF0000"/>
              </a:solidFill>
              <a:latin typeface="Stencil"/>
              <a:ea typeface="Osak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6979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"/>
    </mc:Choice>
    <mc:Fallback xmlns="">
      <p:transition xmlns:p14="http://schemas.microsoft.com/office/powerpoint/2010/main" spd="slow" advTm="3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Ola Logging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4038"/>
            <a:ext cx="8229600" cy="3892125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262626"/>
                </a:solidFill>
              </a:rPr>
              <a:t>Volume: </a:t>
            </a:r>
            <a:r>
              <a:rPr lang="en-US" sz="3400" dirty="0">
                <a:solidFill>
                  <a:srgbClr val="262626"/>
                </a:solidFill>
              </a:rPr>
              <a:t>Billion+ logs per </a:t>
            </a:r>
            <a:r>
              <a:rPr lang="en-US" sz="3400" dirty="0" smtClean="0">
                <a:solidFill>
                  <a:srgbClr val="262626"/>
                </a:solidFill>
              </a:rPr>
              <a:t>day</a:t>
            </a:r>
          </a:p>
          <a:p>
            <a:r>
              <a:rPr lang="en-US" sz="3400" b="1" dirty="0">
                <a:solidFill>
                  <a:srgbClr val="262626"/>
                </a:solidFill>
              </a:rPr>
              <a:t>Velocity: </a:t>
            </a:r>
            <a:r>
              <a:rPr lang="en-US" sz="3400" dirty="0">
                <a:solidFill>
                  <a:srgbClr val="262626"/>
                </a:solidFill>
              </a:rPr>
              <a:t>100k+ messages per sec</a:t>
            </a:r>
            <a:endParaRPr lang="en-US" sz="3400" dirty="0" smtClean="0">
              <a:solidFill>
                <a:srgbClr val="262626"/>
              </a:solidFill>
            </a:endParaRPr>
          </a:p>
          <a:p>
            <a:r>
              <a:rPr lang="en-US" sz="3400" b="1" dirty="0">
                <a:solidFill>
                  <a:srgbClr val="262626"/>
                </a:solidFill>
              </a:rPr>
              <a:t>Variety: </a:t>
            </a:r>
            <a:r>
              <a:rPr lang="en-US" sz="3400" dirty="0">
                <a:solidFill>
                  <a:srgbClr val="262626"/>
                </a:solidFill>
              </a:rPr>
              <a:t>Hundreds of micro-</a:t>
            </a:r>
            <a:r>
              <a:rPr lang="en-US" sz="3400" dirty="0" smtClean="0">
                <a:solidFill>
                  <a:srgbClr val="262626"/>
                </a:solidFill>
              </a:rPr>
              <a:t>services</a:t>
            </a:r>
          </a:p>
          <a:p>
            <a:pPr marL="0" indent="0">
              <a:buNone/>
            </a:pPr>
            <a:endParaRPr lang="en-US" sz="3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"/>
    </mc:Choice>
    <mc:Fallback xmlns="">
      <p:transition xmlns:p14="http://schemas.microsoft.com/office/powerpoint/2010/main" spd="slow" advTm="6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#6: Missing/delayed docker logs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0764" y="1677174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i="1" dirty="0" smtClean="0">
                <a:solidFill>
                  <a:schemeClr val="tx1"/>
                </a:solidFill>
              </a:rPr>
              <a:t>log files&lt;-</a:t>
            </a:r>
            <a:endParaRPr lang="en-US" sz="15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</p:spTree>
    <p:extLst>
      <p:ext uri="{BB962C8B-B14F-4D97-AF65-F5344CB8AC3E}">
        <p14:creationId xmlns:p14="http://schemas.microsoft.com/office/powerpoint/2010/main" val="77381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"/>
    </mc:Choice>
    <mc:Fallback xmlns="">
      <p:transition xmlns:p14="http://schemas.microsoft.com/office/powerpoint/2010/main" spd="slow" advTm="2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#6: Missing/delayed docker logs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Unhappy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0" y="5592746"/>
            <a:ext cx="9144000" cy="1265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E20000"/>
                </a:solidFill>
              </a:rPr>
              <a:t>Slow plugin, adding CPU/RAM did not help!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764" y="1677174"/>
            <a:ext cx="1820863" cy="1045917"/>
          </a:xfrm>
          <a:prstGeom prst="roundRect">
            <a:avLst/>
          </a:prstGeom>
          <a:solidFill>
            <a:srgbClr val="FF4E48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i="1" dirty="0" smtClean="0">
                <a:solidFill>
                  <a:schemeClr val="tx1"/>
                </a:solidFill>
              </a:rPr>
              <a:t>log files&lt;-</a:t>
            </a:r>
            <a:endParaRPr lang="en-US" sz="1500" b="1" dirty="0"/>
          </a:p>
        </p:txBody>
      </p:sp>
      <p:sp>
        <p:nvSpPr>
          <p:cNvPr id="19" name="TextBox 18"/>
          <p:cNvSpPr txBox="1"/>
          <p:nvPr/>
        </p:nvSpPr>
        <p:spPr>
          <a:xfrm rot="20164113">
            <a:off x="474841" y="1384786"/>
            <a:ext cx="1865865" cy="584776"/>
          </a:xfrm>
          <a:prstGeom prst="rect">
            <a:avLst/>
          </a:prstGeom>
          <a:solidFill>
            <a:srgbClr val="FF919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Slow kafka plugin</a:t>
            </a:r>
          </a:p>
          <a:p>
            <a:pPr algn="ctr"/>
            <a:r>
              <a:rPr lang="en-US" sz="1400" dirty="0" smtClean="0"/>
              <a:t>-&gt;fluent-plugin-kafka&lt;-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478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xmlns:p14="http://schemas.microsoft.com/office/powerpoint/2010/main" spd="slow" advTm="3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#6: Missing/delayed docker logs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0" y="4820014"/>
            <a:ext cx="9144000" cy="6120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u="sng" dirty="0" smtClean="0">
                <a:solidFill>
                  <a:srgbClr val="0000FF"/>
                </a:solidFill>
              </a:rPr>
              <a:t>Fluentd vs. Heka</a:t>
            </a:r>
          </a:p>
          <a:p>
            <a:pPr marL="0" indent="0" algn="ctr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0764" y="1677174"/>
            <a:ext cx="1820863" cy="104591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Heka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i="1" dirty="0" smtClean="0">
                <a:solidFill>
                  <a:schemeClr val="tx1"/>
                </a:solidFill>
              </a:rPr>
              <a:t>log files&lt;-</a:t>
            </a:r>
            <a:endParaRPr lang="en-US" sz="1500" b="1" dirty="0"/>
          </a:p>
        </p:txBody>
      </p:sp>
      <p:sp>
        <p:nvSpPr>
          <p:cNvPr id="19" name="TextBox 18"/>
          <p:cNvSpPr txBox="1"/>
          <p:nvPr/>
        </p:nvSpPr>
        <p:spPr>
          <a:xfrm rot="20164113">
            <a:off x="283504" y="1384786"/>
            <a:ext cx="2248545" cy="584776"/>
          </a:xfrm>
          <a:prstGeom prst="rect">
            <a:avLst/>
          </a:prstGeom>
          <a:solidFill>
            <a:srgbClr val="C1E300"/>
          </a:solidFill>
          <a:ln>
            <a:solidFill>
              <a:srgbClr val="C1E3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KafkaOutput</a:t>
            </a:r>
          </a:p>
          <a:p>
            <a:pPr algn="ctr"/>
            <a:r>
              <a:rPr lang="en-US" sz="1400" dirty="0" smtClean="0"/>
              <a:t>-&gt;Superfast, written in Go&lt;-</a:t>
            </a:r>
            <a:endParaRPr lang="en-US" sz="1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0" y="5432079"/>
            <a:ext cx="4460115" cy="142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1800" b="1" dirty="0" smtClean="0">
                <a:solidFill>
                  <a:srgbClr val="E20000"/>
                </a:solidFill>
              </a:rPr>
              <a:t>Written in Ruby</a:t>
            </a:r>
          </a:p>
          <a:p>
            <a:pPr marL="0" indent="0" algn="r">
              <a:buFont typeface="Arial" pitchFamily="34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Easy &amp; very good plugin ecosystem</a:t>
            </a:r>
          </a:p>
          <a:p>
            <a:pPr marL="0" indent="0" algn="r">
              <a:buFont typeface="Arial" pitchFamily="34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Simple configuration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51372" y="5432079"/>
            <a:ext cx="4483066" cy="142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Written in Go (10x CPU, 5x mem friendly)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E20000"/>
                </a:solidFill>
              </a:rPr>
              <a:t>Learning curve, few community plugins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Feature rich configuration</a:t>
            </a:r>
            <a:endParaRPr lang="en-US" sz="1800" b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0157024">
            <a:off x="803" y="445930"/>
            <a:ext cx="229336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u="sng" dirty="0" smtClean="0">
                <a:solidFill>
                  <a:srgbClr val="FF0000"/>
                </a:solidFill>
                <a:latin typeface="Stencil"/>
                <a:ea typeface="Osaka"/>
                <a:cs typeface="Century Gothic"/>
              </a:rPr>
              <a:t>CASE SOLVED</a:t>
            </a:r>
            <a:endParaRPr lang="en-US" sz="2600" b="1" u="sng" dirty="0">
              <a:solidFill>
                <a:srgbClr val="FF0000"/>
              </a:solidFill>
              <a:latin typeface="Stencil"/>
              <a:ea typeface="Osak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304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"/>
    </mc:Choice>
    <mc:Fallback xmlns="">
      <p:transition xmlns:p14="http://schemas.microsoft.com/office/powerpoint/2010/main" spd="slow" advTm="7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545466"/>
          </a:xfrm>
        </p:spPr>
        <p:txBody>
          <a:bodyPr/>
          <a:lstStyle/>
          <a:p>
            <a:r>
              <a:rPr lang="en-US" sz="3800" b="1" dirty="0" smtClean="0"/>
              <a:t>#7: Centralized solution</a:t>
            </a:r>
            <a:r>
              <a:rPr lang="en-US" sz="3800" b="1" dirty="0"/>
              <a:t>, </a:t>
            </a:r>
            <a:r>
              <a:rPr lang="en-US" sz="3800" b="1" dirty="0" smtClean="0"/>
              <a:t>Centralized problems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764" y="1677174"/>
            <a:ext cx="1820863" cy="104591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Heka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i="1" dirty="0" smtClean="0">
                <a:solidFill>
                  <a:schemeClr val="tx1"/>
                </a:solidFill>
              </a:rPr>
              <a:t>log files&lt;-</a:t>
            </a:r>
            <a:endParaRPr lang="en-US" sz="1500" b="1" dirty="0"/>
          </a:p>
        </p:txBody>
      </p:sp>
      <p:sp>
        <p:nvSpPr>
          <p:cNvPr id="23" name="TextBox 22"/>
          <p:cNvSpPr txBox="1"/>
          <p:nvPr/>
        </p:nvSpPr>
        <p:spPr>
          <a:xfrm rot="20164113">
            <a:off x="283504" y="1384786"/>
            <a:ext cx="2248545" cy="584776"/>
          </a:xfrm>
          <a:prstGeom prst="rect">
            <a:avLst/>
          </a:prstGeom>
          <a:solidFill>
            <a:srgbClr val="C1E300"/>
          </a:solidFill>
          <a:ln>
            <a:solidFill>
              <a:srgbClr val="C1E3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KafkaOutput</a:t>
            </a:r>
          </a:p>
          <a:p>
            <a:pPr algn="ctr"/>
            <a:r>
              <a:rPr lang="en-US" sz="1400" dirty="0" smtClean="0"/>
              <a:t>-&gt;Superfast, written in Go&lt;-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65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"/>
    </mc:Choice>
    <mc:Fallback xmlns="">
      <p:transition xmlns:p14="http://schemas.microsoft.com/office/powerpoint/2010/main" spd="slow" advTm="7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545466"/>
          </a:xfrm>
        </p:spPr>
        <p:txBody>
          <a:bodyPr/>
          <a:lstStyle/>
          <a:p>
            <a:r>
              <a:rPr lang="en-US" sz="3800" b="1" dirty="0" smtClean="0"/>
              <a:t>#7: Centralized solution</a:t>
            </a:r>
            <a:r>
              <a:rPr lang="en-US" sz="3800" b="1" dirty="0"/>
              <a:t>, </a:t>
            </a:r>
            <a:r>
              <a:rPr lang="en-US" sz="3800" b="1" dirty="0" smtClean="0"/>
              <a:t>Centralized problems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764" y="1677174"/>
            <a:ext cx="1820863" cy="104591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Heka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i="1" dirty="0" smtClean="0">
                <a:solidFill>
                  <a:schemeClr val="tx1"/>
                </a:solidFill>
              </a:rPr>
              <a:t>log files&lt;-</a:t>
            </a:r>
            <a:endParaRPr lang="en-US" sz="1500" b="1" dirty="0"/>
          </a:p>
        </p:txBody>
      </p:sp>
      <p:sp>
        <p:nvSpPr>
          <p:cNvPr id="20" name="TextBox 19"/>
          <p:cNvSpPr txBox="1"/>
          <p:nvPr/>
        </p:nvSpPr>
        <p:spPr>
          <a:xfrm rot="20164113">
            <a:off x="3280408" y="1898767"/>
            <a:ext cx="1258014" cy="584776"/>
          </a:xfrm>
          <a:prstGeom prst="rect">
            <a:avLst/>
          </a:prstGeom>
          <a:solidFill>
            <a:srgbClr val="FF919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Contention</a:t>
            </a:r>
          </a:p>
          <a:p>
            <a:pPr algn="ctr"/>
            <a:r>
              <a:rPr lang="en-US" sz="1400" dirty="0" smtClean="0"/>
              <a:t>-&gt;Kafka Lag&lt;-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20164113">
            <a:off x="7157950" y="3842948"/>
            <a:ext cx="1335610" cy="584776"/>
          </a:xfrm>
          <a:prstGeom prst="rect">
            <a:avLst/>
          </a:prstGeom>
          <a:solidFill>
            <a:srgbClr val="FF919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Contention</a:t>
            </a:r>
          </a:p>
          <a:p>
            <a:pPr algn="ctr"/>
            <a:r>
              <a:rPr lang="en-US" sz="1400" dirty="0" smtClean="0"/>
              <a:t>-&gt;CPU &amp; RAM&lt;-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 rot="20164113">
            <a:off x="4205824" y="4435399"/>
            <a:ext cx="1929359" cy="584776"/>
          </a:xfrm>
          <a:prstGeom prst="rect">
            <a:avLst/>
          </a:prstGeom>
          <a:solidFill>
            <a:srgbClr val="FF919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Contention</a:t>
            </a:r>
          </a:p>
          <a:p>
            <a:pPr algn="ctr"/>
            <a:r>
              <a:rPr lang="en-US" sz="1400" dirty="0" smtClean="0"/>
              <a:t>-&gt;JVM &amp; GC Problems&lt;-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20164113">
            <a:off x="283504" y="1384786"/>
            <a:ext cx="2248545" cy="584776"/>
          </a:xfrm>
          <a:prstGeom prst="rect">
            <a:avLst/>
          </a:prstGeom>
          <a:solidFill>
            <a:srgbClr val="C1E300"/>
          </a:solidFill>
          <a:ln>
            <a:solidFill>
              <a:srgbClr val="C1E3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KafkaOutput</a:t>
            </a:r>
          </a:p>
          <a:p>
            <a:pPr algn="ctr"/>
            <a:r>
              <a:rPr lang="en-US" sz="1400" dirty="0" smtClean="0"/>
              <a:t>-&gt;Superfast, written in Go&lt;-</a:t>
            </a:r>
            <a:endParaRPr lang="en-US" sz="1400" dirty="0"/>
          </a:p>
        </p:txBody>
      </p:sp>
      <p:sp>
        <p:nvSpPr>
          <p:cNvPr id="17" name="Smiley Face 16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Unhappy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4923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"/>
    </mc:Choice>
    <mc:Fallback xmlns="">
      <p:transition xmlns:p14="http://schemas.microsoft.com/office/powerpoint/2010/main" spd="slow" advTm="7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545466"/>
          </a:xfrm>
        </p:spPr>
        <p:txBody>
          <a:bodyPr/>
          <a:lstStyle/>
          <a:p>
            <a:r>
              <a:rPr lang="en-US" sz="3800" b="1" dirty="0" smtClean="0"/>
              <a:t>#7: Centralized solution</a:t>
            </a:r>
            <a:r>
              <a:rPr lang="en-US" sz="3800" b="1" dirty="0"/>
              <a:t>, </a:t>
            </a:r>
            <a:r>
              <a:rPr lang="en-US" sz="3800" b="1" dirty="0" smtClean="0">
                <a:solidFill>
                  <a:srgbClr val="C1E300"/>
                </a:solidFill>
              </a:rPr>
              <a:t>Decentralized </a:t>
            </a:r>
            <a:r>
              <a:rPr lang="en-US" sz="3800" b="1" dirty="0" smtClean="0"/>
              <a:t>problems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764" y="1677174"/>
            <a:ext cx="1820863" cy="104591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Heka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i="1" dirty="0" smtClean="0">
                <a:solidFill>
                  <a:schemeClr val="tx1"/>
                </a:solidFill>
              </a:rPr>
              <a:t>log files&lt;-</a:t>
            </a:r>
            <a:endParaRPr lang="en-US" sz="1500" b="1" dirty="0"/>
          </a:p>
        </p:txBody>
      </p:sp>
      <p:sp>
        <p:nvSpPr>
          <p:cNvPr id="20" name="TextBox 19"/>
          <p:cNvSpPr txBox="1"/>
          <p:nvPr/>
        </p:nvSpPr>
        <p:spPr>
          <a:xfrm rot="20164113">
            <a:off x="3280408" y="1898767"/>
            <a:ext cx="1258014" cy="584776"/>
          </a:xfrm>
          <a:prstGeom prst="rect">
            <a:avLst/>
          </a:prstGeom>
          <a:solidFill>
            <a:srgbClr val="C1E3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strike="sngStrike" dirty="0" smtClean="0"/>
              <a:t>Contention</a:t>
            </a:r>
          </a:p>
          <a:p>
            <a:pPr algn="ctr"/>
            <a:r>
              <a:rPr lang="en-US" sz="1400" strike="sngStrike" dirty="0" smtClean="0"/>
              <a:t>-&gt;Kafka Lag&lt;-</a:t>
            </a:r>
            <a:endParaRPr lang="en-US" sz="1400" strike="sngStrike" dirty="0"/>
          </a:p>
        </p:txBody>
      </p:sp>
      <p:sp>
        <p:nvSpPr>
          <p:cNvPr id="21" name="TextBox 20"/>
          <p:cNvSpPr txBox="1"/>
          <p:nvPr/>
        </p:nvSpPr>
        <p:spPr>
          <a:xfrm rot="20164113">
            <a:off x="6972761" y="3842948"/>
            <a:ext cx="1705991" cy="584776"/>
          </a:xfrm>
          <a:prstGeom prst="rect">
            <a:avLst/>
          </a:prstGeom>
          <a:solidFill>
            <a:srgbClr val="C1E3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Dockerized</a:t>
            </a:r>
          </a:p>
          <a:p>
            <a:pPr algn="ctr"/>
            <a:r>
              <a:rPr lang="en-US" sz="1400" dirty="0" smtClean="0"/>
              <a:t>-&gt;Elastic Scalability&lt;-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 rot="20164113">
            <a:off x="4121030" y="4543121"/>
            <a:ext cx="2098952" cy="369332"/>
          </a:xfrm>
          <a:prstGeom prst="rect">
            <a:avLst/>
          </a:prstGeom>
          <a:solidFill>
            <a:srgbClr val="C1E3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Separate if required</a:t>
            </a:r>
          </a:p>
        </p:txBody>
      </p:sp>
      <p:sp>
        <p:nvSpPr>
          <p:cNvPr id="16" name="TextBox 15"/>
          <p:cNvSpPr txBox="1"/>
          <p:nvPr/>
        </p:nvSpPr>
        <p:spPr>
          <a:xfrm rot="20164113">
            <a:off x="283504" y="1384786"/>
            <a:ext cx="2248545" cy="584776"/>
          </a:xfrm>
          <a:prstGeom prst="rect">
            <a:avLst/>
          </a:prstGeom>
          <a:solidFill>
            <a:srgbClr val="C1E300"/>
          </a:solidFill>
          <a:ln>
            <a:solidFill>
              <a:srgbClr val="C1E3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KafkaOutput</a:t>
            </a:r>
          </a:p>
          <a:p>
            <a:pPr algn="ctr"/>
            <a:r>
              <a:rPr lang="en-US" sz="1400" dirty="0" smtClean="0"/>
              <a:t>-&gt;Superfast, written in Go&lt;-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 rot="20186473">
            <a:off x="900311" y="2633718"/>
            <a:ext cx="2054157" cy="3602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Log-bucket support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 rot="20157024">
            <a:off x="803" y="445930"/>
            <a:ext cx="229336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u="sng" dirty="0" smtClean="0">
                <a:solidFill>
                  <a:srgbClr val="FF0000"/>
                </a:solidFill>
                <a:latin typeface="Stencil"/>
                <a:ea typeface="Osaka"/>
                <a:cs typeface="Century Gothic"/>
              </a:rPr>
              <a:t>CASE SOLVED</a:t>
            </a:r>
            <a:endParaRPr lang="en-US" sz="2600" b="1" u="sng" dirty="0">
              <a:solidFill>
                <a:srgbClr val="FF0000"/>
              </a:solidFill>
              <a:latin typeface="Stencil"/>
              <a:ea typeface="Osaka"/>
              <a:cs typeface="Century Gothic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0" y="5439730"/>
            <a:ext cx="9144000" cy="10252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Logs are sent to different </a:t>
            </a:r>
            <a:r>
              <a:rPr lang="en-US" sz="2800" b="1" dirty="0" err="1" smtClean="0">
                <a:solidFill>
                  <a:srgbClr val="0000FF"/>
                </a:solidFill>
              </a:rPr>
              <a:t>kafka</a:t>
            </a:r>
            <a:r>
              <a:rPr lang="en-US" sz="2800" b="1" dirty="0" smtClean="0">
                <a:solidFill>
                  <a:srgbClr val="0000FF"/>
                </a:solidFill>
              </a:rPr>
              <a:t> topics based on log-bucket</a:t>
            </a:r>
          </a:p>
          <a:p>
            <a:pPr marL="0" indent="0" algn="ctr">
              <a:buNone/>
            </a:pPr>
            <a:r>
              <a:rPr lang="en-US" sz="2800" b="1" dirty="0" err="1" smtClean="0">
                <a:solidFill>
                  <a:srgbClr val="0000FF"/>
                </a:solidFill>
              </a:rPr>
              <a:t>Mesos</a:t>
            </a:r>
            <a:r>
              <a:rPr lang="en-US" sz="2800" b="1" dirty="0" smtClean="0">
                <a:solidFill>
                  <a:srgbClr val="0000FF"/>
                </a:solidFill>
              </a:rPr>
              <a:t> + </a:t>
            </a:r>
            <a:r>
              <a:rPr lang="en-US" sz="2800" b="1" dirty="0" err="1" smtClean="0">
                <a:solidFill>
                  <a:srgbClr val="0000FF"/>
                </a:solidFill>
              </a:rPr>
              <a:t>docker</a:t>
            </a:r>
            <a:r>
              <a:rPr lang="en-US" sz="2800" b="1" dirty="0" smtClean="0">
                <a:solidFill>
                  <a:srgbClr val="0000FF"/>
                </a:solidFill>
              </a:rPr>
              <a:t> provides elastic scaling for </a:t>
            </a:r>
            <a:r>
              <a:rPr lang="en-US" sz="2800" b="1" dirty="0" err="1">
                <a:solidFill>
                  <a:srgbClr val="0000FF"/>
                </a:solidFill>
              </a:rPr>
              <a:t>G</a:t>
            </a:r>
            <a:r>
              <a:rPr lang="en-US" sz="2800" b="1" dirty="0" err="1" smtClean="0">
                <a:solidFill>
                  <a:srgbClr val="0000FF"/>
                </a:solidFill>
              </a:rPr>
              <a:t>raylog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"/>
    </mc:Choice>
    <mc:Fallback xmlns="">
      <p:transition xmlns:p14="http://schemas.microsoft.com/office/powerpoint/2010/main" spd="slow" advTm="7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(Body)"/>
                <a:cs typeface="Calibri (Body)"/>
              </a:rPr>
              <a:t>Who likes it?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4038"/>
            <a:ext cx="8229600" cy="3892125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262626"/>
                </a:solidFill>
              </a:rPr>
              <a:t>Developers:</a:t>
            </a:r>
            <a:r>
              <a:rPr lang="en-US" sz="3400" dirty="0" smtClean="0">
                <a:solidFill>
                  <a:srgbClr val="262626"/>
                </a:solidFill>
              </a:rPr>
              <a:t> Quick RCAs</a:t>
            </a:r>
          </a:p>
          <a:p>
            <a:r>
              <a:rPr lang="en-US" sz="3400" b="1" dirty="0" smtClean="0">
                <a:solidFill>
                  <a:srgbClr val="262626"/>
                </a:solidFill>
              </a:rPr>
              <a:t>Devops:</a:t>
            </a:r>
            <a:r>
              <a:rPr lang="en-US" sz="3400" dirty="0" smtClean="0">
                <a:solidFill>
                  <a:srgbClr val="262626"/>
                </a:solidFill>
              </a:rPr>
              <a:t> More time to sleep</a:t>
            </a:r>
          </a:p>
          <a:p>
            <a:r>
              <a:rPr lang="en-US" sz="3400" b="1" dirty="0" smtClean="0">
                <a:solidFill>
                  <a:srgbClr val="262626"/>
                </a:solidFill>
              </a:rPr>
              <a:t>Management: </a:t>
            </a:r>
            <a:r>
              <a:rPr lang="en-US" sz="3400" dirty="0" smtClean="0">
                <a:solidFill>
                  <a:srgbClr val="262626"/>
                </a:solidFill>
              </a:rPr>
              <a:t>Lovely dashboards</a:t>
            </a:r>
            <a:endParaRPr lang="en-US" sz="3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5"/>
    </mc:Choice>
    <mc:Fallback xmlns="">
      <p:transition xmlns:p14="http://schemas.microsoft.com/office/powerpoint/2010/main" spd="slow" advTm="12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Body)"/>
                <a:cs typeface="Calibri (Body)"/>
              </a:rPr>
              <a:t>Try it yourself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4038"/>
            <a:ext cx="8229600" cy="3892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# </a:t>
            </a:r>
            <a:r>
              <a:rPr lang="en-US" sz="2000" b="1" dirty="0" err="1">
                <a:solidFill>
                  <a:srgbClr val="262626"/>
                </a:solidFill>
                <a:latin typeface="PT Mono"/>
                <a:cs typeface="PT Mono"/>
              </a:rPr>
              <a:t>docker</a:t>
            </a: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 run -d --name </a:t>
            </a:r>
            <a:r>
              <a:rPr lang="en-US" sz="2000" b="1" dirty="0" err="1">
                <a:solidFill>
                  <a:srgbClr val="262626"/>
                </a:solidFill>
                <a:latin typeface="PT Mono"/>
                <a:cs typeface="PT Mono"/>
              </a:rPr>
              <a:t>elasticsearch</a:t>
            </a: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PT Mono"/>
                <a:cs typeface="PT Mono"/>
              </a:rPr>
              <a:t>elasticsearch</a:t>
            </a:r>
            <a:endParaRPr lang="en-US" sz="2000" b="1" dirty="0">
              <a:solidFill>
                <a:srgbClr val="262626"/>
              </a:solidFill>
              <a:latin typeface="PT Mono"/>
              <a:cs typeface="PT Mono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# </a:t>
            </a:r>
            <a:r>
              <a:rPr lang="en-US" sz="2000" b="1" dirty="0" err="1">
                <a:solidFill>
                  <a:srgbClr val="262626"/>
                </a:solidFill>
                <a:latin typeface="PT Mono"/>
                <a:cs typeface="PT Mono"/>
              </a:rPr>
              <a:t>docker</a:t>
            </a: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 run -d --name mongo mongo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# </a:t>
            </a:r>
            <a:r>
              <a:rPr lang="en-US" sz="2000" b="1" dirty="0" err="1">
                <a:solidFill>
                  <a:srgbClr val="262626"/>
                </a:solidFill>
                <a:latin typeface="PT Mono"/>
                <a:cs typeface="PT Mono"/>
              </a:rPr>
              <a:t>docker</a:t>
            </a: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 run </a:t>
            </a:r>
            <a:r>
              <a:rPr lang="en-US" sz="2000" b="1" dirty="0" smtClean="0">
                <a:solidFill>
                  <a:srgbClr val="262626"/>
                </a:solidFill>
                <a:latin typeface="PT Mono"/>
                <a:cs typeface="PT Mono"/>
              </a:rPr>
              <a:t>–p 9000</a:t>
            </a: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:9000 -d \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        --name </a:t>
            </a:r>
            <a:r>
              <a:rPr lang="en-US" sz="2000" b="1" dirty="0" err="1">
                <a:solidFill>
                  <a:srgbClr val="262626"/>
                </a:solidFill>
                <a:latin typeface="PT Mono"/>
                <a:cs typeface="PT Mono"/>
              </a:rPr>
              <a:t>graylog</a:t>
            </a: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 \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        --link </a:t>
            </a:r>
            <a:r>
              <a:rPr lang="en-US" sz="2000" b="1" dirty="0" err="1">
                <a:solidFill>
                  <a:srgbClr val="262626"/>
                </a:solidFill>
                <a:latin typeface="PT Mono"/>
                <a:cs typeface="PT Mono"/>
              </a:rPr>
              <a:t>mongo:mongo</a:t>
            </a: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 \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        --link </a:t>
            </a:r>
            <a:r>
              <a:rPr lang="en-US" sz="2000" b="1" dirty="0" err="1">
                <a:solidFill>
                  <a:srgbClr val="262626"/>
                </a:solidFill>
                <a:latin typeface="PT Mono"/>
                <a:cs typeface="PT Mono"/>
              </a:rPr>
              <a:t>elasticsearch:elasticsearch</a:t>
            </a: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 \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        -e GRAYLOG_PASSWORD=admin \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62626"/>
                </a:solidFill>
                <a:latin typeface="PT Mono"/>
                <a:cs typeface="PT Mono"/>
              </a:rPr>
              <a:t>        rohit01/</a:t>
            </a:r>
            <a:r>
              <a:rPr lang="en-US" sz="2000" b="1" dirty="0" err="1" smtClean="0">
                <a:solidFill>
                  <a:srgbClr val="262626"/>
                </a:solidFill>
                <a:latin typeface="PT Mono"/>
                <a:cs typeface="PT Mono"/>
              </a:rPr>
              <a:t>graylog</a:t>
            </a:r>
            <a:endParaRPr lang="en-US" sz="2000" b="1" dirty="0" smtClean="0">
              <a:solidFill>
                <a:srgbClr val="262626"/>
              </a:solidFill>
              <a:latin typeface="PT Mono"/>
              <a:cs typeface="PT Mono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262626"/>
              </a:solidFill>
              <a:latin typeface="PT Mono"/>
              <a:cs typeface="PT Mono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PT Mono"/>
                <a:cs typeface="PT Mono"/>
              </a:rPr>
              <a:t>Now open: </a:t>
            </a:r>
            <a:r>
              <a:rPr lang="en-US" sz="2000" b="1" dirty="0" smtClean="0">
                <a:solidFill>
                  <a:srgbClr val="262626"/>
                </a:solidFill>
                <a:latin typeface="PT Mono"/>
                <a:cs typeface="PT Mono"/>
                <a:hlinkClick r:id="rId2"/>
              </a:rPr>
              <a:t>http://localhost:9000</a:t>
            </a:r>
            <a:r>
              <a:rPr lang="en-US" sz="2000" b="1" dirty="0" smtClean="0">
                <a:solidFill>
                  <a:srgbClr val="262626"/>
                </a:solidFill>
                <a:latin typeface="PT Mono"/>
                <a:cs typeface="PT Mono"/>
              </a:rPr>
              <a:t> (admin/admin)</a:t>
            </a:r>
          </a:p>
        </p:txBody>
      </p:sp>
    </p:spTree>
    <p:extLst>
      <p:ext uri="{BB962C8B-B14F-4D97-AF65-F5344CB8AC3E}">
        <p14:creationId xmlns:p14="http://schemas.microsoft.com/office/powerpoint/2010/main" val="422554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30"/>
    </mc:Choice>
    <mc:Fallback xmlns="">
      <p:transition xmlns:p14="http://schemas.microsoft.com/office/powerpoint/2010/main" spd="slow" advTm="485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6395539" y="2671986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735994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717903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17188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626070"/>
            <a:ext cx="665574" cy="573811"/>
          </a:xfrm>
          <a:prstGeom prst="smileyFace">
            <a:avLst>
              <a:gd name="adj" fmla="val 4653"/>
            </a:avLst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322850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625808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PT Mono"/>
              </a:rPr>
              <a:t>Happy</a:t>
            </a:r>
            <a:br>
              <a:rPr lang="en-US" sz="1400" b="1" dirty="0" smtClean="0">
                <a:latin typeface="PT Mono"/>
              </a:rPr>
            </a:br>
            <a:r>
              <a:rPr lang="en-US" sz="1400" b="1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213030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640997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764" y="1845496"/>
            <a:ext cx="1820863" cy="104591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Heka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i="1" dirty="0" smtClean="0">
                <a:solidFill>
                  <a:schemeClr val="tx1"/>
                </a:solidFill>
              </a:rPr>
              <a:t>log files&lt;-</a:t>
            </a:r>
            <a:endParaRPr lang="en-US" sz="1500" b="1" dirty="0"/>
          </a:p>
        </p:txBody>
      </p:sp>
      <p:sp>
        <p:nvSpPr>
          <p:cNvPr id="20" name="Rounded Rectangle 19"/>
          <p:cNvSpPr/>
          <p:nvPr/>
        </p:nvSpPr>
        <p:spPr>
          <a:xfrm rot="20186473">
            <a:off x="6441448" y="2696516"/>
            <a:ext cx="767605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rot="20186473">
            <a:off x="3694062" y="2127954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20186473">
            <a:off x="3684918" y="3639432"/>
            <a:ext cx="834893" cy="423162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20186473">
            <a:off x="953829" y="1794324"/>
            <a:ext cx="835773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</a:t>
            </a:r>
            <a:r>
              <a:rPr lang="en-US" b="1" dirty="0" smtClean="0">
                <a:solidFill>
                  <a:schemeClr val="tx1"/>
                </a:solidFill>
              </a:rPr>
              <a:t> 0.10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5256110"/>
            <a:ext cx="9143999" cy="1601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008000"/>
                </a:solidFill>
                <a:latin typeface="Calibri (Body)"/>
                <a:cs typeface="Calibri (Body)"/>
              </a:rPr>
              <a:t>Thank You!</a:t>
            </a:r>
            <a:endParaRPr lang="en-US" dirty="0">
              <a:solidFill>
                <a:srgbClr val="008000"/>
              </a:solidFill>
              <a:latin typeface="Calibri (Body)"/>
              <a:cs typeface="Calibri (Body)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57200" y="-1"/>
            <a:ext cx="8229600" cy="1270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accent3">
                    <a:lumMod val="50000"/>
                  </a:schemeClr>
                </a:solidFill>
              </a:rPr>
              <a:t>Questions?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673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"/>
    </mc:Choice>
    <mc:Fallback xmlns="">
      <p:transition xmlns:p14="http://schemas.microsoft.com/office/powerpoint/2010/main" spd="slow" advTm="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not ELK?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4038"/>
            <a:ext cx="8229600" cy="3892125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262626"/>
                </a:solidFill>
              </a:rPr>
              <a:t>ELK Clusters are </a:t>
            </a:r>
            <a:r>
              <a:rPr lang="en-US" sz="3400" b="1" dirty="0">
                <a:solidFill>
                  <a:srgbClr val="262626"/>
                </a:solidFill>
              </a:rPr>
              <a:t>maintenance </a:t>
            </a:r>
            <a:r>
              <a:rPr lang="en-US" sz="3400" b="1" dirty="0" smtClean="0">
                <a:solidFill>
                  <a:srgbClr val="262626"/>
                </a:solidFill>
              </a:rPr>
              <a:t>intensive</a:t>
            </a:r>
          </a:p>
          <a:p>
            <a:r>
              <a:rPr lang="en-US" sz="3400" dirty="0">
                <a:solidFill>
                  <a:srgbClr val="262626"/>
                </a:solidFill>
              </a:rPr>
              <a:t>We often end-up building on top of </a:t>
            </a:r>
            <a:r>
              <a:rPr lang="en-US" sz="3400" dirty="0" smtClean="0">
                <a:solidFill>
                  <a:srgbClr val="262626"/>
                </a:solidFill>
              </a:rPr>
              <a:t>ELK</a:t>
            </a:r>
          </a:p>
          <a:p>
            <a:endParaRPr lang="en-US" sz="3400" dirty="0" smtClean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4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"/>
    </mc:Choice>
    <mc:Fallback xmlns="">
      <p:transition xmlns:p14="http://schemas.microsoft.com/office/powerpoint/2010/main" spd="slow" advTm="5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0"/>
          </a:xfrm>
        </p:spPr>
        <p:txBody>
          <a:bodyPr anchor="ctr"/>
          <a:lstStyle/>
          <a:p>
            <a:r>
              <a:rPr lang="en-US" sz="8600" b="1" dirty="0"/>
              <a:t>But why </a:t>
            </a:r>
            <a:r>
              <a:rPr lang="en-US" sz="8600" b="1" dirty="0" smtClean="0"/>
              <a:t>Graylog</a:t>
            </a:r>
            <a:r>
              <a:rPr lang="en-US" sz="8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74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"/>
    </mc:Choice>
    <mc:Fallback xmlns="">
      <p:transition xmlns:p14="http://schemas.microsoft.com/office/powerpoint/2010/main" spd="slow" advTm="4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Great </a:t>
            </a:r>
            <a:r>
              <a:rPr lang="en-US" sz="3800" b="1" dirty="0" smtClean="0"/>
              <a:t>UI, best </a:t>
            </a:r>
            <a:r>
              <a:rPr lang="en-US" sz="3800" b="1" dirty="0"/>
              <a:t>for viewing </a:t>
            </a:r>
            <a:r>
              <a:rPr lang="en-US" sz="3800" b="1" dirty="0" smtClean="0"/>
              <a:t>logs</a:t>
            </a:r>
            <a:endParaRPr lang="en-US" sz="3800" b="1" dirty="0"/>
          </a:p>
        </p:txBody>
      </p:sp>
      <p:pic>
        <p:nvPicPr>
          <p:cNvPr id="4" name="Picture 3" descr="graylog-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537"/>
            <a:ext cx="9144000" cy="54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8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6"/>
    </mc:Choice>
    <mc:Fallback xmlns="">
      <p:transition xmlns:p14="http://schemas.microsoft.com/office/powerpoint/2010/main" spd="slow" advTm="27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Dashboard</a:t>
            </a:r>
            <a:endParaRPr lang="en-US" sz="3800" b="1" dirty="0"/>
          </a:p>
        </p:txBody>
      </p:sp>
      <p:pic>
        <p:nvPicPr>
          <p:cNvPr id="3" name="Picture 2" descr="graylog-dash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860"/>
            <a:ext cx="9144000" cy="56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"/>
    </mc:Choice>
    <mc:Fallback xmlns="">
      <p:transition xmlns:p14="http://schemas.microsoft.com/office/powerpoint/2010/main" spd="slow" advTm="7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400" b="1" dirty="0"/>
              <a:t>Easy manageability of </a:t>
            </a:r>
            <a:r>
              <a:rPr lang="en-US" sz="3400" b="1" dirty="0" smtClean="0"/>
              <a:t>Elasticsearch indexes</a:t>
            </a:r>
            <a:endParaRPr lang="en-US" sz="3400" b="1" dirty="0"/>
          </a:p>
        </p:txBody>
      </p:sp>
      <p:pic>
        <p:nvPicPr>
          <p:cNvPr id="4" name="Picture 3" descr="graylog-ind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2" y="1132320"/>
            <a:ext cx="83439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"/>
    </mc:Choice>
    <mc:Fallback xmlns="">
      <p:transition xmlns:p14="http://schemas.microsoft.com/office/powerpoint/2010/main" spd="slow" advTm="6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Several input &amp; output options</a:t>
            </a:r>
          </a:p>
        </p:txBody>
      </p:sp>
      <p:pic>
        <p:nvPicPr>
          <p:cNvPr id="3" name="Picture 2" descr="graylog-inpu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2" y="1413230"/>
            <a:ext cx="8102600" cy="33401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988331"/>
            <a:ext cx="8229600" cy="11378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262626"/>
                </a:solidFill>
              </a:rPr>
              <a:t>Stream </a:t>
            </a:r>
            <a:r>
              <a:rPr lang="en-US" sz="2800" b="1" dirty="0" smtClean="0">
                <a:solidFill>
                  <a:srgbClr val="262626"/>
                </a:solidFill>
              </a:rPr>
              <a:t>IN </a:t>
            </a:r>
            <a:r>
              <a:rPr lang="en-US" sz="2800" dirty="0" smtClean="0">
                <a:solidFill>
                  <a:srgbClr val="262626"/>
                </a:solidFill>
              </a:rPr>
              <a:t>logs from anywhere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262626"/>
                </a:solidFill>
              </a:rPr>
              <a:t>Stream </a:t>
            </a:r>
            <a:r>
              <a:rPr lang="en-US" sz="2800" b="1" dirty="0" smtClean="0">
                <a:solidFill>
                  <a:srgbClr val="262626"/>
                </a:solidFill>
              </a:rPr>
              <a:t>OUT </a:t>
            </a:r>
            <a:r>
              <a:rPr lang="en-US" sz="2800" dirty="0">
                <a:solidFill>
                  <a:srgbClr val="262626"/>
                </a:solidFill>
              </a:rPr>
              <a:t>logs </a:t>
            </a:r>
            <a:r>
              <a:rPr lang="en-US" sz="2800" dirty="0" smtClean="0">
                <a:solidFill>
                  <a:srgbClr val="262626"/>
                </a:solidFill>
              </a:rPr>
              <a:t>to anywhere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"/>
    </mc:Choice>
    <mc:Fallback xmlns="">
      <p:transition xmlns:p14="http://schemas.microsoft.com/office/powerpoint/2010/main" spd="slow" advTm="6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2419</TotalTime>
  <Words>2092</Words>
  <Application>Microsoft Macintosh PowerPoint</Application>
  <PresentationFormat>On-screen Show (4:3)</PresentationFormat>
  <Paragraphs>480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Executive</vt:lpstr>
      <vt:lpstr>Logging at Scale</vt:lpstr>
      <vt:lpstr>What is Graylog?</vt:lpstr>
      <vt:lpstr>Ola Logging Requirements</vt:lpstr>
      <vt:lpstr>Why not ELK?</vt:lpstr>
      <vt:lpstr>But why Graylog?</vt:lpstr>
      <vt:lpstr>Great UI, best for viewing logs</vt:lpstr>
      <vt:lpstr>Dashboard</vt:lpstr>
      <vt:lpstr>Easy manageability of Elasticsearch indexes</vt:lpstr>
      <vt:lpstr>Several input &amp; output options</vt:lpstr>
      <vt:lpstr>Real-time log analysis &amp; alerts</vt:lpstr>
      <vt:lpstr>Problems &amp; learning’s</vt:lpstr>
      <vt:lpstr>#1: Initial Pipeline</vt:lpstr>
      <vt:lpstr>#1: Initial Pipeline</vt:lpstr>
      <vt:lpstr>#1: Initial Pipeline</vt:lpstr>
      <vt:lpstr>#1: Initial Pipeline</vt:lpstr>
      <vt:lpstr>#1: Initial Pipeline</vt:lpstr>
      <vt:lpstr>#2: Docker Service Crash</vt:lpstr>
      <vt:lpstr>#2: Docker Service Crash</vt:lpstr>
      <vt:lpstr>#2: Docker Service Crash</vt:lpstr>
      <vt:lpstr>#2: Docker Service Crash</vt:lpstr>
      <vt:lpstr>#2: Docker Service Crash</vt:lpstr>
      <vt:lpstr>#3: Huge lag due to 3 MB log messages</vt:lpstr>
      <vt:lpstr>#3: Huge lag due to 3 MB log messages</vt:lpstr>
      <vt:lpstr>#3: Huge lag due to 3 MB log messages</vt:lpstr>
      <vt:lpstr>#4: Inconsistent schema problem</vt:lpstr>
      <vt:lpstr>#4: Inconsistent schema problem</vt:lpstr>
      <vt:lpstr>#4: Inconsistent schema problem</vt:lpstr>
      <vt:lpstr>#5: Journal/Buffer utilization too high</vt:lpstr>
      <vt:lpstr>#5: Journal/Buffer utilization too high</vt:lpstr>
      <vt:lpstr>#6: Missing/delayed docker logs</vt:lpstr>
      <vt:lpstr>#6: Missing/delayed docker logs</vt:lpstr>
      <vt:lpstr>#6: Missing/delayed docker logs</vt:lpstr>
      <vt:lpstr>#7: Centralized solution, Centralized problems</vt:lpstr>
      <vt:lpstr>#7: Centralized solution, Centralized problems</vt:lpstr>
      <vt:lpstr>#7: Centralized solution, Decentralized problems</vt:lpstr>
      <vt:lpstr>Who likes it?</vt:lpstr>
      <vt:lpstr>Try it yourself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Gupta</dc:creator>
  <cp:lastModifiedBy>Rohit Gupta</cp:lastModifiedBy>
  <cp:revision>101</cp:revision>
  <dcterms:created xsi:type="dcterms:W3CDTF">2016-07-21T07:36:36Z</dcterms:created>
  <dcterms:modified xsi:type="dcterms:W3CDTF">2016-09-25T10:19:25Z</dcterms:modified>
</cp:coreProperties>
</file>