
<file path=[Content_Types].xml><?xml version="1.0" encoding="utf-8"?>
<Types xmlns="http://schemas.openxmlformats.org/package/2006/content-types">
  <Default Extension="wmf" ContentType="image/x-wmf"/>
  <Default Extension="gif" ContentType="image/gi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commentAuthors.xml" ContentType="application/vnd.openxmlformats-officedocument.presentationml.commentAuthors+xml"/>
  <Override PartName="/ppt/comments/comment11.xml" ContentType="application/vnd.openxmlformats-officedocument.presentationml.comments+xml"/>
  <Override PartName="/ppt/comments/comment9.xml" ContentType="application/vnd.openxmlformats-officedocument.presentationml.comments+xml"/>
  <Override PartName="/ppt/comments/comment8.xml" ContentType="application/vnd.openxmlformats-officedocument.presentationml.comments+xml"/>
  <Override PartName="/ppt/comments/comment4.xml" ContentType="application/vnd.openxmlformats-officedocument.presentationml.comments+xml"/>
  <Override PartName="/ppt/comments/comment2.xml" ContentType="application/vnd.openxmlformats-officedocument.presentationml.comments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comments/comment3.xml" ContentType="application/vnd.openxmlformats-officedocument.presentationml.comments+xml"/>
  <Override PartName="/ppt/slideLayouts/slideLayout11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comments/comment7.xml" ContentType="application/vnd.openxmlformats-officedocument.presentationml.comment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comments/comment5.xml" ContentType="application/vnd.openxmlformats-officedocument.presentationml.comments+xml"/>
  <Override PartName="/docProps/custom.xml" ContentType="application/vnd.openxmlformats-officedocument.custom-properti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938125" cy="7315200"/>
  <p:notesSz cx="6858000" cy="9144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24" y="219"/>
      </p:cViewPr>
      <p:guideLst>
        <p:guide pos="4075"/>
        <p:guide pos="2304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1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10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11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2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3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4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5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6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7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8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28T09:25:45Z" idx="9">
    <p:pos x="0" y="0"/>
    <p:text>Animate
Once the horizontal displacement, once the ratio of widths</p:text>
    <p:extLst>
      <p:ext uri="{19B8F6BF-5375-455C-9EA6-DF929625EA0E}">
        <p15:presenceInfo xmlns:p15="http://schemas.microsoft.com/office/powerpoint/2012/main" userId="" providerId="AD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de-DE" sz="2600" b="0" strike="noStrike" spc="-1">
                <a:solidFill>
                  <a:srgbClr val="0F0F0F"/>
                </a:solidFill>
                <a:latin typeface="Arial"/>
              </a:rPr>
              <a:t>Click to move the slide</a:t>
            </a:r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 bwMode="auto">
          <a:xfrm>
            <a:off x="75600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  <a:endParaRPr/>
          </a:p>
        </p:txBody>
      </p:sp>
      <p:sp>
        <p:nvSpPr>
          <p:cNvPr id="281" name="PlaceHolder 4"/>
          <p:cNvSpPr>
            <a:spLocks noGrp="1"/>
          </p:cNvSpPr>
          <p:nvPr>
            <p:ph type="dt" idx="18"/>
          </p:nvPr>
        </p:nvSpPr>
        <p:spPr bwMode="auto"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/>
          </a:p>
        </p:txBody>
      </p:sp>
      <p:sp>
        <p:nvSpPr>
          <p:cNvPr id="282" name="PlaceHolder 5"/>
          <p:cNvSpPr>
            <a:spLocks noGrp="1"/>
          </p:cNvSpPr>
          <p:nvPr>
            <p:ph type="ftr" idx="19"/>
          </p:nvPr>
        </p:nvSpPr>
        <p:spPr bwMode="auto"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/>
          </a:p>
        </p:txBody>
      </p:sp>
      <p:sp>
        <p:nvSpPr>
          <p:cNvPr id="283" name="PlaceHolder 6"/>
          <p:cNvSpPr>
            <a:spLocks noGrp="1"/>
          </p:cNvSpPr>
          <p:nvPr>
            <p:ph type="sldNum" idx="20"/>
          </p:nvPr>
        </p:nvSpPr>
        <p:spPr bwMode="auto"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fld id="{2CD34945-FC6E-4925-A587-6E4EAB6F6BD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91E17E-D896-C2CC-F0D8-39F6204D3227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B2C566-797C-AE70-F09E-1E387C3C3F1D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8B590F-3791-FD00-ECEB-7B9866BA7B05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E3BF5F-C050-F2A1-B013-CA942AB63F1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0C9E9A-6305-7AFB-C25D-6642348A2E0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B595E4-B36D-05C5-7C43-DAC6EACD16B6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A7AA93-E9D3-9BED-B3F5-D5FE3988451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2E87A4-1FB3-A3FB-EDEC-5166D1986D3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FB6A2F-8BBE-61C7-28A4-DB7E48922B5D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F8A9FE-56A4-C548-C8F5-DD4877BC56C6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47BBC-5750-D344-EC11-EE59135CBD2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396875" y="685800"/>
            <a:ext cx="6064250" cy="34290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343400"/>
            <a:ext cx="5486039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defRPr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Excitation peaks are red-near infrared, good range of possible applications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40"/>
          </p:nvPr>
        </p:nvSpPr>
        <p:spPr bwMode="auto"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B8E3D158-CE8D-4706-B9CE-D2456884458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59EB73-45BB-05B7-FCF9-17F08A3E015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1AEB25-5B0C-AF50-E6DE-D42999287CF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0D254B-3DFC-1BCD-406F-9B16803B4F3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749460-31A6-B784-11D3-582F968D3F3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FFFED9-7353-E853-322A-76BFC61CDE6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989627-1235-EFAD-F87F-0350B1C0E2C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08C56E-F9C9-469C-1A01-D5669F0056B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9FAA6D-233A-9E01-FE25-E913007B18B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118774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 bwMode="auto">
          <a:xfrm>
            <a:off x="880560" y="4543200"/>
            <a:ext cx="118774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 bwMode="auto">
          <a:xfrm>
            <a:off x="696672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 bwMode="auto">
          <a:xfrm>
            <a:off x="880560" y="454320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 bwMode="auto">
          <a:xfrm>
            <a:off x="6966720" y="454320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 bwMode="auto">
          <a:xfrm>
            <a:off x="4896360" y="225108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 bwMode="auto">
          <a:xfrm>
            <a:off x="8912160" y="225108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 bwMode="auto">
          <a:xfrm>
            <a:off x="880560" y="454320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 bwMode="auto">
          <a:xfrm>
            <a:off x="4896360" y="454320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 bwMode="auto">
          <a:xfrm>
            <a:off x="8912160" y="454320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D8EEA08E-5543-4DA0-BE35-B493D67C3F32}" type="slidenum">
              <a:rPr/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 bwMode="auto">
          <a:xfrm>
            <a:off x="880560" y="2251080"/>
            <a:ext cx="1187748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505B3D63-678E-4301-8E3D-78FD5C95FEE4}" type="slidenum">
              <a:rPr/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1187748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92CB2FA2-4B8E-4C05-A639-B48BBACA707E}" type="slidenum">
              <a:rPr/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5796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 bwMode="auto">
          <a:xfrm>
            <a:off x="6966720" y="2251080"/>
            <a:ext cx="5796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D69CEF19-3365-44DB-B707-484D361AC886}" type="slidenum">
              <a:rPr/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3A390E96-B565-4A37-9551-D10718E6E571}" type="slidenum">
              <a:rPr/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 bwMode="auto">
          <a:xfrm>
            <a:off x="880560" y="886320"/>
            <a:ext cx="1187748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6F0DD16B-2EAB-40CF-AAED-816CA5883CDA}" type="slidenum">
              <a:rPr/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 bwMode="auto">
          <a:xfrm>
            <a:off x="6966720" y="2251080"/>
            <a:ext cx="5796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 bwMode="auto">
          <a:xfrm>
            <a:off x="880560" y="454320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0C2588A6-E16F-4027-B447-E068B16B214A}" type="slidenum">
              <a:rPr/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 bwMode="auto">
          <a:xfrm>
            <a:off x="880560" y="2251080"/>
            <a:ext cx="1187748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5796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 bwMode="auto">
          <a:xfrm>
            <a:off x="696672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 bwMode="auto">
          <a:xfrm>
            <a:off x="6966720" y="454320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F4907EAE-7E01-456B-BD86-BEEFC15C42BD}" type="slidenum">
              <a:rPr/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 bwMode="auto">
          <a:xfrm>
            <a:off x="696672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 bwMode="auto">
          <a:xfrm>
            <a:off x="880560" y="4543200"/>
            <a:ext cx="118774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9FB7B992-2016-432B-AC87-527EEA03A017}" type="slidenum">
              <a:rPr/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118774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 bwMode="auto">
          <a:xfrm>
            <a:off x="880560" y="4543200"/>
            <a:ext cx="118774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B153BD79-FD04-4481-8D67-838B33198033}" type="slidenum">
              <a:rPr/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 bwMode="auto">
          <a:xfrm>
            <a:off x="696672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 bwMode="auto">
          <a:xfrm>
            <a:off x="880560" y="454320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 bwMode="auto">
          <a:xfrm>
            <a:off x="6966720" y="454320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0BF0BF4E-A729-4AA1-A26D-07BD4660011B}" type="slidenum">
              <a:rPr/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 bwMode="auto">
          <a:xfrm>
            <a:off x="4896360" y="225108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 bwMode="auto">
          <a:xfrm>
            <a:off x="8912160" y="225108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 bwMode="auto">
          <a:xfrm>
            <a:off x="880560" y="454320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/>
          </p:nvPr>
        </p:nvSpPr>
        <p:spPr bwMode="auto">
          <a:xfrm>
            <a:off x="4896360" y="454320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/>
          </p:nvPr>
        </p:nvSpPr>
        <p:spPr bwMode="auto">
          <a:xfrm>
            <a:off x="8912160" y="4543200"/>
            <a:ext cx="38242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F8BDDB0F-F244-4002-882D-FE8359F36638}" type="slidenum">
              <a:rPr/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1187748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5796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 bwMode="auto">
          <a:xfrm>
            <a:off x="6966720" y="2251080"/>
            <a:ext cx="5796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 bwMode="auto">
          <a:xfrm>
            <a:off x="880560" y="886320"/>
            <a:ext cx="1187748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 bwMode="auto">
          <a:xfrm>
            <a:off x="6966720" y="2251080"/>
            <a:ext cx="5796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 bwMode="auto">
          <a:xfrm>
            <a:off x="880560" y="454320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5796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 bwMode="auto">
          <a:xfrm>
            <a:off x="696672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 bwMode="auto">
          <a:xfrm>
            <a:off x="6966720" y="454320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de-DE" sz="26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966720" y="2251080"/>
            <a:ext cx="579600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880560" y="4543200"/>
            <a:ext cx="11877480" cy="209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2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jpg"/><Relationship Id="rId16" Type="http://schemas.openxmlformats.org/officeDocument/2006/relationships/image" Target="../media/image3.jpg"/><Relationship Id="rId17" Type="http://schemas.openxmlformats.org/officeDocument/2006/relationships/image" Target="../media/image4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Relationship Id="rId15" Type="http://schemas.openxmlformats.org/officeDocument/2006/relationships/image" Target="../media/image2.jpg"/><Relationship Id="rId16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Grafik 7"/>
          <p:cNvPicPr/>
          <p:nvPr/>
        </p:nvPicPr>
        <p:blipFill>
          <a:blip r:embed="rId14"/>
          <a:stretch/>
        </p:blipFill>
        <p:spPr bwMode="auto">
          <a:xfrm>
            <a:off x="0" y="6705720"/>
            <a:ext cx="12938040" cy="609120"/>
          </a:xfrm>
          <a:prstGeom prst="rect">
            <a:avLst/>
          </a:prstGeom>
          <a:ln w="0">
            <a:noFill/>
          </a:ln>
        </p:spPr>
      </p:pic>
      <p:pic>
        <p:nvPicPr>
          <p:cNvPr id="13" name="Bildplatzhalter 6"/>
          <p:cNvPicPr/>
          <p:nvPr/>
        </p:nvPicPr>
        <p:blipFill>
          <a:blip r:embed="rId15"/>
          <a:stretch/>
        </p:blipFill>
        <p:spPr bwMode="auto">
          <a:xfrm>
            <a:off x="0" y="2520"/>
            <a:ext cx="610200" cy="2869920"/>
          </a:xfrm>
          <a:prstGeom prst="rect">
            <a:avLst/>
          </a:prstGeom>
          <a:ln w="0">
            <a:noFill/>
          </a:ln>
        </p:spPr>
      </p:pic>
      <p:pic>
        <p:nvPicPr>
          <p:cNvPr id="2" name="Picture 9"/>
          <p:cNvPicPr/>
          <p:nvPr/>
        </p:nvPicPr>
        <p:blipFill>
          <a:blip r:embed="rId16"/>
          <a:stretch/>
        </p:blipFill>
        <p:spPr bwMode="auto">
          <a:xfrm>
            <a:off x="11346840" y="136440"/>
            <a:ext cx="1242000" cy="459360"/>
          </a:xfrm>
          <a:prstGeom prst="rect">
            <a:avLst/>
          </a:prstGeom>
          <a:ln w="0">
            <a:noFill/>
          </a:ln>
        </p:spPr>
      </p:pic>
      <p:cxnSp>
        <p:nvCxnSpPr>
          <p:cNvPr id="3" name="Gerade Verbindung 8"/>
          <p:cNvCxnSpPr>
            <a:cxnSpLocks/>
          </p:cNvCxnSpPr>
          <p:nvPr/>
        </p:nvCxnSpPr>
        <p:spPr bwMode="auto">
          <a:xfrm>
            <a:off x="880560" y="715680"/>
            <a:ext cx="11709000" cy="360"/>
          </a:xfrm>
          <a:prstGeom prst="straightConnector1">
            <a:avLst/>
          </a:prstGeom>
          <a:ln w="6480">
            <a:solidFill>
              <a:srgbClr val="0F0F0F"/>
            </a:solidFill>
            <a:miter/>
          </a:ln>
        </p:spPr>
      </p:cxnSp>
      <p:grpSp>
        <p:nvGrpSpPr>
          <p:cNvPr id="4" name="Gruppieren 2"/>
          <p:cNvGrpSpPr/>
          <p:nvPr/>
        </p:nvGrpSpPr>
        <p:grpSpPr bwMode="auto">
          <a:xfrm>
            <a:off x="0" y="0"/>
            <a:ext cx="12937680" cy="6705720"/>
            <a:chOff x="0" y="0"/>
            <a:chExt cx="12937680" cy="6705720"/>
          </a:xfrm>
        </p:grpSpPr>
        <p:pic>
          <p:nvPicPr>
            <p:cNvPr id="5" name="Bild 18"/>
            <p:cNvPicPr/>
            <p:nvPr/>
          </p:nvPicPr>
          <p:blipFill>
            <a:blip r:embed="rId17"/>
            <a:srcRect l="0" t="46824" r="0" b="0"/>
            <a:stretch/>
          </p:blipFill>
          <p:spPr bwMode="auto">
            <a:xfrm>
              <a:off x="0" y="3140280"/>
              <a:ext cx="12937680" cy="356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Bild 18"/>
            <p:cNvPicPr/>
            <p:nvPr/>
          </p:nvPicPr>
          <p:blipFill>
            <a:blip r:embed="rId17"/>
            <a:srcRect l="5286" t="0" r="0" b="0"/>
            <a:stretch/>
          </p:blipFill>
          <p:spPr bwMode="auto">
            <a:xfrm>
              <a:off x="683640" y="0"/>
              <a:ext cx="12254040" cy="6705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1392480"/>
            <a:ext cx="8659080" cy="24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5100" b="0" strike="noStrike" spc="-1">
                <a:solidFill>
                  <a:srgbClr val="2F52A0"/>
                </a:solidFill>
                <a:latin typeface="Arial"/>
              </a:rPr>
              <a:t>Click to add </a:t>
            </a:r>
            <a:br>
              <a:rPr sz="5100"/>
            </a:br>
            <a:r>
              <a:rPr lang="de-DE" sz="5100" b="0" strike="noStrike" spc="-1">
                <a:solidFill>
                  <a:srgbClr val="2F52A0"/>
                </a:solidFill>
                <a:latin typeface="Arial"/>
              </a:rPr>
              <a:t>a cover slide headline</a:t>
            </a:r>
            <a:endParaRPr lang="de-DE" sz="51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 idx="1"/>
          </p:nvPr>
        </p:nvSpPr>
        <p:spPr bwMode="auto">
          <a:xfrm>
            <a:off x="880560" y="4802400"/>
            <a:ext cx="865908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00000"/>
              </a:lnSpc>
              <a:buNone/>
              <a:defRPr lang="de-DE" sz="23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2300" b="0" strike="noStrike" spc="-1">
                <a:solidFill>
                  <a:srgbClr val="0F0F0F"/>
                </a:solidFill>
                <a:latin typeface="Arial"/>
              </a:rPr>
              <a:t>&lt;date/time&gt;</a:t>
            </a:r>
            <a:endParaRPr lang="en-US" sz="2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2"/>
          </p:nvPr>
        </p:nvSpPr>
        <p:spPr bwMode="auto">
          <a:xfrm>
            <a:off x="880560" y="3865680"/>
            <a:ext cx="8659080" cy="80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00000"/>
              </a:lnSpc>
              <a:buNone/>
              <a:defRPr lang="en-US" sz="23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en-US" sz="2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feld 271"/>
          <p:cNvSpPr/>
          <p:nvPr/>
        </p:nvSpPr>
        <p:spPr bwMode="auto">
          <a:xfrm>
            <a:off x="10569600" y="1218960"/>
            <a:ext cx="2037240" cy="777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de-DE" sz="1700" b="0" strike="noStrike" spc="125">
                <a:solidFill>
                  <a:srgbClr val="0F0F0F"/>
                </a:solidFill>
                <a:latin typeface="Arial"/>
                <a:ea typeface="ＭＳ Ｐゴシック"/>
              </a:rPr>
              <a:t>SCIENCE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r>
              <a:rPr lang="de-DE" sz="1700" b="0" strike="noStrike" spc="125">
                <a:solidFill>
                  <a:srgbClr val="0F0F0F"/>
                </a:solidFill>
                <a:latin typeface="Arial"/>
                <a:ea typeface="ＭＳ Ｐゴシック"/>
              </a:rPr>
              <a:t>PASSION</a:t>
            </a:r>
            <a:br>
              <a:rPr sz="1700"/>
            </a:br>
            <a:r>
              <a:rPr lang="de-DE" sz="1700" b="0" strike="noStrike" spc="125">
                <a:solidFill>
                  <a:srgbClr val="0F0F0F"/>
                </a:solidFill>
                <a:latin typeface="Arial"/>
                <a:ea typeface="ＭＳ Ｐゴシック"/>
              </a:rPr>
              <a:t>TECHNOLOGY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 bwMode="auto">
          <a:xfrm>
            <a:off x="880560" y="6839280"/>
            <a:ext cx="10520640" cy="28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/>
              <a:buChar char=""/>
              <a:tabLst>
                <a:tab pos="0" algn="l"/>
              </a:tabLst>
              <a:defRPr/>
            </a:pPr>
            <a:r>
              <a:rPr lang="de-AT" sz="1800" b="0" strike="noStrike" spc="-1">
                <a:solidFill>
                  <a:srgbClr val="0F0F0F"/>
                </a:solidFill>
                <a:latin typeface="Arial"/>
              </a:rPr>
              <a:t>Click and add a web adress</a:t>
            </a:r>
            <a:endParaRPr lang="de-DE" sz="1800" b="0" strike="noStrike" spc="-1">
              <a:solidFill>
                <a:srgbClr val="0F0F0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2" name="Grafik 7"/>
          <p:cNvPicPr/>
          <p:nvPr/>
        </p:nvPicPr>
        <p:blipFill>
          <a:blip r:embed="rId14"/>
          <a:stretch/>
        </p:blipFill>
        <p:spPr bwMode="auto">
          <a:xfrm>
            <a:off x="0" y="6705720"/>
            <a:ext cx="12938040" cy="609120"/>
          </a:xfrm>
          <a:prstGeom prst="rect">
            <a:avLst/>
          </a:prstGeom>
          <a:ln w="0">
            <a:noFill/>
          </a:ln>
        </p:spPr>
      </p:pic>
      <p:pic>
        <p:nvPicPr>
          <p:cNvPr id="233" name="Bildplatzhalter 6"/>
          <p:cNvPicPr/>
          <p:nvPr/>
        </p:nvPicPr>
        <p:blipFill>
          <a:blip r:embed="rId15"/>
          <a:stretch/>
        </p:blipFill>
        <p:spPr bwMode="auto">
          <a:xfrm>
            <a:off x="0" y="2520"/>
            <a:ext cx="610200" cy="2869920"/>
          </a:xfrm>
          <a:prstGeom prst="rect">
            <a:avLst/>
          </a:prstGeom>
          <a:ln w="0">
            <a:noFill/>
          </a:ln>
        </p:spPr>
      </p:pic>
      <p:pic>
        <p:nvPicPr>
          <p:cNvPr id="234" name="Picture 9"/>
          <p:cNvPicPr/>
          <p:nvPr/>
        </p:nvPicPr>
        <p:blipFill>
          <a:blip r:embed="rId16"/>
          <a:stretch/>
        </p:blipFill>
        <p:spPr bwMode="auto">
          <a:xfrm>
            <a:off x="11346840" y="136440"/>
            <a:ext cx="1242000" cy="459360"/>
          </a:xfrm>
          <a:prstGeom prst="rect">
            <a:avLst/>
          </a:prstGeom>
          <a:ln w="0">
            <a:noFill/>
          </a:ln>
        </p:spPr>
      </p:pic>
      <p:cxnSp>
        <p:nvCxnSpPr>
          <p:cNvPr id="235" name="Gerade Verbindung 8"/>
          <p:cNvCxnSpPr>
            <a:cxnSpLocks/>
          </p:cNvCxnSpPr>
          <p:nvPr/>
        </p:nvCxnSpPr>
        <p:spPr bwMode="auto">
          <a:xfrm>
            <a:off x="880560" y="715680"/>
            <a:ext cx="11709000" cy="360"/>
          </a:xfrm>
          <a:prstGeom prst="straightConnector1">
            <a:avLst/>
          </a:prstGeom>
          <a:ln w="6480">
            <a:solidFill>
              <a:srgbClr val="0F0F0F"/>
            </a:solidFill>
            <a:miter/>
          </a:ln>
        </p:spPr>
      </p:cxnSp>
      <p:sp>
        <p:nvSpPr>
          <p:cNvPr id="236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Mastertitelformat bearbeiten</a:t>
            </a:r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 bwMode="auto">
          <a:xfrm>
            <a:off x="880560" y="2251080"/>
            <a:ext cx="1187748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/>
              <a:buChar char=""/>
              <a:tabLst>
                <a:tab pos="0" algn="l"/>
              </a:tabLst>
              <a:defRPr/>
            </a:pPr>
            <a:r>
              <a:rPr lang="de-DE" sz="2800" b="0" strike="noStrike" spc="-1">
                <a:solidFill>
                  <a:srgbClr val="0F0F0F"/>
                </a:solidFill>
                <a:latin typeface="Arial"/>
              </a:rPr>
              <a:t>Mastertextformat bearbeiten</a:t>
            </a:r>
            <a:endParaRPr/>
          </a:p>
          <a:p>
            <a:pPr marL="864000" lvl="1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  <a:defRPr/>
            </a:pPr>
            <a:r>
              <a:rPr lang="de-DE" sz="2800" b="0" strike="noStrike" spc="-1">
                <a:solidFill>
                  <a:srgbClr val="0F0F0F"/>
                </a:solidFill>
                <a:latin typeface="Arial"/>
              </a:rPr>
              <a:t>Zweite Ebene</a:t>
            </a:r>
            <a:endParaRPr/>
          </a:p>
          <a:p>
            <a:pPr marL="1296000" lvl="2" indent="-288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/>
              <a:buChar char=""/>
              <a:tabLst>
                <a:tab pos="0" algn="l"/>
              </a:tabLst>
              <a:defRPr/>
            </a:pPr>
            <a:r>
              <a:rPr lang="de-DE" sz="2600" b="0" strike="noStrike" spc="-1">
                <a:solidFill>
                  <a:srgbClr val="0F0F0F"/>
                </a:solidFill>
                <a:latin typeface="Arial"/>
              </a:rPr>
              <a:t>Dritte Ebene</a:t>
            </a:r>
            <a:endParaRPr/>
          </a:p>
          <a:p>
            <a:pPr marL="1728000" lvl="3" indent="-2160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  <a:defRPr/>
            </a:pPr>
            <a:r>
              <a:rPr lang="de-DE" sz="2300" b="0" strike="noStrike" spc="-1">
                <a:solidFill>
                  <a:srgbClr val="0F0F0F"/>
                </a:solidFill>
                <a:latin typeface="Arial"/>
              </a:rPr>
              <a:t>Vierte Ebene</a:t>
            </a:r>
            <a:endParaRPr/>
          </a:p>
          <a:p>
            <a:pPr marL="4680" lvl="4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tabLst>
                <a:tab pos="0" algn="l"/>
              </a:tabLst>
              <a:defRPr/>
            </a:pPr>
            <a:r>
              <a:rPr lang="de-DE" sz="2300" b="0" strike="noStrike" spc="-1">
                <a:solidFill>
                  <a:srgbClr val="0F0F0F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dt" idx="15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ftr" idx="16"/>
          </p:nvPr>
        </p:nvSpPr>
        <p:spPr bwMode="auto">
          <a:xfrm>
            <a:off x="880560" y="6783840"/>
            <a:ext cx="11715120" cy="21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sldNum" idx="17"/>
          </p:nvPr>
        </p:nvSpPr>
        <p:spPr bwMode="auto">
          <a:xfrm>
            <a:off x="0" y="855000"/>
            <a:ext cx="610560" cy="460439"/>
          </a:xfrm>
          <a:prstGeom prst="rect">
            <a:avLst/>
          </a:prstGeom>
          <a:noFill/>
          <a:ln w="0">
            <a:noFill/>
          </a:ln>
        </p:spPr>
        <p:txBody>
          <a:bodyPr lIns="0" tIns="64800" rIns="0" bIns="64800" anchor="ctr">
            <a:noAutofit/>
          </a:bodyPr>
          <a:lstStyle>
            <a:lvl1pPr indent="0" algn="ctr">
              <a:lnSpc>
                <a:spcPct val="100000"/>
              </a:lnSpc>
              <a:buNone/>
              <a:defRPr lang="de-DE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defRPr/>
            </a:pPr>
            <a:fld id="{CDF2DE77-8788-48BD-89CA-4CC9E67CE9E6}" type="slidenum">
              <a:rPr lang="de-DE" sz="14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 bwMode="auto">
          <a:xfrm>
            <a:off x="880560" y="349920"/>
            <a:ext cx="10187280" cy="28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  <a:defRPr/>
            </a:pPr>
            <a:r>
              <a:rPr lang="de-DE" sz="1800" b="0" strike="noStrike" spc="-1">
                <a:solidFill>
                  <a:srgbClr val="0F0F0F"/>
                </a:solidFill>
                <a:latin typeface="Arial"/>
              </a:rPr>
              <a:t>Mastertextformat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p.tugraz.at/" TargetMode="External"/><Relationship Id="rId4" Type="http://schemas.openxmlformats.org/officeDocument/2006/relationships/hyperlink" Target="mailto:robert.schwarzl@tugraz.at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Relationship Id="rId4" Type="http://schemas.openxmlformats.org/officeDocument/2006/relationships/image" Target="../media/image11.png"/><Relationship Id="rId5" Type="http://schemas.openxmlformats.org/officeDocument/2006/relationships/comments" Target="../comments/commen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Relationship Id="rId4" Type="http://schemas.openxmlformats.org/officeDocument/2006/relationships/image" Target="../media/image11.png"/><Relationship Id="rId5" Type="http://schemas.openxmlformats.org/officeDocument/2006/relationships/comments" Target="../comments/comment4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comments" Target="../comments/comment5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comments" Target="../comments/comment6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comments" Target="../comments/comment7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comments" Target="../comments/comment8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comments" Target="../comments/comment9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comments" Target="../comments/comment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comments" Target="../comments/comment1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1392480"/>
            <a:ext cx="8659080" cy="24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en-US" sz="5100" b="0" strike="noStrike" spc="-1">
                <a:solidFill>
                  <a:srgbClr val="2F52A0"/>
                </a:solidFill>
                <a:latin typeface="Arial"/>
              </a:rPr>
              <a:t>Investigation of Excited State Absorption of Squaraine1 Molecules in the Ultraviolet Regime at Femtosecond Resolution</a:t>
            </a:r>
            <a:endParaRPr lang="de-DE" sz="51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dt" idx="21"/>
          </p:nvPr>
        </p:nvSpPr>
        <p:spPr bwMode="auto">
          <a:xfrm>
            <a:off x="880560" y="4828680"/>
            <a:ext cx="8659080" cy="35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00000"/>
              </a:lnSpc>
              <a:buNone/>
              <a:defRPr lang="de-DE" sz="23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2300" b="0" strike="noStrike" spc="-1">
                <a:solidFill>
                  <a:srgbClr val="0F0F0F"/>
                </a:solidFill>
                <a:latin typeface="Arial"/>
              </a:rPr>
              <a:t>2024-06-XX</a:t>
            </a:r>
            <a:endParaRPr lang="en-US" sz="2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 bwMode="auto">
          <a:xfrm>
            <a:off x="880560" y="6839280"/>
            <a:ext cx="10520640" cy="28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  <a:defRPr/>
            </a:pPr>
            <a:r>
              <a:rPr lang="de-DE" sz="1800" b="0" strike="noStrike" spc="-1">
                <a:solidFill>
                  <a:srgbClr val="0F0F0F"/>
                </a:solidFill>
                <a:latin typeface="Arial"/>
              </a:rPr>
              <a:t>Koch group, Institute of Experimental Physics, </a:t>
            </a:r>
            <a:r>
              <a:rPr lang="de-DE" sz="1800" b="0" u="sng" strike="noStrike" spc="-1">
                <a:solidFill>
                  <a:srgbClr val="0066D8"/>
                </a:solidFill>
                <a:latin typeface="Arial"/>
                <a:hlinkClick r:id="rId3" tooltip="https://iep.tugraz.at/"/>
              </a:rPr>
              <a:t>https://iep.tugraz.at</a:t>
            </a:r>
            <a:r>
              <a:rPr lang="de-DE" sz="1800" b="0" strike="noStrike" spc="-1">
                <a:solidFill>
                  <a:srgbClr val="0F0F0F"/>
                </a:solidFill>
                <a:latin typeface="Arial"/>
              </a:rPr>
              <a:t>, </a:t>
            </a:r>
            <a:r>
              <a:rPr lang="de-DE" sz="1800" b="0" u="sng" strike="noStrike" spc="-1">
                <a:solidFill>
                  <a:srgbClr val="0066D8"/>
                </a:solidFill>
                <a:latin typeface="Arial"/>
                <a:hlinkClick r:id="rId4" tooltip="mailto:robert.schwarzl@tugraz.at"/>
              </a:rPr>
              <a:t>robert.schwarzl@tugraz.at</a:t>
            </a:r>
            <a:endParaRPr lang="de-DE" sz="1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22"/>
          </p:nvPr>
        </p:nvSpPr>
        <p:spPr bwMode="auto">
          <a:xfrm>
            <a:off x="880560" y="3866760"/>
            <a:ext cx="11289240" cy="80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00000"/>
              </a:lnSpc>
              <a:buNone/>
              <a:defRPr lang="en-US" sz="23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Maximilian Jeindl</a:t>
            </a:r>
            <a:endParaRPr lang="en-US" sz="2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Textfeld 4"/>
          <p:cNvSpPr/>
          <p:nvPr/>
        </p:nvSpPr>
        <p:spPr bwMode="auto">
          <a:xfrm>
            <a:off x="526320" y="5560200"/>
            <a:ext cx="92160" cy="446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>
              <a:defRPr/>
            </a:pPr>
            <a:endParaRPr lang="en-US" sz="2300" b="0" strike="noStrike" spc="-1">
              <a:solidFill>
                <a:srgbClr val="0F0F0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Considerations for overlap</a:t>
            </a:r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dt" idx="28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Inhaltsplatzhalter 2" descr="Overlap Pump Probe shift at same sigma; weighting of probe beam"/>
          <p:cNvPicPr>
            <a:picLocks noChangeAspect="1" noGrp="1"/>
          </p:cNvPicPr>
          <p:nvPr>
            <p:ph/>
          </p:nvPr>
        </p:nvPicPr>
        <p:blipFill>
          <a:blip r:embed="rId3"/>
          <a:stretch/>
        </p:blipFill>
        <p:spPr bwMode="auto">
          <a:xfrm>
            <a:off x="6024337" y="886320"/>
            <a:ext cx="6913788" cy="4274432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Textfeld 317"/>
          <p:cNvSpPr txBox="1"/>
          <p:nvPr/>
        </p:nvSpPr>
        <p:spPr bwMode="auto">
          <a:xfrm>
            <a:off x="1371600" y="2286000"/>
            <a:ext cx="228600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Animate lateral and size aspect ratio</a:t>
            </a:r>
            <a:endParaRPr/>
          </a:p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Show contour plot vs fit of beam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3C961F51-4B0F-4F18-89CA-5F82AF240478}" type="slidenum">
              <a:rPr/>
              <a:t>10</a:t>
            </a:fld>
            <a:endParaRPr/>
          </a:p>
        </p:txBody>
      </p:sp>
      <p:pic>
        <p:nvPicPr>
          <p:cNvPr id="7" name="Grafik 6" descr="Ein Bild, das Kreis, Screenshot, Diagramm, Reihe enthält.&#10;&#10;Automatisch generierte Beschreibu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76485" y="4988126"/>
            <a:ext cx="7161639" cy="169218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 bwMode="auto">
          <a:xfrm>
            <a:off x="931360" y="3580920"/>
            <a:ext cx="4770940" cy="2861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</mc:Choice>
              <mc:Fallback/>
            </mc:AlternateContent>
            <a:endParaRPr lang="en-GB" sz="2400" b="0" i="1">
              <a:latin typeface="Cambria Math"/>
              <a:ea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𝑝𝑢𝑚𝑝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)∙</m:t>
                      </m:r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𝑛𝑜𝑟𝑚</m:t>
                          </m:r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𝑝𝑟𝑜𝑏𝑒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</mc:Choice>
              <mc:Fallback/>
            </mc:AlternateContent>
            <a:endParaRPr lang="en-GB" sz="2400" b="0">
              <a:ea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2400" b="0" i="1">
                          <a:latin typeface="Cambria Math"/>
                        </a:rPr>
                        <m:t>𝐶</m:t>
                      </m:r>
                      <m:r>
                        <m:rPr/>
                        <a:rPr lang="en-GB" sz="2400" b="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grow m:val="off"/>
                              <m:limLoc m:val="undOvr"/>
                              <m:subHide m:val="on"/>
                              <m:supHide m:val="on"/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alnScr m:val="off"/>
                                  <m:ctrlPr>
                                    <a:rPr lang="en-GB" sz="2400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𝑖𝑑𝑒𝑎𝑙</m:t>
                                  </m:r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𝑝𝑢𝑚𝑝</m:t>
                                  </m:r>
                                </m:sub>
                                <m:sup>
                                  <m:r>
                                    <m:rPr/>
                                    <a:rPr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/>
                                  </m:r>
                                </m:sup>
                              </m:sSubSup>
                            </m:e>
                          </m:nary>
                          <m:r>
                            <m:rPr/>
                            <a:rPr lang="en-GB" sz="2400" b="0" i="1"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GB" sz="2400" b="0" i="1"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sz="2400" b="0" i="1">
                              <a:latin typeface="Cambria Math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𝑝𝑟𝑜𝑏𝑒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𝑑𝑥</m:t>
                          </m:r>
                        </m:num>
                        <m:den>
                          <m:nary>
                            <m:naryPr>
                              <m:grow m:val="off"/>
                              <m:limLoc m:val="undOvr"/>
                              <m:subHide m:val="on"/>
                              <m:supHide m:val="on"/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alnScr m:val="off"/>
                                  <m:ctrlPr>
                                    <a:rPr lang="en-GB" sz="2400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𝑟𝑒𝑎𝑙</m:t>
                                  </m:r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𝑝𝑢𝑚𝑝</m:t>
                                  </m:r>
                                </m:sub>
                                <m:sup>
                                  <m:r>
                                    <m:rPr/>
                                    <a:rPr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/>
                                  </m:r>
                                </m:sup>
                              </m:sSubSup>
                            </m:e>
                          </m:nary>
                          <m:r>
                            <m:rPr/>
                            <a:rPr lang="en-GB" sz="2400" b="0" i="1"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GB" sz="2400" b="0" i="1"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sz="2400" b="0" i="1">
                              <a:latin typeface="Cambria Math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𝑝𝑟𝑜𝑏𝑒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2400"/>
          </a:p>
          <a:p>
            <a:pPr>
              <a:defRPr/>
            </a:pPr>
            <a:endParaRPr lang="en-GB" sz="2400"/>
          </a:p>
          <a:p>
            <a:pPr>
              <a:defRPr/>
            </a:pPr>
            <a:endParaRPr lang="en-GB"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Considerations for overlap</a:t>
            </a:r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dt" idx="28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Inhaltsplatzhalter 2"/>
          <p:cNvPicPr>
            <a:picLocks noChangeAspect="1" noGrp="1"/>
          </p:cNvPicPr>
          <p:nvPr>
            <p:ph/>
          </p:nvPr>
        </p:nvPicPr>
        <p:blipFill>
          <a:blip r:embed="rId3"/>
          <a:stretch/>
        </p:blipFill>
        <p:spPr bwMode="auto">
          <a:xfrm>
            <a:off x="6024337" y="886320"/>
            <a:ext cx="6913788" cy="4274432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Textfeld 317"/>
          <p:cNvSpPr txBox="1"/>
          <p:nvPr/>
        </p:nvSpPr>
        <p:spPr bwMode="auto">
          <a:xfrm>
            <a:off x="1371600" y="2286000"/>
            <a:ext cx="228600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Animate lateral and size aspect ratio</a:t>
            </a:r>
            <a:endParaRPr/>
          </a:p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Show contour plot vs fit of beam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3C961F51-4B0F-4F18-89CA-5F82AF240478}" type="slidenum">
              <a:rPr/>
              <a:t>11</a:t>
            </a:fld>
            <a:endParaRPr/>
          </a:p>
        </p:txBody>
      </p:sp>
      <p:pic>
        <p:nvPicPr>
          <p:cNvPr id="7" name="Grafik 6" descr="Ein Bild, das Kreis, Screenshot, Diagramm, Reihe enthält.&#10;&#10;Automatisch generierte Beschreibu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76485" y="4988126"/>
            <a:ext cx="7161639" cy="1692183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 bwMode="auto">
          <a:xfrm>
            <a:off x="931360" y="3580920"/>
            <a:ext cx="4770940" cy="2861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</mc:Choice>
              <mc:Fallback/>
            </mc:AlternateContent>
            <a:endParaRPr lang="en-GB" sz="2400" b="0" i="1">
              <a:latin typeface="Cambria Math"/>
              <a:ea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𝑝𝑢𝑚𝑝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)∙</m:t>
                      </m:r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𝑛𝑜𝑟𝑚</m:t>
                          </m:r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𝑝𝑟𝑜𝑏𝑒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</mc:Choice>
              <mc:Fallback/>
            </mc:AlternateContent>
            <a:endParaRPr lang="en-GB" sz="2400" b="0">
              <a:ea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2400" b="0" i="1">
                          <a:latin typeface="Cambria Math"/>
                        </a:rPr>
                        <m:t>𝐶</m:t>
                      </m:r>
                      <m:r>
                        <m:rPr/>
                        <a:rPr lang="en-GB" sz="2400" b="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grow m:val="off"/>
                              <m:limLoc m:val="undOvr"/>
                              <m:subHide m:val="on"/>
                              <m:supHide m:val="on"/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alnScr m:val="off"/>
                                  <m:ctrlPr>
                                    <a:rPr lang="en-GB" sz="2400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𝑖𝑑𝑒𝑎𝑙</m:t>
                                  </m:r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𝑝𝑢𝑚𝑝</m:t>
                                  </m:r>
                                </m:sub>
                                <m:sup>
                                  <m:r>
                                    <m:rPr/>
                                    <a:rPr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/>
                                  </m:r>
                                </m:sup>
                              </m:sSubSup>
                            </m:e>
                          </m:nary>
                          <m:r>
                            <m:rPr/>
                            <a:rPr lang="en-GB" sz="2400" b="0" i="1"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GB" sz="2400" b="0" i="1"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sz="2400" b="0" i="1">
                              <a:latin typeface="Cambria Math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𝑝𝑟𝑜𝑏𝑒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𝑑𝑥</m:t>
                          </m:r>
                        </m:num>
                        <m:den>
                          <m:nary>
                            <m:naryPr>
                              <m:grow m:val="off"/>
                              <m:limLoc m:val="undOvr"/>
                              <m:subHide m:val="on"/>
                              <m:supHide m:val="on"/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alnScr m:val="off"/>
                                  <m:ctrlPr>
                                    <a:rPr lang="en-GB" sz="2400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𝑟𝑒𝑎𝑙</m:t>
                                  </m:r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/>
                                    <a:rPr lang="en-GB" sz="2400" b="0" i="1">
                                      <a:latin typeface="Cambria Math"/>
                                    </a:rPr>
                                    <m:t>𝑝𝑢𝑚𝑝</m:t>
                                  </m:r>
                                </m:sub>
                                <m:sup>
                                  <m:r>
                                    <m:rPr/>
                                    <a:rPr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/>
                                  </m:r>
                                </m:sup>
                              </m:sSubSup>
                            </m:e>
                          </m:nary>
                          <m:r>
                            <m:rPr/>
                            <a:rPr lang="en-GB" sz="2400" b="0" i="1"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GB" sz="2400" b="0" i="1"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sz="2400" b="0" i="1">
                              <a:latin typeface="Cambria Math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𝑝𝑟𝑜𝑏𝑒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sz="24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2400"/>
          </a:p>
          <a:p>
            <a:pPr>
              <a:defRPr/>
            </a:pPr>
            <a:endParaRPr lang="en-GB" sz="2400"/>
          </a:p>
          <a:p>
            <a:pPr>
              <a:defRPr/>
            </a:pPr>
            <a:endParaRPr lang="en-GB"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Why not numerical?</a:t>
            </a:r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dt" idx="30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 bwMode="auto">
          <a:xfrm>
            <a:off x="880560" y="349920"/>
            <a:ext cx="10187280" cy="28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1800" b="0" strike="noStrike" spc="-1">
              <a:solidFill>
                <a:srgbClr val="0F0F0F"/>
              </a:solidFill>
              <a:latin typeface="Arial"/>
            </a:endParaRPr>
          </a:p>
        </p:txBody>
      </p:sp>
      <p:pic>
        <p:nvPicPr>
          <p:cNvPr id="327" name="Grafik 326"/>
          <p:cNvPicPr/>
          <p:nvPr/>
        </p:nvPicPr>
        <p:blipFill>
          <a:blip r:embed="rId3"/>
          <a:stretch/>
        </p:blipFill>
        <p:spPr bwMode="auto">
          <a:xfrm>
            <a:off x="610559" y="1495800"/>
            <a:ext cx="6400800" cy="3540960"/>
          </a:xfrm>
          <a:prstGeom prst="rect">
            <a:avLst/>
          </a:prstGeom>
          <a:ln w="0">
            <a:noFill/>
          </a:ln>
        </p:spPr>
      </p:pic>
      <p:pic>
        <p:nvPicPr>
          <p:cNvPr id="328" name="Grafik 327"/>
          <p:cNvPicPr/>
          <p:nvPr/>
        </p:nvPicPr>
        <p:blipFill>
          <a:blip r:embed="rId4"/>
          <a:stretch/>
        </p:blipFill>
        <p:spPr bwMode="auto">
          <a:xfrm flipH="0" flipV="0">
            <a:off x="6738840" y="3067986"/>
            <a:ext cx="6219760" cy="3540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10B84BAB-3814-4109-B5CE-1089D2FDC91E}" type="slidenum">
              <a:rPr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Not sure if to put the results now or last?</a:t>
            </a:r>
            <a:endParaRPr/>
          </a:p>
        </p:txBody>
      </p:sp>
      <p:sp>
        <p:nvSpPr>
          <p:cNvPr id="330" name="PlaceHolder 2"/>
          <p:cNvSpPr>
            <a:spLocks noGrp="1"/>
          </p:cNvSpPr>
          <p:nvPr>
            <p:ph type="dt" idx="31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 bwMode="auto">
          <a:xfrm>
            <a:off x="880560" y="349920"/>
            <a:ext cx="10187280" cy="28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1800" b="0" strike="noStrike" spc="-1">
              <a:solidFill>
                <a:srgbClr val="0F0F0F"/>
              </a:solidFill>
              <a:latin typeface="Arial"/>
            </a:endParaRPr>
          </a:p>
        </p:txBody>
      </p:sp>
      <p:pic>
        <p:nvPicPr>
          <p:cNvPr id="332" name="Grafik 331"/>
          <p:cNvPicPr/>
          <p:nvPr/>
        </p:nvPicPr>
        <p:blipFill>
          <a:blip r:embed="rId3"/>
          <a:stretch/>
        </p:blipFill>
        <p:spPr bwMode="auto">
          <a:xfrm>
            <a:off x="1185120" y="1600200"/>
            <a:ext cx="7950240" cy="4800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21B0447B-EED3-4A89-8219-7B127C92A0E3}" type="slidenum">
              <a:rPr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What else had to be accounted for?</a:t>
            </a:r>
            <a:endParaRPr/>
          </a:p>
        </p:txBody>
      </p:sp>
      <p:sp>
        <p:nvSpPr>
          <p:cNvPr id="338" name="PlaceHolder 2"/>
          <p:cNvSpPr>
            <a:spLocks noGrp="1"/>
          </p:cNvSpPr>
          <p:nvPr>
            <p:ph type="dt" idx="33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 bwMode="auto">
          <a:xfrm>
            <a:off x="880560" y="349920"/>
            <a:ext cx="10187280" cy="28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1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40" name="Textfeld 339"/>
          <p:cNvSpPr txBox="1"/>
          <p:nvPr/>
        </p:nvSpPr>
        <p:spPr bwMode="auto">
          <a:xfrm>
            <a:off x="914400" y="2743200"/>
            <a:ext cx="10515600" cy="3200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Are the measurements comparable?</a:t>
            </a:r>
            <a:endParaRPr/>
          </a:p>
          <a:p>
            <a:pPr marL="216000" indent="-216000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Are there unwanted influences?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026D243A-D1CA-4D2D-AD99-2B8F32C7764C}" type="slidenum">
              <a:rPr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Linearity</a:t>
            </a: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 </a:t>
            </a: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of</a:t>
            </a: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 pump </a:t>
            </a: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irradiance</a:t>
            </a:r>
            <a:endParaRPr lang="de-DE" sz="34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dt" idx="34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 bwMode="auto">
          <a:xfrm>
            <a:off x="880560" y="349920"/>
            <a:ext cx="10187280" cy="28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1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44" name="Textfeld 343"/>
          <p:cNvSpPr txBox="1"/>
          <p:nvPr/>
        </p:nvSpPr>
        <p:spPr bwMode="auto">
          <a:xfrm>
            <a:off x="914400" y="2743200"/>
            <a:ext cx="10515600" cy="3200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Are the measurements comparable?</a:t>
            </a:r>
            <a:endParaRPr/>
          </a:p>
          <a:p>
            <a:pPr marL="216000" indent="-216000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Are there unwanted influences?</a:t>
            </a:r>
            <a:endParaRPr/>
          </a:p>
        </p:txBody>
      </p:sp>
      <p:pic>
        <p:nvPicPr>
          <p:cNvPr id="345" name="Grafik 344"/>
          <p:cNvPicPr/>
          <p:nvPr/>
        </p:nvPicPr>
        <p:blipFill>
          <a:blip r:embed="rId3"/>
          <a:stretch/>
        </p:blipFill>
        <p:spPr bwMode="auto">
          <a:xfrm>
            <a:off x="7543800" y="1143000"/>
            <a:ext cx="5379120" cy="41148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873E8399-13A3-4BFE-931E-E29ECC17B641}" type="slidenum">
              <a:rPr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Sample degradation</a:t>
            </a:r>
            <a:endParaRPr/>
          </a:p>
        </p:txBody>
      </p:sp>
      <p:sp>
        <p:nvSpPr>
          <p:cNvPr id="347" name="PlaceHolder 2"/>
          <p:cNvSpPr>
            <a:spLocks noGrp="1"/>
          </p:cNvSpPr>
          <p:nvPr>
            <p:ph type="dt" idx="35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9" name="Grafik 348"/>
          <p:cNvPicPr/>
          <p:nvPr/>
        </p:nvPicPr>
        <p:blipFill>
          <a:blip r:embed="rId3"/>
          <a:stretch/>
        </p:blipFill>
        <p:spPr bwMode="auto">
          <a:xfrm>
            <a:off x="8631797" y="3839443"/>
            <a:ext cx="3963884" cy="2829334"/>
          </a:xfrm>
          <a:prstGeom prst="rect">
            <a:avLst/>
          </a:prstGeom>
          <a:ln w="0">
            <a:noFill/>
          </a:ln>
        </p:spPr>
      </p:pic>
      <p:sp>
        <p:nvSpPr>
          <p:cNvPr id="350" name="Textfeld 349"/>
          <p:cNvSpPr txBox="1"/>
          <p:nvPr/>
        </p:nvSpPr>
        <p:spPr bwMode="auto">
          <a:xfrm>
            <a:off x="914400" y="2743200"/>
            <a:ext cx="10515600" cy="3200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Sample response declines over time</a:t>
            </a:r>
            <a:endParaRPr/>
          </a:p>
          <a:p>
            <a:pPr marL="216000" indent="-216000"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Single exponential fit sufficient</a:t>
            </a:r>
            <a:endParaRPr/>
          </a:p>
        </p:txBody>
      </p:sp>
      <p:pic>
        <p:nvPicPr>
          <p:cNvPr id="351" name="Grafik 350"/>
          <p:cNvPicPr/>
          <p:nvPr/>
        </p:nvPicPr>
        <p:blipFill>
          <a:blip r:embed="rId4"/>
          <a:stretch/>
        </p:blipFill>
        <p:spPr bwMode="auto">
          <a:xfrm>
            <a:off x="8631797" y="921780"/>
            <a:ext cx="3963883" cy="2802600"/>
          </a:xfrm>
          <a:prstGeom prst="rect">
            <a:avLst/>
          </a:prstGeom>
          <a:ln w="0">
            <a:noFill/>
          </a:ln>
        </p:spPr>
      </p:pic>
      <p:sp>
        <p:nvSpPr>
          <p:cNvPr id="352" name="Textfeld 351"/>
          <p:cNvSpPr txBox="1"/>
          <p:nvPr/>
        </p:nvSpPr>
        <p:spPr bwMode="auto">
          <a:xfrm>
            <a:off x="2514600" y="3254760"/>
            <a:ext cx="3690360" cy="6854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/>
                        <a:rPr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/>
                        <a:rPr>
                          <a:latin typeface="Cambria Math"/>
                        </a:rPr>
                        <m:t>=</m:t>
                      </m:r>
                      <m:r>
                        <m:rPr/>
                        <a:rPr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/>
                        <a:rPr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</a:rPr>
                            <m:t>𝑡</m:t>
                          </m:r>
                          <m:r>
                            <m:rPr/>
                            <a:rPr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m:rPr/>
                        <a:rPr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>
                                  <a:latin typeface="Cambria Math"/>
                                </a:rPr>
                                <m:t>𝑡</m:t>
                              </m:r>
                              <m:r>
                                <m:rPr/>
                                <a:rPr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/>
                                        <a:rPr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/>
                                    <a:rPr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/>
                                        <a:rPr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m:rPr/>
                                <a:rPr>
                                  <a:latin typeface="Cambria Math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A8C02014-598F-4E11-911E-AC80170D6549}" type="slidenum">
              <a:rPr/>
              <a:t>16</a:t>
            </a:fld>
            <a:endParaRPr/>
          </a:p>
        </p:txBody>
      </p:sp>
      <p:sp>
        <p:nvSpPr>
          <p:cNvPr id="3" name="Textfeld 2"/>
          <p:cNvSpPr txBox="1"/>
          <p:nvPr/>
        </p:nvSpPr>
        <p:spPr bwMode="auto">
          <a:xfrm>
            <a:off x="8356600" y="3390900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/>
              <a:t>corrected</a:t>
            </a:r>
            <a:endParaRPr/>
          </a:p>
        </p:txBody>
      </p:sp>
      <p:sp>
        <p:nvSpPr>
          <p:cNvPr id="6" name="Textfeld 5"/>
          <p:cNvSpPr txBox="1"/>
          <p:nvPr/>
        </p:nvSpPr>
        <p:spPr bwMode="auto">
          <a:xfrm>
            <a:off x="8356600" y="722170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/>
              <a:t>raw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Sample irregularities</a:t>
            </a:r>
            <a:endParaRPr/>
          </a:p>
        </p:txBody>
      </p:sp>
      <p:sp>
        <p:nvSpPr>
          <p:cNvPr id="354" name="PlaceHolder 2"/>
          <p:cNvSpPr>
            <a:spLocks noGrp="1"/>
          </p:cNvSpPr>
          <p:nvPr>
            <p:ph type="dt" idx="36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Textfeld 355"/>
          <p:cNvSpPr txBox="1"/>
          <p:nvPr/>
        </p:nvSpPr>
        <p:spPr bwMode="auto">
          <a:xfrm>
            <a:off x="914400" y="2743200"/>
            <a:ext cx="10515600" cy="3200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Sample</a:t>
            </a:r>
            <a:endParaRPr/>
          </a:p>
        </p:txBody>
      </p:sp>
      <p:pic>
        <p:nvPicPr>
          <p:cNvPr id="357" name="Grafik 356"/>
          <p:cNvPicPr/>
          <p:nvPr/>
        </p:nvPicPr>
        <p:blipFill>
          <a:blip r:embed="rId3"/>
          <a:stretch/>
        </p:blipFill>
        <p:spPr bwMode="auto">
          <a:xfrm>
            <a:off x="4358880" y="3429000"/>
            <a:ext cx="7985520" cy="2971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1EF42E11-6AE1-4C9C-A768-7BFEE9763663}" type="slidenum">
              <a:rPr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359" name="PlaceHolder 2"/>
          <p:cNvSpPr>
            <a:spLocks noGrp="1"/>
          </p:cNvSpPr>
          <p:nvPr>
            <p:ph type="dt" idx="37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61" name="Grafik 360"/>
          <p:cNvPicPr/>
          <p:nvPr/>
        </p:nvPicPr>
        <p:blipFill>
          <a:blip r:embed="rId3"/>
          <a:stretch/>
        </p:blipFill>
        <p:spPr bwMode="auto">
          <a:xfrm>
            <a:off x="2514600" y="1143000"/>
            <a:ext cx="8333640" cy="5257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149A1632-7CCE-490E-9978-4C752F4A081B}" type="slidenum">
              <a:rPr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2" name="Grafik 361"/>
          <p:cNvPicPr/>
          <p:nvPr/>
        </p:nvPicPr>
        <p:blipFill>
          <a:blip r:embed="rId3"/>
          <a:stretch/>
        </p:blipFill>
        <p:spPr bwMode="auto">
          <a:xfrm>
            <a:off x="2514600" y="1143000"/>
            <a:ext cx="8640720" cy="5257800"/>
          </a:xfrm>
          <a:prstGeom prst="rect">
            <a:avLst/>
          </a:prstGeom>
          <a:ln w="0"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dt" idx="38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7CF05F52-71A0-4258-8BE3-738DA6DC89DD}" type="slidenum">
              <a:rPr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Introduction to squaraines</a:t>
            </a:r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dt" idx="23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 bwMode="auto">
          <a:xfrm>
            <a:off x="880560" y="349920"/>
            <a:ext cx="10187280" cy="28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1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92" name="Rechteck 12"/>
          <p:cNvSpPr/>
          <p:nvPr/>
        </p:nvSpPr>
        <p:spPr bwMode="auto">
          <a:xfrm>
            <a:off x="8325720" y="1745280"/>
            <a:ext cx="208440" cy="36000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defRPr/>
            </a:pP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6665039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F0F0F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en-US" sz="3600" b="0" strike="noStrike" spc="-1">
                <a:solidFill>
                  <a:srgbClr val="0F0F0F"/>
                </a:solidFill>
                <a:latin typeface="Arial"/>
              </a:rPr>
              <a:t>Monomerbsorbing in the red</a:t>
            </a:r>
            <a:endParaRPr lang="de-DE" sz="3600" b="0" strike="noStrike" spc="-1">
              <a:solidFill>
                <a:srgbClr val="0F0F0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F0F0F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en-US" sz="3600" b="0" strike="noStrike" spc="-1">
                <a:solidFill>
                  <a:srgbClr val="0F0F0F"/>
                </a:solidFill>
                <a:latin typeface="Arial"/>
              </a:rPr>
              <a:t>Spincasting possible</a:t>
            </a:r>
            <a:endParaRPr lang="de-DE" sz="3600" b="0" strike="noStrike" spc="-1">
              <a:solidFill>
                <a:srgbClr val="0F0F0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F0F0F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en-US" sz="3600" b="0" strike="noStrike" spc="-1">
                <a:solidFill>
                  <a:srgbClr val="0F0F0F"/>
                </a:solidFill>
                <a:latin typeface="Arial"/>
              </a:rPr>
              <a:t>Crystal structure influenced by sidechains</a:t>
            </a:r>
            <a:endParaRPr lang="de-DE" sz="3600" b="0" strike="noStrike" spc="-1">
              <a:solidFill>
                <a:srgbClr val="0F0F0F"/>
              </a:solidFill>
              <a:latin typeface="Arial"/>
            </a:endParaRPr>
          </a:p>
        </p:txBody>
      </p:sp>
      <p:pic>
        <p:nvPicPr>
          <p:cNvPr id="294" name="Grafik 293"/>
          <p:cNvPicPr/>
          <p:nvPr/>
        </p:nvPicPr>
        <p:blipFill>
          <a:blip r:embed="rId3"/>
          <a:stretch/>
        </p:blipFill>
        <p:spPr bwMode="auto">
          <a:xfrm>
            <a:off x="4590054" y="3943080"/>
            <a:ext cx="8145000" cy="27432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68829704-9FFF-42B3-8199-FAE37211C5EF}" type="slidenum">
              <a:r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367" name="PlaceHolder 2"/>
          <p:cNvSpPr>
            <a:spLocks noGrp="1"/>
          </p:cNvSpPr>
          <p:nvPr>
            <p:ph type="dt" idx="39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69" name="Grafik 368"/>
          <p:cNvPicPr/>
          <p:nvPr/>
        </p:nvPicPr>
        <p:blipFill>
          <a:blip r:embed="rId3"/>
          <a:stretch/>
        </p:blipFill>
        <p:spPr bwMode="auto">
          <a:xfrm>
            <a:off x="2743200" y="1056600"/>
            <a:ext cx="8343720" cy="5344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8D8E11E1-EB68-4758-8528-B14027AA7940}" type="slidenum">
              <a:rPr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Pump-Probe transient absorption </a:t>
            </a:r>
            <a:endParaRPr/>
          </a:p>
        </p:txBody>
      </p:sp>
      <p:sp>
        <p:nvSpPr>
          <p:cNvPr id="296" name="PlaceHolder 2"/>
          <p:cNvSpPr>
            <a:spLocks noGrp="1"/>
          </p:cNvSpPr>
          <p:nvPr>
            <p:ph type="dt" idx="24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 bwMode="auto">
          <a:xfrm>
            <a:off x="880560" y="349920"/>
            <a:ext cx="10187280" cy="28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1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298" name="Textfeld 5"/>
          <p:cNvSpPr txBox="1"/>
          <p:nvPr/>
        </p:nvSpPr>
        <p:spPr bwMode="auto">
          <a:xfrm>
            <a:off x="9489600" y="5943600"/>
            <a:ext cx="2854800" cy="6778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>
                          <a:latin typeface="Cambria Math"/>
                        </a:rPr>
                        <m:t>𝛥</m:t>
                      </m:r>
                      <m:r>
                        <m:rPr/>
                        <a:rPr>
                          <a:latin typeface="Cambria Math"/>
                        </a:rPr>
                        <m:t>𝐴</m:t>
                      </m:r>
                      <m:r>
                        <m:rPr/>
                        <a:rPr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m:rPr/>
                            <a:rPr>
                              <a:latin typeface="Cambria Math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/>
                                <a:rPr>
                                  <a:latin typeface="Cambria Math"/>
                                </a:rPr>
                                <m:t>𝑝𝑢𝑚𝑝</m:t>
                              </m:r>
                              <m:r>
                                <m:rPr/>
                                <a:rPr>
                                  <a:latin typeface="Cambria Math"/>
                                </a:rPr>
                                <m:t>−</m:t>
                              </m:r>
                              <m:r>
                                <m:rPr/>
                                <a:rPr>
                                  <a:latin typeface="Cambria Math"/>
                                </a:rPr>
                                <m:t>𝑝𝑟𝑜𝑏𝑒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/>
                                <a:rPr>
                                  <a:latin typeface="Cambria Math"/>
                                </a:rPr>
                                <m:t>𝑝𝑟𝑜𝑏𝑒𝑜𝑛𝑙𝑦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 bwMode="auto">
          <a:xfrm>
            <a:off x="880560" y="2251080"/>
            <a:ext cx="6665039" cy="163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de-DE" sz="2800" b="0" strike="noStrike" spc="-1">
                <a:solidFill>
                  <a:srgbClr val="0F0F0F"/>
                </a:solidFill>
                <a:latin typeface="Arial"/>
              </a:rPr>
              <a:t>Shot to shot comparison of probe intensities</a:t>
            </a:r>
            <a:endParaRPr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de-DE" sz="2800" b="0" strike="noStrike" spc="-1">
                <a:solidFill>
                  <a:srgbClr val="0F0F0F"/>
                </a:solidFill>
                <a:latin typeface="Arial"/>
              </a:rPr>
              <a:t>Every second shot is probe only</a:t>
            </a:r>
            <a:endParaRPr/>
          </a:p>
        </p:txBody>
      </p:sp>
      <p:pic>
        <p:nvPicPr>
          <p:cNvPr id="300" name="Grafik 299"/>
          <p:cNvPicPr/>
          <p:nvPr/>
        </p:nvPicPr>
        <p:blipFill>
          <a:blip r:embed="rId3"/>
          <a:stretch/>
        </p:blipFill>
        <p:spPr bwMode="auto">
          <a:xfrm>
            <a:off x="8724176" y="3626064"/>
            <a:ext cx="3736080" cy="2317536"/>
          </a:xfrm>
          <a:prstGeom prst="rect">
            <a:avLst/>
          </a:prstGeom>
          <a:ln w="0">
            <a:noFill/>
          </a:ln>
        </p:spPr>
      </p:pic>
      <p:pic>
        <p:nvPicPr>
          <p:cNvPr id="301" name="Grafik 300"/>
          <p:cNvPicPr/>
          <p:nvPr/>
        </p:nvPicPr>
        <p:blipFill>
          <a:blip r:embed="rId4"/>
          <a:stretch/>
        </p:blipFill>
        <p:spPr bwMode="auto">
          <a:xfrm>
            <a:off x="8724176" y="1030912"/>
            <a:ext cx="3871504" cy="2401470"/>
          </a:xfrm>
          <a:prstGeom prst="rect">
            <a:avLst/>
          </a:prstGeom>
          <a:ln w="0">
            <a:noFill/>
          </a:ln>
        </p:spPr>
      </p:pic>
      <p:pic>
        <p:nvPicPr>
          <p:cNvPr id="302" name="Grafik 301"/>
          <p:cNvPicPr/>
          <p:nvPr/>
        </p:nvPicPr>
        <p:blipFill>
          <a:blip r:embed="rId5"/>
          <a:stretch/>
        </p:blipFill>
        <p:spPr bwMode="auto">
          <a:xfrm>
            <a:off x="228600" y="4114800"/>
            <a:ext cx="7436160" cy="251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2CD2620E-8C83-44E9-AACA-62272BE60AB6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819300" y="4096155"/>
            <a:ext cx="3091148" cy="599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303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General transient absorption microscope</a:t>
            </a:r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dt" idx="25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Inhaltsplatzhalter 2"/>
          <p:cNvPicPr>
            <a:picLocks noChangeAspect="1" noGrp="1"/>
          </p:cNvPicPr>
          <p:nvPr>
            <p:ph/>
          </p:nvPr>
        </p:nvPicPr>
        <p:blipFill>
          <a:blip r:embed="rId3"/>
          <a:stretch/>
        </p:blipFill>
        <p:spPr bwMode="auto">
          <a:xfrm>
            <a:off x="1407399" y="1529956"/>
            <a:ext cx="10299898" cy="4255287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AA5D9B06-9627-4050-A9E6-8AD194471BD1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Schrift, Grafiken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6962" y="1841344"/>
            <a:ext cx="10379663" cy="3627112"/>
          </a:xfrm>
          <a:prstGeom prst="rect">
            <a:avLst/>
          </a:prstGeom>
        </p:spPr>
      </p:pic>
      <p:sp>
        <p:nvSpPr>
          <p:cNvPr id="307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UV extended TAM</a:t>
            </a:r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dt" idx="26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86A9D2B0-75E6-4E15-B8FC-BE49078192C0}" type="slidenum">
              <a:rPr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Schrift, Grafiken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6962" y="1841344"/>
            <a:ext cx="10379663" cy="3627112"/>
          </a:xfrm>
          <a:prstGeom prst="rect">
            <a:avLst/>
          </a:prstGeom>
        </p:spPr>
      </p:pic>
      <p:sp>
        <p:nvSpPr>
          <p:cNvPr id="307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UV extended TAM</a:t>
            </a:r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dt" idx="26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86A9D2B0-75E6-4E15-B8FC-BE49078192C0}" type="slidenum">
              <a:rPr/>
              <a:t>6</a:t>
            </a:fld>
            <a:endParaRPr/>
          </a:p>
        </p:txBody>
      </p:sp>
      <p:sp>
        <p:nvSpPr>
          <p:cNvPr id="9" name="Rechteck 8"/>
          <p:cNvSpPr/>
          <p:nvPr/>
        </p:nvSpPr>
        <p:spPr bwMode="auto">
          <a:xfrm>
            <a:off x="5852160" y="1519796"/>
            <a:ext cx="5871079" cy="419993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Schrift, Grafiken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6962" y="1841344"/>
            <a:ext cx="10379663" cy="3627112"/>
          </a:xfrm>
          <a:prstGeom prst="rect">
            <a:avLst/>
          </a:prstGeom>
        </p:spPr>
      </p:pic>
      <p:sp>
        <p:nvSpPr>
          <p:cNvPr id="307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UV extended TAM</a:t>
            </a:r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dt" idx="26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86A9D2B0-75E6-4E15-B8FC-BE49078192C0}" type="slidenum">
              <a:rPr/>
              <a:t>7</a:t>
            </a:fld>
            <a:endParaRPr/>
          </a:p>
        </p:txBody>
      </p:sp>
      <p:sp>
        <p:nvSpPr>
          <p:cNvPr id="9" name="Rechteck 8"/>
          <p:cNvSpPr/>
          <p:nvPr/>
        </p:nvSpPr>
        <p:spPr bwMode="auto">
          <a:xfrm>
            <a:off x="1204486" y="1519796"/>
            <a:ext cx="4672899" cy="419993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Focusing (animation)</a:t>
            </a:r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dt" idx="27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 bwMode="auto">
          <a:xfrm>
            <a:off x="880560" y="349920"/>
            <a:ext cx="10187280" cy="28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de-DE" sz="18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14" name="Textfeld 313"/>
          <p:cNvSpPr txBox="1"/>
          <p:nvPr/>
        </p:nvSpPr>
        <p:spPr bwMode="auto">
          <a:xfrm>
            <a:off x="1371600" y="2286000"/>
            <a:ext cx="5257800" cy="392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Show focusing action by simple animation?</a:t>
            </a:r>
            <a:endParaRPr/>
          </a:p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b="0" strike="noStrike" spc="-1" baseline="30000">
                <a:solidFill>
                  <a:srgbClr val="000000"/>
                </a:solidFill>
                <a:latin typeface="Arial"/>
              </a:rPr>
              <a:t>st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: ring light on rear focus on sample</a:t>
            </a:r>
            <a:endParaRPr/>
          </a:p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b="0" strike="noStrike" spc="-1" baseline="30000">
                <a:solidFill>
                  <a:srgbClr val="000000"/>
                </a:solidFill>
                <a:latin typeface="Arial"/>
              </a:rPr>
              <a:t>nd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: minimize pump with frontal lens (alternative for future is design drop in so it is spatially symmetric and use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ringlight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again to focus on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artray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 nope does not work, lens is in front of the mirror)</a:t>
            </a:r>
            <a:endParaRPr/>
          </a:p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b="0" strike="noStrike" spc="-1" baseline="30000">
                <a:solidFill>
                  <a:srgbClr val="000000"/>
                </a:solidFill>
                <a:latin typeface="Arial"/>
              </a:rPr>
              <a:t>rd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: optimize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artray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position with TA feedback</a:t>
            </a:r>
            <a:endParaRPr/>
          </a:p>
          <a:p>
            <a:pPr>
              <a:defRPr/>
            </a:pPr>
            <a:endParaRPr lang="en-US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Is there a point in showing this?</a:t>
            </a:r>
            <a:endParaRPr/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4DB5BD60-DE4D-4789-A8ED-180475C80DEA}" type="slidenum">
              <a:rPr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 bwMode="auto">
          <a:xfrm>
            <a:off x="880560" y="886320"/>
            <a:ext cx="1187748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Considerations</a:t>
            </a: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 </a:t>
            </a: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for</a:t>
            </a: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 </a:t>
            </a:r>
            <a:r>
              <a:rPr lang="de-DE" sz="3400" b="0" strike="noStrike" spc="-1">
                <a:solidFill>
                  <a:srgbClr val="0F0F0F"/>
                </a:solidFill>
                <a:latin typeface="Arial"/>
              </a:rPr>
              <a:t>overlap</a:t>
            </a:r>
            <a:endParaRPr lang="de-DE" sz="3400" b="0" strike="noStrike" spc="-1">
              <a:solidFill>
                <a:srgbClr val="0F0F0F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dt" idx="28"/>
          </p:nvPr>
        </p:nvSpPr>
        <p:spPr bwMode="auto">
          <a:xfrm>
            <a:off x="881280" y="7009200"/>
            <a:ext cx="11715120" cy="21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400" b="0" strike="noStrike" spc="-1">
                <a:solidFill>
                  <a:srgbClr val="0F0F0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defRPr/>
            </a:pPr>
            <a:r>
              <a:rPr lang="de-DE" sz="1400" b="0" strike="noStrike" spc="-1">
                <a:solidFill>
                  <a:srgbClr val="0F0F0F"/>
                </a:solidFill>
                <a:latin typeface="Arial"/>
              </a:rPr>
              <a:t>Robert Schwarzl, OSI 14, Mauterndorf, 2024-02-20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Textfeld 317"/>
          <p:cNvSpPr txBox="1"/>
          <p:nvPr/>
        </p:nvSpPr>
        <p:spPr bwMode="auto">
          <a:xfrm>
            <a:off x="793750" y="5314680"/>
            <a:ext cx="228600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Animate lateral and size aspect ratio</a:t>
            </a:r>
            <a:endParaRPr/>
          </a:p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Show contour plot vs fit of beam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Higher Excitations of Squaraines Resolved via Transient Absorption Microscopy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lstStyle/>
          <a:p>
            <a:pPr>
              <a:defRPr/>
            </a:pPr>
            <a:fld id="{3C961F51-4B0F-4F18-89CA-5F82AF240478}" type="slidenum">
              <a:rPr/>
              <a:t>9</a:t>
            </a:fld>
            <a:endParaRPr/>
          </a:p>
        </p:txBody>
      </p:sp>
      <p:pic>
        <p:nvPicPr>
          <p:cNvPr id="7" name="Grafik 6" descr="Ein Bild, das Kreis, Screenshot, Diagramm, Reihe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75246" y="2031165"/>
            <a:ext cx="8062878" cy="1905132"/>
          </a:xfrm>
          <a:prstGeom prst="rect">
            <a:avLst/>
          </a:prstGeom>
        </p:spPr>
      </p:pic>
      <p:pic>
        <p:nvPicPr>
          <p:cNvPr id="4" name="Grafik 3" descr="Ein Bild, das Kreis, Diagramm, Screenshot, Reihe enthält.&#10;&#10;Automatisch generierte Beschreibu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75246" y="4543894"/>
            <a:ext cx="8062878" cy="189005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 bwMode="auto">
          <a:xfrm>
            <a:off x="4820280" y="1472470"/>
            <a:ext cx="367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400"/>
              <a:t>True beam shapes</a:t>
            </a:r>
            <a:endParaRPr sz="2400"/>
          </a:p>
        </p:txBody>
      </p:sp>
      <p:sp>
        <p:nvSpPr>
          <p:cNvPr id="9" name="Textfeld 8"/>
          <p:cNvSpPr txBox="1"/>
          <p:nvPr/>
        </p:nvSpPr>
        <p:spPr bwMode="auto">
          <a:xfrm>
            <a:off x="4875246" y="4115853"/>
            <a:ext cx="367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400"/>
              <a:t>Fitted beam shapes</a:t>
            </a:r>
            <a:endParaRPr sz="2400"/>
          </a:p>
        </p:txBody>
      </p:sp>
      <p:sp>
        <p:nvSpPr>
          <p:cNvPr id="13" name="Textfeld 12"/>
          <p:cNvSpPr txBox="1"/>
          <p:nvPr/>
        </p:nvSpPr>
        <p:spPr bwMode="auto">
          <a:xfrm>
            <a:off x="610560" y="2196507"/>
            <a:ext cx="3654425" cy="3978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𝑝𝑢𝑚𝑝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∙(</m:t>
                      </m:r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𝐸𝑆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𝐺𝑆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2400"/>
          </a:p>
        </p:txBody>
      </p:sp>
      <p:sp>
        <p:nvSpPr>
          <p:cNvPr id="14" name="Textfeld 13"/>
          <p:cNvSpPr txBox="1"/>
          <p:nvPr/>
        </p:nvSpPr>
        <p:spPr bwMode="auto">
          <a:xfrm>
            <a:off x="555592" y="3149723"/>
            <a:ext cx="4264688" cy="1932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𝑝𝑢𝑚𝑝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𝑝𝑢𝑚𝑝</m:t>
                          </m:r>
                        </m:sub>
                      </m:sSub>
                      <m:d>
                        <m:d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 sz="2400" b="0">
              <a:ea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𝑝𝑟𝑜𝑏𝑒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𝑝𝑟𝑜𝑏𝑒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en-GB" sz="2400"/>
          </a:p>
          <a:p>
            <a:pPr>
              <a:defRPr/>
            </a:pPr>
            <a:endParaRPr lang="en-GB" sz="24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</mc:Choice>
              <mc:Fallback/>
            </mc:AlternateContent>
            <a:endParaRPr lang="en-GB" sz="2400" b="0" i="1">
              <a:latin typeface="Cambria Math"/>
              <a:ea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𝑝𝑢𝑚𝑝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)∙</m:t>
                      </m:r>
                      <m:sSub>
                        <m:sSubPr>
                          <m:ctrlPr>
                            <a:rPr lang="en-GB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𝑛𝑜𝑟𝑚</m:t>
                          </m:r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GB" sz="2400" b="0" i="1">
                              <a:latin typeface="Cambria Math"/>
                              <a:ea typeface="Cambria Math"/>
                            </a:rPr>
                            <m:t>𝑝𝑟𝑜𝑏𝑒</m:t>
                          </m:r>
                        </m:sub>
                      </m:sSub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m:rPr/>
                        <a:rPr lang="en-GB" sz="2400" b="0" i="1"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</mc:Choice>
              <mc:Fallback/>
            </mc:AlternateContent>
            <a:endParaRPr lang="en-GB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 Graz mit Institutskürzel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IEP public 16x9</Template>
  <TotalTime>0</TotalTime>
  <Words>0</Words>
  <Application>ONLYOFFICE/8.0.1.31</Application>
  <DocSecurity>0</DocSecurity>
  <PresentationFormat>Benutzerdefiniert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Excitations of Squaraines Resolved via Transient Absorption Microscopy</dc:title>
  <dc:subject/>
  <dc:creator>Admin</dc:creator>
  <cp:keywords/>
  <dc:description/>
  <dc:identifier/>
  <dc:language>en-US</dc:language>
  <cp:lastModifiedBy/>
  <cp:revision>240</cp:revision>
  <dcterms:created xsi:type="dcterms:W3CDTF">2024-02-15T12:20:54Z</dcterms:created>
  <dcterms:modified xsi:type="dcterms:W3CDTF">2024-05-22T14:27:12Z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6.000000</vt:r8>
  </property>
  <property fmtid="{D5CDD505-2E9C-101B-9397-08002B2CF9AE}" pid="3" name="PresentationFormat">
    <vt:lpwstr>Benutzerdefiniert</vt:lpwstr>
  </property>
  <property fmtid="{D5CDD505-2E9C-101B-9397-08002B2CF9AE}" pid="4" name="Slides">
    <vt:r8>29.000000</vt:r8>
  </property>
</Properties>
</file>