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82" r:id="rId6"/>
    <p:sldId id="299" r:id="rId7"/>
    <p:sldId id="337" r:id="rId8"/>
    <p:sldId id="338" r:id="rId9"/>
    <p:sldId id="339" r:id="rId10"/>
    <p:sldId id="341" r:id="rId11"/>
    <p:sldId id="342" r:id="rId12"/>
    <p:sldId id="340" r:id="rId13"/>
    <p:sldId id="343" r:id="rId14"/>
    <p:sldId id="344" r:id="rId15"/>
    <p:sldId id="345" r:id="rId16"/>
    <p:sldId id="346" r:id="rId17"/>
    <p:sldId id="347" r:id="rId18"/>
    <p:sldId id="348" r:id="rId19"/>
    <p:sldId id="349" r:id="rId20"/>
    <p:sldId id="352" r:id="rId21"/>
    <p:sldId id="353" r:id="rId22"/>
    <p:sldId id="350" r:id="rId23"/>
    <p:sldId id="351" r:id="rId24"/>
    <p:sldId id="33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7" d="100"/>
          <a:sy n="117" d="100"/>
        </p:scale>
        <p:origin x="14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4BDB1-8DD2-4122-A845-DB69DEBFC6B6}" type="datetimeFigureOut">
              <a:rPr lang="en-US" smtClean="0"/>
              <a:t>6/30/2021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5C933-0C11-4CA6-9F45-DE4EADEF19B2}" type="slidenum">
              <a:rPr lang="en-US" smtClean="0"/>
              <a:t>‹#›</a:t>
            </a:fld>
            <a:endParaRPr lang="en-US"/>
          </a:p>
        </p:txBody>
      </p:sp>
    </p:spTree>
    <p:extLst>
      <p:ext uri="{BB962C8B-B14F-4D97-AF65-F5344CB8AC3E}">
        <p14:creationId xmlns:p14="http://schemas.microsoft.com/office/powerpoint/2010/main" val="394045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6/30/2021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9D12-56E5-4FA7-AFF2-34F77BC44F45}"/>
              </a:ext>
            </a:extLst>
          </p:cNvPr>
          <p:cNvSpPr>
            <a:spLocks noGrp="1"/>
          </p:cNvSpPr>
          <p:nvPr>
            <p:ph type="ctrTitle"/>
          </p:nvPr>
        </p:nvSpPr>
        <p:spPr>
          <a:xfrm>
            <a:off x="1143000" y="1563278"/>
            <a:ext cx="6858000" cy="1655762"/>
          </a:xfrm>
        </p:spPr>
        <p:txBody>
          <a:bodyPr/>
          <a:lstStyle/>
          <a:p>
            <a:r>
              <a:rPr lang="en-US" dirty="0" err="1" smtClean="0"/>
              <a:t>Bài</a:t>
            </a:r>
            <a:r>
              <a:rPr lang="en-US" dirty="0" smtClean="0"/>
              <a:t> </a:t>
            </a:r>
            <a:r>
              <a:rPr lang="en-US" dirty="0" err="1" smtClean="0"/>
              <a:t>toán</a:t>
            </a:r>
            <a:r>
              <a:rPr lang="en-US" dirty="0" smtClean="0"/>
              <a:t> </a:t>
            </a:r>
            <a:r>
              <a:rPr lang="en-US" dirty="0" err="1" smtClean="0"/>
              <a:t>nhận</a:t>
            </a:r>
            <a:r>
              <a:rPr lang="en-US" dirty="0" smtClean="0"/>
              <a:t> </a:t>
            </a:r>
            <a:r>
              <a:rPr lang="en-US" dirty="0" err="1" smtClean="0"/>
              <a:t>diện</a:t>
            </a:r>
            <a:r>
              <a:rPr lang="en-US" dirty="0" smtClean="0"/>
              <a:t> </a:t>
            </a:r>
            <a:r>
              <a:rPr lang="en-US" dirty="0" err="1" smtClean="0"/>
              <a:t>biển</a:t>
            </a:r>
            <a:r>
              <a:rPr lang="en-US" dirty="0" smtClean="0"/>
              <a:t> </a:t>
            </a:r>
            <a:r>
              <a:rPr lang="en-US" dirty="0" err="1" smtClean="0"/>
              <a:t>số</a:t>
            </a:r>
            <a:r>
              <a:rPr lang="en-US" dirty="0" smtClean="0"/>
              <a:t> </a:t>
            </a:r>
            <a:r>
              <a:rPr lang="en-US" dirty="0" err="1" smtClean="0"/>
              <a:t>xe</a:t>
            </a:r>
            <a:endParaRPr lang="en-US" dirty="0"/>
          </a:p>
        </p:txBody>
      </p:sp>
      <p:sp>
        <p:nvSpPr>
          <p:cNvPr id="3" name="Subtitle 2">
            <a:extLst>
              <a:ext uri="{FF2B5EF4-FFF2-40B4-BE49-F238E27FC236}">
                <a16:creationId xmlns:a16="http://schemas.microsoft.com/office/drawing/2014/main" id="{B02F2197-CFE4-43FC-A44F-C70DFC45D907}"/>
              </a:ext>
            </a:extLst>
          </p:cNvPr>
          <p:cNvSpPr>
            <a:spLocks noGrp="1"/>
          </p:cNvSpPr>
          <p:nvPr>
            <p:ph type="subTitle" idx="1"/>
          </p:nvPr>
        </p:nvSpPr>
        <p:spPr>
          <a:xfrm>
            <a:off x="1143000" y="4313238"/>
            <a:ext cx="6858000" cy="2095726"/>
          </a:xfrm>
        </p:spPr>
        <p:txBody>
          <a:bodyPr>
            <a:normAutofit/>
          </a:bodyPr>
          <a:lstStyle/>
          <a:p>
            <a:r>
              <a:rPr lang="en-US" dirty="0" err="1" smtClean="0"/>
              <a:t>Nhóm</a:t>
            </a:r>
            <a:r>
              <a:rPr lang="en-US" dirty="0" smtClean="0"/>
              <a:t> 10</a:t>
            </a:r>
            <a:endParaRPr lang="en-US" dirty="0"/>
          </a:p>
          <a:p>
            <a:pPr algn="just"/>
            <a:r>
              <a:rPr lang="en-US" dirty="0"/>
              <a:t>GV </a:t>
            </a:r>
            <a:r>
              <a:rPr lang="en-US" dirty="0" err="1"/>
              <a:t>hướng</a:t>
            </a:r>
            <a:r>
              <a:rPr lang="en-US" dirty="0"/>
              <a:t> </a:t>
            </a:r>
            <a:r>
              <a:rPr lang="en-US" dirty="0" err="1"/>
              <a:t>dẫn</a:t>
            </a:r>
            <a:r>
              <a:rPr lang="en-US" dirty="0"/>
              <a:t>: </a:t>
            </a:r>
            <a:r>
              <a:rPr lang="en-US" dirty="0" smtClean="0"/>
              <a:t>TS</a:t>
            </a:r>
            <a:r>
              <a:rPr lang="en-US" dirty="0"/>
              <a:t>. </a:t>
            </a:r>
            <a:r>
              <a:rPr lang="en-US" dirty="0" err="1" smtClean="0"/>
              <a:t>Trần</a:t>
            </a:r>
            <a:r>
              <a:rPr lang="en-US" dirty="0" smtClean="0"/>
              <a:t> </a:t>
            </a:r>
            <a:r>
              <a:rPr lang="en-US" dirty="0" err="1" smtClean="0"/>
              <a:t>Ngọc</a:t>
            </a:r>
            <a:r>
              <a:rPr lang="en-US" dirty="0" smtClean="0"/>
              <a:t> </a:t>
            </a:r>
            <a:r>
              <a:rPr lang="en-US" dirty="0" err="1" smtClean="0"/>
              <a:t>Thăng</a:t>
            </a:r>
            <a:endParaRPr lang="en-US" dirty="0" smtClean="0"/>
          </a:p>
          <a:p>
            <a:pPr algn="just"/>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Nguyễn</a:t>
            </a:r>
            <a:r>
              <a:rPr lang="en-US" dirty="0" smtClean="0"/>
              <a:t> </a:t>
            </a:r>
            <a:r>
              <a:rPr lang="en-US" dirty="0" err="1" smtClean="0"/>
              <a:t>Việt</a:t>
            </a:r>
            <a:r>
              <a:rPr lang="en-US" dirty="0" smtClean="0"/>
              <a:t> </a:t>
            </a:r>
            <a:r>
              <a:rPr lang="en-US" dirty="0" err="1" smtClean="0"/>
              <a:t>Đức</a:t>
            </a:r>
            <a:endParaRPr lang="en-US" dirty="0" smtClean="0"/>
          </a:p>
          <a:p>
            <a:pPr algn="just"/>
            <a:r>
              <a:rPr lang="en-US" dirty="0" err="1" smtClean="0"/>
              <a:t>Mã</a:t>
            </a:r>
            <a:r>
              <a:rPr lang="en-US" dirty="0" smtClean="0"/>
              <a:t> </a:t>
            </a:r>
            <a:r>
              <a:rPr lang="en-US" dirty="0" err="1" smtClean="0"/>
              <a:t>số</a:t>
            </a:r>
            <a:r>
              <a:rPr lang="en-US" dirty="0" smtClean="0"/>
              <a:t> </a:t>
            </a:r>
            <a:r>
              <a:rPr lang="en-US" dirty="0" err="1" smtClean="0"/>
              <a:t>sinh</a:t>
            </a:r>
            <a:r>
              <a:rPr lang="en-US" dirty="0" smtClean="0"/>
              <a:t> </a:t>
            </a:r>
            <a:r>
              <a:rPr lang="en-US" dirty="0" err="1" smtClean="0"/>
              <a:t>viên</a:t>
            </a:r>
            <a:r>
              <a:rPr lang="en-US" dirty="0" smtClean="0"/>
              <a:t>: 20173500</a:t>
            </a:r>
            <a:endParaRPr lang="en-US" dirty="0"/>
          </a:p>
        </p:txBody>
      </p:sp>
    </p:spTree>
    <p:extLst>
      <p:ext uri="{BB962C8B-B14F-4D97-AF65-F5344CB8AC3E}">
        <p14:creationId xmlns:p14="http://schemas.microsoft.com/office/powerpoint/2010/main" val="2146927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dirty="0"/>
              <a:t>Gán nhãn dữ liệu</a:t>
            </a:r>
          </a:p>
        </p:txBody>
      </p:sp>
      <p:sp>
        <p:nvSpPr>
          <p:cNvPr id="7" name="Content Placeholder 6"/>
          <p:cNvSpPr>
            <a:spLocks noGrp="1"/>
          </p:cNvSpPr>
          <p:nvPr>
            <p:ph idx="1"/>
          </p:nvPr>
        </p:nvSpPr>
        <p:spPr/>
        <p:txBody>
          <a:bodyPr/>
          <a:lstStyle/>
          <a:p>
            <a:r>
              <a:rPr lang="vi-VN" dirty="0" smtClean="0"/>
              <a:t>Bước này em sử dụng một tool tên là </a:t>
            </a:r>
            <a:r>
              <a:rPr lang="vi-VN" dirty="0"/>
              <a:t>labelImg</a:t>
            </a:r>
          </a:p>
        </p:txBody>
      </p:sp>
      <p:pic>
        <p:nvPicPr>
          <p:cNvPr id="6146" name="Picture 2" descr="https://i0.wp.com/nttuan8.com/wp-content/uploads/2020/07/image5.png?resize=567%2C314&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4" y="1746249"/>
            <a:ext cx="540067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i1.wp.com/nttuan8.com/wp-content/uploads/2020/07/image7.png?resize=358%2C135&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561" y="4845051"/>
            <a:ext cx="3409950" cy="1285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0292" y="5012872"/>
            <a:ext cx="2528256" cy="646331"/>
          </a:xfrm>
          <a:prstGeom prst="rect">
            <a:avLst/>
          </a:prstGeom>
          <a:noFill/>
        </p:spPr>
        <p:txBody>
          <a:bodyPr wrap="none" rtlCol="0">
            <a:spAutoFit/>
          </a:bodyPr>
          <a:lstStyle/>
          <a:p>
            <a:r>
              <a:rPr lang="vi-VN" dirty="0" smtClean="0"/>
              <a:t>File gán nhãn lưu dưới</a:t>
            </a:r>
          </a:p>
          <a:p>
            <a:r>
              <a:rPr lang="vi-VN" dirty="0" smtClean="0"/>
              <a:t>định dạng là .txt</a:t>
            </a:r>
            <a:endParaRPr lang="vi-VN" dirty="0"/>
          </a:p>
        </p:txBody>
      </p:sp>
    </p:spTree>
    <p:extLst>
      <p:ext uri="{BB962C8B-B14F-4D97-AF65-F5344CB8AC3E}">
        <p14:creationId xmlns:p14="http://schemas.microsoft.com/office/powerpoint/2010/main" val="1448407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Tiến hành train model detector </a:t>
            </a:r>
            <a:endParaRPr lang="vi-VN" dirty="0"/>
          </a:p>
        </p:txBody>
      </p:sp>
      <p:sp>
        <p:nvSpPr>
          <p:cNvPr id="3" name="Content Placeholder 2"/>
          <p:cNvSpPr>
            <a:spLocks noGrp="1"/>
          </p:cNvSpPr>
          <p:nvPr>
            <p:ph idx="1"/>
          </p:nvPr>
        </p:nvSpPr>
        <p:spPr/>
        <p:txBody>
          <a:bodyPr/>
          <a:lstStyle/>
          <a:p>
            <a:r>
              <a:rPr lang="vi-VN" dirty="0" smtClean="0"/>
              <a:t>Sử dụng mô hình YoloV3 để giải quyết bài toán object detection</a:t>
            </a:r>
          </a:p>
          <a:p>
            <a:r>
              <a:rPr lang="vi-VN" dirty="0" smtClean="0"/>
              <a:t> </a:t>
            </a:r>
            <a:r>
              <a:rPr lang="vi-VN" dirty="0"/>
              <a:t>YOLO là một deep net kết hợp giữa convolutional layers và connected </a:t>
            </a:r>
            <a:r>
              <a:rPr lang="vi-VN" dirty="0" smtClean="0"/>
              <a:t>layer </a:t>
            </a:r>
            <a:endParaRPr lang="vi-VN" dirty="0"/>
          </a:p>
        </p:txBody>
      </p:sp>
      <p:pic>
        <p:nvPicPr>
          <p:cNvPr id="1028" name="Picture 4" descr="yolo_architecture|690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54" y="2581273"/>
            <a:ext cx="657225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170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Output của bài toán object detection</a:t>
            </a:r>
            <a:endParaRPr lang="vi-VN" dirty="0"/>
          </a:p>
        </p:txBody>
      </p:sp>
      <p:sp>
        <p:nvSpPr>
          <p:cNvPr id="3" name="Content Placeholder 2"/>
          <p:cNvSpPr>
            <a:spLocks noGrp="1"/>
          </p:cNvSpPr>
          <p:nvPr>
            <p:ph idx="1"/>
          </p:nvPr>
        </p:nvSpPr>
        <p:spPr/>
        <p:txBody>
          <a:bodyPr/>
          <a:lstStyle/>
          <a:p>
            <a:endParaRPr lang="vi-VN"/>
          </a:p>
        </p:txBody>
      </p:sp>
      <p:pic>
        <p:nvPicPr>
          <p:cNvPr id="2052" name="Picture 4"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1346200"/>
            <a:ext cx="6824889" cy="513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32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Quá trình train bằng mạng Yolo</a:t>
            </a:r>
            <a:endParaRPr lang="vi-VN" dirty="0"/>
          </a:p>
        </p:txBody>
      </p:sp>
      <p:sp>
        <p:nvSpPr>
          <p:cNvPr id="3" name="Content Placeholder 2"/>
          <p:cNvSpPr>
            <a:spLocks noGrp="1"/>
          </p:cNvSpPr>
          <p:nvPr>
            <p:ph idx="1"/>
          </p:nvPr>
        </p:nvSpPr>
        <p:spPr/>
        <p:txBody>
          <a:bodyPr/>
          <a:lstStyle/>
          <a:p>
            <a:r>
              <a:rPr lang="vi-VN" dirty="0" smtClean="0"/>
              <a:t>Hàm loss</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978" y="1823356"/>
            <a:ext cx="6629400" cy="4425043"/>
          </a:xfrm>
          <a:prstGeom prst="rect">
            <a:avLst/>
          </a:prstGeom>
        </p:spPr>
      </p:pic>
    </p:spTree>
    <p:extLst>
      <p:ext uri="{BB962C8B-B14F-4D97-AF65-F5344CB8AC3E}">
        <p14:creationId xmlns:p14="http://schemas.microsoft.com/office/powerpoint/2010/main" val="22327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Tách các ký tự trên biển số xe</a:t>
            </a:r>
            <a:endParaRPr lang="vi-VN" dirty="0"/>
          </a:p>
        </p:txBody>
      </p:sp>
      <p:sp>
        <p:nvSpPr>
          <p:cNvPr id="3" name="Content Placeholder 2"/>
          <p:cNvSpPr>
            <a:spLocks noGrp="1"/>
          </p:cNvSpPr>
          <p:nvPr>
            <p:ph idx="1"/>
          </p:nvPr>
        </p:nvSpPr>
        <p:spPr/>
        <p:txBody>
          <a:bodyPr/>
          <a:lstStyle/>
          <a:p>
            <a:r>
              <a:rPr lang="vi-VN" dirty="0" smtClean="0"/>
              <a:t>Chuyển đổi màu của ảnh crop từ BGR sang HSV, với</a:t>
            </a:r>
          </a:p>
          <a:p>
            <a:pPr lvl="1"/>
            <a:r>
              <a:rPr lang="vi-VN" dirty="0" smtClean="0"/>
              <a:t>H(Hue) vùng chứa màu sắc</a:t>
            </a:r>
          </a:p>
          <a:p>
            <a:pPr lvl="1"/>
            <a:r>
              <a:rPr lang="vi-VN" dirty="0" smtClean="0"/>
              <a:t>S(Saturasion) độ bão hòa</a:t>
            </a:r>
          </a:p>
          <a:p>
            <a:pPr lvl="1"/>
            <a:r>
              <a:rPr lang="vi-VN" dirty="0" smtClean="0"/>
              <a:t>V(Value) độ sáng</a:t>
            </a:r>
          </a:p>
        </p:txBody>
      </p:sp>
      <p:pic>
        <p:nvPicPr>
          <p:cNvPr id="5" name="Picture 4"/>
          <p:cNvPicPr>
            <a:picLocks noChangeAspect="1"/>
          </p:cNvPicPr>
          <p:nvPr/>
        </p:nvPicPr>
        <p:blipFill>
          <a:blip r:embed="rId2"/>
          <a:stretch>
            <a:fillRect/>
          </a:stretch>
        </p:blipFill>
        <p:spPr>
          <a:xfrm>
            <a:off x="881063" y="2825522"/>
            <a:ext cx="2238375" cy="619125"/>
          </a:xfrm>
          <a:prstGeom prst="rect">
            <a:avLst/>
          </a:prstGeom>
        </p:spPr>
      </p:pic>
      <p:pic>
        <p:nvPicPr>
          <p:cNvPr id="6" name="Picture 5"/>
          <p:cNvPicPr>
            <a:picLocks noChangeAspect="1"/>
          </p:cNvPicPr>
          <p:nvPr/>
        </p:nvPicPr>
        <p:blipFill>
          <a:blip r:embed="rId3"/>
          <a:stretch>
            <a:fillRect/>
          </a:stretch>
        </p:blipFill>
        <p:spPr>
          <a:xfrm>
            <a:off x="4599895" y="2649648"/>
            <a:ext cx="2780970" cy="970871"/>
          </a:xfrm>
          <a:prstGeom prst="rect">
            <a:avLst/>
          </a:prstGeom>
        </p:spPr>
      </p:pic>
      <p:sp>
        <p:nvSpPr>
          <p:cNvPr id="7" name="Right Arrow 6"/>
          <p:cNvSpPr/>
          <p:nvPr/>
        </p:nvSpPr>
        <p:spPr>
          <a:xfrm>
            <a:off x="3523742" y="29600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4"/>
          <a:stretch>
            <a:fillRect/>
          </a:stretch>
        </p:blipFill>
        <p:spPr>
          <a:xfrm>
            <a:off x="3523742" y="4151546"/>
            <a:ext cx="4546592" cy="1813832"/>
          </a:xfrm>
          <a:prstGeom prst="rect">
            <a:avLst/>
          </a:prstGeom>
        </p:spPr>
      </p:pic>
      <p:sp>
        <p:nvSpPr>
          <p:cNvPr id="9" name="Down Arrow 8"/>
          <p:cNvSpPr/>
          <p:nvPr/>
        </p:nvSpPr>
        <p:spPr>
          <a:xfrm>
            <a:off x="5491958" y="3419975"/>
            <a:ext cx="484632" cy="52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1321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Phân loại các ký tự - model CNN</a:t>
            </a:r>
            <a:endParaRPr lang="vi-VN" dirty="0"/>
          </a:p>
        </p:txBody>
      </p:sp>
      <p:sp>
        <p:nvSpPr>
          <p:cNvPr id="3" name="Content Placeholder 2"/>
          <p:cNvSpPr>
            <a:spLocks noGrp="1"/>
          </p:cNvSpPr>
          <p:nvPr>
            <p:ph idx="1"/>
          </p:nvPr>
        </p:nvSpPr>
        <p:spPr/>
        <p:txBody>
          <a:bodyPr/>
          <a:lstStyle/>
          <a:p>
            <a:r>
              <a:rPr lang="vi-VN" dirty="0" smtClean="0"/>
              <a:t>Số ký tự chữ: 21</a:t>
            </a:r>
          </a:p>
          <a:p>
            <a:r>
              <a:rPr lang="vi-VN" dirty="0" smtClean="0"/>
              <a:t>Số ký tự số: 10</a:t>
            </a:r>
          </a:p>
          <a:p>
            <a:r>
              <a:rPr lang="vi-VN" dirty="0" smtClean="0"/>
              <a:t>Trường hợp nhiễu + backgroud - &gt; tạo thành 1 class riêng</a:t>
            </a:r>
          </a:p>
          <a:p>
            <a:pPr marL="0" indent="0">
              <a:buNone/>
            </a:pPr>
            <a:r>
              <a:rPr lang="vi-VN" dirty="0" smtClean="0"/>
              <a:t> </a:t>
            </a:r>
            <a:endParaRPr lang="vi-VN" dirty="0"/>
          </a:p>
        </p:txBody>
      </p:sp>
    </p:spTree>
    <p:extLst>
      <p:ext uri="{BB962C8B-B14F-4D97-AF65-F5344CB8AC3E}">
        <p14:creationId xmlns:p14="http://schemas.microsoft.com/office/powerpoint/2010/main" val="1503733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Bộ dữ liệu ký tự</a:t>
            </a:r>
            <a:endParaRPr lang="vi-VN" dirty="0"/>
          </a:p>
        </p:txBody>
      </p:sp>
      <p:sp>
        <p:nvSpPr>
          <p:cNvPr id="3" name="Content Placeholder 2"/>
          <p:cNvSpPr>
            <a:spLocks noGrp="1"/>
          </p:cNvSpPr>
          <p:nvPr>
            <p:ph idx="1"/>
          </p:nvPr>
        </p:nvSpPr>
        <p:spPr/>
        <p:txBody>
          <a:bodyPr/>
          <a:lstStyle/>
          <a:p>
            <a:r>
              <a:rPr lang="vi-VN" dirty="0" smtClean="0"/>
              <a:t>Mỗi bức ảnh có kích thước 28x28 pixel</a:t>
            </a:r>
            <a:endParaRPr lang="vi-VN" dirty="0"/>
          </a:p>
        </p:txBody>
      </p:sp>
      <p:pic>
        <p:nvPicPr>
          <p:cNvPr id="4" name="Picture 3"/>
          <p:cNvPicPr>
            <a:picLocks noChangeAspect="1"/>
          </p:cNvPicPr>
          <p:nvPr/>
        </p:nvPicPr>
        <p:blipFill>
          <a:blip r:embed="rId2"/>
          <a:stretch>
            <a:fillRect/>
          </a:stretch>
        </p:blipFill>
        <p:spPr>
          <a:xfrm>
            <a:off x="706606" y="1848528"/>
            <a:ext cx="1695450" cy="3867150"/>
          </a:xfrm>
          <a:prstGeom prst="rect">
            <a:avLst/>
          </a:prstGeom>
        </p:spPr>
      </p:pic>
      <p:pic>
        <p:nvPicPr>
          <p:cNvPr id="5" name="Picture 4"/>
          <p:cNvPicPr>
            <a:picLocks noChangeAspect="1"/>
          </p:cNvPicPr>
          <p:nvPr/>
        </p:nvPicPr>
        <p:blipFill>
          <a:blip r:embed="rId3"/>
          <a:stretch>
            <a:fillRect/>
          </a:stretch>
        </p:blipFill>
        <p:spPr>
          <a:xfrm>
            <a:off x="2669722" y="1848528"/>
            <a:ext cx="1190625" cy="2190750"/>
          </a:xfrm>
          <a:prstGeom prst="rect">
            <a:avLst/>
          </a:prstGeom>
        </p:spPr>
      </p:pic>
      <p:cxnSp>
        <p:nvCxnSpPr>
          <p:cNvPr id="7" name="Elbow Connector 6"/>
          <p:cNvCxnSpPr/>
          <p:nvPr/>
        </p:nvCxnSpPr>
        <p:spPr>
          <a:xfrm>
            <a:off x="3283798" y="2029503"/>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4474423" y="1848528"/>
            <a:ext cx="3569548" cy="1753961"/>
          </a:xfrm>
          <a:prstGeom prst="rect">
            <a:avLst/>
          </a:prstGeom>
        </p:spPr>
      </p:pic>
    </p:spTree>
    <p:extLst>
      <p:ext uri="{BB962C8B-B14F-4D97-AF65-F5344CB8AC3E}">
        <p14:creationId xmlns:p14="http://schemas.microsoft.com/office/powerpoint/2010/main" val="410678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mạng</a:t>
            </a:r>
            <a:r>
              <a:rPr lang="en-US" dirty="0" smtClean="0"/>
              <a:t> CNN</a:t>
            </a:r>
            <a:endParaRPr lang="vi-VN" dirty="0"/>
          </a:p>
        </p:txBody>
      </p:sp>
      <p:sp>
        <p:nvSpPr>
          <p:cNvPr id="3" name="Content Placeholder 2"/>
          <p:cNvSpPr>
            <a:spLocks noGrp="1"/>
          </p:cNvSpPr>
          <p:nvPr>
            <p:ph idx="1"/>
          </p:nvPr>
        </p:nvSpPr>
        <p:spPr/>
        <p:txBody>
          <a:bodyPr/>
          <a:lstStyle/>
          <a:p>
            <a:r>
              <a:rPr lang="en-US" dirty="0" err="1" smtClean="0"/>
              <a:t>Mô</a:t>
            </a:r>
            <a:r>
              <a:rPr lang="en-US" dirty="0" smtClean="0"/>
              <a:t> </a:t>
            </a:r>
            <a:r>
              <a:rPr lang="en-US" dirty="0" err="1" smtClean="0"/>
              <a:t>hình</a:t>
            </a:r>
            <a:r>
              <a:rPr lang="en-US" dirty="0" smtClean="0"/>
              <a:t> </a:t>
            </a:r>
            <a:r>
              <a:rPr lang="en-US" dirty="0" err="1" smtClean="0"/>
              <a:t>mạng</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570593" y="1819728"/>
            <a:ext cx="7639050" cy="2914650"/>
          </a:xfrm>
          <a:prstGeom prst="rect">
            <a:avLst/>
          </a:prstGeom>
        </p:spPr>
      </p:pic>
    </p:spTree>
    <p:extLst>
      <p:ext uri="{BB962C8B-B14F-4D97-AF65-F5344CB8AC3E}">
        <p14:creationId xmlns:p14="http://schemas.microsoft.com/office/powerpoint/2010/main" val="421158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r>
              <a:rPr lang="en-US" dirty="0" err="1" smtClean="0"/>
              <a:t>Hàm</a:t>
            </a:r>
            <a:r>
              <a:rPr lang="en-US" dirty="0" smtClean="0"/>
              <a:t> </a:t>
            </a:r>
            <a:r>
              <a:rPr lang="en-US" dirty="0" err="1" smtClean="0"/>
              <a:t>kích</a:t>
            </a:r>
            <a:r>
              <a:rPr lang="en-US" dirty="0" smtClean="0"/>
              <a:t> </a:t>
            </a:r>
            <a:r>
              <a:rPr lang="en-US" dirty="0" err="1" smtClean="0"/>
              <a:t>hoạt</a:t>
            </a:r>
            <a:r>
              <a:rPr lang="en-US" dirty="0" smtClean="0"/>
              <a:t> </a:t>
            </a:r>
            <a:r>
              <a:rPr lang="en-US" dirty="0" err="1" smtClean="0"/>
              <a:t>Relu</a:t>
            </a:r>
            <a:endParaRPr lang="vi-VN" dirty="0"/>
          </a:p>
        </p:txBody>
      </p:sp>
      <p:pic>
        <p:nvPicPr>
          <p:cNvPr id="4" name="Picture 3"/>
          <p:cNvPicPr>
            <a:picLocks noChangeAspect="1"/>
          </p:cNvPicPr>
          <p:nvPr/>
        </p:nvPicPr>
        <p:blipFill>
          <a:blip r:embed="rId2"/>
          <a:stretch>
            <a:fillRect/>
          </a:stretch>
        </p:blipFill>
        <p:spPr>
          <a:xfrm>
            <a:off x="677634" y="1822903"/>
            <a:ext cx="3657600" cy="2905125"/>
          </a:xfrm>
          <a:prstGeom prst="rect">
            <a:avLst/>
          </a:prstGeom>
        </p:spPr>
      </p:pic>
      <p:pic>
        <p:nvPicPr>
          <p:cNvPr id="5" name="Picture 4"/>
          <p:cNvPicPr>
            <a:picLocks noChangeAspect="1"/>
          </p:cNvPicPr>
          <p:nvPr/>
        </p:nvPicPr>
        <p:blipFill>
          <a:blip r:embed="rId3"/>
          <a:stretch>
            <a:fillRect/>
          </a:stretch>
        </p:blipFill>
        <p:spPr>
          <a:xfrm>
            <a:off x="2211159" y="4835980"/>
            <a:ext cx="4248150" cy="1162050"/>
          </a:xfrm>
          <a:prstGeom prst="rect">
            <a:avLst/>
          </a:prstGeom>
        </p:spPr>
      </p:pic>
    </p:spTree>
    <p:extLst>
      <p:ext uri="{BB962C8B-B14F-4D97-AF65-F5344CB8AC3E}">
        <p14:creationId xmlns:p14="http://schemas.microsoft.com/office/powerpoint/2010/main" val="421190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Xử lý yếu tố gây nhiễu khác</a:t>
            </a:r>
            <a:endParaRPr lang="vi-VN" dirty="0"/>
          </a:p>
        </p:txBody>
      </p:sp>
      <p:sp>
        <p:nvSpPr>
          <p:cNvPr id="3" name="Content Placeholder 2"/>
          <p:cNvSpPr>
            <a:spLocks noGrp="1"/>
          </p:cNvSpPr>
          <p:nvPr>
            <p:ph idx="1"/>
          </p:nvPr>
        </p:nvSpPr>
        <p:spPr/>
        <p:txBody>
          <a:bodyPr/>
          <a:lstStyle/>
          <a:p>
            <a:r>
              <a:rPr lang="vi-VN" dirty="0" smtClean="0"/>
              <a:t>Xác định biển số gồm một hoặc hai dòng</a:t>
            </a:r>
            <a:endParaRPr lang="vi-VN" dirty="0"/>
          </a:p>
        </p:txBody>
      </p:sp>
      <p:pic>
        <p:nvPicPr>
          <p:cNvPr id="4" name="Picture 3"/>
          <p:cNvPicPr>
            <a:picLocks noChangeAspect="1"/>
          </p:cNvPicPr>
          <p:nvPr/>
        </p:nvPicPr>
        <p:blipFill>
          <a:blip r:embed="rId2"/>
          <a:stretch>
            <a:fillRect/>
          </a:stretch>
        </p:blipFill>
        <p:spPr>
          <a:xfrm>
            <a:off x="612322" y="2016124"/>
            <a:ext cx="3405911" cy="2562906"/>
          </a:xfrm>
          <a:prstGeom prst="rect">
            <a:avLst/>
          </a:prstGeom>
        </p:spPr>
      </p:pic>
      <p:pic>
        <p:nvPicPr>
          <p:cNvPr id="5" name="Picture 4"/>
          <p:cNvPicPr>
            <a:picLocks noChangeAspect="1"/>
          </p:cNvPicPr>
          <p:nvPr/>
        </p:nvPicPr>
        <p:blipFill>
          <a:blip r:embed="rId3"/>
          <a:stretch>
            <a:fillRect/>
          </a:stretch>
        </p:blipFill>
        <p:spPr>
          <a:xfrm>
            <a:off x="4586762" y="2016124"/>
            <a:ext cx="3360058" cy="2506890"/>
          </a:xfrm>
          <a:prstGeom prst="rect">
            <a:avLst/>
          </a:prstGeom>
        </p:spPr>
      </p:pic>
    </p:spTree>
    <p:extLst>
      <p:ext uri="{BB962C8B-B14F-4D97-AF65-F5344CB8AC3E}">
        <p14:creationId xmlns:p14="http://schemas.microsoft.com/office/powerpoint/2010/main" val="351517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B8E8-58AC-49A3-B6CA-739744AB3FDE}"/>
              </a:ext>
            </a:extLst>
          </p:cNvPr>
          <p:cNvSpPr>
            <a:spLocks noGrp="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5" name="Rounded Rectangle 4"/>
          <p:cNvSpPr/>
          <p:nvPr/>
        </p:nvSpPr>
        <p:spPr>
          <a:xfrm>
            <a:off x="653141" y="1330779"/>
            <a:ext cx="40576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vi-VN" dirty="0"/>
          </a:p>
        </p:txBody>
      </p:sp>
      <p:sp>
        <p:nvSpPr>
          <p:cNvPr id="6" name="Rounded Rectangle 5"/>
          <p:cNvSpPr/>
          <p:nvPr/>
        </p:nvSpPr>
        <p:spPr>
          <a:xfrm>
            <a:off x="653141" y="2471053"/>
            <a:ext cx="40576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Chuẩn</a:t>
            </a:r>
            <a:r>
              <a:rPr lang="en-US" dirty="0" smtClean="0"/>
              <a:t> </a:t>
            </a:r>
            <a:r>
              <a:rPr lang="en-US" dirty="0" err="1" smtClean="0"/>
              <a:t>bị</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 </a:t>
            </a:r>
            <a:r>
              <a:rPr lang="en-US" dirty="0" err="1" smtClean="0"/>
              <a:t>thô</a:t>
            </a:r>
            <a:endParaRPr lang="vi-VN" dirty="0"/>
          </a:p>
        </p:txBody>
      </p:sp>
      <p:sp>
        <p:nvSpPr>
          <p:cNvPr id="7" name="Rounded Rectangle 6"/>
          <p:cNvSpPr/>
          <p:nvPr/>
        </p:nvSpPr>
        <p:spPr>
          <a:xfrm>
            <a:off x="653141" y="3726995"/>
            <a:ext cx="40576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Huấn</a:t>
            </a:r>
            <a:r>
              <a:rPr lang="en-US" dirty="0" smtClean="0"/>
              <a:t> </a:t>
            </a:r>
            <a:r>
              <a:rPr lang="en-US" dirty="0" err="1" smtClean="0"/>
              <a:t>luyện</a:t>
            </a:r>
            <a:r>
              <a:rPr lang="en-US" dirty="0" smtClean="0"/>
              <a:t> </a:t>
            </a:r>
            <a:r>
              <a:rPr lang="en-US" dirty="0" err="1" smtClean="0"/>
              <a:t>một</a:t>
            </a:r>
            <a:r>
              <a:rPr lang="en-US" dirty="0" smtClean="0"/>
              <a:t> </a:t>
            </a:r>
            <a:r>
              <a:rPr lang="en-US" dirty="0" err="1" smtClean="0"/>
              <a:t>số</a:t>
            </a:r>
            <a:r>
              <a:rPr lang="en-US" dirty="0" smtClean="0"/>
              <a:t> </a:t>
            </a:r>
            <a:r>
              <a:rPr lang="en-US" dirty="0" err="1" smtClean="0"/>
              <a:t>mô</a:t>
            </a:r>
            <a:r>
              <a:rPr lang="en-US" dirty="0" smtClean="0"/>
              <a:t> </a:t>
            </a:r>
            <a:r>
              <a:rPr lang="en-US" dirty="0" err="1" smtClean="0"/>
              <a:t>hình</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vi-VN" dirty="0"/>
          </a:p>
        </p:txBody>
      </p:sp>
      <p:sp>
        <p:nvSpPr>
          <p:cNvPr id="8" name="Rounded Rectangle 7"/>
          <p:cNvSpPr/>
          <p:nvPr/>
        </p:nvSpPr>
        <p:spPr>
          <a:xfrm>
            <a:off x="653142" y="4982937"/>
            <a:ext cx="40576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Tổng</a:t>
            </a:r>
            <a:r>
              <a:rPr lang="en-US" dirty="0" smtClean="0"/>
              <a:t> </a:t>
            </a:r>
            <a:r>
              <a:rPr lang="en-US" dirty="0" err="1" smtClean="0"/>
              <a:t>kết</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cải</a:t>
            </a:r>
            <a:r>
              <a:rPr lang="en-US" dirty="0" smtClean="0"/>
              <a:t> </a:t>
            </a:r>
            <a:r>
              <a:rPr lang="en-US" dirty="0" err="1" smtClean="0"/>
              <a:t>thiện</a:t>
            </a:r>
            <a:r>
              <a:rPr lang="en-US" dirty="0" smtClean="0"/>
              <a:t> </a:t>
            </a:r>
            <a:endParaRPr lang="vi-VN" dirty="0"/>
          </a:p>
        </p:txBody>
      </p:sp>
    </p:spTree>
    <p:extLst>
      <p:ext uri="{BB962C8B-B14F-4D97-AF65-F5344CB8AC3E}">
        <p14:creationId xmlns:p14="http://schemas.microsoft.com/office/powerpoint/2010/main" val="3145073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Kết quả mô hình CNN</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877" y="1233970"/>
            <a:ext cx="3626894" cy="231321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624" y="1238248"/>
            <a:ext cx="3630726" cy="2304660"/>
          </a:xfrm>
          <a:prstGeom prst="rect">
            <a:avLst/>
          </a:prstGeom>
        </p:spPr>
      </p:pic>
      <p:sp>
        <p:nvSpPr>
          <p:cNvPr id="6" name="TextBox 5"/>
          <p:cNvSpPr txBox="1"/>
          <p:nvPr/>
        </p:nvSpPr>
        <p:spPr>
          <a:xfrm>
            <a:off x="1036864" y="3976007"/>
            <a:ext cx="1755609" cy="923330"/>
          </a:xfrm>
          <a:prstGeom prst="rect">
            <a:avLst/>
          </a:prstGeom>
          <a:noFill/>
        </p:spPr>
        <p:txBody>
          <a:bodyPr wrap="none" rtlCol="0">
            <a:spAutoFit/>
          </a:bodyPr>
          <a:lstStyle/>
          <a:p>
            <a:r>
              <a:rPr lang="vi-VN" dirty="0" smtClean="0"/>
              <a:t>Dữ liệu:</a:t>
            </a:r>
          </a:p>
          <a:p>
            <a:pPr marL="285750" indent="-285750">
              <a:buFont typeface="Arial" panose="020B0604020202020204" pitchFamily="34" charset="0"/>
              <a:buChar char="•"/>
            </a:pPr>
            <a:r>
              <a:rPr lang="vi-VN" dirty="0" smtClean="0"/>
              <a:t>Alphas: 640</a:t>
            </a:r>
          </a:p>
          <a:p>
            <a:pPr marL="285750" indent="-285750">
              <a:buFont typeface="Arial" panose="020B0604020202020204" pitchFamily="34" charset="0"/>
              <a:buChar char="•"/>
            </a:pPr>
            <a:r>
              <a:rPr lang="vi-VN" dirty="0" smtClean="0"/>
              <a:t>Digits: 6000 </a:t>
            </a:r>
            <a:endParaRPr lang="vi-VN" dirty="0"/>
          </a:p>
        </p:txBody>
      </p:sp>
      <p:sp>
        <p:nvSpPr>
          <p:cNvPr id="7" name="TextBox 6"/>
          <p:cNvSpPr txBox="1"/>
          <p:nvPr/>
        </p:nvSpPr>
        <p:spPr>
          <a:xfrm>
            <a:off x="5557157" y="3945141"/>
            <a:ext cx="1883849" cy="923330"/>
          </a:xfrm>
          <a:prstGeom prst="rect">
            <a:avLst/>
          </a:prstGeom>
          <a:noFill/>
        </p:spPr>
        <p:txBody>
          <a:bodyPr wrap="none" rtlCol="0">
            <a:spAutoFit/>
          </a:bodyPr>
          <a:lstStyle/>
          <a:p>
            <a:r>
              <a:rPr lang="vi-VN" dirty="0" smtClean="0"/>
              <a:t>Dữ liệu:</a:t>
            </a:r>
          </a:p>
          <a:p>
            <a:pPr marL="285750" indent="-285750">
              <a:buFont typeface="Arial" panose="020B0604020202020204" pitchFamily="34" charset="0"/>
              <a:buChar char="•"/>
            </a:pPr>
            <a:r>
              <a:rPr lang="vi-VN" dirty="0" smtClean="0"/>
              <a:t>Alphas: 1983</a:t>
            </a:r>
          </a:p>
          <a:p>
            <a:pPr marL="285750" indent="-285750">
              <a:buFont typeface="Arial" panose="020B0604020202020204" pitchFamily="34" charset="0"/>
              <a:buChar char="•"/>
            </a:pPr>
            <a:r>
              <a:rPr lang="vi-VN" dirty="0" smtClean="0"/>
              <a:t>Digits: 13732 </a:t>
            </a:r>
            <a:endParaRPr lang="vi-VN" dirty="0"/>
          </a:p>
        </p:txBody>
      </p:sp>
    </p:spTree>
    <p:extLst>
      <p:ext uri="{BB962C8B-B14F-4D97-AF65-F5344CB8AC3E}">
        <p14:creationId xmlns:p14="http://schemas.microsoft.com/office/powerpoint/2010/main" val="421191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5790-F97F-49D9-BDE0-5F4C6D4442B1}"/>
              </a:ext>
            </a:extLst>
          </p:cNvPr>
          <p:cNvSpPr txBox="1">
            <a:spLocks/>
          </p:cNvSpPr>
          <p:nvPr/>
        </p:nvSpPr>
        <p:spPr>
          <a:xfrm>
            <a:off x="1572936" y="2931486"/>
            <a:ext cx="6858000" cy="2387600"/>
          </a:xfrm>
          <a:prstGeom prst="rect">
            <a:avLst/>
          </a:prstGeom>
        </p:spPr>
        <p:txBody>
          <a:bodyPr/>
          <a:lst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a:lstStyle>
          <a:p>
            <a:r>
              <a:rPr lang="en-US" sz="4800" dirty="0">
                <a:solidFill>
                  <a:srgbClr val="C4151C"/>
                </a:solidFill>
              </a:rPr>
              <a:t>THANKS FOR WATCHING!!!</a:t>
            </a:r>
            <a:r>
              <a:rPr lang="en-US" dirty="0"/>
              <a:t/>
            </a:r>
            <a:br>
              <a:rPr lang="en-US" dirty="0"/>
            </a:br>
            <a:endParaRPr lang="en-US" dirty="0"/>
          </a:p>
        </p:txBody>
      </p:sp>
    </p:spTree>
    <p:extLst>
      <p:ext uri="{BB962C8B-B14F-4D97-AF65-F5344CB8AC3E}">
        <p14:creationId xmlns:p14="http://schemas.microsoft.com/office/powerpoint/2010/main" val="315858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2AEE-1199-4BA4-A75D-3897B0943194}"/>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bài</a:t>
            </a:r>
            <a:r>
              <a:rPr lang="en-US" dirty="0"/>
              <a:t> </a:t>
            </a:r>
            <a:r>
              <a:rPr lang="en-US" dirty="0" err="1"/>
              <a:t>toán</a:t>
            </a:r>
            <a:endParaRPr lang="vi-VN" dirty="0"/>
          </a:p>
        </p:txBody>
      </p:sp>
      <p:sp>
        <p:nvSpPr>
          <p:cNvPr id="3" name="Content Placeholder 2">
            <a:extLst>
              <a:ext uri="{FF2B5EF4-FFF2-40B4-BE49-F238E27FC236}">
                <a16:creationId xmlns:a16="http://schemas.microsoft.com/office/drawing/2014/main" id="{5C93649A-2976-455C-AF59-61408295A16B}"/>
              </a:ext>
            </a:extLst>
          </p:cNvPr>
          <p:cNvSpPr>
            <a:spLocks noGrp="1"/>
          </p:cNvSpPr>
          <p:nvPr>
            <p:ph idx="1"/>
          </p:nvPr>
        </p:nvSpPr>
        <p:spPr/>
        <p:txBody>
          <a:bodyPr/>
          <a:lstStyle/>
          <a:p>
            <a:pPr>
              <a:lnSpc>
                <a:spcPct val="150000"/>
              </a:lnSpc>
            </a:pPr>
            <a:r>
              <a:rPr lang="vi-VN" dirty="0"/>
              <a:t>Bài toán nhận diện biển số xe Việt Nam là một bài toán không còn mới, đã được phát triển dựa trên các phương pháp xử lý ảnh truyền thống và cả những kỹ thuật mới sử dụng Deep Learning</a:t>
            </a:r>
            <a:endParaRPr lang="en-US" sz="2400" dirty="0"/>
          </a:p>
        </p:txBody>
      </p:sp>
    </p:spTree>
    <p:extLst>
      <p:ext uri="{BB962C8B-B14F-4D97-AF65-F5344CB8AC3E}">
        <p14:creationId xmlns:p14="http://schemas.microsoft.com/office/powerpoint/2010/main" val="2586718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Chuẩn bị dữ liệu – nhận diện biển số xe</a:t>
            </a:r>
            <a:endParaRPr lang="vi-VN" dirty="0"/>
          </a:p>
        </p:txBody>
      </p:sp>
      <p:pic>
        <p:nvPicPr>
          <p:cNvPr id="1026" name="Picture 2" descr="https://i2.wp.com/nttuan8.com/wp-content/uploads/2020/07/original_dataset.png?resize=950%2C239&amp;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50" y="1365943"/>
            <a:ext cx="8026400" cy="20192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36813" y="3512910"/>
            <a:ext cx="7878537" cy="2181225"/>
          </a:xfrm>
          <a:prstGeom prst="rect">
            <a:avLst/>
          </a:prstGeom>
        </p:spPr>
      </p:pic>
      <p:sp>
        <p:nvSpPr>
          <p:cNvPr id="6" name="TextBox 5"/>
          <p:cNvSpPr txBox="1"/>
          <p:nvPr/>
        </p:nvSpPr>
        <p:spPr>
          <a:xfrm>
            <a:off x="906236" y="5821830"/>
            <a:ext cx="6606296" cy="369332"/>
          </a:xfrm>
          <a:prstGeom prst="rect">
            <a:avLst/>
          </a:prstGeom>
          <a:noFill/>
        </p:spPr>
        <p:txBody>
          <a:bodyPr wrap="none" rtlCol="0">
            <a:spAutoFit/>
          </a:bodyPr>
          <a:lstStyle/>
          <a:p>
            <a:r>
              <a:rPr lang="vi-VN" dirty="0" smtClean="0"/>
              <a:t>Dữ liệu được lấy từ nhiều nguồn: trích rút từ camera, kaggle,...</a:t>
            </a:r>
            <a:endParaRPr lang="vi-VN" dirty="0"/>
          </a:p>
        </p:txBody>
      </p:sp>
    </p:spTree>
    <p:extLst>
      <p:ext uri="{BB962C8B-B14F-4D97-AF65-F5344CB8AC3E}">
        <p14:creationId xmlns:p14="http://schemas.microsoft.com/office/powerpoint/2010/main" val="877290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Đánh giá giữ liệu</a:t>
            </a:r>
            <a:endParaRPr lang="vi-VN" dirty="0"/>
          </a:p>
        </p:txBody>
      </p:sp>
      <p:pic>
        <p:nvPicPr>
          <p:cNvPr id="2050" name="Picture 2" descr="https://i2.wp.com/nttuan8.com/wp-content/uploads/2020/07/original_dataset.png?resize=950%2C239&amp;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950" y="1309928"/>
            <a:ext cx="8026400" cy="2019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8950" y="3636553"/>
            <a:ext cx="8026400" cy="2031325"/>
          </a:xfrm>
          <a:prstGeom prst="rect">
            <a:avLst/>
          </a:prstGeom>
          <a:noFill/>
        </p:spPr>
        <p:txBody>
          <a:bodyPr wrap="square" rtlCol="0">
            <a:spAutoFit/>
          </a:bodyPr>
          <a:lstStyle/>
          <a:p>
            <a:r>
              <a:rPr lang="vi-VN" dirty="0"/>
              <a:t>Ảnh biển số xe được trong bộ dữ liệu được chụp từ một camera tại vị trí kiểm soát xe ra vào trong hầm. Do vậy:</a:t>
            </a:r>
          </a:p>
          <a:p>
            <a:pPr marL="285750" indent="-285750">
              <a:buFont typeface="Arial" panose="020B0604020202020204" pitchFamily="34" charset="0"/>
              <a:buChar char="•"/>
            </a:pPr>
            <a:r>
              <a:rPr lang="vi-VN" dirty="0"/>
              <a:t>Kích thước các biển số xe không có sự đa dạng, do khoảng cách từ camera đến biển số xe xấp xỉ gần bằng nhau giữa các ảnh.</a:t>
            </a:r>
          </a:p>
          <a:p>
            <a:pPr marL="285750" indent="-285750">
              <a:buFont typeface="Arial" panose="020B0604020202020204" pitchFamily="34" charset="0"/>
              <a:buChar char="•"/>
            </a:pPr>
            <a:r>
              <a:rPr lang="vi-VN" dirty="0"/>
              <a:t>Ảnh có độ sáng thấp và gần giống nhau do ảnh được chụp trong hầm chung cư.</a:t>
            </a:r>
          </a:p>
          <a:p>
            <a:endParaRPr lang="vi-VN" dirty="0"/>
          </a:p>
        </p:txBody>
      </p:sp>
    </p:spTree>
    <p:extLst>
      <p:ext uri="{BB962C8B-B14F-4D97-AF65-F5344CB8AC3E}">
        <p14:creationId xmlns:p14="http://schemas.microsoft.com/office/powerpoint/2010/main" val="76289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0" dirty="0"/>
              <a:t>Các phương pháp tăng sự đa dạng </a:t>
            </a:r>
            <a:r>
              <a:rPr lang="vi-VN" b="0" dirty="0" smtClean="0"/>
              <a:t>cho dữ liệu</a:t>
            </a:r>
            <a:r>
              <a:rPr lang="vi-VN" b="0" dirty="0"/>
              <a:t/>
            </a:r>
            <a:br>
              <a:rPr lang="vi-VN" b="0" dirty="0"/>
            </a:br>
            <a:endParaRPr lang="vi-VN" dirty="0"/>
          </a:p>
        </p:txBody>
      </p:sp>
      <p:sp>
        <p:nvSpPr>
          <p:cNvPr id="3" name="Content Placeholder 2"/>
          <p:cNvSpPr>
            <a:spLocks noGrp="1"/>
          </p:cNvSpPr>
          <p:nvPr>
            <p:ph idx="1"/>
          </p:nvPr>
        </p:nvSpPr>
        <p:spPr>
          <a:xfrm>
            <a:off x="488950" y="1346201"/>
            <a:ext cx="8026400" cy="2412068"/>
          </a:xfrm>
        </p:spPr>
        <p:txBody>
          <a:bodyPr>
            <a:normAutofit lnSpcReduction="10000"/>
          </a:bodyPr>
          <a:lstStyle/>
          <a:p>
            <a:pPr marL="0" indent="0">
              <a:buNone/>
            </a:pPr>
            <a:r>
              <a:rPr lang="vi-VN" dirty="0" smtClean="0"/>
              <a:t>Làm đa </a:t>
            </a:r>
            <a:r>
              <a:rPr lang="vi-VN" dirty="0"/>
              <a:t>dạng kích thước của biển số</a:t>
            </a:r>
          </a:p>
          <a:p>
            <a:pPr marL="0" indent="0">
              <a:buNone/>
            </a:pPr>
            <a:r>
              <a:rPr lang="vi-VN" dirty="0"/>
              <a:t>Đa dạng kích thước bằng 2 cách:</a:t>
            </a:r>
          </a:p>
          <a:p>
            <a:r>
              <a:rPr lang="vi-VN" dirty="0"/>
              <a:t>Cách 1: Thu nhỏ kích thước biển bằng cách thêm biên kích thước ngẫu nhiên vào ảnh gốc, sau đó resize ảnh bằng kích thước ảnh ban đầu.</a:t>
            </a:r>
          </a:p>
          <a:p>
            <a:r>
              <a:rPr lang="vi-VN" dirty="0"/>
              <a:t>Cách 2: Crop ảnh chứa biển số với kích thước ngẫu nhiên, sau đó resize ảnh bằng kích thước ảnh ban đầu.</a:t>
            </a:r>
          </a:p>
          <a:p>
            <a:endParaRPr lang="vi-VN" dirty="0"/>
          </a:p>
        </p:txBody>
      </p:sp>
      <p:pic>
        <p:nvPicPr>
          <p:cNvPr id="3074" name="Picture 2" descr="https://i2.wp.com/nttuan8.com/wp-content/uploads/2020/07/image1-1.png?resize=927%2C309&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2" y="3560928"/>
            <a:ext cx="8495127" cy="2831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003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0" dirty="0"/>
              <a:t>Các phương pháp tăng sự đa dạng </a:t>
            </a:r>
            <a:r>
              <a:rPr lang="vi-VN" b="0" dirty="0" smtClean="0"/>
              <a:t>cho dữ liệu</a:t>
            </a:r>
            <a:r>
              <a:rPr lang="vi-VN" b="0" dirty="0"/>
              <a:t/>
            </a:r>
            <a:br>
              <a:rPr lang="vi-VN" b="0" dirty="0"/>
            </a:br>
            <a:endParaRPr lang="vi-VN" dirty="0"/>
          </a:p>
        </p:txBody>
      </p:sp>
      <p:sp>
        <p:nvSpPr>
          <p:cNvPr id="3" name="Content Placeholder 2"/>
          <p:cNvSpPr>
            <a:spLocks noGrp="1"/>
          </p:cNvSpPr>
          <p:nvPr>
            <p:ph idx="1"/>
          </p:nvPr>
        </p:nvSpPr>
        <p:spPr>
          <a:xfrm>
            <a:off x="488950" y="1346201"/>
            <a:ext cx="8026400" cy="2412068"/>
          </a:xfrm>
        </p:spPr>
        <p:txBody>
          <a:bodyPr>
            <a:normAutofit/>
          </a:bodyPr>
          <a:lstStyle/>
          <a:p>
            <a:r>
              <a:rPr lang="vi-VN" dirty="0" smtClean="0"/>
              <a:t>Cách </a:t>
            </a:r>
            <a:r>
              <a:rPr lang="vi-VN" dirty="0"/>
              <a:t>1: Thu nhỏ kích thước biển bằng cách thêm biên kích thước ngẫu nhiên vào ảnh gốc, sau đó resize ảnh bằng kích thước ảnh ban đầu.</a:t>
            </a:r>
          </a:p>
          <a:p>
            <a:pPr marL="0" indent="0">
              <a:buNone/>
            </a:pPr>
            <a:endParaRPr lang="vi-VN" dirty="0"/>
          </a:p>
        </p:txBody>
      </p:sp>
      <p:pic>
        <p:nvPicPr>
          <p:cNvPr id="3074" name="Picture 2" descr="https://i2.wp.com/nttuan8.com/wp-content/uploads/2020/07/image1-1.png?resize=927%2C309&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15" y="2342414"/>
            <a:ext cx="8495127" cy="2831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563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0" dirty="0"/>
              <a:t>Các phương pháp tăng sự đa dạng </a:t>
            </a:r>
            <a:r>
              <a:rPr lang="vi-VN" b="0" dirty="0" smtClean="0"/>
              <a:t>cho dữ liệu</a:t>
            </a:r>
            <a:r>
              <a:rPr lang="vi-VN" b="0" dirty="0"/>
              <a:t/>
            </a:r>
            <a:br>
              <a:rPr lang="vi-VN" b="0" dirty="0"/>
            </a:br>
            <a:endParaRPr lang="vi-VN" dirty="0"/>
          </a:p>
        </p:txBody>
      </p:sp>
      <p:sp>
        <p:nvSpPr>
          <p:cNvPr id="3" name="Content Placeholder 2"/>
          <p:cNvSpPr>
            <a:spLocks noGrp="1"/>
          </p:cNvSpPr>
          <p:nvPr>
            <p:ph idx="1"/>
          </p:nvPr>
        </p:nvSpPr>
        <p:spPr>
          <a:xfrm>
            <a:off x="488950" y="1346201"/>
            <a:ext cx="8026400" cy="2412068"/>
          </a:xfrm>
        </p:spPr>
        <p:txBody>
          <a:bodyPr>
            <a:normAutofit/>
          </a:bodyPr>
          <a:lstStyle/>
          <a:p>
            <a:r>
              <a:rPr lang="vi-VN" dirty="0"/>
              <a:t>Cách 2: Crop ảnh chứa biển số với kích thước ngẫu nhiên, sau đó resize ảnh bằng kích thước ảnh ban đầu.</a:t>
            </a:r>
          </a:p>
          <a:p>
            <a:pPr marL="0" indent="0">
              <a:buNone/>
            </a:pPr>
            <a:endParaRPr lang="vi-VN" dirty="0"/>
          </a:p>
        </p:txBody>
      </p:sp>
      <p:pic>
        <p:nvPicPr>
          <p:cNvPr id="4098" name="Picture 2" descr="https://i0.wp.com/nttuan8.com/wp-content/uploads/2020/07/image2-1.png?resize=916%2C300&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36" y="2212522"/>
            <a:ext cx="87249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064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0" dirty="0"/>
              <a:t>Gán nhãn dữ liệu</a:t>
            </a:r>
          </a:p>
        </p:txBody>
      </p:sp>
      <p:sp>
        <p:nvSpPr>
          <p:cNvPr id="7" name="Content Placeholder 6"/>
          <p:cNvSpPr>
            <a:spLocks noGrp="1"/>
          </p:cNvSpPr>
          <p:nvPr>
            <p:ph idx="1"/>
          </p:nvPr>
        </p:nvSpPr>
        <p:spPr/>
        <p:txBody>
          <a:bodyPr/>
          <a:lstStyle/>
          <a:p>
            <a:r>
              <a:rPr lang="vi-VN" dirty="0" smtClean="0"/>
              <a:t>Bước này em sử dụng một tool tên là </a:t>
            </a:r>
            <a:r>
              <a:rPr lang="vi-VN" dirty="0"/>
              <a:t>labelImg</a:t>
            </a:r>
          </a:p>
        </p:txBody>
      </p:sp>
      <p:pic>
        <p:nvPicPr>
          <p:cNvPr id="6146" name="Picture 2" descr="https://i0.wp.com/nttuan8.com/wp-content/uploads/2020/07/image5.png?resize=567%2C314&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4" y="1746249"/>
            <a:ext cx="540067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i1.wp.com/nttuan8.com/wp-content/uploads/2020/07/image7.png?resize=358%2C135&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561" y="4845051"/>
            <a:ext cx="3409950" cy="1285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0292" y="5012872"/>
            <a:ext cx="2528256" cy="646331"/>
          </a:xfrm>
          <a:prstGeom prst="rect">
            <a:avLst/>
          </a:prstGeom>
          <a:noFill/>
        </p:spPr>
        <p:txBody>
          <a:bodyPr wrap="none" rtlCol="0">
            <a:spAutoFit/>
          </a:bodyPr>
          <a:lstStyle/>
          <a:p>
            <a:r>
              <a:rPr lang="vi-VN" dirty="0" smtClean="0"/>
              <a:t>File gán nhãn lưu dưới</a:t>
            </a:r>
          </a:p>
          <a:p>
            <a:r>
              <a:rPr lang="vi-VN" dirty="0" smtClean="0"/>
              <a:t>định dạng là .txt</a:t>
            </a:r>
            <a:endParaRPr lang="vi-VN" dirty="0"/>
          </a:p>
        </p:txBody>
      </p:sp>
    </p:spTree>
    <p:extLst>
      <p:ext uri="{BB962C8B-B14F-4D97-AF65-F5344CB8AC3E}">
        <p14:creationId xmlns:p14="http://schemas.microsoft.com/office/powerpoint/2010/main" val="2131493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AA8AFA4367EF043A4B33F679234BB4E" ma:contentTypeVersion="6" ma:contentTypeDescription="Create a new document." ma:contentTypeScope="" ma:versionID="8f2cba6eb216bd7922f7b80a4943dca7">
  <xsd:schema xmlns:xsd="http://www.w3.org/2001/XMLSchema" xmlns:xs="http://www.w3.org/2001/XMLSchema" xmlns:p="http://schemas.microsoft.com/office/2006/metadata/properties" xmlns:ns2="8873535c-7bb4-4a4d-977a-38ab1f1dbe3d" targetNamespace="http://schemas.microsoft.com/office/2006/metadata/properties" ma:root="true" ma:fieldsID="233b74b0566e075ed0b10c2d4033d0e1" ns2:_="">
    <xsd:import namespace="8873535c-7bb4-4a4d-977a-38ab1f1dbe3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3535c-7bb4-4a4d-977a-38ab1f1db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57C508-C75F-4D36-AC1D-0BD9D9BB45E6}">
  <ds:schemaRefs>
    <ds:schemaRef ds:uri="http://purl.org/dc/dcmitype/"/>
    <ds:schemaRef ds:uri="http://schemas.microsoft.com/office/2006/documentManagement/types"/>
    <ds:schemaRef ds:uri="8873535c-7bb4-4a4d-977a-38ab1f1dbe3d"/>
    <ds:schemaRef ds:uri="http://schemas.microsoft.com/office/2006/metadata/properties"/>
    <ds:schemaRef ds:uri="http://www.w3.org/XML/1998/namespace"/>
    <ds:schemaRef ds:uri="http://purl.org/dc/elements/1.1/"/>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5D445D6-B324-4644-BB4F-5E7E62145D0E}">
  <ds:schemaRefs>
    <ds:schemaRef ds:uri="http://schemas.microsoft.com/sharepoint/v3/contenttype/forms"/>
  </ds:schemaRefs>
</ds:datastoreItem>
</file>

<file path=customXml/itemProps3.xml><?xml version="1.0" encoding="utf-8"?>
<ds:datastoreItem xmlns:ds="http://schemas.openxmlformats.org/officeDocument/2006/customXml" ds:itemID="{45A46917-DE86-4408-B280-2E89C34A71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73535c-7bb4-4a4d-977a-38ab1f1dbe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Presentation1</Template>
  <TotalTime>2679</TotalTime>
  <Words>599</Words>
  <Application>Microsoft Office PowerPoint</Application>
  <PresentationFormat>On-screen Show (4:3)</PresentationFormat>
  <Paragraphs>72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Bài toán nhận diện biển số xe</vt:lpstr>
      <vt:lpstr>Nội dung trình bày</vt:lpstr>
      <vt:lpstr>Giới thiệu bài toán</vt:lpstr>
      <vt:lpstr>Chuẩn bị dữ liệu – nhận diện biển số xe</vt:lpstr>
      <vt:lpstr>Đánh giá giữ liệu</vt:lpstr>
      <vt:lpstr>Các phương pháp tăng sự đa dạng cho dữ liệu </vt:lpstr>
      <vt:lpstr>Các phương pháp tăng sự đa dạng cho dữ liệu </vt:lpstr>
      <vt:lpstr>Các phương pháp tăng sự đa dạng cho dữ liệu </vt:lpstr>
      <vt:lpstr>Gán nhãn dữ liệu</vt:lpstr>
      <vt:lpstr>Gán nhãn dữ liệu</vt:lpstr>
      <vt:lpstr>Tiến hành train model detector </vt:lpstr>
      <vt:lpstr>Output của bài toán object detection</vt:lpstr>
      <vt:lpstr>Quá trình train bằng mạng Yolo</vt:lpstr>
      <vt:lpstr>Tách các ký tự trên biển số xe</vt:lpstr>
      <vt:lpstr>Phân loại các ký tự - model CNN</vt:lpstr>
      <vt:lpstr>Bộ dữ liệu ký tự</vt:lpstr>
      <vt:lpstr>Mô hình mạng CNN</vt:lpstr>
      <vt:lpstr>PowerPoint Presentation</vt:lpstr>
      <vt:lpstr>Xử lý yếu tố gây nhiễu khác</vt:lpstr>
      <vt:lpstr>Kết quả mô hình CNN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Duc Nguyen Viet</cp:lastModifiedBy>
  <cp:revision>227</cp:revision>
  <dcterms:created xsi:type="dcterms:W3CDTF">2016-07-25T07:53:11Z</dcterms:created>
  <dcterms:modified xsi:type="dcterms:W3CDTF">2021-06-30T16:51:31Z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0x0101005AA8AFA4367EF043A4B33F679234BB4E</vt:lpwstr>
  </property>
</Properties>
</file>