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55"/>
  </p:notesMasterIdLst>
  <p:sldIdLst>
    <p:sldId id="256" r:id="rId4"/>
    <p:sldId id="257" r:id="rId5"/>
    <p:sldId id="264" r:id="rId6"/>
    <p:sldId id="262" r:id="rId7"/>
    <p:sldId id="258" r:id="rId8"/>
    <p:sldId id="259" r:id="rId9"/>
    <p:sldId id="260" r:id="rId10"/>
    <p:sldId id="268" r:id="rId11"/>
    <p:sldId id="267" r:id="rId12"/>
    <p:sldId id="266" r:id="rId13"/>
    <p:sldId id="265" r:id="rId14"/>
    <p:sldId id="269" r:id="rId15"/>
    <p:sldId id="447" r:id="rId16"/>
    <p:sldId id="270" r:id="rId17"/>
    <p:sldId id="271" r:id="rId18"/>
    <p:sldId id="425" r:id="rId19"/>
    <p:sldId id="430" r:id="rId20"/>
    <p:sldId id="431" r:id="rId21"/>
    <p:sldId id="432" r:id="rId22"/>
    <p:sldId id="442" r:id="rId23"/>
    <p:sldId id="443" r:id="rId24"/>
    <p:sldId id="444" r:id="rId25"/>
    <p:sldId id="428" r:id="rId26"/>
    <p:sldId id="421" r:id="rId27"/>
    <p:sldId id="445" r:id="rId28"/>
    <p:sldId id="446" r:id="rId29"/>
    <p:sldId id="477" r:id="rId30"/>
    <p:sldId id="478" r:id="rId31"/>
    <p:sldId id="485" r:id="rId32"/>
    <p:sldId id="470" r:id="rId33"/>
    <p:sldId id="449" r:id="rId34"/>
    <p:sldId id="450" r:id="rId35"/>
    <p:sldId id="469" r:id="rId36"/>
    <p:sldId id="464" r:id="rId37"/>
    <p:sldId id="466" r:id="rId38"/>
    <p:sldId id="479" r:id="rId39"/>
    <p:sldId id="480" r:id="rId40"/>
    <p:sldId id="481" r:id="rId41"/>
    <p:sldId id="482" r:id="rId42"/>
    <p:sldId id="483" r:id="rId43"/>
    <p:sldId id="484" r:id="rId44"/>
    <p:sldId id="471" r:id="rId45"/>
    <p:sldId id="472" r:id="rId46"/>
    <p:sldId id="473" r:id="rId47"/>
    <p:sldId id="474" r:id="rId48"/>
    <p:sldId id="475" r:id="rId49"/>
    <p:sldId id="486" r:id="rId50"/>
    <p:sldId id="487" r:id="rId51"/>
    <p:sldId id="488" r:id="rId52"/>
    <p:sldId id="489" r:id="rId53"/>
    <p:sldId id="261" r:id="rId54"/>
  </p:sldIdLst>
  <p:sldSz cx="12192000" cy="6858000"/>
  <p:notesSz cx="6858000" cy="9144000"/>
  <p:embeddedFontLst>
    <p:embeddedFont>
      <p:font typeface="Helvetica Neue" panose="020B0604020202020204" charset="0"/>
      <p:regular r:id="rId56"/>
      <p:bold r:id="rId57"/>
      <p:italic r:id="rId58"/>
      <p:boldItalic r:id="rId59"/>
    </p:embeddedFont>
    <p:embeddedFont>
      <p:font typeface="Helvetica Neue Light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guRPUF+7luhaq8GDYKMrV92X/9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69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79869" autoAdjust="0"/>
  </p:normalViewPr>
  <p:slideViewPr>
    <p:cSldViewPr snapToGrid="0">
      <p:cViewPr>
        <p:scale>
          <a:sx n="50" d="100"/>
          <a:sy n="50" d="100"/>
        </p:scale>
        <p:origin x="1685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font" Target="fonts/font3.fntdata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font" Target="fonts/font6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1.fntdata"/><Relationship Id="rId64" Type="http://customschemas.google.com/relationships/presentationmetadata" Target="meta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4.fntdata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2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8E4B26C5-05FB-B227-9D89-0892B9F67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>
            <a:extLst>
              <a:ext uri="{FF2B5EF4-FFF2-40B4-BE49-F238E27FC236}">
                <a16:creationId xmlns:a16="http://schemas.microsoft.com/office/drawing/2014/main" id="{F3A0722C-F6A9-D513-9CF7-52885D1BA3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5:notes">
            <a:extLst>
              <a:ext uri="{FF2B5EF4-FFF2-40B4-BE49-F238E27FC236}">
                <a16:creationId xmlns:a16="http://schemas.microsoft.com/office/drawing/2014/main" id="{B867EF6D-FA3D-8C3D-B59A-7ED750A12F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746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584B51CB-81B7-8209-5B29-05B7C4BC4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>
            <a:extLst>
              <a:ext uri="{FF2B5EF4-FFF2-40B4-BE49-F238E27FC236}">
                <a16:creationId xmlns:a16="http://schemas.microsoft.com/office/drawing/2014/main" id="{98757A22-F530-6C25-DCE3-CF08C4CA32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D00995C6-75C1-371F-1E3F-EACFFBD78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Scripts v notebooks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CFA6BBF0-AA2D-4DF1-E91C-8D880F6A7E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23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4457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9BECD4E2-66C7-0E6B-B962-672866F1E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>
            <a:extLst>
              <a:ext uri="{FF2B5EF4-FFF2-40B4-BE49-F238E27FC236}">
                <a16:creationId xmlns:a16="http://schemas.microsoft.com/office/drawing/2014/main" id="{9404AEE9-7BAE-C0A3-3B9D-F71645F52F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>
            <a:extLst>
              <a:ext uri="{FF2B5EF4-FFF2-40B4-BE49-F238E27FC236}">
                <a16:creationId xmlns:a16="http://schemas.microsoft.com/office/drawing/2014/main" id="{D8D5BBE3-1723-C920-BBAD-24AE538FE8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Opening R</a:t>
            </a:r>
            <a:endParaRPr dirty="0"/>
          </a:p>
        </p:txBody>
      </p:sp>
      <p:sp>
        <p:nvSpPr>
          <p:cNvPr id="70" name="Google Shape;70;p1:notes">
            <a:extLst>
              <a:ext uri="{FF2B5EF4-FFF2-40B4-BE49-F238E27FC236}">
                <a16:creationId xmlns:a16="http://schemas.microsoft.com/office/drawing/2014/main" id="{021530BF-33E2-615D-E6ED-E01E0A37C0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168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39D59409-AE85-64CB-2E30-58FC42B4A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>
            <a:extLst>
              <a:ext uri="{FF2B5EF4-FFF2-40B4-BE49-F238E27FC236}">
                <a16:creationId xmlns:a16="http://schemas.microsoft.com/office/drawing/2014/main" id="{DE070C68-4E9F-333E-7ABE-EE9558A3FE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>
            <a:extLst>
              <a:ext uri="{FF2B5EF4-FFF2-40B4-BE49-F238E27FC236}">
                <a16:creationId xmlns:a16="http://schemas.microsoft.com/office/drawing/2014/main" id="{76BACF67-14B8-69B9-C9ED-772DEA4D8E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097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D949F4A0-64C6-AA03-259B-BF680CFA2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>
            <a:extLst>
              <a:ext uri="{FF2B5EF4-FFF2-40B4-BE49-F238E27FC236}">
                <a16:creationId xmlns:a16="http://schemas.microsoft.com/office/drawing/2014/main" id="{1C787C1F-D357-F6EA-94D1-40A6B73917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EF76DD5C-7521-B88B-E1F2-88156E9BD8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17FC3152-D918-319B-3E35-44A52EC1076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192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54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49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EB872-5B05-410E-E75E-E10ECFDA7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30B48E-DC9E-9B4C-4514-3F6A82DAE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BC9AD6-3313-9843-FE76-4F8D685C5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Recap: what are the data types inside of var1, var2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B2999-9158-5360-6A24-768123AB5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799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55038-363D-D07D-4C7D-793682AAC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0F9E5B-F4BB-9820-6EB4-34AB3217BE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90CD13-D7B1-19A7-7DF8-259F57686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Recap: what are the data types inside of var1, var2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37AC6-1EA5-2D87-1E39-C283BEBBA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02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07795-DEEB-C4D1-04FD-FACFB6590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CCE14A-6E0D-4857-B5A8-CBE543572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1D48F5-5556-A289-DD2C-BFE832E36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Recap: what are the data types inside of var1, var2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04622-B6FF-294E-BEDF-27BD8F92B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854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53A2C574-8321-62A7-D363-CC6A50C81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>
            <a:extLst>
              <a:ext uri="{FF2B5EF4-FFF2-40B4-BE49-F238E27FC236}">
                <a16:creationId xmlns:a16="http://schemas.microsoft.com/office/drawing/2014/main" id="{7ED6405E-AE23-7250-1B46-22A4B372D5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>
            <a:extLst>
              <a:ext uri="{FF2B5EF4-FFF2-40B4-BE49-F238E27FC236}">
                <a16:creationId xmlns:a16="http://schemas.microsoft.com/office/drawing/2014/main" id="{BE9946E4-1D8C-F190-0F8F-A74B8E87BB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>
            <a:extLst>
              <a:ext uri="{FF2B5EF4-FFF2-40B4-BE49-F238E27FC236}">
                <a16:creationId xmlns:a16="http://schemas.microsoft.com/office/drawing/2014/main" id="{7A28CE8F-20F4-4748-164A-9F7C56BE93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7488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769825B6-EB0C-1B15-B4AD-FC95DDF30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>
            <a:extLst>
              <a:ext uri="{FF2B5EF4-FFF2-40B4-BE49-F238E27FC236}">
                <a16:creationId xmlns:a16="http://schemas.microsoft.com/office/drawing/2014/main" id="{4D75AEC4-E281-4289-16EC-7D88F9C92F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>
            <a:extLst>
              <a:ext uri="{FF2B5EF4-FFF2-40B4-BE49-F238E27FC236}">
                <a16:creationId xmlns:a16="http://schemas.microsoft.com/office/drawing/2014/main" id="{BF75E9A2-8BE6-99CA-8E08-238E5D822C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2646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FCEC9FAB-DCA1-AB37-04F3-5A3EC5C2E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>
            <a:extLst>
              <a:ext uri="{FF2B5EF4-FFF2-40B4-BE49-F238E27FC236}">
                <a16:creationId xmlns:a16="http://schemas.microsoft.com/office/drawing/2014/main" id="{9ECE1302-9267-8448-7877-D263B43B10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B61E4E6C-101D-BA94-E92C-8E2EC35A29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AC530269-D186-CB47-00CB-B6AA06DA75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202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DBFBAA42-4143-B420-F4DB-297F483F5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>
            <a:extLst>
              <a:ext uri="{FF2B5EF4-FFF2-40B4-BE49-F238E27FC236}">
                <a16:creationId xmlns:a16="http://schemas.microsoft.com/office/drawing/2014/main" id="{34B65E9C-651D-7F44-1AA0-D08A45A73D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0EE6125A-9B5D-31F6-BF56-38A734C83F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EBEB27D3-52BB-8682-51D3-525B1ED57F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88512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functions -&gt; we will see in the practical!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629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How reliable are they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070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52062884-A536-3B1A-6D6D-2CF03A347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>
            <a:extLst>
              <a:ext uri="{FF2B5EF4-FFF2-40B4-BE49-F238E27FC236}">
                <a16:creationId xmlns:a16="http://schemas.microsoft.com/office/drawing/2014/main" id="{A557F245-AB25-C421-D3B7-7D41E6338E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>
            <a:extLst>
              <a:ext uri="{FF2B5EF4-FFF2-40B4-BE49-F238E27FC236}">
                <a16:creationId xmlns:a16="http://schemas.microsoft.com/office/drawing/2014/main" id="{D37D4A04-15F7-A9EF-0B9A-B459D0E635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>
            <a:extLst>
              <a:ext uri="{FF2B5EF4-FFF2-40B4-BE49-F238E27FC236}">
                <a16:creationId xmlns:a16="http://schemas.microsoft.com/office/drawing/2014/main" id="{9F4EAB3D-2329-F089-D4B6-7060100935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44975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0B5FF9AF-3CB9-FAA6-F0B0-EA8BD3EE7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>
            <a:extLst>
              <a:ext uri="{FF2B5EF4-FFF2-40B4-BE49-F238E27FC236}">
                <a16:creationId xmlns:a16="http://schemas.microsoft.com/office/drawing/2014/main" id="{0625A2C2-3241-00CA-8828-F65ABEE4CE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>
            <a:extLst>
              <a:ext uri="{FF2B5EF4-FFF2-40B4-BE49-F238E27FC236}">
                <a16:creationId xmlns:a16="http://schemas.microsoft.com/office/drawing/2014/main" id="{1C598B48-F413-AE98-ED9C-8C6CDB2004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727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E7DC32B8-B3E3-0DDA-1D2F-0F877578D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>
            <a:extLst>
              <a:ext uri="{FF2B5EF4-FFF2-40B4-BE49-F238E27FC236}">
                <a16:creationId xmlns:a16="http://schemas.microsoft.com/office/drawing/2014/main" id="{31F58A87-F4FB-EE54-A50B-2C228982C2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1C485660-DF93-F652-1E08-107CB300D0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D64AC66F-E963-F7C0-6D96-89A3E56974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01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BE18B3F9-D96C-00A1-D75A-8CF883C42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>
            <a:extLst>
              <a:ext uri="{FF2B5EF4-FFF2-40B4-BE49-F238E27FC236}">
                <a16:creationId xmlns:a16="http://schemas.microsoft.com/office/drawing/2014/main" id="{A3C818B2-2099-18CE-DA8D-4AFDF96AC0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>
            <a:extLst>
              <a:ext uri="{FF2B5EF4-FFF2-40B4-BE49-F238E27FC236}">
                <a16:creationId xmlns:a16="http://schemas.microsoft.com/office/drawing/2014/main" id="{1DEE8668-9683-B275-EB76-8150E68B91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:notes">
            <a:extLst>
              <a:ext uri="{FF2B5EF4-FFF2-40B4-BE49-F238E27FC236}">
                <a16:creationId xmlns:a16="http://schemas.microsoft.com/office/drawing/2014/main" id="{0D00C45F-C675-AAA2-322D-EB38CC4CFE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63843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566F0A69-08FF-16C3-DC00-7ABBE525D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>
            <a:extLst>
              <a:ext uri="{FF2B5EF4-FFF2-40B4-BE49-F238E27FC236}">
                <a16:creationId xmlns:a16="http://schemas.microsoft.com/office/drawing/2014/main" id="{68D08D60-D38E-8B45-005B-0889C0EEDA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>
            <a:extLst>
              <a:ext uri="{FF2B5EF4-FFF2-40B4-BE49-F238E27FC236}">
                <a16:creationId xmlns:a16="http://schemas.microsoft.com/office/drawing/2014/main" id="{CB116E36-872E-374B-59BD-1D57D923F2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>
            <a:extLst>
              <a:ext uri="{FF2B5EF4-FFF2-40B4-BE49-F238E27FC236}">
                <a16:creationId xmlns:a16="http://schemas.microsoft.com/office/drawing/2014/main" id="{9FA151CB-047E-60AD-84B7-A8D587A95E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5676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16A7A5DE-C342-53C0-C935-50E8F5B82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>
            <a:extLst>
              <a:ext uri="{FF2B5EF4-FFF2-40B4-BE49-F238E27FC236}">
                <a16:creationId xmlns:a16="http://schemas.microsoft.com/office/drawing/2014/main" id="{4C9FC42B-8C5C-538B-C07A-5B0066A2FB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>
            <a:extLst>
              <a:ext uri="{FF2B5EF4-FFF2-40B4-BE49-F238E27FC236}">
                <a16:creationId xmlns:a16="http://schemas.microsoft.com/office/drawing/2014/main" id="{FF591782-1756-B9CD-007A-43D1E92DFA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49537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3EF0AD68-61A2-6455-E67E-13C0D55E3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>
            <a:extLst>
              <a:ext uri="{FF2B5EF4-FFF2-40B4-BE49-F238E27FC236}">
                <a16:creationId xmlns:a16="http://schemas.microsoft.com/office/drawing/2014/main" id="{049A2BEA-0E9C-16D6-6CA1-EDC235526D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76241941-3A95-C10A-3969-75C4C9D69B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553BB254-9187-27EC-531D-8445C64EC1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5942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8EAE7A4F-1F11-6892-603A-4AD3D23FC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>
            <a:extLst>
              <a:ext uri="{FF2B5EF4-FFF2-40B4-BE49-F238E27FC236}">
                <a16:creationId xmlns:a16="http://schemas.microsoft.com/office/drawing/2014/main" id="{5763DCB7-B925-493C-F12E-2465CEFBC6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>
            <a:extLst>
              <a:ext uri="{FF2B5EF4-FFF2-40B4-BE49-F238E27FC236}">
                <a16:creationId xmlns:a16="http://schemas.microsoft.com/office/drawing/2014/main" id="{5D49AB74-A4D9-931F-D5A3-D7D067D43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>
            <a:extLst>
              <a:ext uri="{FF2B5EF4-FFF2-40B4-BE49-F238E27FC236}">
                <a16:creationId xmlns:a16="http://schemas.microsoft.com/office/drawing/2014/main" id="{A80FC5AC-B9BA-DD74-F20A-BA2C149D10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78773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ADAFD62D-DD91-651D-1FA7-9969D93F4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>
            <a:extLst>
              <a:ext uri="{FF2B5EF4-FFF2-40B4-BE49-F238E27FC236}">
                <a16:creationId xmlns:a16="http://schemas.microsoft.com/office/drawing/2014/main" id="{17CE27CE-A7EF-6EBB-E118-AF5F19147A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>
            <a:extLst>
              <a:ext uri="{FF2B5EF4-FFF2-40B4-BE49-F238E27FC236}">
                <a16:creationId xmlns:a16="http://schemas.microsoft.com/office/drawing/2014/main" id="{40C08F69-38DE-591C-5421-8C83875382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6183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EA11058D-8348-07B4-2F32-09D90BB0A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>
            <a:extLst>
              <a:ext uri="{FF2B5EF4-FFF2-40B4-BE49-F238E27FC236}">
                <a16:creationId xmlns:a16="http://schemas.microsoft.com/office/drawing/2014/main" id="{454C4747-EBD9-5557-7152-A85E8FF222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AFBEF15F-EFE7-C5B6-E3B6-99FBB91B95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AF9BC11B-5829-E1A9-2DD8-79D8BC5901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6426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D6D51450-C66C-B47D-00CE-72247304D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>
            <a:extLst>
              <a:ext uri="{FF2B5EF4-FFF2-40B4-BE49-F238E27FC236}">
                <a16:creationId xmlns:a16="http://schemas.microsoft.com/office/drawing/2014/main" id="{63D07C87-0765-E778-FC3D-AE9169D3ED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>
            <a:extLst>
              <a:ext uri="{FF2B5EF4-FFF2-40B4-BE49-F238E27FC236}">
                <a16:creationId xmlns:a16="http://schemas.microsoft.com/office/drawing/2014/main" id="{A35A7642-F2E4-D4E6-5C1B-CD9375E1EF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>
            <a:extLst>
              <a:ext uri="{FF2B5EF4-FFF2-40B4-BE49-F238E27FC236}">
                <a16:creationId xmlns:a16="http://schemas.microsoft.com/office/drawing/2014/main" id="{77622C5A-2603-7B9C-F7EA-0CD187D316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6430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A9550F48-A8BD-CC83-D990-4CAD82A6D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>
            <a:extLst>
              <a:ext uri="{FF2B5EF4-FFF2-40B4-BE49-F238E27FC236}">
                <a16:creationId xmlns:a16="http://schemas.microsoft.com/office/drawing/2014/main" id="{867FC393-4F96-40CE-20F1-407FD9C02C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0605B227-B0D4-19FA-5CE3-B7991DD8C7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Who am 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What I do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Depending on size of the crowd go around and get people to introduce themselves. Ask people experience with coding. </a:t>
            </a:r>
            <a:endParaRPr dirty="0"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4478B22D-4367-3A12-A696-9E290E4398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8197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612714F6-AC46-26E8-E525-12DB546F2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>
            <a:extLst>
              <a:ext uri="{FF2B5EF4-FFF2-40B4-BE49-F238E27FC236}">
                <a16:creationId xmlns:a16="http://schemas.microsoft.com/office/drawing/2014/main" id="{3ED87A73-C227-C82D-56F9-863FD07B01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5:notes">
            <a:extLst>
              <a:ext uri="{FF2B5EF4-FFF2-40B4-BE49-F238E27FC236}">
                <a16:creationId xmlns:a16="http://schemas.microsoft.com/office/drawing/2014/main" id="{1ED156BD-4F11-5FDF-FC0F-2F38A06596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0542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95E43196-6A75-9991-D763-CB08A84A8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>
            <a:extLst>
              <a:ext uri="{FF2B5EF4-FFF2-40B4-BE49-F238E27FC236}">
                <a16:creationId xmlns:a16="http://schemas.microsoft.com/office/drawing/2014/main" id="{5D86FE33-8D05-34F3-66B3-99FFA99DAA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Ask people what motivated them to join the workshop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Why I use 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5:notes">
            <a:extLst>
              <a:ext uri="{FF2B5EF4-FFF2-40B4-BE49-F238E27FC236}">
                <a16:creationId xmlns:a16="http://schemas.microsoft.com/office/drawing/2014/main" id="{5D07E105-D435-3CB5-1EDB-F98A892352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161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2548581" y="2505673"/>
            <a:ext cx="7094838" cy="102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 Light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ubTitle" idx="1"/>
          </p:nvPr>
        </p:nvSpPr>
        <p:spPr>
          <a:xfrm>
            <a:off x="3690730" y="3532213"/>
            <a:ext cx="48105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kshop title slide">
  <p:cSld name="Workshop 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ctrTitle"/>
          </p:nvPr>
        </p:nvSpPr>
        <p:spPr>
          <a:xfrm>
            <a:off x="640492" y="2250180"/>
            <a:ext cx="7094838" cy="102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 Light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2" descr="A logo with white dots&#10;&#10;AI-generated content may be incorrect.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80843" y="236128"/>
            <a:ext cx="2653569" cy="132678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/>
        </p:nvSpPr>
        <p:spPr>
          <a:xfrm>
            <a:off x="0" y="6521547"/>
            <a:ext cx="48105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Canadian Bioinformatics Workshops | bioinformatics.ca</a:t>
            </a:r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1"/>
          </p:nvPr>
        </p:nvSpPr>
        <p:spPr>
          <a:xfrm>
            <a:off x="1782641" y="3276720"/>
            <a:ext cx="48105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3000"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 Ligh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393F"/>
            </a:gs>
            <a:gs pos="45000">
              <a:srgbClr val="70247F"/>
            </a:gs>
            <a:gs pos="100000">
              <a:srgbClr val="B4080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100013" y="0"/>
            <a:ext cx="12192000" cy="6858000"/>
          </a:xfrm>
          <a:prstGeom prst="rect">
            <a:avLst/>
          </a:prstGeom>
          <a:gradFill>
            <a:gsLst>
              <a:gs pos="0">
                <a:srgbClr val="24393F"/>
              </a:gs>
              <a:gs pos="29000">
                <a:srgbClr val="70237F"/>
              </a:gs>
              <a:gs pos="100000">
                <a:srgbClr val="A30014"/>
              </a:gs>
            </a:gsLst>
            <a:path path="circle">
              <a:fillToRect l="100000" t="100000"/>
            </a:path>
            <a:tileRect r="-100000" b="-100000"/>
          </a:gra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rgbClr val="7024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/>
          <p:nvPr/>
        </p:nvSpPr>
        <p:spPr>
          <a:xfrm>
            <a:off x="0" y="6521547"/>
            <a:ext cx="48105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Canadian Bioinformatics Workshops | bioinformatics.ca</a:t>
            </a:r>
            <a:endParaRPr sz="1400" b="0" i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" name="Google Shape;21;p9" descr="Purple circles on a black background&#10;&#10;AI-generated content may be incorrect.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352340" y="0"/>
            <a:ext cx="839659" cy="83965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0" y="0"/>
            <a:ext cx="8610601" cy="6858000"/>
          </a:xfrm>
          <a:prstGeom prst="rect">
            <a:avLst/>
          </a:prstGeom>
          <a:gradFill>
            <a:gsLst>
              <a:gs pos="0">
                <a:srgbClr val="24393F"/>
              </a:gs>
              <a:gs pos="54000">
                <a:srgbClr val="70247F"/>
              </a:gs>
              <a:gs pos="100000">
                <a:srgbClr val="B40805"/>
              </a:gs>
            </a:gsLst>
            <a:path path="circle">
              <a:fillToRect l="100000" t="100000"/>
            </a:path>
            <a:tileRect r="-100000" b="-100000"/>
          </a:gra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posit.co/download/rstudio-desktop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393F"/>
            </a:gs>
            <a:gs pos="24000">
              <a:srgbClr val="70247F"/>
            </a:gs>
            <a:gs pos="100000">
              <a:srgbClr val="B4080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subTitle" idx="1"/>
          </p:nvPr>
        </p:nvSpPr>
        <p:spPr>
          <a:xfrm>
            <a:off x="6801238" y="3429000"/>
            <a:ext cx="4567235" cy="781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4400" b="1" dirty="0">
                <a:latin typeface="Helvetica Neue"/>
                <a:ea typeface="Helvetica Neue"/>
                <a:cs typeface="Helvetica Neue"/>
                <a:sym typeface="Helvetica Neue"/>
              </a:rPr>
              <a:t>bioinformatics.ca</a:t>
            </a:r>
            <a:endParaRPr dirty="0"/>
          </a:p>
        </p:txBody>
      </p:sp>
      <p:pic>
        <p:nvPicPr>
          <p:cNvPr id="73" name="Google Shape;73;p1" descr="A logo with white dots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 l="12297" r="12122"/>
          <a:stretch/>
        </p:blipFill>
        <p:spPr>
          <a:xfrm>
            <a:off x="670379" y="1341316"/>
            <a:ext cx="5766816" cy="381509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/>
        </p:nvSpPr>
        <p:spPr>
          <a:xfrm>
            <a:off x="6648092" y="4210755"/>
            <a:ext cx="4873529" cy="41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bioinformaticsdotca.github.io</a:t>
            </a:r>
            <a:endParaRPr dirty="0"/>
          </a:p>
        </p:txBody>
      </p:sp>
      <p:sp>
        <p:nvSpPr>
          <p:cNvPr id="75" name="Google Shape;75;p1"/>
          <p:cNvSpPr txBox="1"/>
          <p:nvPr/>
        </p:nvSpPr>
        <p:spPr>
          <a:xfrm>
            <a:off x="10523913" y="4655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B8FF7E58-812A-5D30-2A0C-9BDC250E7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95560E-27A2-6207-D979-C441F7D17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4" b="8222"/>
          <a:stretch>
            <a:fillRect/>
          </a:stretch>
        </p:blipFill>
        <p:spPr>
          <a:xfrm>
            <a:off x="8564058" y="3693295"/>
            <a:ext cx="2523160" cy="2334202"/>
          </a:xfrm>
          <a:prstGeom prst="rect">
            <a:avLst/>
          </a:prstGeom>
        </p:spPr>
      </p:pic>
      <p:pic>
        <p:nvPicPr>
          <p:cNvPr id="2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93F4C958-E8F0-C75B-C7FE-8C4E6178C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585" y="1690688"/>
            <a:ext cx="2669124" cy="2064515"/>
          </a:xfrm>
          <a:prstGeom prst="rect">
            <a:avLst/>
          </a:prstGeom>
        </p:spPr>
      </p:pic>
      <p:sp>
        <p:nvSpPr>
          <p:cNvPr id="101" name="Google Shape;101;p5">
            <a:extLst>
              <a:ext uri="{FF2B5EF4-FFF2-40B4-BE49-F238E27FC236}">
                <a16:creationId xmlns:a16="http://schemas.microsoft.com/office/drawing/2014/main" id="{F4D69416-D7D5-BF90-2EE2-8C95469835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CA" dirty="0"/>
              <a:t>R and R studio</a:t>
            </a:r>
            <a:endParaRPr dirty="0"/>
          </a:p>
        </p:txBody>
      </p:sp>
      <p:sp>
        <p:nvSpPr>
          <p:cNvPr id="102" name="Google Shape;102;p5">
            <a:extLst>
              <a:ext uri="{FF2B5EF4-FFF2-40B4-BE49-F238E27FC236}">
                <a16:creationId xmlns:a16="http://schemas.microsoft.com/office/drawing/2014/main" id="{6B4C8C04-4FCB-A480-CCC7-A4E6817288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44784" y="1954984"/>
            <a:ext cx="6609016" cy="1738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CA" sz="3000" dirty="0"/>
              <a:t>R is the programming language </a:t>
            </a:r>
            <a:r>
              <a:rPr lang="en-CA" dirty="0"/>
              <a:t>(Developed at the University of Auckland)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9BAE3-A08B-D135-7D63-0DA036A6484E}"/>
              </a:ext>
            </a:extLst>
          </p:cNvPr>
          <p:cNvSpPr txBox="1"/>
          <p:nvPr/>
        </p:nvSpPr>
        <p:spPr>
          <a:xfrm>
            <a:off x="967314" y="4080139"/>
            <a:ext cx="759674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CA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RStudio is an </a:t>
            </a:r>
            <a:r>
              <a:rPr kumimoji="0" lang="en-CA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Integrated Development Environment (IDE) </a:t>
            </a:r>
            <a:r>
              <a:rPr kumimoji="0" lang="en-CA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(developed by Posit) i.e. A Graphical User Interface software to develop and execute R code</a:t>
            </a:r>
          </a:p>
        </p:txBody>
      </p:sp>
    </p:spTree>
    <p:extLst>
      <p:ext uri="{BB962C8B-B14F-4D97-AF65-F5344CB8AC3E}">
        <p14:creationId xmlns:p14="http://schemas.microsoft.com/office/powerpoint/2010/main" val="73419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8D3AE6E2-EE64-1AA5-EB17-9160997F0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85349A-1ED9-12B6-9C6F-1302CD00497C}"/>
              </a:ext>
            </a:extLst>
          </p:cNvPr>
          <p:cNvSpPr/>
          <p:nvPr/>
        </p:nvSpPr>
        <p:spPr>
          <a:xfrm>
            <a:off x="6109606" y="1199318"/>
            <a:ext cx="4778831" cy="40306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Google Shape;95;p4">
            <a:extLst>
              <a:ext uri="{FF2B5EF4-FFF2-40B4-BE49-F238E27FC236}">
                <a16:creationId xmlns:a16="http://schemas.microsoft.com/office/drawing/2014/main" id="{A387D467-2602-BB16-ACBE-7A08A8123F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 dirty="0"/>
              <a:t>R Basics</a:t>
            </a:r>
            <a:endParaRPr dirty="0"/>
          </a:p>
        </p:txBody>
      </p:sp>
      <p:sp>
        <p:nvSpPr>
          <p:cNvPr id="96" name="Google Shape;96;p4">
            <a:extLst>
              <a:ext uri="{FF2B5EF4-FFF2-40B4-BE49-F238E27FC236}">
                <a16:creationId xmlns:a16="http://schemas.microsoft.com/office/drawing/2014/main" id="{B2E9D1A2-2E37-E4FC-8C67-5BABA34C58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986436"/>
            <a:ext cx="4577444" cy="260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CA" sz="3000" b="1" dirty="0"/>
              <a:t>.R ‘Script’</a:t>
            </a:r>
          </a:p>
          <a:p>
            <a:pPr marL="114300" indent="0">
              <a:buNone/>
            </a:pPr>
            <a:r>
              <a:rPr lang="en-CA" sz="3000" b="1" dirty="0"/>
              <a:t>.</a:t>
            </a:r>
            <a:r>
              <a:rPr lang="en-CA" sz="3000" b="1" dirty="0" err="1"/>
              <a:t>Rmd</a:t>
            </a:r>
            <a:r>
              <a:rPr lang="en-CA" sz="3000" b="1" dirty="0"/>
              <a:t> ‘R Notebook’</a:t>
            </a:r>
          </a:p>
          <a:p>
            <a:pPr marL="114300" indent="0">
              <a:buNone/>
            </a:pPr>
            <a:r>
              <a:rPr lang="en-CA" sz="3000" b="1" dirty="0"/>
              <a:t>.</a:t>
            </a:r>
            <a:r>
              <a:rPr lang="en-CA" sz="3000" b="1" dirty="0" err="1"/>
              <a:t>Rproj</a:t>
            </a:r>
            <a:r>
              <a:rPr lang="en-CA" sz="3000" b="1" dirty="0"/>
              <a:t> ‘R Project’</a:t>
            </a:r>
          </a:p>
          <a:p>
            <a:pPr marL="114300" indent="0">
              <a:buNone/>
            </a:pPr>
            <a:r>
              <a:rPr lang="en-CA" sz="3000" dirty="0"/>
              <a:t>.</a:t>
            </a:r>
            <a:r>
              <a:rPr lang="en-CA" sz="3000" dirty="0" err="1"/>
              <a:t>qmd</a:t>
            </a:r>
            <a:r>
              <a:rPr lang="en-CA" sz="3000" dirty="0"/>
              <a:t> ‘Quarto Notebook’</a:t>
            </a:r>
          </a:p>
          <a:p>
            <a:pPr marL="114300" indent="0">
              <a:buNone/>
            </a:pPr>
            <a:r>
              <a:rPr lang="en-CA" sz="3000" dirty="0"/>
              <a:t>.</a:t>
            </a:r>
            <a:r>
              <a:rPr lang="en-CA" sz="3000" dirty="0" err="1"/>
              <a:t>ipynb</a:t>
            </a:r>
            <a:r>
              <a:rPr lang="en-CA" sz="3000" dirty="0"/>
              <a:t> ‘</a:t>
            </a:r>
            <a:r>
              <a:rPr lang="en-CA" sz="3000" dirty="0" err="1"/>
              <a:t>Jupyter</a:t>
            </a:r>
            <a:r>
              <a:rPr lang="en-CA" sz="3000" dirty="0"/>
              <a:t> Notebook’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8E69A-BBC4-DEB3-638E-94DB74E1D32D}"/>
              </a:ext>
            </a:extLst>
          </p:cNvPr>
          <p:cNvSpPr txBox="1"/>
          <p:nvPr/>
        </p:nvSpPr>
        <p:spPr>
          <a:xfrm>
            <a:off x="5881007" y="1730454"/>
            <a:ext cx="50074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Helvetica Neue Light"/>
                <a:sym typeface="Helvetica Neue Light"/>
              </a:rPr>
              <a:t>No spaces allowed in variable names</a:t>
            </a:r>
          </a:p>
          <a:p>
            <a:pPr algn="ctr"/>
            <a:endParaRPr lang="en-US" sz="3000" b="1" dirty="0">
              <a:solidFill>
                <a:schemeClr val="bg1"/>
              </a:solidFill>
              <a:latin typeface="Helvetica Neue Light"/>
              <a:sym typeface="Helvetica Neue Light"/>
            </a:endParaRPr>
          </a:p>
          <a:p>
            <a:pPr algn="ctr"/>
            <a:r>
              <a:rPr lang="en-US" sz="3000" b="1" dirty="0">
                <a:solidFill>
                  <a:schemeClr val="bg1"/>
                </a:solidFill>
                <a:latin typeface="Helvetica Neue Light"/>
                <a:sym typeface="Helvetica Neue Light"/>
              </a:rPr>
              <a:t>Case sensitive</a:t>
            </a:r>
          </a:p>
          <a:p>
            <a:pPr algn="ctr"/>
            <a:endParaRPr lang="en-US" sz="3000" b="1" dirty="0">
              <a:solidFill>
                <a:schemeClr val="bg1"/>
              </a:solidFill>
              <a:latin typeface="Helvetica Neue Light"/>
              <a:sym typeface="Helvetica Neue Light"/>
            </a:endParaRPr>
          </a:p>
          <a:p>
            <a:pPr algn="ctr"/>
            <a:r>
              <a:rPr lang="en-US" sz="3000" b="1" dirty="0">
                <a:solidFill>
                  <a:schemeClr val="bg1"/>
                </a:solidFill>
                <a:latin typeface="Helvetica Neue Light"/>
                <a:sym typeface="Helvetica Neue Light"/>
              </a:rPr>
              <a:t>1 based indexing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4CE9A-6909-1554-BF85-3A88F1818036}"/>
              </a:ext>
            </a:extLst>
          </p:cNvPr>
          <p:cNvSpPr txBox="1"/>
          <p:nvPr/>
        </p:nvSpPr>
        <p:spPr>
          <a:xfrm>
            <a:off x="838200" y="1588905"/>
            <a:ext cx="26996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CA" sz="2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Possible files</a:t>
            </a:r>
          </a:p>
        </p:txBody>
      </p:sp>
    </p:spTree>
    <p:extLst>
      <p:ext uri="{BB962C8B-B14F-4D97-AF65-F5344CB8AC3E}">
        <p14:creationId xmlns:p14="http://schemas.microsoft.com/office/powerpoint/2010/main" val="324552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AB07C57-120B-D6C1-9736-777D82C42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72" y="261257"/>
            <a:ext cx="10611256" cy="574522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7BFCBFD-D449-EDE7-5B91-AB7A72FF60CD}"/>
              </a:ext>
            </a:extLst>
          </p:cNvPr>
          <p:cNvSpPr/>
          <p:nvPr/>
        </p:nvSpPr>
        <p:spPr>
          <a:xfrm>
            <a:off x="790372" y="891103"/>
            <a:ext cx="5381828" cy="274281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Neue Light" panose="020B0604020202020204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E64710-7004-A655-F413-B72732F1FA15}"/>
              </a:ext>
            </a:extLst>
          </p:cNvPr>
          <p:cNvSpPr/>
          <p:nvPr/>
        </p:nvSpPr>
        <p:spPr>
          <a:xfrm>
            <a:off x="790371" y="3733800"/>
            <a:ext cx="5362033" cy="2233097"/>
          </a:xfrm>
          <a:prstGeom prst="rect">
            <a:avLst/>
          </a:prstGeom>
          <a:noFill/>
          <a:ln w="762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Neue Light" panose="020B0604020202020204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51F867-BCD9-A3EE-7B2B-7CF3DF8F2C9F}"/>
              </a:ext>
            </a:extLst>
          </p:cNvPr>
          <p:cNvSpPr/>
          <p:nvPr/>
        </p:nvSpPr>
        <p:spPr>
          <a:xfrm>
            <a:off x="6248399" y="3261096"/>
            <a:ext cx="5153227" cy="2705801"/>
          </a:xfrm>
          <a:prstGeom prst="rect">
            <a:avLst/>
          </a:prstGeom>
          <a:noFill/>
          <a:ln w="762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Neue Light" panose="020B0604020202020204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75FD1C-0E96-044F-9C99-CFDE7AC8FFAA}"/>
              </a:ext>
            </a:extLst>
          </p:cNvPr>
          <p:cNvSpPr/>
          <p:nvPr/>
        </p:nvSpPr>
        <p:spPr>
          <a:xfrm>
            <a:off x="6248400" y="968829"/>
            <a:ext cx="5153228" cy="2255259"/>
          </a:xfrm>
          <a:prstGeom prst="rect">
            <a:avLst/>
          </a:prstGeom>
          <a:noFill/>
          <a:ln w="76200" cap="flat" cmpd="sng" algn="ctr">
            <a:solidFill>
              <a:srgbClr val="FF006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Neue Light" panose="020B0604020202020204" charset="0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4481F8-C231-A4CA-BE28-33E4518CCE08}"/>
              </a:ext>
            </a:extLst>
          </p:cNvPr>
          <p:cNvSpPr txBox="1"/>
          <p:nvPr/>
        </p:nvSpPr>
        <p:spPr>
          <a:xfrm>
            <a:off x="3519386" y="968828"/>
            <a:ext cx="2921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6">
              <a:buClrTx/>
              <a:buFontTx/>
              <a:buNone/>
            </a:pPr>
            <a:r>
              <a:rPr lang="en-CA" sz="2800" b="1" kern="1200" dirty="0">
                <a:solidFill>
                  <a:schemeClr val="bg1"/>
                </a:solidFill>
                <a:latin typeface="Helvetica Neue Light" panose="020B0604020202020204" charset="0"/>
                <a:ea typeface="+mn-ea"/>
                <a:cs typeface="+mn-cs"/>
              </a:rPr>
              <a:t>Source Pane</a:t>
            </a:r>
            <a:endParaRPr lang="en-US" sz="2800" b="1" kern="1200" dirty="0">
              <a:solidFill>
                <a:schemeClr val="bg1"/>
              </a:solidFill>
              <a:latin typeface="Helvetica Neue Light" panose="020B0604020202020204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D03D90-A77E-3439-2680-97DB2FF820F5}"/>
              </a:ext>
            </a:extLst>
          </p:cNvPr>
          <p:cNvSpPr txBox="1"/>
          <p:nvPr/>
        </p:nvSpPr>
        <p:spPr>
          <a:xfrm>
            <a:off x="3327397" y="5443678"/>
            <a:ext cx="2950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6">
              <a:buClrTx/>
              <a:buFontTx/>
              <a:buNone/>
            </a:pPr>
            <a:r>
              <a:rPr lang="en-CA" sz="2800" b="1" kern="1200" dirty="0">
                <a:solidFill>
                  <a:schemeClr val="bg1"/>
                </a:solidFill>
                <a:latin typeface="Helvetica Neue Light" panose="020B0604020202020204" charset="0"/>
                <a:ea typeface="+mn-ea"/>
                <a:cs typeface="+mn-cs"/>
              </a:rPr>
              <a:t>Console Pane</a:t>
            </a:r>
            <a:endParaRPr lang="en-US" sz="2800" b="1" kern="1200" dirty="0">
              <a:solidFill>
                <a:schemeClr val="bg1"/>
              </a:solidFill>
              <a:latin typeface="Helvetica Neue Light" panose="020B0604020202020204" charset="0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BA615-503C-7380-9E4A-431BF3F116FF}"/>
              </a:ext>
            </a:extLst>
          </p:cNvPr>
          <p:cNvSpPr txBox="1"/>
          <p:nvPr/>
        </p:nvSpPr>
        <p:spPr>
          <a:xfrm>
            <a:off x="8068622" y="1139121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6">
              <a:buClrTx/>
              <a:buFontTx/>
              <a:buNone/>
            </a:pPr>
            <a:r>
              <a:rPr lang="en-CA" sz="2800" b="1" kern="1200" dirty="0">
                <a:solidFill>
                  <a:schemeClr val="bg1"/>
                </a:solidFill>
                <a:latin typeface="Helvetica Neue Light" panose="020B0604020202020204" charset="0"/>
                <a:ea typeface="+mn-ea"/>
                <a:cs typeface="+mn-cs"/>
              </a:rPr>
              <a:t>Environment Pane</a:t>
            </a:r>
            <a:endParaRPr lang="en-US" sz="2800" b="1" kern="1200" dirty="0">
              <a:solidFill>
                <a:schemeClr val="bg1"/>
              </a:solidFill>
              <a:latin typeface="Helvetica Neue Light" panose="020B0604020202020204" charset="0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343EC9-ABA5-CEBB-A835-FC4E89633119}"/>
              </a:ext>
            </a:extLst>
          </p:cNvPr>
          <p:cNvSpPr txBox="1"/>
          <p:nvPr/>
        </p:nvSpPr>
        <p:spPr>
          <a:xfrm>
            <a:off x="7854698" y="5365951"/>
            <a:ext cx="3623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6">
              <a:buClrTx/>
              <a:buFontTx/>
              <a:buNone/>
            </a:pPr>
            <a:r>
              <a:rPr lang="en-CA" sz="2800" b="1" kern="1200" dirty="0">
                <a:solidFill>
                  <a:schemeClr val="bg1"/>
                </a:solidFill>
                <a:latin typeface="Helvetica Neue Light" panose="020B0604020202020204" charset="0"/>
                <a:ea typeface="+mn-ea"/>
                <a:cs typeface="+mn-cs"/>
              </a:rPr>
              <a:t>Files/Plot/Help Pane</a:t>
            </a:r>
            <a:endParaRPr lang="en-US" sz="2800" b="1" kern="1200" dirty="0">
              <a:solidFill>
                <a:schemeClr val="bg1"/>
              </a:solidFill>
              <a:latin typeface="Helvetica Neue Light" panose="020B060402020202020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21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93A4647-5BE5-631E-D392-DFC8ECA82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4A5335EB-A3A6-5E50-B75C-CA2B98157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064" y="309424"/>
            <a:ext cx="5141872" cy="5141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E4ABB9-52ED-A765-B20C-0698FF2A780C}"/>
              </a:ext>
            </a:extLst>
          </p:cNvPr>
          <p:cNvSpPr txBox="1"/>
          <p:nvPr/>
        </p:nvSpPr>
        <p:spPr>
          <a:xfrm>
            <a:off x="4991100" y="5451296"/>
            <a:ext cx="2209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Practice</a:t>
            </a:r>
            <a:endParaRPr kumimoji="0" lang="en-CA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058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0D116DB6-1E1D-DB85-66FA-D4B7E7824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>
            <a:extLst>
              <a:ext uri="{FF2B5EF4-FFF2-40B4-BE49-F238E27FC236}">
                <a16:creationId xmlns:a16="http://schemas.microsoft.com/office/drawing/2014/main" id="{090B8B4D-211A-74E1-4528-666D9F5AFC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0492" y="2250180"/>
            <a:ext cx="7094838" cy="102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 Light"/>
              <a:buNone/>
            </a:pPr>
            <a:r>
              <a:rPr lang="en-US" b="1" dirty="0"/>
              <a:t>Module 2: Data Types &amp; Structures</a:t>
            </a:r>
            <a:endParaRPr dirty="0"/>
          </a:p>
        </p:txBody>
      </p:sp>
      <p:sp>
        <p:nvSpPr>
          <p:cNvPr id="86" name="Google Shape;86;p3">
            <a:extLst>
              <a:ext uri="{FF2B5EF4-FFF2-40B4-BE49-F238E27FC236}">
                <a16:creationId xmlns:a16="http://schemas.microsoft.com/office/drawing/2014/main" id="{03E3A386-DEA9-735D-DE9E-D4222BB91A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82641" y="3276720"/>
            <a:ext cx="48105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CA" dirty="0"/>
              <a:t>Maximiliane Jousse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INTRODUCTION TO R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October 1st-2nd, 2025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pic>
        <p:nvPicPr>
          <p:cNvPr id="87" name="Google Shape;87;p3">
            <a:extLst>
              <a:ext uri="{FF2B5EF4-FFF2-40B4-BE49-F238E27FC236}">
                <a16:creationId xmlns:a16="http://schemas.microsoft.com/office/drawing/2014/main" id="{9D2B81D0-6EF3-928C-31D7-904CF1FC9B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6654" y="492312"/>
            <a:ext cx="2547551" cy="25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 title="combined_logo_white.png">
            <a:extLst>
              <a:ext uri="{FF2B5EF4-FFF2-40B4-BE49-F238E27FC236}">
                <a16:creationId xmlns:a16="http://schemas.microsoft.com/office/drawing/2014/main" id="{8C67D55F-15BE-EAF6-6896-4ACF6B6A235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1505" y="4571750"/>
            <a:ext cx="2117825" cy="21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 title="Image 1.jpg">
            <a:extLst>
              <a:ext uri="{FF2B5EF4-FFF2-40B4-BE49-F238E27FC236}">
                <a16:creationId xmlns:a16="http://schemas.microsoft.com/office/drawing/2014/main" id="{9028CFC6-1556-CB16-C3FE-31B97CB5DD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6213" y="3525275"/>
            <a:ext cx="3228452" cy="115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17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55F26280-FB2B-2C51-CD06-573D74D76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>
            <a:extLst>
              <a:ext uri="{FF2B5EF4-FFF2-40B4-BE49-F238E27FC236}">
                <a16:creationId xmlns:a16="http://schemas.microsoft.com/office/drawing/2014/main" id="{2FC72B6B-3DAA-F906-901C-A8C48A6498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 dirty="0"/>
              <a:t>Learning Objectives</a:t>
            </a:r>
            <a:endParaRPr dirty="0"/>
          </a:p>
        </p:txBody>
      </p:sp>
      <p:sp>
        <p:nvSpPr>
          <p:cNvPr id="96" name="Google Shape;96;p4">
            <a:extLst>
              <a:ext uri="{FF2B5EF4-FFF2-40B4-BE49-F238E27FC236}">
                <a16:creationId xmlns:a16="http://schemas.microsoft.com/office/drawing/2014/main" id="{5EFB736A-DDA9-88A6-1534-D554488256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buFontTx/>
              <a:buChar char="-"/>
            </a:pPr>
            <a:r>
              <a:rPr lang="en-US" dirty="0"/>
              <a:t>Understand the differences between classes, objects and data types in R</a:t>
            </a:r>
          </a:p>
          <a:p>
            <a:pPr indent="-457200">
              <a:buFontTx/>
              <a:buChar char="-"/>
            </a:pPr>
            <a:r>
              <a:rPr lang="en-US" dirty="0"/>
              <a:t>Create objects of different types</a:t>
            </a:r>
          </a:p>
          <a:p>
            <a:pPr indent="-457200">
              <a:buFontTx/>
              <a:buChar char="-"/>
            </a:pPr>
            <a:r>
              <a:rPr lang="en-US" dirty="0"/>
              <a:t>Subset and index objects</a:t>
            </a:r>
          </a:p>
          <a:p>
            <a:pPr indent="-457200">
              <a:buFontTx/>
              <a:buChar char="-"/>
            </a:pPr>
            <a:r>
              <a:rPr lang="en-US" dirty="0"/>
              <a:t>Learn and use vectorized operations</a:t>
            </a:r>
          </a:p>
        </p:txBody>
      </p:sp>
    </p:spTree>
    <p:extLst>
      <p:ext uri="{BB962C8B-B14F-4D97-AF65-F5344CB8AC3E}">
        <p14:creationId xmlns:p14="http://schemas.microsoft.com/office/powerpoint/2010/main" val="290729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E018-C289-2477-6303-E95DD2DD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Classes</a:t>
            </a:r>
            <a:br>
              <a:rPr lang="en-US" dirty="0"/>
            </a:br>
            <a:r>
              <a:rPr lang="en-US" sz="1800" dirty="0"/>
              <a:t>Also called data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F49445-7219-ECDE-60D5-3FD2B89229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20096" y="2141952"/>
          <a:ext cx="5440049" cy="361381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Character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A,b,c,d,e,..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Numeric (real numbers)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1.00,2.00,… </a:t>
                      </a:r>
                    </a:p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Inf, NaN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Integer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1L,2L,3L,4L,….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Complex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2i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Logical (True/False)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TRUE,FALSE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78546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>
                          <a:latin typeface="+mj-lt"/>
                        </a:rPr>
                        <a:t>Missing Value</a:t>
                      </a:r>
                      <a:endParaRPr lang="en-US" sz="22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Monaco" pitchFamily="2" charset="77"/>
                        </a:rPr>
                        <a:t>NA</a:t>
                      </a:r>
                      <a:endParaRPr lang="en-US" dirty="0">
                        <a:latin typeface="Monaco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25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990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/>
        </p:nvGraphicFramePr>
        <p:xfrm>
          <a:off x="3207569" y="2055105"/>
          <a:ext cx="5440049" cy="35686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Addition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+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Subtraction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Division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/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Power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^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24209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Scalar multiplication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*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Matrix multiplication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%*%</a:t>
                      </a:r>
                      <a:endParaRPr lang="en-US" dirty="0">
                        <a:latin typeface="Monaco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306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835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/>
        </p:nvGraphicFramePr>
        <p:xfrm>
          <a:off x="3119887" y="2405833"/>
          <a:ext cx="5440049" cy="242795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Comment line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#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Assignation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&lt;-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Access 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$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Equal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724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103408"/>
              </p:ext>
            </p:extLst>
          </p:nvPr>
        </p:nvGraphicFramePr>
        <p:xfrm>
          <a:off x="3631124" y="1327647"/>
          <a:ext cx="4929751" cy="4751346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3292971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1636780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Equal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==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5822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Not equal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!=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Greater than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&gt;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Greater than or equal to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&gt;=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211539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Less than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&lt;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Less than or equal to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&lt;=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700124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contains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%in%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123089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x AND y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x &amp; 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7279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x OR y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onaco" pitchFamily="2" charset="77"/>
                        </a:rPr>
                        <a:t>x | 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4557665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NOT x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onaco" pitchFamily="2" charset="77"/>
                        </a:rPr>
                        <a:t>!x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137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04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5493" y="271515"/>
            <a:ext cx="4021014" cy="6033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E018-C289-2477-6303-E95DD2DD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br>
              <a:rPr lang="en-US" dirty="0"/>
            </a:br>
            <a:r>
              <a:rPr lang="en-US" sz="1800" dirty="0"/>
              <a:t>Also called data structures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F49445-7219-ECDE-60D5-3FD2B8922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930306"/>
              </p:ext>
            </p:extLst>
          </p:nvPr>
        </p:nvGraphicFramePr>
        <p:xfrm>
          <a:off x="3189616" y="1533276"/>
          <a:ext cx="6716384" cy="4405948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459798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128293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  <a:gridCol w="2128293">
                  <a:extLst>
                    <a:ext uri="{9D8B030D-6E8A-4147-A177-3AD203B41FA5}">
                      <a16:colId xmlns:a16="http://schemas.microsoft.com/office/drawing/2014/main" val="3882520080"/>
                    </a:ext>
                  </a:extLst>
                </a:gridCol>
              </a:tblGrid>
              <a:tr h="704179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+mj-lt"/>
                        </a:rPr>
                        <a:t>Vector</a:t>
                      </a:r>
                    </a:p>
                  </a:txBody>
                  <a:tcPr marL="112893" marR="112893" marT="56447" marB="56447"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+mn-lt"/>
                        </a:rPr>
                        <a:t>Only elements of the same class</a:t>
                      </a:r>
                    </a:p>
                  </a:txBody>
                  <a:tcPr marL="112893" marR="112893" marT="56447" marB="56447"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+mn-lt"/>
                        </a:rPr>
                        <a:t>1D</a:t>
                      </a:r>
                    </a:p>
                  </a:txBody>
                  <a:tcPr marL="112893" marR="112893" marT="56447" marB="56447"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885053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+mj-lt"/>
                        </a:rPr>
                        <a:t>List</a:t>
                      </a:r>
                    </a:p>
                  </a:txBody>
                  <a:tcPr marL="112893" marR="112893" marT="56447" marB="56447"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+mn-lt"/>
                        </a:rPr>
                        <a:t>Elements of any class</a:t>
                      </a:r>
                    </a:p>
                  </a:txBody>
                  <a:tcPr marL="112893" marR="112893" marT="56447" marB="56447"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+mn-lt"/>
                        </a:rPr>
                        <a:t>1D</a:t>
                      </a:r>
                    </a:p>
                  </a:txBody>
                  <a:tcPr marL="112893" marR="112893" marT="56447" marB="56447"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704179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+mj-lt"/>
                        </a:rPr>
                        <a:t>Factor</a:t>
                      </a:r>
                    </a:p>
                  </a:txBody>
                  <a:tcPr marL="112893" marR="112893" marT="56447" marB="56447"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+mn-lt"/>
                        </a:rPr>
                        <a:t>Categorical data</a:t>
                      </a:r>
                    </a:p>
                  </a:txBody>
                  <a:tcPr marL="112893" marR="112893" marT="56447" marB="56447"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+mn-lt"/>
                        </a:rPr>
                        <a:t>1D</a:t>
                      </a:r>
                    </a:p>
                  </a:txBody>
                  <a:tcPr marL="112893" marR="112893" marT="56447" marB="56447"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704179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+mj-lt"/>
                        </a:rPr>
                        <a:t>Matrix </a:t>
                      </a:r>
                    </a:p>
                  </a:txBody>
                  <a:tcPr marL="112893" marR="112893" marT="56447" marB="56447"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+mn-lt"/>
                        </a:rPr>
                        <a:t>Elements of the </a:t>
                      </a:r>
                      <a:r>
                        <a:rPr lang="en-US" sz="1700" b="1" dirty="0">
                          <a:latin typeface="+mn-lt"/>
                        </a:rPr>
                        <a:t>same class</a:t>
                      </a:r>
                    </a:p>
                  </a:txBody>
                  <a:tcPr marL="112893" marR="112893" marT="56447" marB="56447"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+mn-lt"/>
                        </a:rPr>
                        <a:t>2D</a:t>
                      </a:r>
                    </a:p>
                  </a:txBody>
                  <a:tcPr marL="112893" marR="112893" marT="56447" marB="56447"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704179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+mj-lt"/>
                        </a:rPr>
                        <a:t>Data frame</a:t>
                      </a:r>
                    </a:p>
                  </a:txBody>
                  <a:tcPr marL="112893" marR="112893" marT="56447" marB="56447"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+mn-lt"/>
                        </a:rPr>
                        <a:t>Elements of </a:t>
                      </a:r>
                      <a:r>
                        <a:rPr lang="en-US" sz="1700" b="1" dirty="0">
                          <a:latin typeface="+mn-lt"/>
                        </a:rPr>
                        <a:t>multiple classes</a:t>
                      </a:r>
                    </a:p>
                  </a:txBody>
                  <a:tcPr marL="112893" marR="112893" marT="56447" marB="56447"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+mn-lt"/>
                        </a:rPr>
                        <a:t>2D</a:t>
                      </a:r>
                    </a:p>
                  </a:txBody>
                  <a:tcPr marL="112893" marR="112893" marT="56447" marB="56447"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785468"/>
                  </a:ext>
                </a:extLst>
              </a:tr>
              <a:tr h="704179">
                <a:tc>
                  <a:txBody>
                    <a:bodyPr/>
                    <a:lstStyle/>
                    <a:p>
                      <a:pPr algn="ctr"/>
                      <a:r>
                        <a:rPr lang="en-CA" sz="2700" dirty="0">
                          <a:latin typeface="+mj-lt"/>
                        </a:rPr>
                        <a:t>NULL</a:t>
                      </a:r>
                      <a:endParaRPr lang="en-US" sz="2700" dirty="0">
                        <a:latin typeface="+mj-lt"/>
                      </a:endParaRPr>
                    </a:p>
                  </a:txBody>
                  <a:tcPr marL="112893" marR="112893" marT="56447" marB="56447"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latin typeface="+mn-lt"/>
                        </a:rPr>
                        <a:t>Empty object</a:t>
                      </a:r>
                      <a:endParaRPr lang="en-US" sz="1700" dirty="0">
                        <a:latin typeface="+mn-lt"/>
                      </a:endParaRPr>
                    </a:p>
                  </a:txBody>
                  <a:tcPr marL="112893" marR="112893" marT="56447" marB="56447"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+mn-lt"/>
                        </a:rPr>
                        <a:t>-</a:t>
                      </a:r>
                    </a:p>
                  </a:txBody>
                  <a:tcPr marL="112893" marR="112893" marT="56447" marB="56447"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768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FC820-B2D0-89F9-61AA-5CC5B56E3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9C3B-A93B-2CA7-A5CD-AFD2FB58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endParaRPr lang="en-US" sz="18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6F3592A-9A9C-A4D0-4F35-52FE616A9873}"/>
              </a:ext>
            </a:extLst>
          </p:cNvPr>
          <p:cNvSpPr txBox="1">
            <a:spLocks/>
          </p:cNvSpPr>
          <p:nvPr/>
        </p:nvSpPr>
        <p:spPr>
          <a:xfrm>
            <a:off x="628650" y="1520828"/>
            <a:ext cx="7886700" cy="192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Can only contain objects of the </a:t>
            </a:r>
            <a:r>
              <a:rPr lang="en-US" b="1" dirty="0"/>
              <a:t>same class</a:t>
            </a:r>
          </a:p>
          <a:p>
            <a:r>
              <a:rPr lang="en-US" dirty="0"/>
              <a:t>Most basic type of R object</a:t>
            </a:r>
          </a:p>
          <a:p>
            <a:r>
              <a:rPr lang="en-US" dirty="0"/>
              <a:t>Variables are vectors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741365F-1234-47F6-9C64-D23DC38AF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693" y="2479548"/>
            <a:ext cx="5051107" cy="3799776"/>
          </a:xfrm>
          <a:prstGeom prst="rect">
            <a:avLst/>
          </a:prstGeom>
        </p:spPr>
      </p:pic>
      <p:pic>
        <p:nvPicPr>
          <p:cNvPr id="8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A061231-9BFC-EFA7-E156-FA137CE482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3795" r="75052" b="14607"/>
          <a:stretch>
            <a:fillRect/>
          </a:stretch>
        </p:blipFill>
        <p:spPr>
          <a:xfrm rot="16200000">
            <a:off x="2607619" y="3268504"/>
            <a:ext cx="1916464" cy="3233752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6373346-3F48-D9E4-4944-A1F7F453941A}"/>
              </a:ext>
            </a:extLst>
          </p:cNvPr>
          <p:cNvSpPr txBox="1">
            <a:spLocks/>
          </p:cNvSpPr>
          <p:nvPr/>
        </p:nvSpPr>
        <p:spPr>
          <a:xfrm>
            <a:off x="2633230" y="3398065"/>
            <a:ext cx="1664883" cy="781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length 8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6CC613-6745-5A1B-E53E-B0CCF38F74C4}"/>
              </a:ext>
            </a:extLst>
          </p:cNvPr>
          <p:cNvSpPr/>
          <p:nvPr/>
        </p:nvSpPr>
        <p:spPr>
          <a:xfrm rot="16200000">
            <a:off x="3233761" y="2894511"/>
            <a:ext cx="373493" cy="2943065"/>
          </a:xfrm>
          <a:prstGeom prst="rightBrace">
            <a:avLst>
              <a:gd name="adj1" fmla="val 18859"/>
              <a:gd name="adj2" fmla="val 495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6428668-5EB3-72D9-F63D-14D0D238D006}"/>
              </a:ext>
            </a:extLst>
          </p:cNvPr>
          <p:cNvSpPr txBox="1">
            <a:spLocks/>
          </p:cNvSpPr>
          <p:nvPr/>
        </p:nvSpPr>
        <p:spPr>
          <a:xfrm>
            <a:off x="838201" y="5521426"/>
            <a:ext cx="1584960" cy="51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element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763272E-F1B3-B879-B557-B005E5F00E85}"/>
              </a:ext>
            </a:extLst>
          </p:cNvPr>
          <p:cNvCxnSpPr>
            <a:cxnSpLocks/>
          </p:cNvCxnSpPr>
          <p:nvPr/>
        </p:nvCxnSpPr>
        <p:spPr>
          <a:xfrm flipV="1">
            <a:off x="2423161" y="4922520"/>
            <a:ext cx="1203959" cy="921092"/>
          </a:xfrm>
          <a:prstGeom prst="bentConnector3">
            <a:avLst>
              <a:gd name="adj1" fmla="val 993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363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2E8C4-14F8-CF92-D1B8-9763E2E5D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421A-B4D5-6C44-F025-45796C1F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  <a:endParaRPr lang="en-US" sz="18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115E20E-116A-F599-B041-3D7AE45214B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772150" cy="435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Implicit order</a:t>
            </a:r>
          </a:p>
          <a:p>
            <a:r>
              <a:rPr lang="en-US" dirty="0"/>
              <a:t>Each </a:t>
            </a:r>
            <a:r>
              <a:rPr lang="en-US" b="1" dirty="0"/>
              <a:t>element</a:t>
            </a:r>
            <a:r>
              <a:rPr lang="en-US" dirty="0"/>
              <a:t> has a label or </a:t>
            </a:r>
            <a:r>
              <a:rPr lang="en-US" b="1" dirty="0"/>
              <a:t>level</a:t>
            </a:r>
          </a:p>
          <a:p>
            <a:r>
              <a:rPr lang="en-US" dirty="0"/>
              <a:t>They are important in statistical modelling and plotting with </a:t>
            </a:r>
            <a:r>
              <a:rPr lang="en-US" dirty="0" err="1"/>
              <a:t>ggplot</a:t>
            </a:r>
            <a:endParaRPr lang="en-US" dirty="0"/>
          </a:p>
        </p:txBody>
      </p:sp>
      <p:pic>
        <p:nvPicPr>
          <p:cNvPr id="12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ABDCA51-4580-6299-EE47-ACFEA232C3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3" t="21619" r="13061" b="6077"/>
          <a:stretch>
            <a:fillRect/>
          </a:stretch>
        </p:blipFill>
        <p:spPr>
          <a:xfrm>
            <a:off x="7524749" y="1507834"/>
            <a:ext cx="3519281" cy="4351335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909C39F-6B16-0767-70DE-2373CFC7BA04}"/>
              </a:ext>
            </a:extLst>
          </p:cNvPr>
          <p:cNvSpPr txBox="1">
            <a:spLocks/>
          </p:cNvSpPr>
          <p:nvPr/>
        </p:nvSpPr>
        <p:spPr>
          <a:xfrm>
            <a:off x="9083041" y="2061946"/>
            <a:ext cx="1082039" cy="51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74228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282" y="1619894"/>
            <a:ext cx="6131379" cy="4351335"/>
          </a:xfrm>
        </p:spPr>
        <p:txBody>
          <a:bodyPr>
            <a:normAutofit/>
          </a:bodyPr>
          <a:lstStyle/>
          <a:p>
            <a:r>
              <a:rPr lang="en-US" dirty="0"/>
              <a:t>Can contain objects of multiple classes</a:t>
            </a:r>
          </a:p>
          <a:p>
            <a:r>
              <a:rPr lang="en-US" dirty="0"/>
              <a:t>Very important data type in R</a:t>
            </a:r>
          </a:p>
          <a:p>
            <a:r>
              <a:rPr lang="en-US" dirty="0"/>
              <a:t>Can easily combine with built in functions</a:t>
            </a:r>
          </a:p>
        </p:txBody>
      </p:sp>
      <p:pic>
        <p:nvPicPr>
          <p:cNvPr id="3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B5BCD60-E9F1-FDFD-2AAF-FE9EBDC65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83" t="22492" r="53026"/>
          <a:stretch/>
        </p:blipFill>
        <p:spPr>
          <a:xfrm>
            <a:off x="7994469" y="1761483"/>
            <a:ext cx="1469570" cy="4209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D2B02-AA9D-5E2E-0D3E-68AE5521E4B5}"/>
              </a:ext>
            </a:extLst>
          </p:cNvPr>
          <p:cNvSpPr txBox="1"/>
          <p:nvPr/>
        </p:nvSpPr>
        <p:spPr>
          <a:xfrm>
            <a:off x="862421" y="4887427"/>
            <a:ext cx="61112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Note elements of a list are vectors, and can have a length ≥ 1.</a:t>
            </a:r>
          </a:p>
        </p:txBody>
      </p:sp>
    </p:spTree>
    <p:extLst>
      <p:ext uri="{BB962C8B-B14F-4D97-AF65-F5344CB8AC3E}">
        <p14:creationId xmlns:p14="http://schemas.microsoft.com/office/powerpoint/2010/main" val="4245281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dimensions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A411EF0-27F2-A91A-9183-4AC0C6663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909"/>
          <a:stretch/>
        </p:blipFill>
        <p:spPr>
          <a:xfrm>
            <a:off x="1607717" y="1572349"/>
            <a:ext cx="2555308" cy="4066282"/>
          </a:xfrm>
        </p:spPr>
      </p:pic>
      <p:pic>
        <p:nvPicPr>
          <p:cNvPr id="3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C58AECD-9410-DDB8-6440-F8EE6F27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70" r="9325"/>
          <a:stretch/>
        </p:blipFill>
        <p:spPr>
          <a:xfrm>
            <a:off x="7201925" y="1502105"/>
            <a:ext cx="3153759" cy="420676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A3947-E59C-85CE-6969-272CD7F7B604}"/>
              </a:ext>
            </a:extLst>
          </p:cNvPr>
          <p:cNvSpPr txBox="1">
            <a:spLocks/>
          </p:cNvSpPr>
          <p:nvPr/>
        </p:nvSpPr>
        <p:spPr>
          <a:xfrm>
            <a:off x="1413835" y="5131039"/>
            <a:ext cx="2883846" cy="76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One data type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D8180E9-9514-49F8-AD03-5A3B090918D6}"/>
              </a:ext>
            </a:extLst>
          </p:cNvPr>
          <p:cNvSpPr txBox="1">
            <a:spLocks/>
          </p:cNvSpPr>
          <p:nvPr/>
        </p:nvSpPr>
        <p:spPr>
          <a:xfrm>
            <a:off x="7471838" y="5131038"/>
            <a:ext cx="3054912" cy="76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Multiple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0062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6216D-58DB-D49A-695F-962895AC7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531C-DCD3-743B-0391-D272D251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Vectorized operations</a:t>
            </a:r>
            <a:endParaRPr lang="en-US" sz="1800" dirty="0"/>
          </a:p>
        </p:txBody>
      </p:sp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4577D0A0-0583-D86B-D5AD-9C56E909D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732" y="2125487"/>
            <a:ext cx="2646224" cy="2607021"/>
          </a:xfrm>
          <a:prstGeom prst="rect">
            <a:avLst/>
          </a:prstGeom>
        </p:spPr>
      </p:pic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D9E29243-472F-BED3-62E7-9C2F7E26C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080" y="2466035"/>
            <a:ext cx="4759452" cy="2139287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D3135C4-2972-FDEF-1AFC-9E3F184349BD}"/>
              </a:ext>
            </a:extLst>
          </p:cNvPr>
          <p:cNvSpPr txBox="1">
            <a:spLocks/>
          </p:cNvSpPr>
          <p:nvPr/>
        </p:nvSpPr>
        <p:spPr>
          <a:xfrm>
            <a:off x="3699835" y="5726034"/>
            <a:ext cx="8492165" cy="76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… as opposed to matrix operations, also possible!</a:t>
            </a:r>
          </a:p>
        </p:txBody>
      </p:sp>
    </p:spTree>
    <p:extLst>
      <p:ext uri="{BB962C8B-B14F-4D97-AF65-F5344CB8AC3E}">
        <p14:creationId xmlns:p14="http://schemas.microsoft.com/office/powerpoint/2010/main" val="146303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1868D36-3162-F5F9-F33C-1C3EE85AD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9238F718-A8BA-B998-5F6F-BC62BB799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064" y="309424"/>
            <a:ext cx="5141872" cy="5141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CD2BD9-C918-328E-A8AA-A9B1789ED23B}"/>
              </a:ext>
            </a:extLst>
          </p:cNvPr>
          <p:cNvSpPr txBox="1"/>
          <p:nvPr/>
        </p:nvSpPr>
        <p:spPr>
          <a:xfrm>
            <a:off x="4991100" y="5451296"/>
            <a:ext cx="2209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Practice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978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3F7C0AAD-2414-47C9-AAAF-C20AB8CED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>
            <a:extLst>
              <a:ext uri="{FF2B5EF4-FFF2-40B4-BE49-F238E27FC236}">
                <a16:creationId xmlns:a16="http://schemas.microsoft.com/office/drawing/2014/main" id="{09C3E33E-69DD-46E5-A184-9C6CE07D8A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0492" y="2250180"/>
            <a:ext cx="7634828" cy="102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 Light"/>
              <a:buNone/>
            </a:pPr>
            <a:r>
              <a:rPr lang="en-US" b="1" dirty="0"/>
              <a:t>Module 3: Control structures and functions</a:t>
            </a:r>
            <a:endParaRPr dirty="0"/>
          </a:p>
        </p:txBody>
      </p:sp>
      <p:sp>
        <p:nvSpPr>
          <p:cNvPr id="86" name="Google Shape;86;p3">
            <a:extLst>
              <a:ext uri="{FF2B5EF4-FFF2-40B4-BE49-F238E27FC236}">
                <a16:creationId xmlns:a16="http://schemas.microsoft.com/office/drawing/2014/main" id="{6DA3E573-E17B-3C78-9101-10F5EC25DC1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82641" y="3276720"/>
            <a:ext cx="48105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CA" dirty="0"/>
              <a:t>Maximiliane Jousse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INTRODUCTION TO R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October 1st-2nd, 2025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pic>
        <p:nvPicPr>
          <p:cNvPr id="87" name="Google Shape;87;p3">
            <a:extLst>
              <a:ext uri="{FF2B5EF4-FFF2-40B4-BE49-F238E27FC236}">
                <a16:creationId xmlns:a16="http://schemas.microsoft.com/office/drawing/2014/main" id="{7F6AF0BA-C69B-952C-2942-FC0BEFBC0E9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6654" y="492312"/>
            <a:ext cx="2547551" cy="25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 title="combined_logo_white.png">
            <a:extLst>
              <a:ext uri="{FF2B5EF4-FFF2-40B4-BE49-F238E27FC236}">
                <a16:creationId xmlns:a16="http://schemas.microsoft.com/office/drawing/2014/main" id="{79052066-EF2D-1C8C-72F5-9624D721767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1505" y="4571750"/>
            <a:ext cx="2117825" cy="21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 title="Image 1.jpg">
            <a:extLst>
              <a:ext uri="{FF2B5EF4-FFF2-40B4-BE49-F238E27FC236}">
                <a16:creationId xmlns:a16="http://schemas.microsoft.com/office/drawing/2014/main" id="{E8DB69CF-ADDB-65BE-7FE0-6A30D38ACCD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6213" y="3525275"/>
            <a:ext cx="3228452" cy="115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110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1576BAAA-80AC-A953-B686-4A46F90D9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>
            <a:extLst>
              <a:ext uri="{FF2B5EF4-FFF2-40B4-BE49-F238E27FC236}">
                <a16:creationId xmlns:a16="http://schemas.microsoft.com/office/drawing/2014/main" id="{9E50CE48-B975-854C-AD50-F90AA61B68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 dirty="0"/>
              <a:t>Learning Objectives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B2383-FF38-BFC0-FC0D-26D9573E6746}"/>
              </a:ext>
            </a:extLst>
          </p:cNvPr>
          <p:cNvSpPr txBox="1"/>
          <p:nvPr/>
        </p:nvSpPr>
        <p:spPr>
          <a:xfrm>
            <a:off x="811479" y="1690688"/>
            <a:ext cx="86678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000" dirty="0">
                <a:solidFill>
                  <a:schemeClr val="dk1"/>
                </a:solidFill>
                <a:latin typeface="Helvetica Neue Light"/>
                <a:sym typeface="Helvetica Neue Light"/>
              </a:rPr>
              <a:t>Functions</a:t>
            </a:r>
          </a:p>
          <a:p>
            <a:pPr marL="457200" indent="-457200">
              <a:buFontTx/>
              <a:buChar char="-"/>
            </a:pPr>
            <a:r>
              <a:rPr lang="en-US" sz="3000" dirty="0">
                <a:solidFill>
                  <a:schemeClr val="dk1"/>
                </a:solidFill>
                <a:latin typeface="Helvetica Neue Light"/>
                <a:sym typeface="Helvetica Neue Light"/>
              </a:rPr>
              <a:t>If….Else</a:t>
            </a:r>
          </a:p>
          <a:p>
            <a:pPr marL="457200" indent="-457200">
              <a:buFontTx/>
              <a:buChar char="-"/>
            </a:pPr>
            <a:r>
              <a:rPr lang="en-US" sz="3000" dirty="0">
                <a:solidFill>
                  <a:schemeClr val="dk1"/>
                </a:solidFill>
                <a:latin typeface="Helvetica Neue Light"/>
                <a:sym typeface="Helvetica Neue Light"/>
              </a:rPr>
              <a:t>For loop</a:t>
            </a:r>
          </a:p>
          <a:p>
            <a:pPr marL="457200" indent="-457200">
              <a:buFontTx/>
              <a:buChar char="-"/>
            </a:pPr>
            <a:r>
              <a:rPr lang="en-US" sz="3000" dirty="0">
                <a:solidFill>
                  <a:schemeClr val="dk1"/>
                </a:solidFill>
                <a:latin typeface="Helvetica Neue Light"/>
                <a:sym typeface="Helvetica Neue Light"/>
              </a:rPr>
              <a:t>While loop</a:t>
            </a:r>
          </a:p>
          <a:p>
            <a:pPr marL="457200" indent="-457200">
              <a:buFontTx/>
              <a:buChar char="-"/>
            </a:pPr>
            <a:r>
              <a:rPr lang="en-US" sz="3000" dirty="0">
                <a:solidFill>
                  <a:schemeClr val="dk1"/>
                </a:solidFill>
                <a:latin typeface="Helvetica Neue Light"/>
                <a:sym typeface="Helvetica Neue Light"/>
              </a:rPr>
              <a:t>Creating new functions</a:t>
            </a:r>
          </a:p>
          <a:p>
            <a:pPr marL="457200" indent="-457200">
              <a:buFontTx/>
              <a:buChar char="-"/>
            </a:pPr>
            <a:r>
              <a:rPr lang="en-US" sz="3000" dirty="0">
                <a:solidFill>
                  <a:schemeClr val="dk1"/>
                </a:solidFill>
                <a:latin typeface="Helvetica Neue Light"/>
                <a:sym typeface="Helvetica Neue Light"/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2101651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363497EB-8B53-431D-1DFD-B4A1F5756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>
            <a:extLst>
              <a:ext uri="{FF2B5EF4-FFF2-40B4-BE49-F238E27FC236}">
                <a16:creationId xmlns:a16="http://schemas.microsoft.com/office/drawing/2014/main" id="{E51D7F64-655A-7413-2255-E8B9CAE23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 dirty="0">
                <a:highlight>
                  <a:srgbClr val="FFFFFF"/>
                </a:highlight>
              </a:rPr>
              <a:t>Functions</a:t>
            </a:r>
            <a:endParaRPr dirty="0">
              <a:highlight>
                <a:srgbClr val="FFFFFF"/>
              </a:highlight>
            </a:endParaRPr>
          </a:p>
        </p:txBody>
      </p:sp>
      <p:pic>
        <p:nvPicPr>
          <p:cNvPr id="2" name="Picture 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530B797-9AB6-CBFF-9C28-233E612C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878" y="1523048"/>
            <a:ext cx="5844244" cy="46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0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393F"/>
            </a:gs>
            <a:gs pos="24000">
              <a:srgbClr val="70247F"/>
            </a:gs>
            <a:gs pos="100000">
              <a:srgbClr val="B4080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1">
          <a:extLst>
            <a:ext uri="{FF2B5EF4-FFF2-40B4-BE49-F238E27FC236}">
              <a16:creationId xmlns:a16="http://schemas.microsoft.com/office/drawing/2014/main" id="{1FBBB361-8B8A-26E7-33E4-3DC6C369B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76BC96-0CB5-2228-4EB3-31D0C0B543D1}"/>
              </a:ext>
            </a:extLst>
          </p:cNvPr>
          <p:cNvSpPr txBox="1"/>
          <p:nvPr/>
        </p:nvSpPr>
        <p:spPr>
          <a:xfrm>
            <a:off x="972454" y="507218"/>
            <a:ext cx="1859036" cy="1631216"/>
          </a:xfrm>
          <a:prstGeom prst="rect">
            <a:avLst/>
          </a:prstGeom>
          <a:noFill/>
          <a:ln>
            <a:noFill/>
          </a:ln>
          <a:effectLst>
            <a:softEdge rad="6213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Getting Started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Help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Packages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RStudio</a:t>
            </a:r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1BAB9302-63DF-1CA0-3E8F-9F036431D5E4}"/>
              </a:ext>
            </a:extLst>
          </p:cNvPr>
          <p:cNvSpPr/>
          <p:nvPr/>
        </p:nvSpPr>
        <p:spPr>
          <a:xfrm>
            <a:off x="407880" y="356819"/>
            <a:ext cx="2423610" cy="2588888"/>
          </a:xfrm>
          <a:prstGeom prst="round2DiagRect">
            <a:avLst>
              <a:gd name="adj1" fmla="val 16667"/>
              <a:gd name="adj2" fmla="val 0"/>
            </a:avLst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865BF-6239-2427-1E4C-2ECAE70437C7}"/>
              </a:ext>
            </a:extLst>
          </p:cNvPr>
          <p:cNvSpPr txBox="1"/>
          <p:nvPr/>
        </p:nvSpPr>
        <p:spPr>
          <a:xfrm>
            <a:off x="537763" y="496588"/>
            <a:ext cx="491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FD2E9-AAFC-67C0-ECD0-C0C605B92519}"/>
              </a:ext>
            </a:extLst>
          </p:cNvPr>
          <p:cNvSpPr txBox="1"/>
          <p:nvPr/>
        </p:nvSpPr>
        <p:spPr>
          <a:xfrm>
            <a:off x="4038819" y="429641"/>
            <a:ext cx="1723284" cy="2246769"/>
          </a:xfrm>
          <a:prstGeom prst="rect">
            <a:avLst/>
          </a:prstGeom>
          <a:noFill/>
          <a:ln>
            <a:noFill/>
          </a:ln>
          <a:effectLst>
            <a:softEdge rad="6213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4ACB7"/>
                </a:solidFill>
              </a:rPr>
              <a:t>Data </a:t>
            </a:r>
          </a:p>
          <a:p>
            <a:r>
              <a:rPr lang="en-US" sz="2000" b="1" dirty="0">
                <a:solidFill>
                  <a:srgbClr val="84ACB7"/>
                </a:solidFill>
              </a:rPr>
              <a:t>types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Atomic classes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Data structures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Operators</a:t>
            </a:r>
          </a:p>
        </p:txBody>
      </p:sp>
      <p:sp>
        <p:nvSpPr>
          <p:cNvPr id="11" name="Round Diagonal Corner Rectangle 18">
            <a:extLst>
              <a:ext uri="{FF2B5EF4-FFF2-40B4-BE49-F238E27FC236}">
                <a16:creationId xmlns:a16="http://schemas.microsoft.com/office/drawing/2014/main" id="{0281B3F0-F61D-41CD-B190-4D3B659F6E57}"/>
              </a:ext>
            </a:extLst>
          </p:cNvPr>
          <p:cNvSpPr/>
          <p:nvPr/>
        </p:nvSpPr>
        <p:spPr>
          <a:xfrm>
            <a:off x="3401472" y="289872"/>
            <a:ext cx="2423610" cy="2588888"/>
          </a:xfrm>
          <a:prstGeom prst="round2DiagRect">
            <a:avLst>
              <a:gd name="adj1" fmla="val 16667"/>
              <a:gd name="adj2" fmla="val 0"/>
            </a:avLst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E3D90-183C-7FC8-F65B-81E31C8E1D66}"/>
              </a:ext>
            </a:extLst>
          </p:cNvPr>
          <p:cNvSpPr txBox="1"/>
          <p:nvPr/>
        </p:nvSpPr>
        <p:spPr>
          <a:xfrm>
            <a:off x="3522455" y="429641"/>
            <a:ext cx="457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84ACB7"/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334334-C18A-196D-F6F7-3BB57708CF95}"/>
              </a:ext>
            </a:extLst>
          </p:cNvPr>
          <p:cNvSpPr txBox="1"/>
          <p:nvPr/>
        </p:nvSpPr>
        <p:spPr>
          <a:xfrm>
            <a:off x="6980765" y="437861"/>
            <a:ext cx="1855878" cy="1631216"/>
          </a:xfrm>
          <a:prstGeom prst="rect">
            <a:avLst/>
          </a:prstGeom>
          <a:noFill/>
          <a:ln>
            <a:noFill/>
          </a:ln>
          <a:effectLst>
            <a:softEdge rad="6213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86868"/>
                </a:solidFill>
              </a:rPr>
              <a:t>Control </a:t>
            </a:r>
          </a:p>
          <a:p>
            <a:r>
              <a:rPr lang="en-US" sz="2000" b="1" dirty="0">
                <a:solidFill>
                  <a:srgbClr val="686868"/>
                </a:solidFill>
              </a:rPr>
              <a:t>Structures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Functions</a:t>
            </a:r>
          </a:p>
          <a:p>
            <a:r>
              <a:rPr lang="en-US" sz="2000" b="1" i="1" dirty="0">
                <a:solidFill>
                  <a:schemeClr val="bg1"/>
                </a:solidFill>
              </a:rPr>
              <a:t>If</a:t>
            </a:r>
            <a:r>
              <a:rPr lang="en-US" sz="2000" b="1" dirty="0">
                <a:solidFill>
                  <a:schemeClr val="bg1"/>
                </a:solidFill>
              </a:rPr>
              <a:t> statement</a:t>
            </a:r>
          </a:p>
          <a:p>
            <a:r>
              <a:rPr lang="en-US" sz="2000" b="1" i="1" dirty="0">
                <a:solidFill>
                  <a:schemeClr val="bg1"/>
                </a:solidFill>
              </a:rPr>
              <a:t>for</a:t>
            </a:r>
            <a:r>
              <a:rPr lang="en-US" sz="2000" b="1" dirty="0">
                <a:solidFill>
                  <a:schemeClr val="bg1"/>
                </a:solidFill>
              </a:rPr>
              <a:t> loop</a:t>
            </a:r>
          </a:p>
        </p:txBody>
      </p:sp>
      <p:sp>
        <p:nvSpPr>
          <p:cNvPr id="15" name="Round Diagonal Corner Rectangle 5">
            <a:extLst>
              <a:ext uri="{FF2B5EF4-FFF2-40B4-BE49-F238E27FC236}">
                <a16:creationId xmlns:a16="http://schemas.microsoft.com/office/drawing/2014/main" id="{55BC2EE9-E9B6-5F2A-96C0-3DECB0F8E021}"/>
              </a:ext>
            </a:extLst>
          </p:cNvPr>
          <p:cNvSpPr/>
          <p:nvPr/>
        </p:nvSpPr>
        <p:spPr>
          <a:xfrm>
            <a:off x="6395064" y="287313"/>
            <a:ext cx="2514307" cy="2591447"/>
          </a:xfrm>
          <a:prstGeom prst="round2DiagRect">
            <a:avLst>
              <a:gd name="adj1" fmla="val 16667"/>
              <a:gd name="adj2" fmla="val 0"/>
            </a:avLst>
          </a:prstGeom>
          <a:noFill/>
          <a:ln w="76200" cap="flat" cmpd="sng" algn="ctr">
            <a:solidFill>
              <a:srgbClr val="68686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292789-DB41-3FE5-FAD9-F7A31082C9AD}"/>
              </a:ext>
            </a:extLst>
          </p:cNvPr>
          <p:cNvSpPr txBox="1"/>
          <p:nvPr/>
        </p:nvSpPr>
        <p:spPr>
          <a:xfrm>
            <a:off x="6529807" y="427219"/>
            <a:ext cx="509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686868"/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846D5F-55EB-E5BD-03AF-9E4101321CEF}"/>
              </a:ext>
            </a:extLst>
          </p:cNvPr>
          <p:cNvSpPr txBox="1"/>
          <p:nvPr/>
        </p:nvSpPr>
        <p:spPr>
          <a:xfrm>
            <a:off x="3906227" y="4258502"/>
            <a:ext cx="1855876" cy="1938992"/>
          </a:xfrm>
          <a:prstGeom prst="rect">
            <a:avLst/>
          </a:prstGeom>
          <a:noFill/>
          <a:ln>
            <a:noFill/>
          </a:ln>
          <a:effectLst>
            <a:softEdge rad="6213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D1B24"/>
                </a:solidFill>
              </a:rPr>
              <a:t>Advanced data </a:t>
            </a:r>
          </a:p>
          <a:p>
            <a:r>
              <a:rPr lang="en-US" sz="2000" b="1" dirty="0">
                <a:solidFill>
                  <a:srgbClr val="ED1B24"/>
                </a:solidFill>
              </a:rPr>
              <a:t>Manipulation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dplyr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tidyr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err="1">
                <a:solidFill>
                  <a:schemeClr val="bg1"/>
                </a:solidFill>
              </a:rPr>
              <a:t>stringr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ound Diagonal Corner Rectangle 4">
            <a:extLst>
              <a:ext uri="{FF2B5EF4-FFF2-40B4-BE49-F238E27FC236}">
                <a16:creationId xmlns:a16="http://schemas.microsoft.com/office/drawing/2014/main" id="{E8235ED4-93B8-FF58-FB91-A0D4AD3AF3A0}"/>
              </a:ext>
            </a:extLst>
          </p:cNvPr>
          <p:cNvSpPr/>
          <p:nvPr/>
        </p:nvSpPr>
        <p:spPr>
          <a:xfrm>
            <a:off x="3320525" y="4110363"/>
            <a:ext cx="2514307" cy="2549984"/>
          </a:xfrm>
          <a:prstGeom prst="round2DiagRect">
            <a:avLst>
              <a:gd name="adj1" fmla="val 16667"/>
              <a:gd name="adj2" fmla="val 0"/>
            </a:avLst>
          </a:prstGeom>
          <a:noFill/>
          <a:ln w="76200" cap="flat" cmpd="sng" algn="ctr">
            <a:solidFill>
              <a:srgbClr val="ED1B2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3556F-4EAB-5710-9590-2DFA86C11AD3}"/>
              </a:ext>
            </a:extLst>
          </p:cNvPr>
          <p:cNvSpPr txBox="1"/>
          <p:nvPr/>
        </p:nvSpPr>
        <p:spPr>
          <a:xfrm>
            <a:off x="3455268" y="4248031"/>
            <a:ext cx="50970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ED1B24"/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90C50-85AA-6EBF-3F5A-F48ECD848A94}"/>
              </a:ext>
            </a:extLst>
          </p:cNvPr>
          <p:cNvSpPr txBox="1"/>
          <p:nvPr/>
        </p:nvSpPr>
        <p:spPr>
          <a:xfrm>
            <a:off x="7015811" y="4248031"/>
            <a:ext cx="1820832" cy="1938992"/>
          </a:xfrm>
          <a:prstGeom prst="rect">
            <a:avLst/>
          </a:prstGeom>
          <a:noFill/>
          <a:ln>
            <a:noFill/>
          </a:ln>
          <a:effectLst>
            <a:softEdge rad="6213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B2B2B2"/>
                </a:solidFill>
              </a:rPr>
              <a:t>Generating</a:t>
            </a:r>
          </a:p>
          <a:p>
            <a:r>
              <a:rPr lang="en-US" sz="2000" b="1" dirty="0">
                <a:solidFill>
                  <a:srgbClr val="B2B2B2"/>
                </a:solidFill>
              </a:rPr>
              <a:t>Outputs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Graphics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ggplot2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RMarkdown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Templates</a:t>
            </a:r>
          </a:p>
        </p:txBody>
      </p:sp>
      <p:sp>
        <p:nvSpPr>
          <p:cNvPr id="23" name="Round Diagonal Corner Rectangle 18">
            <a:extLst>
              <a:ext uri="{FF2B5EF4-FFF2-40B4-BE49-F238E27FC236}">
                <a16:creationId xmlns:a16="http://schemas.microsoft.com/office/drawing/2014/main" id="{4F806004-4F21-E024-1BDA-9BAC3376113D}"/>
              </a:ext>
            </a:extLst>
          </p:cNvPr>
          <p:cNvSpPr/>
          <p:nvPr/>
        </p:nvSpPr>
        <p:spPr>
          <a:xfrm>
            <a:off x="6354613" y="4110363"/>
            <a:ext cx="2514307" cy="2549984"/>
          </a:xfrm>
          <a:prstGeom prst="round2DiagRect">
            <a:avLst>
              <a:gd name="adj1" fmla="val 16667"/>
              <a:gd name="adj2" fmla="val 0"/>
            </a:avLst>
          </a:prstGeom>
          <a:noFill/>
          <a:ln w="76200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7A12A8-755B-7F3C-9650-D8CB64EF5FC3}"/>
              </a:ext>
            </a:extLst>
          </p:cNvPr>
          <p:cNvSpPr txBox="1"/>
          <p:nvPr/>
        </p:nvSpPr>
        <p:spPr>
          <a:xfrm>
            <a:off x="6480124" y="4248031"/>
            <a:ext cx="474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2B2B2"/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888386-AAC0-7486-E2E6-074667593F74}"/>
              </a:ext>
            </a:extLst>
          </p:cNvPr>
          <p:cNvSpPr txBox="1"/>
          <p:nvPr/>
        </p:nvSpPr>
        <p:spPr>
          <a:xfrm>
            <a:off x="10086519" y="380739"/>
            <a:ext cx="1807313" cy="1938992"/>
          </a:xfrm>
          <a:prstGeom prst="rect">
            <a:avLst/>
          </a:prstGeom>
          <a:noFill/>
          <a:ln>
            <a:noFill/>
          </a:ln>
          <a:effectLst>
            <a:softEdge rad="6213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Basic data manipulation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Read &amp; Write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Basic data frame operations</a:t>
            </a:r>
          </a:p>
        </p:txBody>
      </p:sp>
      <p:sp>
        <p:nvSpPr>
          <p:cNvPr id="31" name="Round Diagonal Corner Rectangle 23">
            <a:extLst>
              <a:ext uri="{FF2B5EF4-FFF2-40B4-BE49-F238E27FC236}">
                <a16:creationId xmlns:a16="http://schemas.microsoft.com/office/drawing/2014/main" id="{1C2DDC1B-2051-C160-BD90-70C4516FDF23}"/>
              </a:ext>
            </a:extLst>
          </p:cNvPr>
          <p:cNvSpPr/>
          <p:nvPr/>
        </p:nvSpPr>
        <p:spPr>
          <a:xfrm>
            <a:off x="9479353" y="240832"/>
            <a:ext cx="2423611" cy="2591447"/>
          </a:xfrm>
          <a:prstGeom prst="round2DiagRect">
            <a:avLst>
              <a:gd name="adj1" fmla="val 16667"/>
              <a:gd name="adj2" fmla="val 0"/>
            </a:avLst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C7DA84-21B0-961F-10DE-C5899FB9D55F}"/>
              </a:ext>
            </a:extLst>
          </p:cNvPr>
          <p:cNvSpPr txBox="1"/>
          <p:nvPr/>
        </p:nvSpPr>
        <p:spPr>
          <a:xfrm>
            <a:off x="9612031" y="380739"/>
            <a:ext cx="501884" cy="77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4</a:t>
            </a:r>
          </a:p>
        </p:txBody>
      </p:sp>
      <p:sp>
        <p:nvSpPr>
          <p:cNvPr id="33" name="Google Shape;85;p3">
            <a:extLst>
              <a:ext uri="{FF2B5EF4-FFF2-40B4-BE49-F238E27FC236}">
                <a16:creationId xmlns:a16="http://schemas.microsoft.com/office/drawing/2014/main" id="{A1628868-D6CD-078D-208D-D45C1E65900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72454" y="2796467"/>
            <a:ext cx="10033450" cy="1173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 Light"/>
              <a:buNone/>
            </a:pPr>
            <a:r>
              <a:rPr lang="en-US" b="1" dirty="0"/>
              <a:t>Introduction to 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6366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D7F5D-B15A-D329-226B-69019C560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4EE9-F5FC-CDCB-418C-978745FA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FF"/>
                </a:highlight>
              </a:rPr>
              <a:t>Pass by value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705A-7C76-1D91-98A4-FDF659EF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pass an object to a function, a copy of it is created internally</a:t>
            </a:r>
          </a:p>
          <a:p>
            <a:r>
              <a:rPr lang="en-US" dirty="0"/>
              <a:t>The changes made inside the function won’t modify the original object we passed to it</a:t>
            </a:r>
          </a:p>
          <a:p>
            <a:r>
              <a:rPr lang="en-US" dirty="0"/>
              <a:t>Any variables created inside the function will only exist during the function’s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4109084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637B-FF4E-B04C-200E-6EF27E41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4CE9-0AE0-A934-6C7B-4EBD04A4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671FE4-EB30-2AEC-25FB-07636FA78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121" y="2755727"/>
            <a:ext cx="5706997" cy="30400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4FD533-D1DC-FF56-B12C-8AE7A8553CBF}"/>
              </a:ext>
            </a:extLst>
          </p:cNvPr>
          <p:cNvSpPr txBox="1"/>
          <p:nvPr/>
        </p:nvSpPr>
        <p:spPr>
          <a:xfrm>
            <a:off x="1524000" y="6492878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D4F6AE8-53DD-047B-1CD5-EB8E6696FFCE}"/>
              </a:ext>
            </a:extLst>
          </p:cNvPr>
          <p:cNvSpPr txBox="1">
            <a:spLocks/>
          </p:cNvSpPr>
          <p:nvPr/>
        </p:nvSpPr>
        <p:spPr>
          <a:xfrm>
            <a:off x="1303044" y="1690688"/>
            <a:ext cx="9201150" cy="930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dirty="0">
                <a:solidFill>
                  <a:schemeClr val="dk1"/>
                </a:solidFill>
                <a:latin typeface="Helvetica Neue Light"/>
                <a:cs typeface="Arial"/>
              </a:rPr>
              <a:t>When we want a set of actions to be executed only if certain conditions are met</a:t>
            </a:r>
          </a:p>
        </p:txBody>
      </p:sp>
    </p:spTree>
    <p:extLst>
      <p:ext uri="{BB962C8B-B14F-4D97-AF65-F5344CB8AC3E}">
        <p14:creationId xmlns:p14="http://schemas.microsoft.com/office/powerpoint/2010/main" val="4191426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6A380-8D28-B3B9-9BB8-091212F19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499C-FAF1-B340-FFAA-CA47FB50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554DF-B2F5-F610-5A3C-D6F9FCB69ECC}"/>
              </a:ext>
            </a:extLst>
          </p:cNvPr>
          <p:cNvSpPr txBox="1"/>
          <p:nvPr/>
        </p:nvSpPr>
        <p:spPr>
          <a:xfrm>
            <a:off x="1524000" y="6492878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0039-EC33-930A-19E6-E895D760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8"/>
            <a:ext cx="7886700" cy="93009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000" dirty="0"/>
              <a:t>Repeat a set of operations a certain number of times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1AA2FDB-699B-03D0-B99A-D880A47F4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3429000"/>
            <a:ext cx="4686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9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DD681-84A8-D0D3-1568-FD2843332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AC7A-051B-BC46-FBA5-42206D3F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96999-87E2-84DE-CEDA-6D562CF46C39}"/>
              </a:ext>
            </a:extLst>
          </p:cNvPr>
          <p:cNvSpPr txBox="1"/>
          <p:nvPr/>
        </p:nvSpPr>
        <p:spPr>
          <a:xfrm>
            <a:off x="1524000" y="6492878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45F1B-E2FD-E61D-FF67-8297D91B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8"/>
            <a:ext cx="7886700" cy="930099"/>
          </a:xfrm>
        </p:spPr>
        <p:txBody>
          <a:bodyPr>
            <a:normAutofit fontScale="92500" lnSpcReduction="20000"/>
          </a:bodyPr>
          <a:lstStyle/>
          <a:p>
            <a:pPr marL="114300" indent="0" algn="ctr">
              <a:buNone/>
            </a:pPr>
            <a:r>
              <a:rPr lang="en-US" dirty="0"/>
              <a:t>Repeat a set of operations until a condition is no longer met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B9843-4D51-C463-6F90-03DF4AAE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25" y="3245815"/>
            <a:ext cx="5171576" cy="148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05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143D-F1CE-CEF2-D8E9-905C9FCC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beyond Base 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167F-FD9A-F1A3-C048-AC602E3B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288" lvl="1" indent="-457200">
              <a:buFontTx/>
              <a:buChar char="-"/>
            </a:pPr>
            <a:r>
              <a:rPr lang="en-CA" sz="3000" b="1" dirty="0"/>
              <a:t>Create new functions</a:t>
            </a:r>
          </a:p>
          <a:p>
            <a:pPr marL="914288" lvl="1" indent="-457200">
              <a:buFontTx/>
              <a:buChar char="-"/>
            </a:pPr>
            <a:r>
              <a:rPr lang="en-CA" sz="3000" b="1" dirty="0"/>
              <a:t>Use Packages, </a:t>
            </a:r>
            <a:r>
              <a:rPr lang="en-CA" sz="3000" dirty="0"/>
              <a:t>which provide a way to incorporate methods and functions from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3164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58DE-1FD8-8309-4531-AF6D29A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0DF9-5CCC-EE49-89A0-38BBA083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Packages are a way for users to share methods they have developed</a:t>
            </a:r>
          </a:p>
          <a:p>
            <a:r>
              <a:rPr lang="en-CA" dirty="0"/>
              <a:t>Incorporate novel methods, datasets, or visualization tools</a:t>
            </a:r>
          </a:p>
          <a:p>
            <a:r>
              <a:rPr lang="en-CA" dirty="0"/>
              <a:t>Downloaded from many places:</a:t>
            </a:r>
          </a:p>
          <a:p>
            <a:pPr lvl="1"/>
            <a:r>
              <a:rPr lang="en-CA" b="1" dirty="0"/>
              <a:t>Comprehensive R Archive Network (CRAN)</a:t>
            </a:r>
          </a:p>
          <a:p>
            <a:pPr lvl="1"/>
            <a:r>
              <a:rPr lang="en-CA" b="1" dirty="0"/>
              <a:t>Bioconductor</a:t>
            </a:r>
          </a:p>
          <a:p>
            <a:pPr lvl="1"/>
            <a:r>
              <a:rPr lang="en-CA" dirty="0"/>
              <a:t>GitHub, Bitbucket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58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FF0CAE5D-1273-2186-9884-0AAE6512F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09AC334D-B116-E78A-BFEF-67FBAB6DC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064" y="309424"/>
            <a:ext cx="5141872" cy="5141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C69375-8362-0D9A-E834-B54BA2738559}"/>
              </a:ext>
            </a:extLst>
          </p:cNvPr>
          <p:cNvSpPr txBox="1"/>
          <p:nvPr/>
        </p:nvSpPr>
        <p:spPr>
          <a:xfrm>
            <a:off x="4991100" y="5451296"/>
            <a:ext cx="2209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Practice</a:t>
            </a:r>
            <a:endParaRPr kumimoji="0" lang="en-CA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8550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66A36377-2E2E-9491-E574-ED78DCDE8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>
            <a:extLst>
              <a:ext uri="{FF2B5EF4-FFF2-40B4-BE49-F238E27FC236}">
                <a16:creationId xmlns:a16="http://schemas.microsoft.com/office/drawing/2014/main" id="{B4977FDD-C460-47D2-9AC8-215D2A5E3F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0492" y="2250180"/>
            <a:ext cx="7634828" cy="102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 Light"/>
              <a:buNone/>
            </a:pPr>
            <a:r>
              <a:rPr lang="en-US" b="1" dirty="0"/>
              <a:t>Module 4: Basic Data Manipulation</a:t>
            </a:r>
            <a:endParaRPr dirty="0"/>
          </a:p>
        </p:txBody>
      </p:sp>
      <p:sp>
        <p:nvSpPr>
          <p:cNvPr id="86" name="Google Shape;86;p3">
            <a:extLst>
              <a:ext uri="{FF2B5EF4-FFF2-40B4-BE49-F238E27FC236}">
                <a16:creationId xmlns:a16="http://schemas.microsoft.com/office/drawing/2014/main" id="{F4AF5066-4018-3C28-F387-7DEF114CD8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82641" y="3276720"/>
            <a:ext cx="48105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CA" dirty="0"/>
              <a:t>Maximiliane Jousse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INTRODUCTION TO R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October 1st-2nd, 2025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pic>
        <p:nvPicPr>
          <p:cNvPr id="87" name="Google Shape;87;p3">
            <a:extLst>
              <a:ext uri="{FF2B5EF4-FFF2-40B4-BE49-F238E27FC236}">
                <a16:creationId xmlns:a16="http://schemas.microsoft.com/office/drawing/2014/main" id="{15267705-9667-3725-512F-CBF08E14C2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6654" y="492312"/>
            <a:ext cx="2547551" cy="25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 title="combined_logo_white.png">
            <a:extLst>
              <a:ext uri="{FF2B5EF4-FFF2-40B4-BE49-F238E27FC236}">
                <a16:creationId xmlns:a16="http://schemas.microsoft.com/office/drawing/2014/main" id="{211AC698-5E82-430C-1B00-93D08D5E543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1505" y="4571750"/>
            <a:ext cx="2117825" cy="21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 title="Image 1.jpg">
            <a:extLst>
              <a:ext uri="{FF2B5EF4-FFF2-40B4-BE49-F238E27FC236}">
                <a16:creationId xmlns:a16="http://schemas.microsoft.com/office/drawing/2014/main" id="{E20BCA3B-8938-D952-ED2D-8838286770E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6213" y="3525275"/>
            <a:ext cx="3228452" cy="115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0594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F39FD6EB-46F8-E38C-2C81-67F69196D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>
            <a:extLst>
              <a:ext uri="{FF2B5EF4-FFF2-40B4-BE49-F238E27FC236}">
                <a16:creationId xmlns:a16="http://schemas.microsoft.com/office/drawing/2014/main" id="{7C703C42-1CDA-A8BF-74DB-6DF826F902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 dirty="0"/>
              <a:t>Learning Objectives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8CA1B-9699-72D1-6471-A08061A72D32}"/>
              </a:ext>
            </a:extLst>
          </p:cNvPr>
          <p:cNvSpPr txBox="1"/>
          <p:nvPr/>
        </p:nvSpPr>
        <p:spPr>
          <a:xfrm>
            <a:off x="811479" y="1690688"/>
            <a:ext cx="86678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Learn how to read/write data to/from files with different formats (.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tsv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, .csv)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Familiarize with basic operations of data frames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Index and subset data frames using base R functions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Manipulate specific data frame columns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Adding columns and rows </a:t>
            </a:r>
          </a:p>
        </p:txBody>
      </p:sp>
    </p:spTree>
    <p:extLst>
      <p:ext uri="{BB962C8B-B14F-4D97-AF65-F5344CB8AC3E}">
        <p14:creationId xmlns:p14="http://schemas.microsoft.com/office/powerpoint/2010/main" val="4188300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E17901D-43DF-5265-E098-CAD3126B1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6887AB94-16F8-AA6B-C49D-5D5600D58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064" y="309424"/>
            <a:ext cx="5141872" cy="5141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42D958-B915-4D18-5486-A2D6CAB8460D}"/>
              </a:ext>
            </a:extLst>
          </p:cNvPr>
          <p:cNvSpPr txBox="1"/>
          <p:nvPr/>
        </p:nvSpPr>
        <p:spPr>
          <a:xfrm>
            <a:off x="4991100" y="5451296"/>
            <a:ext cx="2209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Practice</a:t>
            </a:r>
            <a:endParaRPr kumimoji="0" lang="en-CA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735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53DE8EF0-EB4B-433E-B774-9A5EDD894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>
            <a:extLst>
              <a:ext uri="{FF2B5EF4-FFF2-40B4-BE49-F238E27FC236}">
                <a16:creationId xmlns:a16="http://schemas.microsoft.com/office/drawing/2014/main" id="{DA0DFB71-3F3C-E8A8-0E96-550003FC21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 dirty="0"/>
              <a:t>But first…. Introductions</a:t>
            </a:r>
            <a:endParaRPr dirty="0"/>
          </a:p>
        </p:txBody>
      </p:sp>
      <p:pic>
        <p:nvPicPr>
          <p:cNvPr id="8" name="Picture 7" descr="A black letters and a green background&#10;&#10;AI-generated content may be incorrect.">
            <a:extLst>
              <a:ext uri="{FF2B5EF4-FFF2-40B4-BE49-F238E27FC236}">
                <a16:creationId xmlns:a16="http://schemas.microsoft.com/office/drawing/2014/main" id="{8C9FAEE4-3214-1761-DC9A-1DD383AB1D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48" r="49757"/>
          <a:stretch>
            <a:fillRect/>
          </a:stretch>
        </p:blipFill>
        <p:spPr>
          <a:xfrm>
            <a:off x="951764" y="2428625"/>
            <a:ext cx="5269299" cy="2448175"/>
          </a:xfrm>
          <a:prstGeom prst="rect">
            <a:avLst/>
          </a:prstGeom>
        </p:spPr>
      </p:pic>
      <p:pic>
        <p:nvPicPr>
          <p:cNvPr id="6" name="Picture 5" descr="A logo with a map and text&#10;&#10;AI-generated content may be incorrect.">
            <a:extLst>
              <a:ext uri="{FF2B5EF4-FFF2-40B4-BE49-F238E27FC236}">
                <a16:creationId xmlns:a16="http://schemas.microsoft.com/office/drawing/2014/main" id="{3D7AEC67-6A7D-3FFC-D94C-614A7F6A6B1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611" t="9713" r="8611" b="9713"/>
          <a:stretch>
            <a:fillRect/>
          </a:stretch>
        </p:blipFill>
        <p:spPr>
          <a:xfrm>
            <a:off x="6334626" y="806105"/>
            <a:ext cx="5530516" cy="5383317"/>
          </a:xfrm>
          <a:custGeom>
            <a:avLst/>
            <a:gdLst>
              <a:gd name="connsiteX0" fmla="*/ 1689785 w 3379570"/>
              <a:gd name="connsiteY0" fmla="*/ 0 h 3289620"/>
              <a:gd name="connsiteX1" fmla="*/ 3379570 w 3379570"/>
              <a:gd name="connsiteY1" fmla="*/ 1644810 h 3289620"/>
              <a:gd name="connsiteX2" fmla="*/ 1689785 w 3379570"/>
              <a:gd name="connsiteY2" fmla="*/ 3289620 h 3289620"/>
              <a:gd name="connsiteX3" fmla="*/ 0 w 3379570"/>
              <a:gd name="connsiteY3" fmla="*/ 1644810 h 3289620"/>
              <a:gd name="connsiteX4" fmla="*/ 1689785 w 3379570"/>
              <a:gd name="connsiteY4" fmla="*/ 0 h 3289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9570" h="3289620">
                <a:moveTo>
                  <a:pt x="1689785" y="0"/>
                </a:moveTo>
                <a:cubicBezTo>
                  <a:pt x="2623027" y="0"/>
                  <a:pt x="3379570" y="736407"/>
                  <a:pt x="3379570" y="1644810"/>
                </a:cubicBezTo>
                <a:cubicBezTo>
                  <a:pt x="3379570" y="2553213"/>
                  <a:pt x="2623027" y="3289620"/>
                  <a:pt x="1689785" y="3289620"/>
                </a:cubicBezTo>
                <a:cubicBezTo>
                  <a:pt x="756543" y="3289620"/>
                  <a:pt x="0" y="2553213"/>
                  <a:pt x="0" y="1644810"/>
                </a:cubicBezTo>
                <a:cubicBezTo>
                  <a:pt x="0" y="736407"/>
                  <a:pt x="756543" y="0"/>
                  <a:pt x="16897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1377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49786B12-9ECC-8D13-E768-C13E002BA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>
            <a:extLst>
              <a:ext uri="{FF2B5EF4-FFF2-40B4-BE49-F238E27FC236}">
                <a16:creationId xmlns:a16="http://schemas.microsoft.com/office/drawing/2014/main" id="{B269CE4F-D7C5-01E3-D5A0-47DE03E14F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0492" y="2250180"/>
            <a:ext cx="7634828" cy="102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 Light"/>
              <a:buNone/>
            </a:pPr>
            <a:r>
              <a:rPr lang="en-US" b="1" dirty="0"/>
              <a:t>Module 5: Advanced Data Manipulation</a:t>
            </a:r>
            <a:endParaRPr dirty="0"/>
          </a:p>
        </p:txBody>
      </p:sp>
      <p:sp>
        <p:nvSpPr>
          <p:cNvPr id="86" name="Google Shape;86;p3">
            <a:extLst>
              <a:ext uri="{FF2B5EF4-FFF2-40B4-BE49-F238E27FC236}">
                <a16:creationId xmlns:a16="http://schemas.microsoft.com/office/drawing/2014/main" id="{94A89A90-7983-8032-967B-E24E71FE1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82641" y="3276720"/>
            <a:ext cx="48105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CA" dirty="0"/>
              <a:t>Maximiliane Jousse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INTRODUCTION TO R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October 1st-2nd, 2025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pic>
        <p:nvPicPr>
          <p:cNvPr id="87" name="Google Shape;87;p3">
            <a:extLst>
              <a:ext uri="{FF2B5EF4-FFF2-40B4-BE49-F238E27FC236}">
                <a16:creationId xmlns:a16="http://schemas.microsoft.com/office/drawing/2014/main" id="{DF340CCA-6366-2379-EBA4-4EA939602F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6654" y="492312"/>
            <a:ext cx="2547551" cy="25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 title="combined_logo_white.png">
            <a:extLst>
              <a:ext uri="{FF2B5EF4-FFF2-40B4-BE49-F238E27FC236}">
                <a16:creationId xmlns:a16="http://schemas.microsoft.com/office/drawing/2014/main" id="{5E287B68-D23A-4381-5397-B27BF25ACFD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1505" y="4571750"/>
            <a:ext cx="2117825" cy="21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 title="Image 1.jpg">
            <a:extLst>
              <a:ext uri="{FF2B5EF4-FFF2-40B4-BE49-F238E27FC236}">
                <a16:creationId xmlns:a16="http://schemas.microsoft.com/office/drawing/2014/main" id="{113F5B03-A5FD-727A-F2C3-DC603F963F2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6213" y="3525275"/>
            <a:ext cx="3228452" cy="115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78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EB7BDF7A-E034-028C-0208-2DC3F844D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>
            <a:extLst>
              <a:ext uri="{FF2B5EF4-FFF2-40B4-BE49-F238E27FC236}">
                <a16:creationId xmlns:a16="http://schemas.microsoft.com/office/drawing/2014/main" id="{E417DD77-E2B5-A75B-11F9-E3BD01D797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 dirty="0"/>
              <a:t>Learning Objectives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67FCF-CF93-7F9A-55C8-49D4F933D6FD}"/>
              </a:ext>
            </a:extLst>
          </p:cNvPr>
          <p:cNvSpPr txBox="1"/>
          <p:nvPr/>
        </p:nvSpPr>
        <p:spPr>
          <a:xfrm>
            <a:off x="811479" y="1690688"/>
            <a:ext cx="86678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Become familiar with the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dplyr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 syntax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Create pipes with the operator %&gt;%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Perform operations on data frames using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dplyr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 and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tidyr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 functions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lang="en-US" sz="3000" dirty="0">
                <a:latin typeface="Helvetica Neue Light"/>
                <a:sym typeface="Helvetica Neue Light"/>
              </a:rPr>
              <a:t>Use joins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Light"/>
              <a:cs typeface="Arial"/>
              <a:sym typeface="Helvetica Neue Ligh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Implement functions from other external packages</a:t>
            </a:r>
          </a:p>
        </p:txBody>
      </p:sp>
    </p:spTree>
    <p:extLst>
      <p:ext uri="{BB962C8B-B14F-4D97-AF65-F5344CB8AC3E}">
        <p14:creationId xmlns:p14="http://schemas.microsoft.com/office/powerpoint/2010/main" val="1688659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2FE4-61F1-3554-8F3B-1705FD9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Split-Apply-Combine problem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C99CE6A-FBBF-26D0-BFD1-7E412792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0" y="2042090"/>
            <a:ext cx="7226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3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6BF1-9540-6F86-3C8C-5D87158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A23B08-BB67-1E47-2C87-F8A79EB9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58" y="1941052"/>
            <a:ext cx="44577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B8CA8-601C-2BC6-38DD-5BDF913A9161}"/>
              </a:ext>
            </a:extLst>
          </p:cNvPr>
          <p:cNvSpPr txBox="1"/>
          <p:nvPr/>
        </p:nvSpPr>
        <p:spPr>
          <a:xfrm>
            <a:off x="1517895" y="6492878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90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E474-1991-C233-FDCC-453473EE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999DF-7389-E19F-D735-27B03F947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5"/>
          <a:stretch/>
        </p:blipFill>
        <p:spPr>
          <a:xfrm>
            <a:off x="3612540" y="1506663"/>
            <a:ext cx="4140200" cy="4986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7B414-1590-8EBC-807A-B91807D305CC}"/>
              </a:ext>
            </a:extLst>
          </p:cNvPr>
          <p:cNvSpPr txBox="1"/>
          <p:nvPr/>
        </p:nvSpPr>
        <p:spPr>
          <a:xfrm>
            <a:off x="1517895" y="6492878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18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8540-0B5D-8DB7-A5E2-3E6AAEB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Summarize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CF75B7C-56EC-35C2-870C-75839875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54" y="1449217"/>
            <a:ext cx="5494215" cy="4830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1B265-C13B-8E90-5A02-7E610D001C07}"/>
              </a:ext>
            </a:extLst>
          </p:cNvPr>
          <p:cNvSpPr txBox="1"/>
          <p:nvPr/>
        </p:nvSpPr>
        <p:spPr>
          <a:xfrm>
            <a:off x="1517895" y="6492878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58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8088-01E9-EE27-2DAC-710310E2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Formatting data with </a:t>
            </a:r>
            <a:r>
              <a:rPr lang="en-US" b="1" dirty="0" err="1"/>
              <a:t>Tidyr</a:t>
            </a:r>
            <a:endParaRPr lang="en-US" b="1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03BDE6D-9E0C-DB65-264D-EAB3B7C68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22"/>
          <a:stretch/>
        </p:blipFill>
        <p:spPr>
          <a:xfrm>
            <a:off x="3252593" y="1517703"/>
            <a:ext cx="5235879" cy="48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21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4CDF9B5-06F5-CE80-4576-4BFE0B38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8031E49E-4DC4-E950-1520-8800AD4C3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064" y="309424"/>
            <a:ext cx="5141872" cy="5141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DE1BEE-49DC-8FE0-4F30-0D973BAAA9E4}"/>
              </a:ext>
            </a:extLst>
          </p:cNvPr>
          <p:cNvSpPr txBox="1"/>
          <p:nvPr/>
        </p:nvSpPr>
        <p:spPr>
          <a:xfrm>
            <a:off x="4991100" y="5451296"/>
            <a:ext cx="2209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Practice</a:t>
            </a:r>
            <a:endParaRPr kumimoji="0" lang="en-CA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922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A93C7BC0-041A-139D-FF64-70D9EEBCD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>
            <a:extLst>
              <a:ext uri="{FF2B5EF4-FFF2-40B4-BE49-F238E27FC236}">
                <a16:creationId xmlns:a16="http://schemas.microsoft.com/office/drawing/2014/main" id="{3325BF83-0463-A2EA-B4E5-0F31E21E142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0492" y="2250180"/>
            <a:ext cx="7634828" cy="102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 Light"/>
              <a:buNone/>
            </a:pPr>
            <a:r>
              <a:rPr lang="en-US" b="1" dirty="0"/>
              <a:t>Module 6: Generating Outputs</a:t>
            </a:r>
            <a:endParaRPr dirty="0"/>
          </a:p>
        </p:txBody>
      </p:sp>
      <p:sp>
        <p:nvSpPr>
          <p:cNvPr id="86" name="Google Shape;86;p3">
            <a:extLst>
              <a:ext uri="{FF2B5EF4-FFF2-40B4-BE49-F238E27FC236}">
                <a16:creationId xmlns:a16="http://schemas.microsoft.com/office/drawing/2014/main" id="{6E0500FA-7920-EF3E-A385-BFB883B04B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82641" y="3276720"/>
            <a:ext cx="48105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CA" dirty="0"/>
              <a:t>Maximiliane Jousse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INTRODUCTION TO R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October 1st-2nd, 2025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pic>
        <p:nvPicPr>
          <p:cNvPr id="87" name="Google Shape;87;p3">
            <a:extLst>
              <a:ext uri="{FF2B5EF4-FFF2-40B4-BE49-F238E27FC236}">
                <a16:creationId xmlns:a16="http://schemas.microsoft.com/office/drawing/2014/main" id="{45596C55-AC55-9135-942A-AA7992466A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6654" y="492312"/>
            <a:ext cx="2547551" cy="25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 title="combined_logo_white.png">
            <a:extLst>
              <a:ext uri="{FF2B5EF4-FFF2-40B4-BE49-F238E27FC236}">
                <a16:creationId xmlns:a16="http://schemas.microsoft.com/office/drawing/2014/main" id="{328CE75C-278D-4305-36E2-A4D7A429BED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1505" y="4571750"/>
            <a:ext cx="2117825" cy="21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 title="Image 1.jpg">
            <a:extLst>
              <a:ext uri="{FF2B5EF4-FFF2-40B4-BE49-F238E27FC236}">
                <a16:creationId xmlns:a16="http://schemas.microsoft.com/office/drawing/2014/main" id="{0821FD46-67C7-5173-A809-23A318B6CF0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6213" y="3525275"/>
            <a:ext cx="3228452" cy="115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4803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598658EC-C36C-911A-E63F-07AF47112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>
            <a:extLst>
              <a:ext uri="{FF2B5EF4-FFF2-40B4-BE49-F238E27FC236}">
                <a16:creationId xmlns:a16="http://schemas.microsoft.com/office/drawing/2014/main" id="{03F8D1DB-9D91-18F5-7A0F-F73527EB6B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 dirty="0"/>
              <a:t>Learning Objectives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FE409-33C9-302C-1EB9-C9509068A157}"/>
              </a:ext>
            </a:extLst>
          </p:cNvPr>
          <p:cNvSpPr txBox="1"/>
          <p:nvPr/>
        </p:nvSpPr>
        <p:spPr>
          <a:xfrm>
            <a:off x="811479" y="1690688"/>
            <a:ext cx="8667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Create basic plots using base R functions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Understand the connection between data frames and ggplot2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Create basic graphs with ggplot2</a:t>
            </a:r>
          </a:p>
        </p:txBody>
      </p:sp>
    </p:spTree>
    <p:extLst>
      <p:ext uri="{BB962C8B-B14F-4D97-AF65-F5344CB8AC3E}">
        <p14:creationId xmlns:p14="http://schemas.microsoft.com/office/powerpoint/2010/main" val="196225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ctrTitle"/>
          </p:nvPr>
        </p:nvSpPr>
        <p:spPr>
          <a:xfrm>
            <a:off x="640492" y="2250180"/>
            <a:ext cx="7094838" cy="102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 Light"/>
              <a:buNone/>
            </a:pPr>
            <a:r>
              <a:rPr lang="en-US" b="1" dirty="0"/>
              <a:t>Module 1: Getting Started</a:t>
            </a:r>
            <a:endParaRPr dirty="0"/>
          </a:p>
        </p:txBody>
      </p:sp>
      <p:sp>
        <p:nvSpPr>
          <p:cNvPr id="86" name="Google Shape;86;p3"/>
          <p:cNvSpPr txBox="1">
            <a:spLocks noGrp="1"/>
          </p:cNvSpPr>
          <p:nvPr>
            <p:ph type="subTitle" idx="1"/>
          </p:nvPr>
        </p:nvSpPr>
        <p:spPr>
          <a:xfrm>
            <a:off x="1782641" y="3276720"/>
            <a:ext cx="48105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CA" dirty="0"/>
              <a:t>Maximiliane Jousse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INTRODUCTION TO R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October 1st-2nd, 2025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6654" y="492312"/>
            <a:ext cx="2547551" cy="25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 title="combined_logo_whit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1505" y="4571750"/>
            <a:ext cx="2117825" cy="21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 title="Image 1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6213" y="3525275"/>
            <a:ext cx="3228452" cy="11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7928EA6-45B4-B999-002C-0DB999CDF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91E6101E-4521-EA90-2852-259BABBCA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064" y="309424"/>
            <a:ext cx="5141872" cy="5141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677BCC-3786-9CB3-9FA3-E034AEEDBE31}"/>
              </a:ext>
            </a:extLst>
          </p:cNvPr>
          <p:cNvSpPr txBox="1"/>
          <p:nvPr/>
        </p:nvSpPr>
        <p:spPr>
          <a:xfrm>
            <a:off x="4991100" y="5451296"/>
            <a:ext cx="2209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Light"/>
                <a:cs typeface="Arial"/>
                <a:sym typeface="Helvetica Neue Light"/>
              </a:rPr>
              <a:t>Practice</a:t>
            </a:r>
            <a:endParaRPr kumimoji="0" lang="en-CA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0581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838200" y="1189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/>
              <a:t>Coffee Break &amp; Networking Session</a:t>
            </a:r>
            <a:endParaRPr/>
          </a:p>
        </p:txBody>
      </p:sp>
      <p:sp>
        <p:nvSpPr>
          <p:cNvPr id="109" name="Google Shape;109;p6"/>
          <p:cNvSpPr txBox="1">
            <a:spLocks noGrp="1"/>
          </p:cNvSpPr>
          <p:nvPr>
            <p:ph type="body" idx="1"/>
          </p:nvPr>
        </p:nvSpPr>
        <p:spPr>
          <a:xfrm>
            <a:off x="4386275" y="3352800"/>
            <a:ext cx="34194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Workshop Sponsors</a:t>
            </a:r>
            <a:endParaRPr/>
          </a:p>
        </p:txBody>
      </p:sp>
      <p:pic>
        <p:nvPicPr>
          <p:cNvPr id="110" name="Google Shape;110;p6" title="cih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89" y="4162607"/>
            <a:ext cx="3500780" cy="833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" title="ude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175" y="4019275"/>
            <a:ext cx="2335933" cy="101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6" title="consortiumsantenumeriqu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91600" y="3558426"/>
            <a:ext cx="1709800" cy="177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6" title="combined_logo_whit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4482" y="3718076"/>
            <a:ext cx="1563066" cy="16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6" title="genomecanada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69083" y="5222806"/>
            <a:ext cx="1540082" cy="912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title="ontariogenomic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21026" y="5222800"/>
            <a:ext cx="1821236" cy="912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 title="genomequebec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99825" y="5070625"/>
            <a:ext cx="1709800" cy="1216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 title="ivado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9626" y="5222799"/>
            <a:ext cx="2085388" cy="10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 title="oicr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730331" y="5222783"/>
            <a:ext cx="1256757" cy="91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CA" dirty="0"/>
              <a:t>Downloading workshop materials</a:t>
            </a:r>
          </a:p>
          <a:p>
            <a:pPr marL="635000" indent="-457200">
              <a:spcBef>
                <a:spcPts val="0"/>
              </a:spcBef>
              <a:buSzPts val="2800"/>
              <a:buFontTx/>
              <a:buChar char="-"/>
            </a:pPr>
            <a:r>
              <a:rPr lang="en-CA" dirty="0"/>
              <a:t>Why R?</a:t>
            </a:r>
          </a:p>
          <a:p>
            <a:pPr marL="6350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CA" dirty="0"/>
              <a:t>Downloading R, R Studio</a:t>
            </a:r>
          </a:p>
          <a:p>
            <a:pPr marL="6350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CA" dirty="0"/>
              <a:t>R Basics</a:t>
            </a:r>
          </a:p>
          <a:p>
            <a:pPr marL="6350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CA" dirty="0"/>
              <a:t>Installing and loading packages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CA" dirty="0"/>
              <a:t>Downloading Workshop Materials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sz="4000" dirty="0"/>
              <a:t>1. Go to workshop page</a:t>
            </a:r>
          </a:p>
          <a:p>
            <a:pPr marL="177800" lvl="0" indent="0">
              <a:spcBef>
                <a:spcPts val="0"/>
              </a:spcBef>
              <a:buSzPts val="2800"/>
              <a:buNone/>
            </a:pPr>
            <a:r>
              <a:rPr lang="en-CA" sz="3000" dirty="0"/>
              <a:t>https://github.com/bioinformaticsdotca/IntroToR</a:t>
            </a:r>
          </a:p>
          <a:p>
            <a:pPr marL="92075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en-CA" sz="4000" dirty="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sz="4000" dirty="0"/>
              <a:t>2. Click on </a:t>
            </a:r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CA" sz="4000" dirty="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sz="4000" dirty="0"/>
              <a:t>3. Choose</a:t>
            </a:r>
            <a:endParaRPr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F334B-4A28-D717-FCA9-9ED23144B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777" y="3532649"/>
            <a:ext cx="1475743" cy="569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DA6A1D-C699-284D-7D88-2CDD2E8C6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777" y="4754181"/>
            <a:ext cx="6629761" cy="6340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5A5F17EE-6D8F-DF4D-85CF-BAA353CCC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FF989C-0166-C746-9CCE-CF02733637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77"/>
          <a:stretch>
            <a:fillRect/>
          </a:stretch>
        </p:blipFill>
        <p:spPr>
          <a:xfrm>
            <a:off x="1742874" y="3938482"/>
            <a:ext cx="4179570" cy="2177374"/>
          </a:xfrm>
          <a:prstGeom prst="rect">
            <a:avLst/>
          </a:prstGeom>
        </p:spPr>
      </p:pic>
      <p:sp>
        <p:nvSpPr>
          <p:cNvPr id="101" name="Google Shape;101;p5">
            <a:extLst>
              <a:ext uri="{FF2B5EF4-FFF2-40B4-BE49-F238E27FC236}">
                <a16:creationId xmlns:a16="http://schemas.microsoft.com/office/drawing/2014/main" id="{9C54FE35-524A-C7FB-AFBE-730A9B9CEA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CA" dirty="0"/>
              <a:t>Downloading R, R studio</a:t>
            </a:r>
            <a:endParaRPr dirty="0"/>
          </a:p>
        </p:txBody>
      </p:sp>
      <p:sp>
        <p:nvSpPr>
          <p:cNvPr id="102" name="Google Shape;102;p5">
            <a:extLst>
              <a:ext uri="{FF2B5EF4-FFF2-40B4-BE49-F238E27FC236}">
                <a16:creationId xmlns:a16="http://schemas.microsoft.com/office/drawing/2014/main" id="{1CB9D7E5-EA15-335C-78DA-7D52D5348B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20315" y="1468962"/>
            <a:ext cx="7151370" cy="65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77800" lvl="0" indent="0">
              <a:spcBef>
                <a:spcPts val="0"/>
              </a:spcBef>
              <a:buSzPts val="2800"/>
              <a:buNone/>
            </a:pPr>
            <a:r>
              <a:rPr lang="en-CA" dirty="0">
                <a:hlinkClick r:id="rId4"/>
              </a:rPr>
              <a:t>https://posit.co/download/rstudio-desktop/</a:t>
            </a:r>
            <a:endParaRPr lang="en-CA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7DC5F-B7FF-2C01-A2C4-A63935C30E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715"/>
          <a:stretch>
            <a:fillRect/>
          </a:stretch>
        </p:blipFill>
        <p:spPr>
          <a:xfrm>
            <a:off x="6991352" y="2140962"/>
            <a:ext cx="3778596" cy="1849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06A699-113C-3CD0-3EAC-5205DAFF4BB8}"/>
              </a:ext>
            </a:extLst>
          </p:cNvPr>
          <p:cNvSpPr txBox="1"/>
          <p:nvPr/>
        </p:nvSpPr>
        <p:spPr>
          <a:xfrm>
            <a:off x="2520315" y="6115856"/>
            <a:ext cx="297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dk1"/>
                </a:solidFill>
                <a:latin typeface="Helvetica Neue Light"/>
                <a:sym typeface="Helvetica Neue Light"/>
              </a:rPr>
              <a:t>https://cran.rstudio.com/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19E641-13DC-EFC1-733C-BF16EBFE7E23}"/>
              </a:ext>
            </a:extLst>
          </p:cNvPr>
          <p:cNvGrpSpPr/>
          <p:nvPr/>
        </p:nvGrpSpPr>
        <p:grpSpPr>
          <a:xfrm>
            <a:off x="1893570" y="2159762"/>
            <a:ext cx="3878180" cy="1740746"/>
            <a:chOff x="901706" y="2008295"/>
            <a:chExt cx="3878180" cy="17407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CD4B819-64A4-373C-9F4E-399619F35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b="61693"/>
            <a:stretch>
              <a:fillRect/>
            </a:stretch>
          </p:blipFill>
          <p:spPr>
            <a:xfrm>
              <a:off x="901706" y="2008295"/>
              <a:ext cx="3878179" cy="110066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A9A9708-75C8-CE51-D413-5D1E3D558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03" t="72786" r="-803" b="4506"/>
            <a:stretch>
              <a:fillRect/>
            </a:stretch>
          </p:blipFill>
          <p:spPr>
            <a:xfrm>
              <a:off x="901706" y="3096599"/>
              <a:ext cx="3878180" cy="652442"/>
            </a:xfrm>
            <a:prstGeom prst="rect">
              <a:avLst/>
            </a:prstGeom>
          </p:spPr>
        </p:pic>
      </p:grp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B9A31D-C6D2-BCBA-1E0C-E4142F165598}"/>
              </a:ext>
            </a:extLst>
          </p:cNvPr>
          <p:cNvCxnSpPr>
            <a:cxnSpLocks/>
          </p:cNvCxnSpPr>
          <p:nvPr/>
        </p:nvCxnSpPr>
        <p:spPr>
          <a:xfrm>
            <a:off x="3832659" y="3597574"/>
            <a:ext cx="1367991" cy="302934"/>
          </a:xfrm>
          <a:prstGeom prst="bentConnector3">
            <a:avLst>
              <a:gd name="adj1" fmla="val 1001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CA3070-3AD0-2E7F-05CC-4B70B09A42BC}"/>
              </a:ext>
            </a:extLst>
          </p:cNvPr>
          <p:cNvSpPr txBox="1"/>
          <p:nvPr/>
        </p:nvSpPr>
        <p:spPr>
          <a:xfrm>
            <a:off x="7477325" y="4657837"/>
            <a:ext cx="297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dk1"/>
                </a:solidFill>
                <a:latin typeface="Helvetica Neue Light"/>
                <a:sym typeface="Helvetica Neue Light"/>
              </a:rPr>
              <a:t>Note we want R version ≥ 4</a:t>
            </a:r>
          </a:p>
        </p:txBody>
      </p:sp>
    </p:spTree>
    <p:extLst>
      <p:ext uri="{BB962C8B-B14F-4D97-AF65-F5344CB8AC3E}">
        <p14:creationId xmlns:p14="http://schemas.microsoft.com/office/powerpoint/2010/main" val="405620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8CD81B97-6137-8BCA-73AF-1A5509785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A8C46DAA-7D0C-2CCF-07CF-19BF2912E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901" y="976605"/>
            <a:ext cx="2669124" cy="2064515"/>
          </a:xfrm>
          <a:prstGeom prst="rect">
            <a:avLst/>
          </a:prstGeom>
        </p:spPr>
      </p:pic>
      <p:sp>
        <p:nvSpPr>
          <p:cNvPr id="101" name="Google Shape;101;p5">
            <a:extLst>
              <a:ext uri="{FF2B5EF4-FFF2-40B4-BE49-F238E27FC236}">
                <a16:creationId xmlns:a16="http://schemas.microsoft.com/office/drawing/2014/main" id="{B373600F-A848-686A-5328-26076567AC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CA" dirty="0"/>
              <a:t>Why R?</a:t>
            </a:r>
            <a:endParaRPr dirty="0"/>
          </a:p>
        </p:txBody>
      </p:sp>
      <p:sp>
        <p:nvSpPr>
          <p:cNvPr id="102" name="Google Shape;102;p5">
            <a:extLst>
              <a:ext uri="{FF2B5EF4-FFF2-40B4-BE49-F238E27FC236}">
                <a16:creationId xmlns:a16="http://schemas.microsoft.com/office/drawing/2014/main" id="{710AD065-33AD-3706-9160-7562FF760C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CA" sz="3000" dirty="0"/>
              <a:t>Statistical programming language</a:t>
            </a:r>
          </a:p>
          <a:p>
            <a:pPr marL="635000" indent="-457200">
              <a:spcBef>
                <a:spcPts val="0"/>
              </a:spcBef>
              <a:buSzPts val="2800"/>
              <a:buFontTx/>
              <a:buChar char="-"/>
            </a:pPr>
            <a:r>
              <a:rPr lang="en-CA" sz="3000" dirty="0"/>
              <a:t>Allows for </a:t>
            </a:r>
            <a:r>
              <a:rPr lang="en-CA" sz="3000" b="1" dirty="0"/>
              <a:t>repeatable</a:t>
            </a:r>
            <a:r>
              <a:rPr lang="en-CA" sz="3000" dirty="0"/>
              <a:t>, </a:t>
            </a:r>
            <a:r>
              <a:rPr lang="en-CA" sz="3000" b="1" dirty="0"/>
              <a:t>reproducible</a:t>
            </a:r>
            <a:r>
              <a:rPr lang="en-CA" sz="3000" dirty="0"/>
              <a:t>, and </a:t>
            </a:r>
            <a:r>
              <a:rPr lang="en-CA" sz="3000" b="1" dirty="0"/>
              <a:t>automated</a:t>
            </a:r>
            <a:r>
              <a:rPr lang="en-CA" sz="3000" dirty="0"/>
              <a:t> coding</a:t>
            </a:r>
          </a:p>
          <a:p>
            <a:pPr marL="6350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CA" sz="3000" dirty="0"/>
              <a:t>Open source</a:t>
            </a:r>
          </a:p>
          <a:p>
            <a:pPr marL="6350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CA" sz="3000" dirty="0"/>
              <a:t>Integrated suite for </a:t>
            </a:r>
            <a:r>
              <a:rPr lang="en-CA" sz="3000" b="1" dirty="0"/>
              <a:t>data manipulation, analysis, and graphical visualization</a:t>
            </a:r>
          </a:p>
          <a:p>
            <a:pPr marL="6350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CA" sz="3000" dirty="0"/>
              <a:t>Functionality easily extended with </a:t>
            </a:r>
            <a:r>
              <a:rPr lang="en-CA" sz="3000" b="1" i="1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7632982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9050</TotalTime>
  <Words>1149</Words>
  <Application>Microsoft Office PowerPoint</Application>
  <PresentationFormat>Widescreen</PresentationFormat>
  <Paragraphs>307</Paragraphs>
  <Slides>51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Helvetica Neue</vt:lpstr>
      <vt:lpstr>Wingdings</vt:lpstr>
      <vt:lpstr>Helvetica Neue Light</vt:lpstr>
      <vt:lpstr>Monaco</vt:lpstr>
      <vt:lpstr>Bangla Sangam MN</vt:lpstr>
      <vt:lpstr>1_Custom Design</vt:lpstr>
      <vt:lpstr>Office Theme</vt:lpstr>
      <vt:lpstr>Custom Design</vt:lpstr>
      <vt:lpstr>PowerPoint Presentation</vt:lpstr>
      <vt:lpstr>PowerPoint Presentation</vt:lpstr>
      <vt:lpstr>Introduction to R</vt:lpstr>
      <vt:lpstr>But first…. Introductions</vt:lpstr>
      <vt:lpstr>Module 1: Getting Started</vt:lpstr>
      <vt:lpstr>Learning Objectives</vt:lpstr>
      <vt:lpstr>Downloading Workshop Materials</vt:lpstr>
      <vt:lpstr>Downloading R, R studio</vt:lpstr>
      <vt:lpstr>Why R?</vt:lpstr>
      <vt:lpstr>R and R studio</vt:lpstr>
      <vt:lpstr>R Basics</vt:lpstr>
      <vt:lpstr>PowerPoint Presentation</vt:lpstr>
      <vt:lpstr>PowerPoint Presentation</vt:lpstr>
      <vt:lpstr>Module 2: Data Types &amp; Structures</vt:lpstr>
      <vt:lpstr>Learning Objectives</vt:lpstr>
      <vt:lpstr>Atomic Classes Also called data types</vt:lpstr>
      <vt:lpstr>Arithmetic operators</vt:lpstr>
      <vt:lpstr>Syntax operators</vt:lpstr>
      <vt:lpstr>Logical operators</vt:lpstr>
      <vt:lpstr>Objects Also called data structures</vt:lpstr>
      <vt:lpstr>Vectors</vt:lpstr>
      <vt:lpstr>Factors</vt:lpstr>
      <vt:lpstr>Lists</vt:lpstr>
      <vt:lpstr>Multiple dimensions</vt:lpstr>
      <vt:lpstr>Vectorized operations</vt:lpstr>
      <vt:lpstr>PowerPoint Presentation</vt:lpstr>
      <vt:lpstr>Module 3: Control structures and functions</vt:lpstr>
      <vt:lpstr>Learning Objectives</vt:lpstr>
      <vt:lpstr>Functions</vt:lpstr>
      <vt:lpstr>Pass by value and scope</vt:lpstr>
      <vt:lpstr>Conditional statements</vt:lpstr>
      <vt:lpstr>For loop</vt:lpstr>
      <vt:lpstr>While loop</vt:lpstr>
      <vt:lpstr>Going beyond Base R:</vt:lpstr>
      <vt:lpstr>Packages</vt:lpstr>
      <vt:lpstr>PowerPoint Presentation</vt:lpstr>
      <vt:lpstr>Module 4: Basic Data Manipulation</vt:lpstr>
      <vt:lpstr>Learning Objectives</vt:lpstr>
      <vt:lpstr>PowerPoint Presentation</vt:lpstr>
      <vt:lpstr>Module 5: Advanced Data Manipulation</vt:lpstr>
      <vt:lpstr>Learning Objectives</vt:lpstr>
      <vt:lpstr>Split-Apply-Combine problem</vt:lpstr>
      <vt:lpstr>Select</vt:lpstr>
      <vt:lpstr>Group by</vt:lpstr>
      <vt:lpstr>Summarize</vt:lpstr>
      <vt:lpstr>Formatting data with Tidyr</vt:lpstr>
      <vt:lpstr>PowerPoint Presentation</vt:lpstr>
      <vt:lpstr>Module 6: Generating Outputs</vt:lpstr>
      <vt:lpstr>Learning Objectives</vt:lpstr>
      <vt:lpstr>PowerPoint Presentation</vt:lpstr>
      <vt:lpstr>Coffee Break &amp; Networking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Nia Hughes</dc:creator>
  <cp:lastModifiedBy>Max Jousse</cp:lastModifiedBy>
  <cp:revision>35</cp:revision>
  <dcterms:created xsi:type="dcterms:W3CDTF">2025-05-15T14:28:53Z</dcterms:created>
  <dcterms:modified xsi:type="dcterms:W3CDTF">2025-09-10T21:13:58Z</dcterms:modified>
</cp:coreProperties>
</file>