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EDA26-8155-D02C-6966-F5386E9B64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38240E-0CF8-5175-EE5E-53CB0EDC45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CF6F8A-9324-1522-CDA8-BE31E62D4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21C04-DC1B-45A1-87BC-6305E032F46B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BF187C-B010-F1F4-4021-908F5160E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6534F8-CEA3-58E3-D1AA-8EBAD7AB1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B9CE6-8FE3-4EAA-A5A8-06286F729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719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B849C-376C-6477-C157-ABC325518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77A75B-CB37-16F3-41B7-AEDD4E32AF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4FD858-0196-A8C1-D8B8-EA802D3BE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21C04-DC1B-45A1-87BC-6305E032F46B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920A2D-9099-7E4D-29DA-71DCAF08D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620D39-C600-0505-CA10-77E41BACF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B9CE6-8FE3-4EAA-A5A8-06286F729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503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8C0E5C-B6CA-E3AC-AB99-3791D67BFD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4AB634-9727-C0ED-72B9-0AF2553AC5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EF4983-054C-F6C8-798A-601705795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21C04-DC1B-45A1-87BC-6305E032F46B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C731FA-EE99-D122-C7DB-33C91A4C1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4717A6-F1C8-E4B3-F7CE-4877713DE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B9CE6-8FE3-4EAA-A5A8-06286F729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035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427D3-39DF-8CCE-36F9-514C61C66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4354F-F87F-3BDA-898D-E693E1162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8FF72C-CB22-4108-16F9-37FEE149C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21C04-DC1B-45A1-87BC-6305E032F46B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79DA5B-F9A0-1C93-E0B9-E4295B599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C6FDC-A331-58E1-CD41-6B3F371F3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B9CE6-8FE3-4EAA-A5A8-06286F729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425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26A3A-ECF5-4077-A554-0CA319C9C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62CFE-EB04-99D8-9ECC-AAE9C68810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E220D8-E745-8601-CAC0-24510EEAA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21C04-DC1B-45A1-87BC-6305E032F46B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082F8D-3412-490F-6480-46852C56B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83BDBF-F611-3A58-AAAC-0383776FE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B9CE6-8FE3-4EAA-A5A8-06286F729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051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496F3-CBA9-3E68-3C43-B21A1A2B4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36B14-646E-F013-3DEB-C407F287D3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4163F9-A9DC-0F03-F96F-6233745497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03428F-0FE2-5723-560A-A85F0C204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21C04-DC1B-45A1-87BC-6305E032F46B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E67803-55E2-1CCF-CEB9-6E2ECD92A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0A0A24-239A-24C5-4B37-9C3AFDFF8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B9CE6-8FE3-4EAA-A5A8-06286F729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156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8E1ED-ECC0-5DC2-F10F-74A3478B6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370CD9-FB92-8A86-C18D-FFD3CE80E5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8431B0-F2CF-F4AC-48F3-AD1B342A66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A78B17-27FA-CEAF-15D2-A57107A953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C89EE6-1E2A-19EE-35C3-F4A887B150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8F971B-27EB-252C-EFF6-D0D52CB2F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21C04-DC1B-45A1-87BC-6305E032F46B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4CFC9D-1EDC-A72F-C950-62A0A06FA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2F3364-1A11-C5BD-3901-3C4B18FCB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B9CE6-8FE3-4EAA-A5A8-06286F729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503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66771-53CF-D0D6-BD12-9609BB8D4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D5FD93-1C86-CE66-06E4-AEA494F81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21C04-DC1B-45A1-87BC-6305E032F46B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1BC5E-1DDD-DE6A-2AED-3C4B8D856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91045B-3653-C476-CE73-2F831D07C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B9CE6-8FE3-4EAA-A5A8-06286F729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884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94D4D4-FA72-1195-68E8-73AB265DA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21C04-DC1B-45A1-87BC-6305E032F46B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67F913-7E47-898F-014B-0134F2039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5AFED7-D1A3-8497-2BA0-0B397E371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B9CE6-8FE3-4EAA-A5A8-06286F729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657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56703-CB47-D185-76A3-3E3D9721E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CCCEA-267E-08D9-2930-8D410E1280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D1B672-BDC6-0CAA-6388-3274DA9BD6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4D684F-231C-C9F0-2184-D70A5402B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21C04-DC1B-45A1-87BC-6305E032F46B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301EDF-55FD-E9F1-EC72-D6B2D269A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52B8E3-B370-0A48-C041-7656C7C38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B9CE6-8FE3-4EAA-A5A8-06286F729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6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B3CB4-9707-23E6-8BFF-82AD8C9B0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534CFC-674B-F95B-F6AF-A43AFF5A0A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AABBB5-2DAD-023B-CB07-D96A241EDC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1564D7-29E8-D6F2-2F4B-FA58CCCAC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21C04-DC1B-45A1-87BC-6305E032F46B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EFF2DE-1140-548E-A65F-0C6F5D9D2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F26DCA-B53F-FC35-A9D7-D0560EAA8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B9CE6-8FE3-4EAA-A5A8-06286F729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210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0ABE80-FA21-46CD-01AC-6E544C2A7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BCAF12-C97C-7B72-3AB1-340AAC5A58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46CC10-8E37-3D94-9FC9-0F93D884ED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EB21C04-DC1B-45A1-87BC-6305E032F46B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5D07F7-1834-93AD-7D9D-7BE3DDA99D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FB16DC-32EE-5DC2-5CAA-5022AE0517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D3B9CE6-8FE3-4EAA-A5A8-06286F729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454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Rectangle 109">
            <a:extLst>
              <a:ext uri="{FF2B5EF4-FFF2-40B4-BE49-F238E27FC236}">
                <a16:creationId xmlns:a16="http://schemas.microsoft.com/office/drawing/2014/main" id="{B675D5F9-9D2A-A093-C41D-CA7408E293B1}"/>
              </a:ext>
            </a:extLst>
          </p:cNvPr>
          <p:cNvSpPr/>
          <p:nvPr/>
        </p:nvSpPr>
        <p:spPr>
          <a:xfrm>
            <a:off x="139573" y="799528"/>
            <a:ext cx="3662638" cy="54540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C456E147-D0B0-2FB1-26C7-B711308AA7CD}"/>
              </a:ext>
            </a:extLst>
          </p:cNvPr>
          <p:cNvSpPr/>
          <p:nvPr/>
        </p:nvSpPr>
        <p:spPr>
          <a:xfrm>
            <a:off x="2159887" y="2672865"/>
            <a:ext cx="1427737" cy="1743529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CF20E706-32F3-0F73-E0BC-F2416AC3AB98}"/>
              </a:ext>
            </a:extLst>
          </p:cNvPr>
          <p:cNvSpPr/>
          <p:nvPr/>
        </p:nvSpPr>
        <p:spPr>
          <a:xfrm>
            <a:off x="333479" y="2672832"/>
            <a:ext cx="1443899" cy="1743529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C32DC0FA-B392-FFFF-751F-E8D3C37EB1C1}"/>
              </a:ext>
            </a:extLst>
          </p:cNvPr>
          <p:cNvSpPr/>
          <p:nvPr/>
        </p:nvSpPr>
        <p:spPr>
          <a:xfrm>
            <a:off x="8391732" y="799528"/>
            <a:ext cx="3566294" cy="54540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1CCCB6E-8478-53D0-DB86-8AD8FCD9CE9F}"/>
              </a:ext>
            </a:extLst>
          </p:cNvPr>
          <p:cNvSpPr/>
          <p:nvPr/>
        </p:nvSpPr>
        <p:spPr>
          <a:xfrm>
            <a:off x="8768535" y="4139055"/>
            <a:ext cx="1647907" cy="14655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B2BE60E-66BB-0D3D-F5B7-7DB89D64C8DC}"/>
              </a:ext>
            </a:extLst>
          </p:cNvPr>
          <p:cNvSpPr/>
          <p:nvPr/>
        </p:nvSpPr>
        <p:spPr>
          <a:xfrm>
            <a:off x="8781641" y="1922875"/>
            <a:ext cx="1647907" cy="1830135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60E5C513-4D9A-4302-F64D-F931A701524A}"/>
              </a:ext>
            </a:extLst>
          </p:cNvPr>
          <p:cNvSpPr/>
          <p:nvPr/>
        </p:nvSpPr>
        <p:spPr>
          <a:xfrm>
            <a:off x="4137048" y="799528"/>
            <a:ext cx="4004209" cy="54540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2E24D67-AB23-B027-9A94-575DC9A20F0A}"/>
              </a:ext>
            </a:extLst>
          </p:cNvPr>
          <p:cNvSpPr/>
          <p:nvPr/>
        </p:nvSpPr>
        <p:spPr>
          <a:xfrm>
            <a:off x="6417905" y="2672832"/>
            <a:ext cx="1414074" cy="1743529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C4AB37-7070-5434-FFE0-6EC90C10F7E8}"/>
              </a:ext>
            </a:extLst>
          </p:cNvPr>
          <p:cNvSpPr txBox="1"/>
          <p:nvPr/>
        </p:nvSpPr>
        <p:spPr>
          <a:xfrm>
            <a:off x="448622" y="2695946"/>
            <a:ext cx="12136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badi" panose="020B0604020104020204" pitchFamily="34" charset="0"/>
                <a:cs typeface="Times New Roman" panose="02020603050405020304" pitchFamily="18" charset="0"/>
              </a:rPr>
              <a:t>Data Source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204A5A-CADC-952D-858E-6ED08E879BE6}"/>
              </a:ext>
            </a:extLst>
          </p:cNvPr>
          <p:cNvSpPr txBox="1"/>
          <p:nvPr/>
        </p:nvSpPr>
        <p:spPr>
          <a:xfrm>
            <a:off x="398922" y="4155363"/>
            <a:ext cx="12136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badi" panose="020B0604020104020204" pitchFamily="34" charset="0"/>
                <a:cs typeface="Times New Roman" panose="02020603050405020304" pitchFamily="18" charset="0"/>
              </a:rPr>
              <a:t>Raw Data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554248-1307-8001-0ABB-4CB5CA67AB4F}"/>
              </a:ext>
            </a:extLst>
          </p:cNvPr>
          <p:cNvSpPr/>
          <p:nvPr/>
        </p:nvSpPr>
        <p:spPr>
          <a:xfrm>
            <a:off x="4437572" y="2672832"/>
            <a:ext cx="1486768" cy="1743529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EE1D09-6A11-5680-3B25-2723BF070F11}"/>
              </a:ext>
            </a:extLst>
          </p:cNvPr>
          <p:cNvSpPr txBox="1"/>
          <p:nvPr/>
        </p:nvSpPr>
        <p:spPr>
          <a:xfrm>
            <a:off x="4437572" y="2671552"/>
            <a:ext cx="14867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badi" panose="020B0604020104020204" pitchFamily="34" charset="0"/>
                <a:cs typeface="Times New Roman" panose="02020603050405020304" pitchFamily="18" charset="0"/>
              </a:rPr>
              <a:t>Sagemaker Notebook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B7DC5DF-D767-D4C6-DB26-16B876D0B5E0}"/>
              </a:ext>
            </a:extLst>
          </p:cNvPr>
          <p:cNvSpPr txBox="1"/>
          <p:nvPr/>
        </p:nvSpPr>
        <p:spPr>
          <a:xfrm>
            <a:off x="4568139" y="4102328"/>
            <a:ext cx="12136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badi" panose="020B0604020104020204" pitchFamily="34" charset="0"/>
                <a:cs typeface="Times New Roman" panose="02020603050405020304" pitchFamily="18" charset="0"/>
              </a:rPr>
              <a:t>Model Training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2DB6653-067E-C0FA-C0FA-D863FBEC0C69}"/>
              </a:ext>
            </a:extLst>
          </p:cNvPr>
          <p:cNvSpPr txBox="1"/>
          <p:nvPr/>
        </p:nvSpPr>
        <p:spPr>
          <a:xfrm>
            <a:off x="6417904" y="2668479"/>
            <a:ext cx="14140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badi" panose="020B0604020104020204" pitchFamily="34" charset="0"/>
                <a:cs typeface="Times New Roman" panose="02020603050405020304" pitchFamily="18" charset="0"/>
              </a:rPr>
              <a:t>S</a:t>
            </a:r>
            <a:r>
              <a:rPr lang="en-US" sz="1100" dirty="0">
                <a:latin typeface="Abadi" panose="020B0604020104020204" pitchFamily="34" charset="0"/>
                <a:cs typeface="Times New Roman" panose="02020603050405020304" pitchFamily="18" charset="0"/>
              </a:rPr>
              <a:t>3</a:t>
            </a:r>
            <a:r>
              <a:rPr lang="en-US" sz="1000" dirty="0">
                <a:latin typeface="Abadi" panose="020B0604020104020204" pitchFamily="34" charset="0"/>
                <a:cs typeface="Times New Roman" panose="02020603050405020304" pitchFamily="18" charset="0"/>
              </a:rPr>
              <a:t> Bucket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8A75253-F752-1FB3-6000-BD5363C94B3B}"/>
              </a:ext>
            </a:extLst>
          </p:cNvPr>
          <p:cNvSpPr txBox="1"/>
          <p:nvPr/>
        </p:nvSpPr>
        <p:spPr>
          <a:xfrm>
            <a:off x="6417904" y="4021605"/>
            <a:ext cx="1414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badi" panose="020B0604020104020204" pitchFamily="34" charset="0"/>
                <a:cs typeface="Times New Roman" panose="02020603050405020304" pitchFamily="18" charset="0"/>
              </a:rPr>
              <a:t>Preprocessed Data</a:t>
            </a:r>
          </a:p>
          <a:p>
            <a:pPr algn="ctr"/>
            <a:r>
              <a:rPr lang="en-US" sz="1000" dirty="0">
                <a:latin typeface="Abadi" panose="020B0604020104020204" pitchFamily="34" charset="0"/>
                <a:cs typeface="Times New Roman" panose="02020603050405020304" pitchFamily="18" charset="0"/>
              </a:rPr>
              <a:t>&amp; Trained Models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525403C-7D4A-5A53-7404-C14143207CD8}"/>
              </a:ext>
            </a:extLst>
          </p:cNvPr>
          <p:cNvSpPr/>
          <p:nvPr/>
        </p:nvSpPr>
        <p:spPr>
          <a:xfrm>
            <a:off x="10613976" y="2347773"/>
            <a:ext cx="1179576" cy="27737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B19FAC1-F317-7ACE-BCDC-E830FC2087AA}"/>
              </a:ext>
            </a:extLst>
          </p:cNvPr>
          <p:cNvSpPr/>
          <p:nvPr/>
        </p:nvSpPr>
        <p:spPr>
          <a:xfrm>
            <a:off x="10613976" y="3012237"/>
            <a:ext cx="1179576" cy="2773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DD99DFA-5462-EADC-A6A3-14D162683E26}"/>
              </a:ext>
            </a:extLst>
          </p:cNvPr>
          <p:cNvSpPr/>
          <p:nvPr/>
        </p:nvSpPr>
        <p:spPr>
          <a:xfrm>
            <a:off x="10603594" y="4825363"/>
            <a:ext cx="1179576" cy="27737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9FD803B-41B9-9462-D8C1-E25D3B5DE4DB}"/>
              </a:ext>
            </a:extLst>
          </p:cNvPr>
          <p:cNvCxnSpPr>
            <a:cxnSpLocks/>
            <a:stCxn id="84" idx="3"/>
            <a:endCxn id="85" idx="1"/>
          </p:cNvCxnSpPr>
          <p:nvPr/>
        </p:nvCxnSpPr>
        <p:spPr>
          <a:xfrm>
            <a:off x="1777378" y="3544597"/>
            <a:ext cx="382509" cy="3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B979841-3413-B2FD-9780-DFEBA8697260}"/>
              </a:ext>
            </a:extLst>
          </p:cNvPr>
          <p:cNvCxnSpPr>
            <a:cxnSpLocks/>
            <a:stCxn id="85" idx="3"/>
            <a:endCxn id="12" idx="1"/>
          </p:cNvCxnSpPr>
          <p:nvPr/>
        </p:nvCxnSpPr>
        <p:spPr>
          <a:xfrm flipV="1">
            <a:off x="3587624" y="3544597"/>
            <a:ext cx="849948" cy="3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DD75E34-6689-8885-ACA3-035B9821545A}"/>
              </a:ext>
            </a:extLst>
          </p:cNvPr>
          <p:cNvCxnSpPr>
            <a:cxnSpLocks/>
            <a:stCxn id="63" idx="3"/>
            <a:endCxn id="67" idx="1"/>
          </p:cNvCxnSpPr>
          <p:nvPr/>
        </p:nvCxnSpPr>
        <p:spPr>
          <a:xfrm flipV="1">
            <a:off x="7831979" y="2837943"/>
            <a:ext cx="949662" cy="70665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168DD15-63D7-AF62-0F95-B52A1A5ED91C}"/>
              </a:ext>
            </a:extLst>
          </p:cNvPr>
          <p:cNvCxnSpPr>
            <a:cxnSpLocks/>
            <a:stCxn id="63" idx="3"/>
            <a:endCxn id="68" idx="1"/>
          </p:cNvCxnSpPr>
          <p:nvPr/>
        </p:nvCxnSpPr>
        <p:spPr>
          <a:xfrm>
            <a:off x="7831979" y="3544597"/>
            <a:ext cx="936556" cy="132720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4AAA930-5E20-7836-69E7-81C50D050004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10425635" y="2486458"/>
            <a:ext cx="188341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154DD44-646F-9C08-116C-E2D23530F09B}"/>
              </a:ext>
            </a:extLst>
          </p:cNvPr>
          <p:cNvSpPr txBox="1"/>
          <p:nvPr/>
        </p:nvSpPr>
        <p:spPr>
          <a:xfrm>
            <a:off x="2229877" y="2709435"/>
            <a:ext cx="1306109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badi" panose="020B0604020104020204" pitchFamily="34" charset="0"/>
                <a:cs typeface="Times New Roman" panose="02020603050405020304" pitchFamily="18" charset="0"/>
              </a:rPr>
              <a:t>Data Preprocessing</a:t>
            </a:r>
          </a:p>
          <a:p>
            <a:pPr algn="ctr"/>
            <a:endParaRPr lang="en-US" sz="1000" dirty="0">
              <a:latin typeface="Abadi" panose="020B0604020104020204" pitchFamily="34" charset="0"/>
              <a:cs typeface="Times New Roman" panose="02020603050405020304" pitchFamily="18" charset="0"/>
            </a:endParaRPr>
          </a:p>
          <a:p>
            <a:pPr algn="ctr"/>
            <a:endParaRPr lang="en-US" sz="1000" dirty="0">
              <a:latin typeface="Abadi" panose="020B0604020104020204" pitchFamily="34" charset="0"/>
              <a:cs typeface="Times New Roman" panose="02020603050405020304" pitchFamily="18" charset="0"/>
            </a:endParaRPr>
          </a:p>
          <a:p>
            <a:pPr algn="ctr"/>
            <a:endParaRPr lang="en-US" sz="1000" dirty="0">
              <a:latin typeface="Abadi" panose="020B0604020104020204" pitchFamily="34" charset="0"/>
              <a:cs typeface="Times New Roman" panose="02020603050405020304" pitchFamily="18" charset="0"/>
            </a:endParaRPr>
          </a:p>
          <a:p>
            <a:pPr algn="ctr"/>
            <a:endParaRPr lang="en-US" sz="1000" dirty="0">
              <a:latin typeface="Abadi" panose="020B0604020104020204" pitchFamily="34" charset="0"/>
              <a:cs typeface="Times New Roman" panose="02020603050405020304" pitchFamily="18" charset="0"/>
            </a:endParaRPr>
          </a:p>
          <a:p>
            <a:pPr algn="ctr"/>
            <a:endParaRPr lang="en-US" sz="1000" dirty="0">
              <a:latin typeface="Abadi" panose="020B0604020104020204" pitchFamily="34" charset="0"/>
              <a:cs typeface="Times New Roman" panose="02020603050405020304" pitchFamily="18" charset="0"/>
            </a:endParaRPr>
          </a:p>
          <a:p>
            <a:pPr algn="ctr"/>
            <a:endParaRPr lang="en-US" sz="600" dirty="0">
              <a:latin typeface="Abadi" panose="020B0604020104020204" pitchFamily="34" charset="0"/>
              <a:cs typeface="Times New Roman" panose="02020603050405020304" pitchFamily="18" charset="0"/>
            </a:endParaRPr>
          </a:p>
          <a:p>
            <a:pPr algn="ctr"/>
            <a:endParaRPr lang="en-US" sz="600" dirty="0">
              <a:latin typeface="Abadi" panose="020B0604020104020204" pitchFamily="34" charset="0"/>
              <a:cs typeface="Times New Roman" panose="02020603050405020304" pitchFamily="18" charset="0"/>
            </a:endParaRPr>
          </a:p>
          <a:p>
            <a:pPr algn="ctr"/>
            <a:endParaRPr lang="en-US" sz="600" dirty="0">
              <a:latin typeface="Abadi" panose="020B0604020104020204" pitchFamily="34" charset="0"/>
              <a:cs typeface="Times New Roman" panose="02020603050405020304" pitchFamily="18" charset="0"/>
            </a:endParaRPr>
          </a:p>
          <a:p>
            <a:pPr algn="ctr"/>
            <a:endParaRPr lang="en-US" sz="600" dirty="0">
              <a:latin typeface="Abadi" panose="020B060402010402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US" sz="1000" dirty="0">
                <a:latin typeface="Abadi" panose="020B0604020104020204" pitchFamily="34" charset="0"/>
                <a:cs typeface="Times New Roman" panose="02020603050405020304" pitchFamily="18" charset="0"/>
              </a:rPr>
              <a:t>data cleaning, eda &amp;</a:t>
            </a:r>
          </a:p>
          <a:p>
            <a:pPr algn="ctr"/>
            <a:r>
              <a:rPr lang="en-US" sz="1000" dirty="0">
                <a:latin typeface="Abadi" panose="020B0604020104020204" pitchFamily="34" charset="0"/>
                <a:cs typeface="Times New Roman" panose="02020603050405020304" pitchFamily="18" charset="0"/>
              </a:rPr>
              <a:t>feature engineering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9754F0F-3151-F8E6-86C8-F078254A838C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10425635" y="3150922"/>
            <a:ext cx="188341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9ED0A5C4-29F1-6D05-32DB-474092690705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10415253" y="4964048"/>
            <a:ext cx="188341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F818F60D-5BA6-412D-4FE1-80CF5F03FF55}"/>
              </a:ext>
            </a:extLst>
          </p:cNvPr>
          <p:cNvSpPr txBox="1"/>
          <p:nvPr/>
        </p:nvSpPr>
        <p:spPr>
          <a:xfrm>
            <a:off x="8863408" y="1979002"/>
            <a:ext cx="149822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badi" panose="020B0604020104020204" pitchFamily="34" charset="0"/>
                <a:cs typeface="Times New Roman" panose="02020603050405020304" pitchFamily="18" charset="0"/>
              </a:rPr>
              <a:t>Flask</a:t>
            </a:r>
          </a:p>
          <a:p>
            <a:pPr algn="ctr"/>
            <a:endParaRPr lang="en-US" sz="1100" dirty="0">
              <a:latin typeface="Abadi" panose="020B0604020104020204" pitchFamily="34" charset="0"/>
              <a:cs typeface="Times New Roman" panose="02020603050405020304" pitchFamily="18" charset="0"/>
            </a:endParaRPr>
          </a:p>
          <a:p>
            <a:pPr algn="ctr"/>
            <a:endParaRPr lang="en-US" sz="1100" dirty="0">
              <a:latin typeface="Abadi" panose="020B0604020104020204" pitchFamily="34" charset="0"/>
              <a:cs typeface="Times New Roman" panose="02020603050405020304" pitchFamily="18" charset="0"/>
            </a:endParaRPr>
          </a:p>
          <a:p>
            <a:pPr algn="ctr"/>
            <a:endParaRPr lang="en-US" sz="1100" dirty="0">
              <a:latin typeface="Abadi" panose="020B0604020104020204" pitchFamily="34" charset="0"/>
              <a:cs typeface="Times New Roman" panose="02020603050405020304" pitchFamily="18" charset="0"/>
            </a:endParaRPr>
          </a:p>
          <a:p>
            <a:pPr algn="ctr"/>
            <a:endParaRPr lang="en-US" sz="1100" dirty="0">
              <a:latin typeface="Abadi" panose="020B0604020104020204" pitchFamily="34" charset="0"/>
              <a:cs typeface="Times New Roman" panose="02020603050405020304" pitchFamily="18" charset="0"/>
            </a:endParaRPr>
          </a:p>
          <a:p>
            <a:pPr algn="ctr"/>
            <a:endParaRPr lang="en-US" sz="1100" dirty="0">
              <a:latin typeface="Abadi" panose="020B0604020104020204" pitchFamily="34" charset="0"/>
              <a:cs typeface="Times New Roman" panose="02020603050405020304" pitchFamily="18" charset="0"/>
            </a:endParaRPr>
          </a:p>
          <a:p>
            <a:pPr algn="ctr"/>
            <a:endParaRPr lang="en-US" sz="1100" dirty="0">
              <a:latin typeface="Abadi" panose="020B0604020104020204" pitchFamily="34" charset="0"/>
              <a:cs typeface="Times New Roman" panose="02020603050405020304" pitchFamily="18" charset="0"/>
            </a:endParaRPr>
          </a:p>
          <a:p>
            <a:pPr algn="ctr"/>
            <a:endParaRPr lang="en-US" sz="1100" dirty="0">
              <a:latin typeface="Abadi" panose="020B0604020104020204" pitchFamily="34" charset="0"/>
              <a:cs typeface="Times New Roman" panose="02020603050405020304" pitchFamily="18" charset="0"/>
            </a:endParaRPr>
          </a:p>
          <a:p>
            <a:pPr algn="ctr"/>
            <a:endParaRPr lang="en-US" sz="1100" dirty="0">
              <a:latin typeface="Abadi" panose="020B060402010402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US" sz="1100" dirty="0">
                <a:latin typeface="Abadi" panose="020B0604020104020204" pitchFamily="34" charset="0"/>
                <a:cs typeface="Times New Roman" panose="02020603050405020304" pitchFamily="18" charset="0"/>
              </a:rPr>
              <a:t>Render Deployment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9519110-3E26-D0E4-2BF3-324A73A8EB24}"/>
              </a:ext>
            </a:extLst>
          </p:cNvPr>
          <p:cNvSpPr txBox="1"/>
          <p:nvPr/>
        </p:nvSpPr>
        <p:spPr>
          <a:xfrm>
            <a:off x="10883216" y="2363347"/>
            <a:ext cx="9103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badi" panose="020B0604020104020204" pitchFamily="34" charset="0"/>
                <a:cs typeface="Times New Roman" panose="02020603050405020304" pitchFamily="18" charset="0"/>
              </a:rPr>
              <a:t>Flask API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5D5A871-6599-F68C-2348-9FCDC047E92D}"/>
              </a:ext>
            </a:extLst>
          </p:cNvPr>
          <p:cNvSpPr txBox="1"/>
          <p:nvPr/>
        </p:nvSpPr>
        <p:spPr>
          <a:xfrm>
            <a:off x="10613976" y="3027811"/>
            <a:ext cx="1179576" cy="24622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badi" panose="020B0604020104020204" pitchFamily="34" charset="0"/>
                <a:cs typeface="Times New Roman" panose="02020603050405020304" pitchFamily="18" charset="0"/>
              </a:rPr>
              <a:t>Flask Web UI app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06BC263-6053-08DF-50B7-FBF1B40B37D0}"/>
              </a:ext>
            </a:extLst>
          </p:cNvPr>
          <p:cNvSpPr txBox="1"/>
          <p:nvPr/>
        </p:nvSpPr>
        <p:spPr>
          <a:xfrm>
            <a:off x="8781640" y="4150151"/>
            <a:ext cx="163480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badi" panose="020B0604020104020204" pitchFamily="34" charset="0"/>
                <a:cs typeface="Times New Roman" panose="02020603050405020304" pitchFamily="18" charset="0"/>
              </a:rPr>
              <a:t>Streamlit</a:t>
            </a:r>
          </a:p>
          <a:p>
            <a:pPr algn="ctr"/>
            <a:endParaRPr lang="en-US" sz="1100" dirty="0">
              <a:latin typeface="Abadi" panose="020B0604020104020204" pitchFamily="34" charset="0"/>
              <a:cs typeface="Times New Roman" panose="02020603050405020304" pitchFamily="18" charset="0"/>
            </a:endParaRPr>
          </a:p>
          <a:p>
            <a:pPr algn="ctr"/>
            <a:endParaRPr lang="en-US" sz="1100" dirty="0">
              <a:latin typeface="Abadi" panose="020B0604020104020204" pitchFamily="34" charset="0"/>
              <a:cs typeface="Times New Roman" panose="02020603050405020304" pitchFamily="18" charset="0"/>
            </a:endParaRPr>
          </a:p>
          <a:p>
            <a:pPr algn="ctr"/>
            <a:endParaRPr lang="en-US" sz="1100" dirty="0">
              <a:latin typeface="Abadi" panose="020B0604020104020204" pitchFamily="34" charset="0"/>
              <a:cs typeface="Times New Roman" panose="02020603050405020304" pitchFamily="18" charset="0"/>
            </a:endParaRPr>
          </a:p>
          <a:p>
            <a:pPr algn="ctr"/>
            <a:endParaRPr lang="en-US" sz="1100" dirty="0">
              <a:latin typeface="Abadi" panose="020B0604020104020204" pitchFamily="34" charset="0"/>
              <a:cs typeface="Times New Roman" panose="02020603050405020304" pitchFamily="18" charset="0"/>
            </a:endParaRPr>
          </a:p>
          <a:p>
            <a:pPr algn="ctr"/>
            <a:endParaRPr lang="en-US" sz="1100" dirty="0">
              <a:latin typeface="Abadi" panose="020B060402010402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US" sz="1100" dirty="0">
                <a:latin typeface="Abadi" panose="020B0604020104020204" pitchFamily="34" charset="0"/>
                <a:cs typeface="Times New Roman" panose="02020603050405020304" pitchFamily="18" charset="0"/>
              </a:rPr>
              <a:t>Streamlit Cloud Deployment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CCD0CEF-2FFA-3A83-EBC6-FFAC4026852E}"/>
              </a:ext>
            </a:extLst>
          </p:cNvPr>
          <p:cNvSpPr txBox="1"/>
          <p:nvPr/>
        </p:nvSpPr>
        <p:spPr>
          <a:xfrm>
            <a:off x="10515837" y="4825363"/>
            <a:ext cx="13679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50" dirty="0">
                <a:latin typeface="Abadi" panose="020B0604020104020204" pitchFamily="34" charset="0"/>
                <a:cs typeface="Times New Roman" panose="02020603050405020304" pitchFamily="18" charset="0"/>
              </a:rPr>
              <a:t>Streamlit Web UI app</a:t>
            </a:r>
          </a:p>
        </p:txBody>
      </p:sp>
      <p:pic>
        <p:nvPicPr>
          <p:cNvPr id="3" name="Picture 2" descr="A white line on a green background&#10;&#10;Description automatically generated">
            <a:extLst>
              <a:ext uri="{FF2B5EF4-FFF2-40B4-BE49-F238E27FC236}">
                <a16:creationId xmlns:a16="http://schemas.microsoft.com/office/drawing/2014/main" id="{F4CE902A-A539-2B2F-32D4-E088EA758F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83" t="6660" r="31436" b="8374"/>
          <a:stretch/>
        </p:blipFill>
        <p:spPr>
          <a:xfrm>
            <a:off x="6788970" y="3071662"/>
            <a:ext cx="731784" cy="797542"/>
          </a:xfrm>
          <a:prstGeom prst="rect">
            <a:avLst/>
          </a:prstGeom>
        </p:spPr>
      </p:pic>
      <p:pic>
        <p:nvPicPr>
          <p:cNvPr id="30" name="Picture 29" descr="A white logo with lines and dots&#10;&#10;Description automatically generated">
            <a:extLst>
              <a:ext uri="{FF2B5EF4-FFF2-40B4-BE49-F238E27FC236}">
                <a16:creationId xmlns:a16="http://schemas.microsoft.com/office/drawing/2014/main" id="{400C42D5-059B-AF8E-845F-9425750EA0B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66" r="30199" b="6800"/>
          <a:stretch/>
        </p:blipFill>
        <p:spPr>
          <a:xfrm>
            <a:off x="4853336" y="3155167"/>
            <a:ext cx="637697" cy="679476"/>
          </a:xfrm>
          <a:prstGeom prst="rect">
            <a:avLst/>
          </a:prstGeom>
        </p:spPr>
      </p:pic>
      <p:pic>
        <p:nvPicPr>
          <p:cNvPr id="32" name="Picture 31" descr="A red triangle on a black background&#10;&#10;Description automatically generated">
            <a:extLst>
              <a:ext uri="{FF2B5EF4-FFF2-40B4-BE49-F238E27FC236}">
                <a16:creationId xmlns:a16="http://schemas.microsoft.com/office/drawing/2014/main" id="{254F5FCF-C21E-F640-F0A5-C0CC241C1F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636" y="4597620"/>
            <a:ext cx="897704" cy="487753"/>
          </a:xfrm>
          <a:prstGeom prst="rect">
            <a:avLst/>
          </a:prstGeom>
        </p:spPr>
      </p:pic>
      <p:pic>
        <p:nvPicPr>
          <p:cNvPr id="37" name="Picture 36" descr="A black background with white dots&#10;&#10;Description automatically generated">
            <a:extLst>
              <a:ext uri="{FF2B5EF4-FFF2-40B4-BE49-F238E27FC236}">
                <a16:creationId xmlns:a16="http://schemas.microsoft.com/office/drawing/2014/main" id="{077DFACD-F9C1-6AFA-1511-76AB9E60FC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9270" y="2286940"/>
            <a:ext cx="643643" cy="575378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38B4A49D-E9D3-7E56-88CE-E894F6F41A3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8124" y="3182304"/>
            <a:ext cx="885934" cy="299854"/>
          </a:xfrm>
          <a:prstGeom prst="rect">
            <a:avLst/>
          </a:prstGeom>
        </p:spPr>
      </p:pic>
      <p:pic>
        <p:nvPicPr>
          <p:cNvPr id="43" name="Picture 42" descr="A black and orange logo&#10;&#10;Description automatically generated">
            <a:extLst>
              <a:ext uri="{FF2B5EF4-FFF2-40B4-BE49-F238E27FC236}">
                <a16:creationId xmlns:a16="http://schemas.microsoft.com/office/drawing/2014/main" id="{43D2E604-8E4A-424E-0194-1A2B6243584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176" y="1066417"/>
            <a:ext cx="971740" cy="570823"/>
          </a:xfrm>
          <a:prstGeom prst="rect">
            <a:avLst/>
          </a:prstGeom>
        </p:spPr>
      </p:pic>
      <p:pic>
        <p:nvPicPr>
          <p:cNvPr id="47" name="Picture 46" descr="A green circle with black lines&#10;&#10;Description automatically generated">
            <a:extLst>
              <a:ext uri="{FF2B5EF4-FFF2-40B4-BE49-F238E27FC236}">
                <a16:creationId xmlns:a16="http://schemas.microsoft.com/office/drawing/2014/main" id="{A07D5158-45BE-E2EF-FA1B-AABE4103746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2408" y="967461"/>
            <a:ext cx="768736" cy="768736"/>
          </a:xfrm>
          <a:prstGeom prst="rect">
            <a:avLst/>
          </a:prstGeom>
        </p:spPr>
      </p:pic>
      <p:pic>
        <p:nvPicPr>
          <p:cNvPr id="49" name="Picture 48" descr="A blue ribbon with a black background&#10;&#10;Description automatically generated">
            <a:extLst>
              <a:ext uri="{FF2B5EF4-FFF2-40B4-BE49-F238E27FC236}">
                <a16:creationId xmlns:a16="http://schemas.microsoft.com/office/drawing/2014/main" id="{D5B2EB8B-0EC1-E81B-4E0E-5266F35D197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625" y="972641"/>
            <a:ext cx="690205" cy="690205"/>
          </a:xfrm>
          <a:prstGeom prst="rect">
            <a:avLst/>
          </a:prstGeom>
        </p:spPr>
      </p:pic>
      <p:pic>
        <p:nvPicPr>
          <p:cNvPr id="51" name="Picture 50" descr="A logo with orange and grey circles&#10;&#10;Description automatically generated">
            <a:extLst>
              <a:ext uri="{FF2B5EF4-FFF2-40B4-BE49-F238E27FC236}">
                <a16:creationId xmlns:a16="http://schemas.microsoft.com/office/drawing/2014/main" id="{4E38A020-487C-D65B-5D1E-6BDC27108D2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9744" y="3098924"/>
            <a:ext cx="631707" cy="740282"/>
          </a:xfrm>
          <a:prstGeom prst="rect">
            <a:avLst/>
          </a:prstGeom>
        </p:spPr>
      </p:pic>
      <p:pic>
        <p:nvPicPr>
          <p:cNvPr id="57" name="Picture 56" descr="A cloud and globe with a black background&#10;&#10;Description automatically generated">
            <a:extLst>
              <a:ext uri="{FF2B5EF4-FFF2-40B4-BE49-F238E27FC236}">
                <a16:creationId xmlns:a16="http://schemas.microsoft.com/office/drawing/2014/main" id="{46008B33-98F1-AF73-87EF-BBE6114BE41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1340" y="927274"/>
            <a:ext cx="786542" cy="786542"/>
          </a:xfrm>
          <a:prstGeom prst="rect">
            <a:avLst/>
          </a:prstGeom>
        </p:spPr>
      </p:pic>
      <p:sp>
        <p:nvSpPr>
          <p:cNvPr id="70" name="Plus Sign 69">
            <a:extLst>
              <a:ext uri="{FF2B5EF4-FFF2-40B4-BE49-F238E27FC236}">
                <a16:creationId xmlns:a16="http://schemas.microsoft.com/office/drawing/2014/main" id="{7C6A220A-678E-0F8C-260F-DF206E3B9031}"/>
              </a:ext>
            </a:extLst>
          </p:cNvPr>
          <p:cNvSpPr/>
          <p:nvPr/>
        </p:nvSpPr>
        <p:spPr>
          <a:xfrm>
            <a:off x="9499562" y="2946602"/>
            <a:ext cx="190129" cy="168609"/>
          </a:xfrm>
          <a:prstGeom prst="mathPl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4" name="Picture 73" descr="A green and white file folder with a white paper&#10;&#10;Description automatically generated">
            <a:extLst>
              <a:ext uri="{FF2B5EF4-FFF2-40B4-BE49-F238E27FC236}">
                <a16:creationId xmlns:a16="http://schemas.microsoft.com/office/drawing/2014/main" id="{E9FEEA63-E659-FC87-DF26-D40A6EC0B23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974" y="3155167"/>
            <a:ext cx="728495" cy="728495"/>
          </a:xfrm>
          <a:prstGeom prst="rect">
            <a:avLst/>
          </a:prstGeom>
        </p:spPr>
      </p:pic>
      <p:sp>
        <p:nvSpPr>
          <p:cNvPr id="100" name="Plus Sign 99">
            <a:extLst>
              <a:ext uri="{FF2B5EF4-FFF2-40B4-BE49-F238E27FC236}">
                <a16:creationId xmlns:a16="http://schemas.microsoft.com/office/drawing/2014/main" id="{124C31E7-9231-06F7-E5C4-E82DCDA7238D}"/>
              </a:ext>
            </a:extLst>
          </p:cNvPr>
          <p:cNvSpPr/>
          <p:nvPr/>
        </p:nvSpPr>
        <p:spPr>
          <a:xfrm>
            <a:off x="1699290" y="1160154"/>
            <a:ext cx="460597" cy="404444"/>
          </a:xfrm>
          <a:prstGeom prst="mathPl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16A6AD4-2FA8-65BF-ACCC-7C0EE1EA7EFE}"/>
              </a:ext>
            </a:extLst>
          </p:cNvPr>
          <p:cNvSpPr txBox="1"/>
          <p:nvPr/>
        </p:nvSpPr>
        <p:spPr>
          <a:xfrm>
            <a:off x="139574" y="5776937"/>
            <a:ext cx="3662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LOCAL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9BF2B05-D796-4C1C-BCB4-A1AF76272BCB}"/>
              </a:ext>
            </a:extLst>
          </p:cNvPr>
          <p:cNvSpPr txBox="1"/>
          <p:nvPr/>
        </p:nvSpPr>
        <p:spPr>
          <a:xfrm>
            <a:off x="4149353" y="5772091"/>
            <a:ext cx="3991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CLOUD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2379466F-A567-8EEE-17E7-A5D2706A0893}"/>
              </a:ext>
            </a:extLst>
          </p:cNvPr>
          <p:cNvSpPr txBox="1"/>
          <p:nvPr/>
        </p:nvSpPr>
        <p:spPr>
          <a:xfrm>
            <a:off x="8419301" y="5783225"/>
            <a:ext cx="3538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WEB</a:t>
            </a:r>
          </a:p>
        </p:txBody>
      </p:sp>
      <p:sp>
        <p:nvSpPr>
          <p:cNvPr id="105" name="Arc 104">
            <a:extLst>
              <a:ext uri="{FF2B5EF4-FFF2-40B4-BE49-F238E27FC236}">
                <a16:creationId xmlns:a16="http://schemas.microsoft.com/office/drawing/2014/main" id="{DC22163B-0171-0AA1-6FA4-08F3CA135281}"/>
              </a:ext>
            </a:extLst>
          </p:cNvPr>
          <p:cNvSpPr/>
          <p:nvPr/>
        </p:nvSpPr>
        <p:spPr>
          <a:xfrm rot="16200000">
            <a:off x="5892395" y="3209154"/>
            <a:ext cx="534401" cy="592036"/>
          </a:xfrm>
          <a:prstGeom prst="arc">
            <a:avLst>
              <a:gd name="adj1" fmla="val 18228221"/>
              <a:gd name="adj2" fmla="val 3859861"/>
            </a:avLst>
          </a:prstGeom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Arc 105">
            <a:extLst>
              <a:ext uri="{FF2B5EF4-FFF2-40B4-BE49-F238E27FC236}">
                <a16:creationId xmlns:a16="http://schemas.microsoft.com/office/drawing/2014/main" id="{9655CFF9-FF22-02EF-B0F3-A8E6094EC9C5}"/>
              </a:ext>
            </a:extLst>
          </p:cNvPr>
          <p:cNvSpPr/>
          <p:nvPr/>
        </p:nvSpPr>
        <p:spPr>
          <a:xfrm rot="5199591">
            <a:off x="5903922" y="3172999"/>
            <a:ext cx="534401" cy="592036"/>
          </a:xfrm>
          <a:prstGeom prst="arc">
            <a:avLst>
              <a:gd name="adj1" fmla="val 18228221"/>
              <a:gd name="adj2" fmla="val 3859861"/>
            </a:avLst>
          </a:prstGeom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16A5CF94-40BA-45E1-CBDE-A3511AE90896}"/>
              </a:ext>
            </a:extLst>
          </p:cNvPr>
          <p:cNvSpPr txBox="1"/>
          <p:nvPr/>
        </p:nvSpPr>
        <p:spPr>
          <a:xfrm>
            <a:off x="0" y="156277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badi" panose="020B0604020104020204" pitchFamily="34" charset="0"/>
                <a:cs typeface="Times New Roman" panose="02020603050405020304" pitchFamily="18" charset="0"/>
              </a:rPr>
              <a:t>Flight Price Prediction | Machine Learning Project Architecture| </a:t>
            </a:r>
            <a:r>
              <a:rPr lang="en-US" sz="1600" dirty="0">
                <a:latin typeface="Abadi" panose="020B0604020104020204" pitchFamily="34" charset="0"/>
                <a:cs typeface="Times New Roman" panose="02020603050405020304" pitchFamily="18" charset="0"/>
              </a:rPr>
              <a:t>AWS</a:t>
            </a:r>
            <a:r>
              <a:rPr lang="en-US" dirty="0">
                <a:latin typeface="Abadi" panose="020B0604020104020204" pitchFamily="34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F2E79E11-EBAE-2766-03EF-B4396CE445DE}"/>
              </a:ext>
            </a:extLst>
          </p:cNvPr>
          <p:cNvSpPr txBox="1"/>
          <p:nvPr/>
        </p:nvSpPr>
        <p:spPr>
          <a:xfrm>
            <a:off x="10147918" y="6455220"/>
            <a:ext cx="1635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badi" panose="020B0604020104020204" pitchFamily="34" charset="0"/>
                <a:cs typeface="Times New Roman" panose="02020603050405020304" pitchFamily="18" charset="0"/>
              </a:rPr>
              <a:t>~ Monil Shah</a:t>
            </a:r>
          </a:p>
        </p:txBody>
      </p:sp>
    </p:spTree>
    <p:extLst>
      <p:ext uri="{BB962C8B-B14F-4D97-AF65-F5344CB8AC3E}">
        <p14:creationId xmlns:p14="http://schemas.microsoft.com/office/powerpoint/2010/main" val="2421596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3556</TotalTime>
  <Words>57</Words>
  <Application>Microsoft Office PowerPoint</Application>
  <PresentationFormat>Widescreen</PresentationFormat>
  <Paragraphs>44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Abadi</vt:lpstr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monil shah</dc:creator>
  <cp:lastModifiedBy>monil shah</cp:lastModifiedBy>
  <cp:revision>2</cp:revision>
  <dcterms:created xsi:type="dcterms:W3CDTF">2024-08-19T05:54:42Z</dcterms:created>
  <dcterms:modified xsi:type="dcterms:W3CDTF">2024-08-21T17:11:13Z</dcterms:modified>
</cp:coreProperties>
</file>