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8"/>
  </p:notesMasterIdLst>
  <p:sldIdLst>
    <p:sldId id="256" r:id="rId2"/>
    <p:sldId id="264" r:id="rId3"/>
    <p:sldId id="276" r:id="rId4"/>
    <p:sldId id="275" r:id="rId5"/>
    <p:sldId id="258" r:id="rId6"/>
    <p:sldId id="277" r:id="rId7"/>
    <p:sldId id="278" r:id="rId8"/>
    <p:sldId id="259" r:id="rId9"/>
    <p:sldId id="267" r:id="rId10"/>
    <p:sldId id="268" r:id="rId11"/>
    <p:sldId id="265" r:id="rId12"/>
    <p:sldId id="269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9A8AB-324D-4D06-A063-0B4934D8C1E6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18A49-1BAD-4F45-B303-E5183520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8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18A49-1BAD-4F45-B303-E5183520B8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46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18A49-1BAD-4F45-B303-E5183520B8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18A49-1BAD-4F45-B303-E5183520B8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2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3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87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35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18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9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0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1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7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8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5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1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1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1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4C39-D71E-4ADC-AA7E-191373AE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13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gral_imag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15" y="961292"/>
            <a:ext cx="7315200" cy="1142296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 library for UI/UX testing on Android based </a:t>
            </a:r>
            <a:r>
              <a:rPr lang="en-US" sz="4000" b="1" dirty="0" smtClean="0"/>
              <a:t>smartphones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2064765"/>
            <a:ext cx="4151924" cy="3242830"/>
          </a:xfrm>
        </p:spPr>
        <p:txBody>
          <a:bodyPr>
            <a:normAutofit/>
          </a:bodyPr>
          <a:lstStyle/>
          <a:p>
            <a:r>
              <a:rPr lang="en-AU" sz="2400" b="1" dirty="0" smtClean="0"/>
              <a:t>(Final Year Project 1)</a:t>
            </a:r>
          </a:p>
          <a:p>
            <a:endParaRPr lang="en-AU" sz="2800" b="1" dirty="0"/>
          </a:p>
          <a:p>
            <a:endParaRPr lang="en-AU" sz="2800" b="1" dirty="0" smtClean="0"/>
          </a:p>
          <a:p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726"/>
              </p:ext>
            </p:extLst>
          </p:nvPr>
        </p:nvGraphicFramePr>
        <p:xfrm>
          <a:off x="1100015" y="3141785"/>
          <a:ext cx="640625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6254"/>
              </a:tblGrid>
              <a:tr h="2895599">
                <a:tc>
                  <a:txBody>
                    <a:bodyPr/>
                    <a:lstStyle/>
                    <a:p>
                      <a:r>
                        <a:rPr lang="en-AU" sz="2400" b="1" dirty="0" smtClean="0"/>
                        <a:t>Supervisor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AU" sz="1800" b="0" dirty="0" smtClean="0"/>
                        <a:t>Sir </a:t>
                      </a:r>
                      <a:r>
                        <a:rPr lang="en-AU" sz="1800" b="0" dirty="0" err="1" smtClean="0"/>
                        <a:t>Tehseen</a:t>
                      </a:r>
                      <a:r>
                        <a:rPr lang="en-AU" sz="1800" b="0" baseline="0" dirty="0" smtClean="0"/>
                        <a:t> Khan</a:t>
                      </a:r>
                      <a:endParaRPr lang="en-AU" sz="1800" b="0" dirty="0" smtClean="0"/>
                    </a:p>
                    <a:p>
                      <a:r>
                        <a:rPr lang="en-AU" sz="2400" b="1" dirty="0" err="1" smtClean="0"/>
                        <a:t>Cordinator</a:t>
                      </a:r>
                      <a:r>
                        <a:rPr lang="en-AU" sz="2400" b="1" dirty="0" smtClean="0"/>
                        <a:t>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AU" sz="1800" b="0" dirty="0" err="1" smtClean="0"/>
                        <a:t>Dr.</a:t>
                      </a:r>
                      <a:r>
                        <a:rPr lang="en-AU" sz="1800" b="0" dirty="0" smtClean="0"/>
                        <a:t> Muhammad </a:t>
                      </a:r>
                      <a:r>
                        <a:rPr lang="en-AU" sz="1800" b="0" dirty="0" err="1" smtClean="0"/>
                        <a:t>Nauman</a:t>
                      </a:r>
                      <a:endParaRPr lang="en-AU" sz="1600" b="0" dirty="0" smtClean="0"/>
                    </a:p>
                    <a:p>
                      <a:r>
                        <a:rPr lang="en-AU" sz="2400" b="1" dirty="0" smtClean="0"/>
                        <a:t>Group Members</a:t>
                      </a:r>
                      <a:endParaRPr lang="en-AU" sz="2800" b="1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AU" sz="1800" b="0" dirty="0" err="1" smtClean="0"/>
                        <a:t>Junaid</a:t>
                      </a:r>
                      <a:r>
                        <a:rPr lang="en-AU" sz="1800" b="0" dirty="0" smtClean="0"/>
                        <a:t> Ahmad (p12-6095)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AU" sz="1800" b="0" dirty="0" smtClean="0"/>
                        <a:t>Muhammad Awais Afzal (p12-6029)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AU" sz="1800" b="0" dirty="0" smtClean="0"/>
                        <a:t>Syed </a:t>
                      </a:r>
                      <a:r>
                        <a:rPr lang="en-AU" sz="1800" b="0" dirty="0" err="1" smtClean="0"/>
                        <a:t>Nauyan</a:t>
                      </a:r>
                      <a:r>
                        <a:rPr lang="en-AU" sz="1800" b="0" dirty="0" smtClean="0"/>
                        <a:t> Rashid (p12-6345)</a:t>
                      </a:r>
                      <a:endParaRPr lang="en-US" sz="1800" b="0" dirty="0" smtClean="0"/>
                    </a:p>
                    <a:p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natural choice to make is which programming language the system should be </a:t>
            </a:r>
            <a:r>
              <a:rPr lang="en-US" dirty="0" smtClean="0"/>
              <a:t>implemented </a:t>
            </a:r>
            <a:r>
              <a:rPr lang="en-US" dirty="0"/>
              <a:t>in. </a:t>
            </a:r>
            <a:r>
              <a:rPr lang="en-US" dirty="0" err="1"/>
              <a:t>OpenCV</a:t>
            </a:r>
            <a:r>
              <a:rPr lang="en-US" dirty="0"/>
              <a:t> supports three languages as a default: C, C++ and Python.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</a:p>
          <a:p>
            <a:r>
              <a:rPr lang="en-US" dirty="0" smtClean="0"/>
              <a:t>Android Studio</a:t>
            </a:r>
          </a:p>
          <a:p>
            <a:r>
              <a:rPr lang="en-US" dirty="0" err="1" smtClean="0"/>
              <a:t>OpenCV’s</a:t>
            </a:r>
            <a:r>
              <a:rPr lang="en-US" dirty="0" smtClean="0"/>
              <a:t> port to  Android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026" y="1447800"/>
            <a:ext cx="2001112" cy="46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Gaze Tracking: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49" y="1352282"/>
            <a:ext cx="8858591" cy="5370490"/>
          </a:xfrm>
        </p:spPr>
      </p:pic>
    </p:spTree>
    <p:extLst>
      <p:ext uri="{BB962C8B-B14F-4D97-AF65-F5344CB8AC3E}">
        <p14:creationId xmlns:p14="http://schemas.microsoft.com/office/powerpoint/2010/main" val="10655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38430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System Model Diagram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81441"/>
            <a:ext cx="838199" cy="767687"/>
          </a:xfrm>
        </p:spPr>
        <p:txBody>
          <a:bodyPr/>
          <a:lstStyle/>
          <a:p>
            <a:fld id="{A6CE4C39-D71E-4ADC-AA7E-191373AE991D}" type="slidenum">
              <a:rPr lang="en-US" smtClean="0"/>
              <a:t>14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87" y="1433512"/>
            <a:ext cx="6810114" cy="41957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89" y="1146219"/>
            <a:ext cx="2656111" cy="223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2800" smtClean="0"/>
              <a:t>Questions ? 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2800" dirty="0" smtClean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 smtClean="0"/>
              <a:t>Thank You!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Gaze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Gaze tracking, as the name suggest, is tracking the gaze of a person. Thus, the </a:t>
            </a:r>
            <a:r>
              <a:rPr lang="en-US" dirty="0" smtClean="0"/>
              <a:t>objective of </a:t>
            </a:r>
            <a:r>
              <a:rPr lang="en-US" dirty="0"/>
              <a:t>a gaze tracking system is to track the focus of the user's vision. So it is </a:t>
            </a:r>
            <a:r>
              <a:rPr lang="en-US" dirty="0" smtClean="0"/>
              <a:t>necessary to </a:t>
            </a:r>
            <a:r>
              <a:rPr lang="en-US" dirty="0"/>
              <a:t>be able to track the eye, and possibly other features, in an image.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Facial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face detection is the </a:t>
            </a:r>
            <a:r>
              <a:rPr lang="en-US" dirty="0" smtClean="0"/>
              <a:t>first </a:t>
            </a:r>
            <a:r>
              <a:rPr lang="en-US" dirty="0"/>
              <a:t>step in the implementation of the system. It was </a:t>
            </a:r>
            <a:r>
              <a:rPr lang="en-US" dirty="0" smtClean="0"/>
              <a:t>decided to </a:t>
            </a:r>
            <a:r>
              <a:rPr lang="en-US" dirty="0"/>
              <a:t>use </a:t>
            </a:r>
            <a:r>
              <a:rPr lang="en-US" dirty="0" err="1"/>
              <a:t>Haar</a:t>
            </a:r>
            <a:r>
              <a:rPr lang="en-US" dirty="0"/>
              <a:t> detection for this step. Luckily, </a:t>
            </a:r>
            <a:r>
              <a:rPr lang="en-US" dirty="0" err="1"/>
              <a:t>OpenCV</a:t>
            </a:r>
            <a:r>
              <a:rPr lang="en-US" dirty="0"/>
              <a:t> has </a:t>
            </a:r>
            <a:r>
              <a:rPr lang="en-US" dirty="0" err="1" smtClean="0"/>
              <a:t>pretedened</a:t>
            </a:r>
            <a:r>
              <a:rPr lang="en-US" dirty="0" smtClean="0"/>
              <a:t> </a:t>
            </a:r>
            <a:r>
              <a:rPr lang="en-US" dirty="0" err="1"/>
              <a:t>Haar</a:t>
            </a:r>
            <a:r>
              <a:rPr lang="en-US" dirty="0"/>
              <a:t> </a:t>
            </a:r>
            <a:r>
              <a:rPr lang="en-US" dirty="0" smtClean="0"/>
              <a:t>Classifiers that come </a:t>
            </a:r>
            <a:r>
              <a:rPr lang="en-US" dirty="0"/>
              <a:t>with the installation of the library.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8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496" y="1326524"/>
            <a:ext cx="7946265" cy="492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</a:t>
            </a:r>
            <a:r>
              <a:rPr lang="en-US" dirty="0" smtClean="0"/>
              <a:t>finding </a:t>
            </a:r>
            <a:r>
              <a:rPr lang="en-US" dirty="0"/>
              <a:t>the Eye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</a:t>
            </a:r>
            <a:r>
              <a:rPr lang="en-US" dirty="0" smtClean="0"/>
              <a:t>Classifiers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Using </a:t>
            </a:r>
            <a:r>
              <a:rPr lang="en-US" dirty="0" err="1" smtClean="0"/>
              <a:t>Haar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advantage of a </a:t>
            </a:r>
            <a:r>
              <a:rPr lang="en-US" dirty="0" err="1"/>
              <a:t>Haar</a:t>
            </a:r>
            <a:r>
              <a:rPr lang="en-US" dirty="0"/>
              <a:t>-like feature over most other features is its calculation speed. Due to the use of </a:t>
            </a:r>
            <a:r>
              <a:rPr lang="en-US" b="1" i="1" u="sng" dirty="0">
                <a:hlinkClick r:id="rId2" tooltip="Integral image"/>
              </a:rPr>
              <a:t>integral images</a:t>
            </a:r>
            <a:r>
              <a:rPr lang="en-US" dirty="0"/>
              <a:t>, a </a:t>
            </a:r>
            <a:r>
              <a:rPr lang="en-US" dirty="0" err="1"/>
              <a:t>Haar</a:t>
            </a:r>
            <a:r>
              <a:rPr lang="en-US" dirty="0"/>
              <a:t>-like feature of any size can be calculated in constant time (approximately 60 microprocessor instructions for a 2-rectangle feature).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For Gaze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4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(NN)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562896"/>
            <a:ext cx="8946541" cy="36855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first step of using Neural networks</a:t>
            </a:r>
            <a:r>
              <a:rPr lang="en-US" dirty="0" smtClean="0"/>
              <a:t>, </a:t>
            </a:r>
            <a:r>
              <a:rPr lang="en-US" dirty="0"/>
              <a:t>is Face and Eye detection.</a:t>
            </a:r>
            <a:br>
              <a:rPr lang="en-US" dirty="0"/>
            </a:br>
            <a:r>
              <a:rPr lang="en-US" dirty="0"/>
              <a:t>The eye and face are detected using the intensities of the pixels in a region and then </a:t>
            </a:r>
            <a:r>
              <a:rPr lang="en-US" dirty="0" smtClean="0"/>
              <a:t>each region </a:t>
            </a:r>
            <a:r>
              <a:rPr lang="en-US" dirty="0"/>
              <a:t>is given a score. The scores are then arranged hierarchically and fed to an </a:t>
            </a:r>
            <a:r>
              <a:rPr lang="en-US" dirty="0" err="1" smtClean="0"/>
              <a:t>OpenCV</a:t>
            </a:r>
            <a:r>
              <a:rPr lang="en-US" dirty="0" smtClean="0"/>
              <a:t> library </a:t>
            </a:r>
            <a:r>
              <a:rPr lang="en-US" dirty="0"/>
              <a:t>for detection.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aim of this project is to create a Gaze tracking system using simple techniques, </a:t>
            </a:r>
            <a:r>
              <a:rPr lang="en-US" dirty="0" smtClean="0"/>
              <a:t>a regular </a:t>
            </a:r>
            <a:r>
              <a:rPr lang="en-US" dirty="0"/>
              <a:t>web camera and the Computer Vision library </a:t>
            </a:r>
            <a:r>
              <a:rPr lang="en-US" dirty="0" err="1"/>
              <a:t>OpenCV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4C39-D71E-4ADC-AA7E-191373AE991D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8/27/2015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970</TotalTime>
  <Words>324</Words>
  <Application>Microsoft Office PowerPoint</Application>
  <PresentationFormat>Widescreen</PresentationFormat>
  <Paragraphs>81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Ion</vt:lpstr>
      <vt:lpstr>A library for UI/UX testing on Android based smartphones</vt:lpstr>
      <vt:lpstr>Gaze Tracking</vt:lpstr>
      <vt:lpstr>Facial Detection</vt:lpstr>
      <vt:lpstr>Eye Structure</vt:lpstr>
      <vt:lpstr>Methods of finding the Eye</vt:lpstr>
      <vt:lpstr>Why We Using Haar Classifier</vt:lpstr>
      <vt:lpstr>Method For Gaze Tracking</vt:lpstr>
      <vt:lpstr>Neural Networks (NN) </vt:lpstr>
      <vt:lpstr>Design</vt:lpstr>
      <vt:lpstr>Programming Language</vt:lpstr>
      <vt:lpstr>Tools</vt:lpstr>
      <vt:lpstr>General Algorithm</vt:lpstr>
      <vt:lpstr>Gaze Tracking:</vt:lpstr>
      <vt:lpstr>System Model Diagram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1</dc:title>
  <dc:creator>Awais Afzal</dc:creator>
  <cp:lastModifiedBy>Junaid Ahmad</cp:lastModifiedBy>
  <cp:revision>50</cp:revision>
  <dcterms:created xsi:type="dcterms:W3CDTF">2015-08-19T07:10:12Z</dcterms:created>
  <dcterms:modified xsi:type="dcterms:W3CDTF">2015-09-29T06:02:37Z</dcterms:modified>
</cp:coreProperties>
</file>