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  <p:sldMasterId id="2147483720" r:id="rId5"/>
  </p:sldMasterIdLst>
  <p:sldIdLst>
    <p:sldId id="258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C5A44-C7B7-4FED-8D31-44F7AA972D5B}"/>
              </a:ext>
            </a:extLst>
          </p:cNvPr>
          <p:cNvSpPr txBox="1">
            <a:spLocks noGrp="1"/>
          </p:cNvSpPr>
          <p:nvPr>
            <p:ph idx="10"/>
          </p:nvPr>
        </p:nvSpPr>
        <p:spPr>
          <a:xfrm>
            <a:off x="892367" y="1454228"/>
            <a:ext cx="10443990" cy="47152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7486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o slide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E8BF8CA-4A44-4135-952A-E9AB20633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1AF6CE4F-7675-4190-BC14-0C28FF535184}"/>
              </a:ext>
            </a:extLst>
          </p:cNvPr>
          <p:cNvSpPr/>
          <p:nvPr userDrawn="1"/>
        </p:nvSpPr>
        <p:spPr>
          <a:xfrm>
            <a:off x="0" y="-1"/>
            <a:ext cx="8593157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70916-01F6-47B9-88B5-1EC75AF681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038" y="985653"/>
            <a:ext cx="7659343" cy="47871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177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C5A44-C7B7-4FED-8D31-44F7AA972D5B}"/>
              </a:ext>
            </a:extLst>
          </p:cNvPr>
          <p:cNvSpPr txBox="1">
            <a:spLocks noGrp="1"/>
          </p:cNvSpPr>
          <p:nvPr>
            <p:ph idx="10"/>
          </p:nvPr>
        </p:nvSpPr>
        <p:spPr>
          <a:xfrm>
            <a:off x="892367" y="1454228"/>
            <a:ext cx="10443990" cy="471521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8859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170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053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EC0FE-85B5-4880-62EF-A8545783B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1">
            <a:extLst>
              <a:ext uri="{FF2B5EF4-FFF2-40B4-BE49-F238E27FC236}">
                <a16:creationId xmlns:a16="http://schemas.microsoft.com/office/drawing/2014/main" id="{76B681DA-5FA1-9DF4-5B79-520AB1970E5B}"/>
              </a:ext>
            </a:extLst>
          </p:cNvPr>
          <p:cNvSpPr txBox="1">
            <a:spLocks/>
          </p:cNvSpPr>
          <p:nvPr/>
        </p:nvSpPr>
        <p:spPr>
          <a:xfrm>
            <a:off x="866574" y="1346887"/>
            <a:ext cx="2445319" cy="24717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>
                <a:solidFill>
                  <a:schemeClr val="accent1"/>
                </a:solidFill>
                <a:latin typeface="+mj-lt"/>
              </a:rPr>
              <a:t>Technieken (AI):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Neural</a:t>
            </a:r>
            <a:r>
              <a:rPr lang="nl-NL" dirty="0"/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Tensorflow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Pyplot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Confidence</a:t>
            </a:r>
            <a:r>
              <a:rPr lang="nl-NL" dirty="0"/>
              <a:t>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AUROC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Seaborn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Numpy</a:t>
            </a:r>
            <a:endParaRPr lang="nl-NL" dirty="0"/>
          </a:p>
        </p:txBody>
      </p:sp>
      <p:sp>
        <p:nvSpPr>
          <p:cNvPr id="10" name="Tijdelijke aanduiding voor inhoud 1">
            <a:extLst>
              <a:ext uri="{FF2B5EF4-FFF2-40B4-BE49-F238E27FC236}">
                <a16:creationId xmlns:a16="http://schemas.microsoft.com/office/drawing/2014/main" id="{56A89B94-2856-11A3-27F9-791C8A198FA5}"/>
              </a:ext>
            </a:extLst>
          </p:cNvPr>
          <p:cNvSpPr txBox="1">
            <a:spLocks/>
          </p:cNvSpPr>
          <p:nvPr/>
        </p:nvSpPr>
        <p:spPr>
          <a:xfrm>
            <a:off x="866574" y="3818616"/>
            <a:ext cx="6353210" cy="216076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>
                <a:solidFill>
                  <a:schemeClr val="accent1"/>
                </a:solidFill>
                <a:latin typeface="+mj-lt"/>
              </a:rPr>
              <a:t>Uitdagingen: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Het optimale aantal neuronen vinden, we zijn begonnen met te veel neuronen waardoor de resultaten erg eentonig waren en er weinig uit te concluderen was.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Het vinden van de juiste manier om de resultaten te laten zien (Matrix, plots,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De cache van Google Colab kon soms de resultaten beïnvloeden waardoor er meerdere keren hetzelfde getest moest worden.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82C2B2D-7DA9-547B-FFEA-7CB8585F1A63}"/>
              </a:ext>
            </a:extLst>
          </p:cNvPr>
          <p:cNvSpPr txBox="1">
            <a:spLocks/>
          </p:cNvSpPr>
          <p:nvPr/>
        </p:nvSpPr>
        <p:spPr>
          <a:xfrm>
            <a:off x="3511299" y="693886"/>
            <a:ext cx="4930863" cy="587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solidFill>
                  <a:srgbClr val="C00000"/>
                </a:solidFill>
              </a:rPr>
              <a:t>Classificaties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F99017-51E7-9FAC-B768-3288B0D23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710" y="1753355"/>
            <a:ext cx="2857499" cy="1709737"/>
          </a:xfrm>
          <a:prstGeom prst="rect">
            <a:avLst/>
          </a:prstGeom>
        </p:spPr>
      </p:pic>
      <p:pic>
        <p:nvPicPr>
          <p:cNvPr id="1030" name="Picture 6" descr="Visualization">
            <a:extLst>
              <a:ext uri="{FF2B5EF4-FFF2-40B4-BE49-F238E27FC236}">
                <a16:creationId xmlns:a16="http://schemas.microsoft.com/office/drawing/2014/main" id="{5A0BAD1B-F742-F7C6-F61D-6B615AA6B0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7" t="10335" r="8213" b="6220"/>
          <a:stretch>
            <a:fillRect/>
          </a:stretch>
        </p:blipFill>
        <p:spPr bwMode="auto">
          <a:xfrm>
            <a:off x="7299114" y="1589066"/>
            <a:ext cx="4026312" cy="413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82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0150E-FFCE-183E-CA89-07013F678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1">
            <a:extLst>
              <a:ext uri="{FF2B5EF4-FFF2-40B4-BE49-F238E27FC236}">
                <a16:creationId xmlns:a16="http://schemas.microsoft.com/office/drawing/2014/main" id="{CE5554A8-27CA-DDAA-28AE-6EC9AF2415C0}"/>
              </a:ext>
            </a:extLst>
          </p:cNvPr>
          <p:cNvSpPr txBox="1">
            <a:spLocks/>
          </p:cNvSpPr>
          <p:nvPr/>
        </p:nvSpPr>
        <p:spPr>
          <a:xfrm>
            <a:off x="696906" y="1807166"/>
            <a:ext cx="5565174" cy="206534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>
                <a:solidFill>
                  <a:schemeClr val="accent1"/>
                </a:solidFill>
                <a:latin typeface="+mj-lt"/>
              </a:rPr>
              <a:t>Resultaten: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Het model bereikt een hoge nauwkeurigheid in het herkennen van handgeschreven cijfers (0 t/m 9), met vertrouwen scores variërend van 0.8289 tot 0.9785.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De confusion matrix toont sterke prestaties, met een piek van 1103 correcte voorspellingen voor cijfer 1 en 924 voor cijfer 7, wat wijst op een betrouwbare classificatie.</a:t>
            </a:r>
          </a:p>
        </p:txBody>
      </p:sp>
      <p:pic>
        <p:nvPicPr>
          <p:cNvPr id="5" name="Afbeelding 18" descr="Afbeelding met tekst, Lettertype, schermopname, nummer&#10;&#10;Automatisch gegenereerde beschrijving">
            <a:extLst>
              <a:ext uri="{FF2B5EF4-FFF2-40B4-BE49-F238E27FC236}">
                <a16:creationId xmlns:a16="http://schemas.microsoft.com/office/drawing/2014/main" id="{ED598FBD-0D60-B5D7-98DE-151FE4AFA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07" y="3872515"/>
            <a:ext cx="4376126" cy="1038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Afbeelding 19" descr="Afbeelding met tekst, schermopname, diagram, plein&#10;&#10;Automatisch gegenereerde beschrijving">
            <a:extLst>
              <a:ext uri="{FF2B5EF4-FFF2-40B4-BE49-F238E27FC236}">
                <a16:creationId xmlns:a16="http://schemas.microsoft.com/office/drawing/2014/main" id="{029A6368-0601-6A3C-95BB-9ED3A767D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384" y="1548591"/>
            <a:ext cx="4764744" cy="41919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CB8E7F61-7A32-1D02-0AB5-FF78AB183BFB}"/>
              </a:ext>
            </a:extLst>
          </p:cNvPr>
          <p:cNvSpPr txBox="1">
            <a:spLocks/>
          </p:cNvSpPr>
          <p:nvPr/>
        </p:nvSpPr>
        <p:spPr>
          <a:xfrm>
            <a:off x="3479493" y="631861"/>
            <a:ext cx="4930863" cy="587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solidFill>
                  <a:srgbClr val="C00000"/>
                </a:solidFill>
              </a:rPr>
              <a:t>Classificatie</a:t>
            </a:r>
            <a:r>
              <a:rPr lang="en-US" sz="2800" dirty="0">
                <a:solidFill>
                  <a:srgbClr val="C00000"/>
                </a:solidFill>
              </a:rPr>
              <a:t> (0 t/m 9)</a:t>
            </a:r>
          </a:p>
        </p:txBody>
      </p:sp>
    </p:spTree>
    <p:extLst>
      <p:ext uri="{BB962C8B-B14F-4D97-AF65-F5344CB8AC3E}">
        <p14:creationId xmlns:p14="http://schemas.microsoft.com/office/powerpoint/2010/main" val="415657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5" descr="Afbeelding met lijn, tekst, diagram, Perceel&#10;&#10;Automatisch gegenereerde beschrijving">
            <a:extLst>
              <a:ext uri="{FF2B5EF4-FFF2-40B4-BE49-F238E27FC236}">
                <a16:creationId xmlns:a16="http://schemas.microsoft.com/office/drawing/2014/main" id="{F7B2D15B-537D-727A-2962-75D75B05A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049" y="3604154"/>
            <a:ext cx="6380172" cy="2373656"/>
          </a:xfrm>
          <a:prstGeom prst="rect">
            <a:avLst/>
          </a:prstGeom>
        </p:spPr>
      </p:pic>
      <p:pic>
        <p:nvPicPr>
          <p:cNvPr id="4" name="Afbeelding 13" descr="Afbeelding met Aardplant, tekst, groente, plant&#10;&#10;Automatisch gegenereerde beschrijving">
            <a:extLst>
              <a:ext uri="{FF2B5EF4-FFF2-40B4-BE49-F238E27FC236}">
                <a16:creationId xmlns:a16="http://schemas.microsoft.com/office/drawing/2014/main" id="{FE166784-510F-9AD7-C81A-1A22B9B64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068" y="1477532"/>
            <a:ext cx="5295900" cy="1366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14" descr="Afbeelding met tekst, schermopname, Rechthoek, diagram&#10;&#10;Automatisch gegenereerde beschrijving">
            <a:extLst>
              <a:ext uri="{FF2B5EF4-FFF2-40B4-BE49-F238E27FC236}">
                <a16:creationId xmlns:a16="http://schemas.microsoft.com/office/drawing/2014/main" id="{5AC93189-AC1E-8154-442C-1BCEDBFEA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681" y="2822748"/>
            <a:ext cx="3777340" cy="3393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Afbeelding 1">
            <a:extLst>
              <a:ext uri="{FF2B5EF4-FFF2-40B4-BE49-F238E27FC236}">
                <a16:creationId xmlns:a16="http://schemas.microsoft.com/office/drawing/2014/main" id="{179EA883-EB9C-863A-6C3C-43524E0E1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533" y="1188497"/>
            <a:ext cx="5258435" cy="171450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B40B647E-A44B-C9CF-5914-76CDB2610579}"/>
              </a:ext>
            </a:extLst>
          </p:cNvPr>
          <p:cNvSpPr txBox="1">
            <a:spLocks/>
          </p:cNvSpPr>
          <p:nvPr/>
        </p:nvSpPr>
        <p:spPr>
          <a:xfrm>
            <a:off x="3406058" y="509676"/>
            <a:ext cx="4930863" cy="587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solidFill>
                  <a:srgbClr val="C00000"/>
                </a:solidFill>
              </a:rPr>
              <a:t>Classificatie</a:t>
            </a:r>
            <a:r>
              <a:rPr lang="en-US" sz="2800" dirty="0">
                <a:solidFill>
                  <a:srgbClr val="C00000"/>
                </a:solidFill>
              </a:rPr>
              <a:t> (Beans)</a:t>
            </a:r>
          </a:p>
        </p:txBody>
      </p:sp>
      <p:sp>
        <p:nvSpPr>
          <p:cNvPr id="12" name="Tijdelijke aanduiding voor inhoud 1">
            <a:extLst>
              <a:ext uri="{FF2B5EF4-FFF2-40B4-BE49-F238E27FC236}">
                <a16:creationId xmlns:a16="http://schemas.microsoft.com/office/drawing/2014/main" id="{263D751C-6006-8DE8-4956-D42FBA8E30DA}"/>
              </a:ext>
            </a:extLst>
          </p:cNvPr>
          <p:cNvSpPr txBox="1">
            <a:spLocks/>
          </p:cNvSpPr>
          <p:nvPr/>
        </p:nvSpPr>
        <p:spPr>
          <a:xfrm>
            <a:off x="782049" y="1363651"/>
            <a:ext cx="5248019" cy="206534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>
                <a:solidFill>
                  <a:schemeClr val="accent1"/>
                </a:solidFill>
                <a:latin typeface="+mj-lt"/>
              </a:rPr>
              <a:t>Resultaten: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Het classificatiemodel voor bonen bereikt een nauwkeurigheid van 0.7500 na 35 epochs, met een confusion matrix die 40 correcte voorspellingen voor angular leaf spot en 36 voor healthy bonen aantoont.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Training- en validatielijnen tonen een consistente afname van verlies en toename van nauwkeurigheid, wat de robuustheid van het model bevestigt.</a:t>
            </a:r>
          </a:p>
        </p:txBody>
      </p:sp>
    </p:spTree>
    <p:extLst>
      <p:ext uri="{BB962C8B-B14F-4D97-AF65-F5344CB8AC3E}">
        <p14:creationId xmlns:p14="http://schemas.microsoft.com/office/powerpoint/2010/main" val="2116301184"/>
      </p:ext>
    </p:extLst>
  </p:cSld>
  <p:clrMapOvr>
    <a:masterClrMapping/>
  </p:clrMapOvr>
</p:sld>
</file>

<file path=ppt/theme/theme1.xml><?xml version="1.0" encoding="utf-8"?>
<a:theme xmlns:a="http://schemas.openxmlformats.org/drawingml/2006/main" name="Tekst en figuren">
  <a:themeElements>
    <a:clrScheme name="Avans Hogeschool">
      <a:dk1>
        <a:srgbClr val="FFFFFF"/>
      </a:dk1>
      <a:lt1>
        <a:srgbClr val="151515"/>
      </a:lt1>
      <a:dk2>
        <a:srgbClr val="D8D8D8"/>
      </a:dk2>
      <a:lt2>
        <a:srgbClr val="A5A5A5"/>
      </a:lt2>
      <a:accent1>
        <a:srgbClr val="C6002A"/>
      </a:accent1>
      <a:accent2>
        <a:srgbClr val="2A8BBF"/>
      </a:accent2>
      <a:accent3>
        <a:srgbClr val="009497"/>
      </a:accent3>
      <a:accent4>
        <a:srgbClr val="8F9C1B"/>
      </a:accent4>
      <a:accent5>
        <a:srgbClr val="BD4A91"/>
      </a:accent5>
      <a:accent6>
        <a:srgbClr val="F08830"/>
      </a:accent6>
      <a:hlink>
        <a:srgbClr val="C6002A"/>
      </a:hlink>
      <a:folHlink>
        <a:srgbClr val="C6002A"/>
      </a:folHlink>
    </a:clrScheme>
    <a:fontScheme name="Avans Hogeschoo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0808A0A1-662F-494C-BF0B-C7E20D199D5C}" vid="{CEE3924D-791B-4911-9311-82025810E4B7}"/>
    </a:ext>
  </a:extLst>
</a:theme>
</file>

<file path=ppt/theme/theme2.xml><?xml version="1.0" encoding="utf-8"?>
<a:theme xmlns:a="http://schemas.openxmlformats.org/drawingml/2006/main" name="Blanco slide">
  <a:themeElements>
    <a:clrScheme name="Avans Hogeschool">
      <a:dk1>
        <a:srgbClr val="FFFFFF"/>
      </a:dk1>
      <a:lt1>
        <a:srgbClr val="151515"/>
      </a:lt1>
      <a:dk2>
        <a:srgbClr val="D8D8D8"/>
      </a:dk2>
      <a:lt2>
        <a:srgbClr val="A5A5A5"/>
      </a:lt2>
      <a:accent1>
        <a:srgbClr val="C6002A"/>
      </a:accent1>
      <a:accent2>
        <a:srgbClr val="2A8BBF"/>
      </a:accent2>
      <a:accent3>
        <a:srgbClr val="009497"/>
      </a:accent3>
      <a:accent4>
        <a:srgbClr val="8F9C1B"/>
      </a:accent4>
      <a:accent5>
        <a:srgbClr val="BD4A91"/>
      </a:accent5>
      <a:accent6>
        <a:srgbClr val="F08830"/>
      </a:accent6>
      <a:hlink>
        <a:srgbClr val="C6002A"/>
      </a:hlink>
      <a:folHlink>
        <a:srgbClr val="C6002A"/>
      </a:folHlink>
    </a:clrScheme>
    <a:fontScheme name="Avans Hogeschoo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0808A0A1-662F-494C-BF0B-C7E20D199D5C}" vid="{4F9CDC23-C111-4912-823C-B813AB148F7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02dd306-def0-4b33-b6b0-76973e5a63b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CD3604C5F9D4988FE6E02D5DDE1BD" ma:contentTypeVersion="14" ma:contentTypeDescription="Create a new document." ma:contentTypeScope="" ma:versionID="f7275a6f49c64d1cf1b2c48012f70791">
  <xsd:schema xmlns:xsd="http://www.w3.org/2001/XMLSchema" xmlns:xs="http://www.w3.org/2001/XMLSchema" xmlns:p="http://schemas.microsoft.com/office/2006/metadata/properties" xmlns:ns3="202dd306-def0-4b33-b6b0-76973e5a63bb" xmlns:ns4="2d294e32-14cf-4f68-9a3e-17d2d2eb4643" targetNamespace="http://schemas.microsoft.com/office/2006/metadata/properties" ma:root="true" ma:fieldsID="f74b1a1089be9d2b836b6878c9bab082" ns3:_="" ns4:_="">
    <xsd:import namespace="202dd306-def0-4b33-b6b0-76973e5a63bb"/>
    <xsd:import namespace="2d294e32-14cf-4f68-9a3e-17d2d2eb46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dd306-def0-4b33-b6b0-76973e5a63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294e32-14cf-4f68-9a3e-17d2d2eb464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926128-5816-4FEE-9E96-1F6BAC84DAA4}">
  <ds:schemaRefs>
    <ds:schemaRef ds:uri="http://purl.org/dc/elements/1.1/"/>
    <ds:schemaRef ds:uri="http://purl.org/dc/dcmitype/"/>
    <ds:schemaRef ds:uri="2d294e32-14cf-4f68-9a3e-17d2d2eb4643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202dd306-def0-4b33-b6b0-76973e5a63b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532D377-C0CD-4FD1-8455-61BAEE8FEB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2dd306-def0-4b33-b6b0-76973e5a63bb"/>
    <ds:schemaRef ds:uri="2d294e32-14cf-4f68-9a3e-17d2d2eb46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A0DF4B-5BF3-4EC0-A571-05E60EB728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209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Tekst en figuren</vt:lpstr>
      <vt:lpstr>Blanco slide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Remo van der Heiden</dc:creator>
  <cp:lastModifiedBy>Junhao Chen</cp:lastModifiedBy>
  <cp:revision>63</cp:revision>
  <dcterms:created xsi:type="dcterms:W3CDTF">2021-04-15T10:07:48Z</dcterms:created>
  <dcterms:modified xsi:type="dcterms:W3CDTF">2025-08-08T13:46:09Z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0x010100DD1CD3604C5F9D4988FE6E02D5DDE1BD</vt:lpwstr>
  </property>
</Properties>
</file>