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28" r:id="rId2"/>
    <p:sldId id="257" r:id="rId3"/>
    <p:sldId id="275" r:id="rId4"/>
    <p:sldId id="256" r:id="rId5"/>
    <p:sldId id="32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4" r:id="rId33"/>
    <p:sldId id="305" r:id="rId34"/>
    <p:sldId id="309" r:id="rId35"/>
    <p:sldId id="330" r:id="rId36"/>
    <p:sldId id="310" r:id="rId37"/>
    <p:sldId id="311" r:id="rId38"/>
    <p:sldId id="312" r:id="rId39"/>
    <p:sldId id="313" r:id="rId40"/>
    <p:sldId id="315" r:id="rId41"/>
    <p:sldId id="314" r:id="rId42"/>
    <p:sldId id="316" r:id="rId43"/>
    <p:sldId id="317" r:id="rId44"/>
    <p:sldId id="318" r:id="rId45"/>
    <p:sldId id="319" r:id="rId46"/>
    <p:sldId id="320" r:id="rId47"/>
    <p:sldId id="331" r:id="rId48"/>
    <p:sldId id="321" r:id="rId49"/>
    <p:sldId id="323" r:id="rId50"/>
    <p:sldId id="324" r:id="rId51"/>
    <p:sldId id="325" r:id="rId52"/>
    <p:sldId id="326" r:id="rId53"/>
    <p:sldId id="327" r:id="rId54"/>
  </p:sldIdLst>
  <p:sldSz cx="6858000" cy="9906000" type="A4"/>
  <p:notesSz cx="9866313" cy="6735763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FB6"/>
    <a:srgbClr val="0788DF"/>
    <a:srgbClr val="079CDF"/>
    <a:srgbClr val="3F06E0"/>
    <a:srgbClr val="0083E6"/>
    <a:srgbClr val="29A3FF"/>
    <a:srgbClr val="F0EEE4"/>
    <a:srgbClr val="E9E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92630" autoAdjust="0"/>
  </p:normalViewPr>
  <p:slideViewPr>
    <p:cSldViewPr snapToObjects="1">
      <p:cViewPr>
        <p:scale>
          <a:sx n="90" d="100"/>
          <a:sy n="90" d="100"/>
        </p:scale>
        <p:origin x="-1152" y="151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1021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9" Type="http://schemas.openxmlformats.org/officeDocument/2006/relationships/slide" Target="slides/slide42.xml"/><Relationship Id="rId21" Type="http://schemas.openxmlformats.org/officeDocument/2006/relationships/slide" Target="slides/slide24.xml"/><Relationship Id="rId34" Type="http://schemas.openxmlformats.org/officeDocument/2006/relationships/slide" Target="slides/slide37.xml"/><Relationship Id="rId42" Type="http://schemas.openxmlformats.org/officeDocument/2006/relationships/slide" Target="slides/slide45.xml"/><Relationship Id="rId47" Type="http://schemas.openxmlformats.org/officeDocument/2006/relationships/slide" Target="slides/slide50.xml"/><Relationship Id="rId50" Type="http://schemas.openxmlformats.org/officeDocument/2006/relationships/slide" Target="slides/slide53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6" Type="http://schemas.openxmlformats.org/officeDocument/2006/relationships/slide" Target="slides/slide19.xml"/><Relationship Id="rId29" Type="http://schemas.openxmlformats.org/officeDocument/2006/relationships/slide" Target="slides/slide32.xml"/><Relationship Id="rId11" Type="http://schemas.openxmlformats.org/officeDocument/2006/relationships/slide" Target="slides/slide14.xml"/><Relationship Id="rId24" Type="http://schemas.openxmlformats.org/officeDocument/2006/relationships/slide" Target="slides/slide27.xml"/><Relationship Id="rId32" Type="http://schemas.openxmlformats.org/officeDocument/2006/relationships/slide" Target="slides/slide35.xml"/><Relationship Id="rId37" Type="http://schemas.openxmlformats.org/officeDocument/2006/relationships/slide" Target="slides/slide40.xml"/><Relationship Id="rId40" Type="http://schemas.openxmlformats.org/officeDocument/2006/relationships/slide" Target="slides/slide43.xml"/><Relationship Id="rId45" Type="http://schemas.openxmlformats.org/officeDocument/2006/relationships/slide" Target="slides/slide48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1.xml"/><Relationship Id="rId36" Type="http://schemas.openxmlformats.org/officeDocument/2006/relationships/slide" Target="slides/slide39.xml"/><Relationship Id="rId49" Type="http://schemas.openxmlformats.org/officeDocument/2006/relationships/slide" Target="slides/slide52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31" Type="http://schemas.openxmlformats.org/officeDocument/2006/relationships/slide" Target="slides/slide34.xml"/><Relationship Id="rId44" Type="http://schemas.openxmlformats.org/officeDocument/2006/relationships/slide" Target="slides/slide47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0.xml"/><Relationship Id="rId30" Type="http://schemas.openxmlformats.org/officeDocument/2006/relationships/slide" Target="slides/slide33.xml"/><Relationship Id="rId35" Type="http://schemas.openxmlformats.org/officeDocument/2006/relationships/slide" Target="slides/slide38.xml"/><Relationship Id="rId43" Type="http://schemas.openxmlformats.org/officeDocument/2006/relationships/slide" Target="slides/slide46.xml"/><Relationship Id="rId48" Type="http://schemas.openxmlformats.org/officeDocument/2006/relationships/slide" Target="slides/slide51.xml"/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33" Type="http://schemas.openxmlformats.org/officeDocument/2006/relationships/slide" Target="slides/slide36.xml"/><Relationship Id="rId38" Type="http://schemas.openxmlformats.org/officeDocument/2006/relationships/slide" Target="slides/slide41.xml"/><Relationship Id="rId46" Type="http://schemas.openxmlformats.org/officeDocument/2006/relationships/slide" Target="slides/slide49.xml"/><Relationship Id="rId20" Type="http://schemas.openxmlformats.org/officeDocument/2006/relationships/slide" Target="slides/slide23.xml"/><Relationship Id="rId41" Type="http://schemas.openxmlformats.org/officeDocument/2006/relationships/slide" Target="slides/slide44.xml"/><Relationship Id="rId1" Type="http://schemas.openxmlformats.org/officeDocument/2006/relationships/slide" Target="slides/slide4.xml"/><Relationship Id="rId6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937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5587790" y="0"/>
            <a:ext cx="4276936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C5E73A0-CE93-4005-A7A8-139C45DD1190}" type="datetimeFigureOut">
              <a:rPr lang="ja-JP" altLang="en-US"/>
              <a:pPr>
                <a:defRPr/>
              </a:pPr>
              <a:t>2011/1/12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6397625"/>
            <a:ext cx="4276937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5587790" y="6397625"/>
            <a:ext cx="4276936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D258E42-3F15-44D7-A0B8-8BFED310853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9351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937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587790" y="0"/>
            <a:ext cx="4276936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F92117C-87FA-41BC-96CD-5D98B4549EAA}" type="datetimeFigureOut">
              <a:rPr lang="ja-JP" altLang="en-US"/>
              <a:pPr>
                <a:defRPr/>
              </a:pPr>
              <a:t>2011/1/12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4057650" y="504825"/>
            <a:ext cx="17510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85521" y="3198814"/>
            <a:ext cx="7895271" cy="303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397625"/>
            <a:ext cx="4276937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587790" y="6397625"/>
            <a:ext cx="4276936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C56B86E-49C4-4298-9B6F-DF9E6130CE6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64560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7173" name="スライド番号プレースホルダ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E2C509-CAB9-4AE2-84C7-13FA07DBA617}" type="slidenum">
              <a:rPr lang="ja-JP" altLang="en-US" smtClean="0">
                <a:latin typeface="Arial" pitchFamily="34" charset="0"/>
                <a:ea typeface="ＭＳ Ｐゴシック" pitchFamily="50" charset="-128"/>
              </a:rPr>
              <a:pPr/>
              <a:t>1</a:t>
            </a:fld>
            <a:endParaRPr lang="ja-JP" altLang="en-US" smtClean="0"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10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11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12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13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14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15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16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17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18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19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56B86E-49C4-4298-9B6F-DF9E6130CE6A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20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21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22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23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24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25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26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27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28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29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56B86E-49C4-4298-9B6F-DF9E6130CE6A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30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31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32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33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34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35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36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37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38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71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02968A-1448-488B-A375-09FEAFA76D3A}" type="slidenum">
              <a:rPr lang="ja-JP" altLang="en-US" smtClean="0"/>
              <a:pPr/>
              <a:t>39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71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02968A-1448-488B-A375-09FEAFA76D3A}" type="slidenum">
              <a:rPr lang="ja-JP" altLang="en-US" smtClean="0"/>
              <a:pPr/>
              <a:t>4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40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41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42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43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44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45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46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47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48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49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71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02968A-1448-488B-A375-09FEAFA76D3A}" type="slidenum">
              <a:rPr lang="ja-JP" altLang="en-US" smtClean="0"/>
              <a:pPr/>
              <a:t>5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50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51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52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53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6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7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8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9</a:t>
            </a:fld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 rot="5400000">
            <a:off x="1143000" y="2987676"/>
            <a:ext cx="4429125" cy="3359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altLang="ja-JP" sz="3000" dirty="0"/>
          </a:p>
          <a:p>
            <a:pPr algn="ctr">
              <a:defRPr/>
            </a:pPr>
            <a:endParaRPr lang="en-US" altLang="ja-JP" sz="3000" dirty="0"/>
          </a:p>
          <a:p>
            <a:pPr algn="ctr">
              <a:defRPr/>
            </a:pPr>
            <a:r>
              <a:rPr lang="en-US" altLang="ja-JP" sz="3000" dirty="0"/>
              <a:t>Web</a:t>
            </a:r>
            <a:r>
              <a:rPr lang="ja-JP" altLang="en-US" sz="3000" dirty="0"/>
              <a:t>レコードショップ</a:t>
            </a:r>
            <a:endParaRPr lang="en-US" altLang="ja-JP" sz="3000" dirty="0"/>
          </a:p>
          <a:p>
            <a:pPr algn="ctr">
              <a:defRPr/>
            </a:pPr>
            <a:r>
              <a:rPr lang="ja-JP" altLang="en-US" sz="3000" dirty="0"/>
              <a:t>画面設計書</a:t>
            </a:r>
            <a:endParaRPr lang="en-US" altLang="ja-JP" sz="3000" dirty="0"/>
          </a:p>
          <a:p>
            <a:pPr algn="ctr">
              <a:defRPr/>
            </a:pPr>
            <a:r>
              <a:rPr lang="en-US" altLang="ja-JP" sz="3000" dirty="0" err="1"/>
              <a:t>Ver</a:t>
            </a:r>
            <a:r>
              <a:rPr lang="en-US" altLang="ja-JP" sz="3000" dirty="0"/>
              <a:t> </a:t>
            </a:r>
            <a:r>
              <a:rPr lang="en-US" altLang="ja-JP" sz="3000" dirty="0" smtClean="0"/>
              <a:t>:2.0</a:t>
            </a:r>
            <a:endParaRPr lang="en-US" altLang="ja-JP" sz="3000" dirty="0"/>
          </a:p>
          <a:p>
            <a:pPr algn="ctr">
              <a:defRPr/>
            </a:pPr>
            <a:r>
              <a:rPr lang="ja-JP" altLang="en-US" sz="3000" dirty="0"/>
              <a:t>古舘昌伸</a:t>
            </a:r>
            <a:endParaRPr lang="en-US" altLang="ja-JP" sz="3000" dirty="0"/>
          </a:p>
          <a:p>
            <a:pPr algn="ctr">
              <a:defRPr/>
            </a:pPr>
            <a:r>
              <a:rPr lang="en-US" altLang="ja-JP" sz="3000" dirty="0"/>
              <a:t>0312009140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M.5.2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管理者登録確認画面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・管理者登録画面から遷移</a:t>
                      </a:r>
                      <a:endParaRPr kumimoji="1" lang="en-US" altLang="ja-JP" sz="900" dirty="0" smtClean="0"/>
                    </a:p>
                    <a:p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・管理者名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・権限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・登録ボタン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・前画面へ戻るボタン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4" name="テキスト ボックス 45"/>
          <p:cNvSpPr txBox="1">
            <a:spLocks noChangeArrowheads="1"/>
          </p:cNvSpPr>
          <p:nvPr/>
        </p:nvSpPr>
        <p:spPr bwMode="auto">
          <a:xfrm>
            <a:off x="2071677" y="5953132"/>
            <a:ext cx="273844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管理者名：            管理者名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   パスワードは表示されません。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権限：                管理者管理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315891" y="7191933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登録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192411" y="7191933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入力画面へ戻る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1892853" y="5507901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以下の内容で登録してよろしいですか？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M.5.3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管理者登録完了画面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・管理者登録確認画面から遷移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・管理者名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・権限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・入力画面へ戻るボタン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4" name="テキスト ボックス 45"/>
          <p:cNvSpPr txBox="1">
            <a:spLocks noChangeArrowheads="1"/>
          </p:cNvSpPr>
          <p:nvPr/>
        </p:nvSpPr>
        <p:spPr bwMode="auto">
          <a:xfrm>
            <a:off x="2071677" y="5953132"/>
            <a:ext cx="273844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管理者名：            管理者名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   パスワードは表示されません。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権限：                管理者管理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1857364" y="7191933"/>
            <a:ext cx="107156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192411" y="7191933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入力画面へ戻る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2191304" y="5507901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以下の内容で登録しました。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M.6.1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管理者詳細画面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・管理者管理メニューのリンクから遷移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・管理者名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・権限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・編集画面に行くボタン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4" name="テキスト ボックス 45"/>
          <p:cNvSpPr txBox="1">
            <a:spLocks noChangeArrowheads="1"/>
          </p:cNvSpPr>
          <p:nvPr/>
        </p:nvSpPr>
        <p:spPr bwMode="auto">
          <a:xfrm>
            <a:off x="2071677" y="5953132"/>
            <a:ext cx="273844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管理者名：            管理者名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   パスワードは表示されません。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権限：                管理者管理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222847" y="7191933"/>
            <a:ext cx="107156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744859" y="7191933"/>
            <a:ext cx="522341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編集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M.7.1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管理者編集画面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・管理者管理メニューのリンクから遷移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・管理者名入力フォーム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・権限選択フォーム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・確認ボタン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・リセットボタン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正方形/長方形 65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67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68" name="テキスト ボックス 45"/>
          <p:cNvSpPr txBox="1">
            <a:spLocks noChangeArrowheads="1"/>
          </p:cNvSpPr>
          <p:nvPr/>
        </p:nvSpPr>
        <p:spPr bwMode="auto">
          <a:xfrm>
            <a:off x="1571612" y="5953132"/>
            <a:ext cx="14819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管理者名：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権限：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</p:txBody>
      </p:sp>
      <p:grpSp>
        <p:nvGrpSpPr>
          <p:cNvPr id="69" name="Group 123"/>
          <p:cNvGrpSpPr>
            <a:grpSpLocks/>
          </p:cNvGrpSpPr>
          <p:nvPr/>
        </p:nvGrpSpPr>
        <p:grpSpPr bwMode="auto">
          <a:xfrm>
            <a:off x="2873742" y="6681510"/>
            <a:ext cx="1044577" cy="254011"/>
            <a:chOff x="1214414" y="4286247"/>
            <a:chExt cx="1302441" cy="214323"/>
          </a:xfrm>
        </p:grpSpPr>
        <p:sp>
          <p:nvSpPr>
            <p:cNvPr id="70" name="Rectangle 102"/>
            <p:cNvSpPr/>
            <p:nvPr/>
          </p:nvSpPr>
          <p:spPr>
            <a:xfrm>
              <a:off x="1214414" y="4286256"/>
              <a:ext cx="1302441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TextBox 106"/>
            <p:cNvSpPr txBox="1">
              <a:spLocks noChangeArrowheads="1"/>
            </p:cNvSpPr>
            <p:nvPr/>
          </p:nvSpPr>
          <p:spPr bwMode="auto">
            <a:xfrm>
              <a:off x="1290088" y="4286247"/>
              <a:ext cx="949583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r>
                <a:rPr lang="ja-JP" altLang="en-US" sz="900" dirty="0" smtClean="0"/>
                <a:t>管理者管理</a:t>
              </a:r>
              <a:endParaRPr lang="en-US" sz="900" dirty="0"/>
            </a:p>
          </p:txBody>
        </p:sp>
      </p:grpSp>
      <p:sp>
        <p:nvSpPr>
          <p:cNvPr id="74" name="Right Triangle 111"/>
          <p:cNvSpPr/>
          <p:nvPr/>
        </p:nvSpPr>
        <p:spPr>
          <a:xfrm rot="18900000">
            <a:off x="3796306" y="6750675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5" name="Straight Connector 113"/>
          <p:cNvCxnSpPr/>
          <p:nvPr/>
        </p:nvCxnSpPr>
        <p:spPr bwMode="auto">
          <a:xfrm rot="5400000">
            <a:off x="3584524" y="6803430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23"/>
          <p:cNvGrpSpPr>
            <a:grpSpLocks/>
          </p:cNvGrpSpPr>
          <p:nvPr/>
        </p:nvGrpSpPr>
        <p:grpSpPr bwMode="auto">
          <a:xfrm>
            <a:off x="2873742" y="5953135"/>
            <a:ext cx="1450974" cy="211204"/>
            <a:chOff x="1214414" y="4286253"/>
            <a:chExt cx="3143272" cy="214317"/>
          </a:xfrm>
        </p:grpSpPr>
        <p:sp>
          <p:nvSpPr>
            <p:cNvPr id="77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79" name="Group 123"/>
          <p:cNvGrpSpPr>
            <a:grpSpLocks/>
          </p:cNvGrpSpPr>
          <p:nvPr/>
        </p:nvGrpSpPr>
        <p:grpSpPr bwMode="auto">
          <a:xfrm>
            <a:off x="2873742" y="6313432"/>
            <a:ext cx="1450974" cy="211204"/>
            <a:chOff x="1214414" y="4286253"/>
            <a:chExt cx="3143272" cy="214317"/>
          </a:xfrm>
        </p:grpSpPr>
        <p:sp>
          <p:nvSpPr>
            <p:cNvPr id="80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82" name="テキスト ボックス 25"/>
          <p:cNvSpPr txBox="1">
            <a:spLocks noChangeArrowheads="1"/>
          </p:cNvSpPr>
          <p:nvPr/>
        </p:nvSpPr>
        <p:spPr bwMode="auto">
          <a:xfrm>
            <a:off x="2561778" y="7667644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確認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83" name="テキスト ボックス 25"/>
          <p:cNvSpPr txBox="1">
            <a:spLocks noChangeArrowheads="1"/>
          </p:cNvSpPr>
          <p:nvPr/>
        </p:nvSpPr>
        <p:spPr bwMode="auto">
          <a:xfrm>
            <a:off x="3294011" y="7689239"/>
            <a:ext cx="635055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リセット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M.7.2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管理者編集確認画面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・管理者編集画面から遷移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・管理者名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・権限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・更新ボタン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・前画面へ戻るボタン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4" name="テキスト ボックス 45"/>
          <p:cNvSpPr txBox="1">
            <a:spLocks noChangeArrowheads="1"/>
          </p:cNvSpPr>
          <p:nvPr/>
        </p:nvSpPr>
        <p:spPr bwMode="auto">
          <a:xfrm>
            <a:off x="2071677" y="5953132"/>
            <a:ext cx="273844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管理者名：            管理者名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   パスワードは表示されません。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権限：                管理者管理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315891" y="7191933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更新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192411" y="7191933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入力画面へ戻る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1892853" y="5507901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以下の内容で登録してよろしいですか？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M.7.3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管理者編集完了画面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・管理者編集確認画面から遷移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・管理者名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・権限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4" name="テキスト ボックス 45"/>
          <p:cNvSpPr txBox="1">
            <a:spLocks noChangeArrowheads="1"/>
          </p:cNvSpPr>
          <p:nvPr/>
        </p:nvSpPr>
        <p:spPr bwMode="auto">
          <a:xfrm>
            <a:off x="2071677" y="5953132"/>
            <a:ext cx="273844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管理者名：            管理者名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   パスワードは表示されません。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権限：                管理者管理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571744" y="7191933"/>
            <a:ext cx="107156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2191304" y="5507901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以下の内容で登録しました。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M.8.1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管理者削除確認画面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・管理者管理メニューのリンクから遷移</a:t>
                      </a:r>
                      <a:endParaRPr kumimoji="1" lang="en-US" altLang="ja-JP" sz="90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・管理者名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・権限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・削除ボタン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44" name="テキスト ボックス 45"/>
          <p:cNvSpPr txBox="1">
            <a:spLocks noChangeArrowheads="1"/>
          </p:cNvSpPr>
          <p:nvPr/>
        </p:nvSpPr>
        <p:spPr bwMode="auto">
          <a:xfrm>
            <a:off x="2071677" y="5953132"/>
            <a:ext cx="273844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管理者名：            管理者名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   パスワードは表示されません。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権限：                管理者管理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315891" y="7191933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削除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192411" y="7191933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M.8.2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管理者削除完了画面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・管理者削除確認画面から遷移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44" name="テキスト ボックス 45"/>
          <p:cNvSpPr txBox="1">
            <a:spLocks noChangeArrowheads="1"/>
          </p:cNvSpPr>
          <p:nvPr/>
        </p:nvSpPr>
        <p:spPr bwMode="auto">
          <a:xfrm>
            <a:off x="2452678" y="5500362"/>
            <a:ext cx="27384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削除しました。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2452678" y="5881694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22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85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M.9.1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商品登録画面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・商品管理メニューのリンクから遷移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・商品名入力フォーム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・アーティスト名入力フォーム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・ジャンル選択フォーム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・画像選択フォーム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・発売日入力フォーム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・価格入力フォーム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・コメント入力フォーム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・確認ボタン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・リセットボタン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4" name="テキスト ボックス 45"/>
          <p:cNvSpPr txBox="1">
            <a:spLocks noChangeArrowheads="1"/>
          </p:cNvSpPr>
          <p:nvPr/>
        </p:nvSpPr>
        <p:spPr bwMode="auto">
          <a:xfrm>
            <a:off x="1785926" y="5574134"/>
            <a:ext cx="1267625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商品名：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アーティスト名：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ジャンル：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商品画像：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発売日：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価格：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コメント：</a:t>
            </a:r>
            <a:endParaRPr lang="en-US" altLang="ja-JP" sz="1100" dirty="0" smtClean="0">
              <a:latin typeface="Calibri" pitchFamily="34" charset="0"/>
            </a:endParaRPr>
          </a:p>
        </p:txBody>
      </p: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2884489" y="6288823"/>
            <a:ext cx="1044577" cy="254011"/>
            <a:chOff x="1214414" y="4286247"/>
            <a:chExt cx="1302441" cy="214323"/>
          </a:xfrm>
        </p:grpSpPr>
        <p:sp>
          <p:nvSpPr>
            <p:cNvPr id="47" name="Rectangle 102"/>
            <p:cNvSpPr/>
            <p:nvPr/>
          </p:nvSpPr>
          <p:spPr>
            <a:xfrm>
              <a:off x="1214414" y="4286256"/>
              <a:ext cx="1302441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TextBox 106"/>
            <p:cNvSpPr txBox="1">
              <a:spLocks noChangeArrowheads="1"/>
            </p:cNvSpPr>
            <p:nvPr/>
          </p:nvSpPr>
          <p:spPr bwMode="auto">
            <a:xfrm>
              <a:off x="1290088" y="4286247"/>
              <a:ext cx="949583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r>
                <a:rPr lang="ja-JP" altLang="en-US" sz="900" dirty="0" smtClean="0"/>
                <a:t>洋楽</a:t>
              </a:r>
              <a:endParaRPr lang="en-US" sz="900" dirty="0"/>
            </a:p>
          </p:txBody>
        </p:sp>
      </p:grpSp>
      <p:sp>
        <p:nvSpPr>
          <p:cNvPr id="62" name="Right Triangle 111"/>
          <p:cNvSpPr/>
          <p:nvPr/>
        </p:nvSpPr>
        <p:spPr>
          <a:xfrm rot="18900000">
            <a:off x="3796306" y="6357997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3" name="Straight Connector 113"/>
          <p:cNvCxnSpPr/>
          <p:nvPr/>
        </p:nvCxnSpPr>
        <p:spPr bwMode="auto">
          <a:xfrm rot="5400000">
            <a:off x="3584524" y="6410752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23"/>
          <p:cNvGrpSpPr>
            <a:grpSpLocks/>
          </p:cNvGrpSpPr>
          <p:nvPr/>
        </p:nvGrpSpPr>
        <p:grpSpPr bwMode="auto">
          <a:xfrm>
            <a:off x="2873742" y="5574137"/>
            <a:ext cx="1450974" cy="211204"/>
            <a:chOff x="1214414" y="4286253"/>
            <a:chExt cx="3143272" cy="214317"/>
          </a:xfrm>
        </p:grpSpPr>
        <p:sp>
          <p:nvSpPr>
            <p:cNvPr id="65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11" name="Group 123"/>
          <p:cNvGrpSpPr>
            <a:grpSpLocks/>
          </p:cNvGrpSpPr>
          <p:nvPr/>
        </p:nvGrpSpPr>
        <p:grpSpPr bwMode="auto">
          <a:xfrm>
            <a:off x="2873742" y="5934434"/>
            <a:ext cx="1450974" cy="211204"/>
            <a:chOff x="1214414" y="4286253"/>
            <a:chExt cx="3143272" cy="214317"/>
          </a:xfrm>
        </p:grpSpPr>
        <p:sp>
          <p:nvSpPr>
            <p:cNvPr id="69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781792" y="8291790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確認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514025" y="8291790"/>
            <a:ext cx="635055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リセット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25"/>
          <p:cNvSpPr txBox="1">
            <a:spLocks noChangeArrowheads="1"/>
          </p:cNvSpPr>
          <p:nvPr/>
        </p:nvSpPr>
        <p:spPr bwMode="auto">
          <a:xfrm>
            <a:off x="2873742" y="6667512"/>
            <a:ext cx="1269638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ファイルを選択</a:t>
            </a:r>
            <a:endParaRPr lang="ja-JP" altLang="en-US" sz="1100" dirty="0">
              <a:latin typeface="Calibri" pitchFamily="34" charset="0"/>
            </a:endParaRPr>
          </a:p>
        </p:txBody>
      </p:sp>
      <p:grpSp>
        <p:nvGrpSpPr>
          <p:cNvPr id="35" name="Group 123"/>
          <p:cNvGrpSpPr>
            <a:grpSpLocks/>
          </p:cNvGrpSpPr>
          <p:nvPr/>
        </p:nvGrpSpPr>
        <p:grpSpPr bwMode="auto">
          <a:xfrm>
            <a:off x="2906720" y="6999136"/>
            <a:ext cx="1450974" cy="211204"/>
            <a:chOff x="1214414" y="4286253"/>
            <a:chExt cx="3143272" cy="214317"/>
          </a:xfrm>
        </p:grpSpPr>
        <p:sp>
          <p:nvSpPr>
            <p:cNvPr id="36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38" name="Group 123"/>
          <p:cNvGrpSpPr>
            <a:grpSpLocks/>
          </p:cNvGrpSpPr>
          <p:nvPr/>
        </p:nvGrpSpPr>
        <p:grpSpPr bwMode="auto">
          <a:xfrm>
            <a:off x="2906720" y="7257138"/>
            <a:ext cx="1450974" cy="211204"/>
            <a:chOff x="1214414" y="4286253"/>
            <a:chExt cx="3143272" cy="214317"/>
          </a:xfrm>
        </p:grpSpPr>
        <p:sp>
          <p:nvSpPr>
            <p:cNvPr id="39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41" name="Group 123"/>
          <p:cNvGrpSpPr>
            <a:grpSpLocks/>
          </p:cNvGrpSpPr>
          <p:nvPr/>
        </p:nvGrpSpPr>
        <p:grpSpPr bwMode="auto">
          <a:xfrm>
            <a:off x="2835289" y="7539708"/>
            <a:ext cx="1522405" cy="654721"/>
            <a:chOff x="1214414" y="4286253"/>
            <a:chExt cx="3143272" cy="214317"/>
          </a:xfrm>
        </p:grpSpPr>
        <p:sp>
          <p:nvSpPr>
            <p:cNvPr id="42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46" name="テキスト ボックス 45"/>
          <p:cNvSpPr txBox="1">
            <a:spLocks noChangeArrowheads="1"/>
          </p:cNvSpPr>
          <p:nvPr/>
        </p:nvSpPr>
        <p:spPr bwMode="auto">
          <a:xfrm>
            <a:off x="4406041" y="6995528"/>
            <a:ext cx="12676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（年</a:t>
            </a:r>
            <a:r>
              <a:rPr lang="en-US" altLang="ja-JP" sz="1100" dirty="0" smtClean="0">
                <a:latin typeface="Calibri" pitchFamily="34" charset="0"/>
              </a:rPr>
              <a:t>/</a:t>
            </a:r>
            <a:r>
              <a:rPr lang="ja-JP" altLang="en-US" sz="1100" dirty="0" smtClean="0">
                <a:latin typeface="Calibri" pitchFamily="34" charset="0"/>
              </a:rPr>
              <a:t>月</a:t>
            </a:r>
            <a:r>
              <a:rPr lang="en-US" altLang="ja-JP" sz="1100" dirty="0" smtClean="0">
                <a:latin typeface="Calibri" pitchFamily="34" charset="0"/>
              </a:rPr>
              <a:t>/</a:t>
            </a:r>
            <a:r>
              <a:rPr lang="ja-JP" altLang="en-US" sz="1100" dirty="0" smtClean="0">
                <a:latin typeface="Calibri" pitchFamily="34" charset="0"/>
              </a:rPr>
              <a:t>日）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85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M.9.2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商品登録確認画面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・商品登録画面から遷移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・ジャンル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・商品画像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・価格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・コメント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・更新ボタン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・前画面へ戻るボタン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214554" y="8120414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登録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091074" y="8120414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入力画面へ戻る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1892853" y="5507901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以下の内容で登録してよろしいですか？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28" name="テキスト ボックス 45"/>
          <p:cNvSpPr txBox="1">
            <a:spLocks noChangeArrowheads="1"/>
          </p:cNvSpPr>
          <p:nvPr/>
        </p:nvSpPr>
        <p:spPr bwMode="auto">
          <a:xfrm>
            <a:off x="1892853" y="5769511"/>
            <a:ext cx="2536272" cy="229293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商品名：                     商品名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アーティスト名：         アーティスト名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ジャンル：                    ジャンル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商品画像：                  画像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発売日：                      発売日  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価格：                          価格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コメント：                       コメント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304800" y="838200"/>
          <a:ext cx="6248400" cy="3302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472440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rgbClr val="FFFFFF"/>
                          </a:solidFill>
                        </a:rPr>
                        <a:t>日付</a:t>
                      </a:r>
                      <a:endParaRPr kumimoji="1" lang="ja-JP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rgbClr val="FFFFFF"/>
                          </a:solidFill>
                        </a:rPr>
                        <a:t>内容</a:t>
                      </a:r>
                      <a:endParaRPr kumimoji="1" lang="ja-JP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02837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2010 11/24</a:t>
                      </a:r>
                    </a:p>
                    <a:p>
                      <a:r>
                        <a:rPr kumimoji="1" lang="en-US" altLang="ja-JP" sz="1200" dirty="0" smtClean="0"/>
                        <a:t>2010/12/04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Ver</a:t>
                      </a:r>
                      <a:r>
                        <a:rPr kumimoji="1" lang="en-US" altLang="ja-JP" sz="1200" dirty="0" smtClean="0"/>
                        <a:t>: 1.0 </a:t>
                      </a:r>
                      <a:r>
                        <a:rPr kumimoji="1" lang="ja-JP" altLang="en-US" sz="1200" dirty="0" smtClean="0"/>
                        <a:t>作成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err="1" smtClean="0"/>
                        <a:t>Ver</a:t>
                      </a:r>
                      <a:r>
                        <a:rPr kumimoji="1" lang="ja-JP" altLang="en-US" sz="1200" dirty="0" smtClean="0"/>
                        <a:t>：</a:t>
                      </a:r>
                      <a:r>
                        <a:rPr kumimoji="1" lang="en-US" altLang="ja-JP" sz="1200" dirty="0" smtClean="0"/>
                        <a:t>2.0 </a:t>
                      </a:r>
                      <a:r>
                        <a:rPr kumimoji="1" lang="ja-JP" altLang="en-US" sz="1200" dirty="0" smtClean="0"/>
                        <a:t>作成   </a:t>
                      </a:r>
                      <a:r>
                        <a:rPr kumimoji="1" lang="en-US" altLang="ja-JP" sz="1200" dirty="0" err="1" smtClean="0"/>
                        <a:t>Ver</a:t>
                      </a:r>
                      <a:r>
                        <a:rPr kumimoji="1" lang="ja-JP" altLang="en-US" sz="1200" dirty="0" smtClean="0"/>
                        <a:t>：</a:t>
                      </a:r>
                      <a:r>
                        <a:rPr kumimoji="1" lang="en-US" altLang="ja-JP" sz="1200" dirty="0" smtClean="0"/>
                        <a:t>1.0</a:t>
                      </a:r>
                      <a:r>
                        <a:rPr kumimoji="1" lang="ja-JP" altLang="en-US" sz="1200" dirty="0" smtClean="0"/>
                        <a:t>からの</a:t>
                      </a:r>
                      <a:r>
                        <a:rPr kumimoji="1" lang="ja-JP" altLang="en-US" sz="1200" baseline="0" dirty="0" smtClean="0"/>
                        <a:t>修正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39713"/>
            <a:ext cx="6248400" cy="2762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+mn-lt"/>
                <a:ea typeface="+mn-ea"/>
              </a:rPr>
              <a:t>改訂履歴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85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M.9.3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商品登録完了画面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・商品登録確認画面から遷移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・ジャンル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・商品画像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・価格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・コメント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・入力画面に戻るボタン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1857364" y="8120414"/>
            <a:ext cx="107156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2191304" y="5507901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以下の内容で登録しました。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29" name="テキスト ボックス 25"/>
          <p:cNvSpPr txBox="1">
            <a:spLocks noChangeArrowheads="1"/>
          </p:cNvSpPr>
          <p:nvPr/>
        </p:nvSpPr>
        <p:spPr bwMode="auto">
          <a:xfrm>
            <a:off x="3096388" y="8120414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入力画面へ戻る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0" name="テキスト ボックス 45"/>
          <p:cNvSpPr txBox="1">
            <a:spLocks noChangeArrowheads="1"/>
          </p:cNvSpPr>
          <p:nvPr/>
        </p:nvSpPr>
        <p:spPr bwMode="auto">
          <a:xfrm>
            <a:off x="1892853" y="5769511"/>
            <a:ext cx="2536272" cy="229293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商品名：                     商品名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アーティスト名：         アーティスト名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ジャンル：                    ジャンル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商品画像：                  画像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発売日：                      発売日  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価格：                          価格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コメント：                       コメント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85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M.10.1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商品詳細画面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・商品管理メニューのリンクから遷移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・ジャンル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・商品画像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・価格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・コメント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・編集画面に行くボタン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222847" y="8048976"/>
            <a:ext cx="107156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744859" y="8048976"/>
            <a:ext cx="522341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編集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0" name="テキスト ボックス 45"/>
          <p:cNvSpPr txBox="1">
            <a:spLocks noChangeArrowheads="1"/>
          </p:cNvSpPr>
          <p:nvPr/>
        </p:nvSpPr>
        <p:spPr bwMode="auto">
          <a:xfrm>
            <a:off x="1892853" y="5595942"/>
            <a:ext cx="2536272" cy="229293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商品名：                     商品名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アーティスト名：         アーティスト名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ジャンル：                    ジャンル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商品画像：                  画像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発売日：                      発売日  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価格：                          価格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コメント：                       コメント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85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M.11.1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商品編集画面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・商品管理メニューのリンクから遷移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・商品名入力フォーム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・アーティスト名入力フォーム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・ジャンル選択フォーム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・画像選択フォーム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・発売日入力フォーム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・価格入力フォーム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・コメント入力フォーム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・確認ボタン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・リセットボタン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正方形/長方形 65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67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82" name="テキスト ボックス 25"/>
          <p:cNvSpPr txBox="1">
            <a:spLocks noChangeArrowheads="1"/>
          </p:cNvSpPr>
          <p:nvPr/>
        </p:nvSpPr>
        <p:spPr bwMode="auto">
          <a:xfrm>
            <a:off x="2925808" y="8270195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確認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83" name="テキスト ボックス 25"/>
          <p:cNvSpPr txBox="1">
            <a:spLocks noChangeArrowheads="1"/>
          </p:cNvSpPr>
          <p:nvPr/>
        </p:nvSpPr>
        <p:spPr bwMode="auto">
          <a:xfrm>
            <a:off x="3658041" y="8291790"/>
            <a:ext cx="635055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リセット</a:t>
            </a:r>
            <a:endParaRPr lang="ja-JP" altLang="en-US" sz="1100" dirty="0">
              <a:latin typeface="Calibri" pitchFamily="34" charset="0"/>
            </a:endParaRPr>
          </a:p>
        </p:txBody>
      </p:sp>
      <p:grpSp>
        <p:nvGrpSpPr>
          <p:cNvPr id="38" name="Group 123"/>
          <p:cNvGrpSpPr>
            <a:grpSpLocks/>
          </p:cNvGrpSpPr>
          <p:nvPr/>
        </p:nvGrpSpPr>
        <p:grpSpPr bwMode="auto">
          <a:xfrm>
            <a:off x="2884489" y="6288823"/>
            <a:ext cx="1044577" cy="254011"/>
            <a:chOff x="1214414" y="4286247"/>
            <a:chExt cx="1302441" cy="214323"/>
          </a:xfrm>
        </p:grpSpPr>
        <p:sp>
          <p:nvSpPr>
            <p:cNvPr id="39" name="Rectangle 102"/>
            <p:cNvSpPr/>
            <p:nvPr/>
          </p:nvSpPr>
          <p:spPr>
            <a:xfrm>
              <a:off x="1214414" y="4286256"/>
              <a:ext cx="1302441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TextBox 106"/>
            <p:cNvSpPr txBox="1">
              <a:spLocks noChangeArrowheads="1"/>
            </p:cNvSpPr>
            <p:nvPr/>
          </p:nvSpPr>
          <p:spPr bwMode="auto">
            <a:xfrm>
              <a:off x="1290088" y="4286247"/>
              <a:ext cx="949583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r>
                <a:rPr lang="ja-JP" altLang="en-US" sz="900" dirty="0" smtClean="0"/>
                <a:t>洋楽</a:t>
              </a:r>
              <a:endParaRPr lang="en-US" sz="900" dirty="0"/>
            </a:p>
          </p:txBody>
        </p:sp>
      </p:grpSp>
      <p:sp>
        <p:nvSpPr>
          <p:cNvPr id="41" name="Right Triangle 111"/>
          <p:cNvSpPr/>
          <p:nvPr/>
        </p:nvSpPr>
        <p:spPr>
          <a:xfrm rot="18900000">
            <a:off x="3796306" y="6357997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2" name="Straight Connector 113"/>
          <p:cNvCxnSpPr/>
          <p:nvPr/>
        </p:nvCxnSpPr>
        <p:spPr bwMode="auto">
          <a:xfrm rot="5400000">
            <a:off x="3584524" y="6410752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23"/>
          <p:cNvGrpSpPr>
            <a:grpSpLocks/>
          </p:cNvGrpSpPr>
          <p:nvPr/>
        </p:nvGrpSpPr>
        <p:grpSpPr bwMode="auto">
          <a:xfrm>
            <a:off x="2873742" y="5574137"/>
            <a:ext cx="1450974" cy="211204"/>
            <a:chOff x="1214414" y="4286253"/>
            <a:chExt cx="3143272" cy="214317"/>
          </a:xfrm>
        </p:grpSpPr>
        <p:sp>
          <p:nvSpPr>
            <p:cNvPr id="44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46" name="Group 123"/>
          <p:cNvGrpSpPr>
            <a:grpSpLocks/>
          </p:cNvGrpSpPr>
          <p:nvPr/>
        </p:nvGrpSpPr>
        <p:grpSpPr bwMode="auto">
          <a:xfrm>
            <a:off x="2873742" y="5934434"/>
            <a:ext cx="1450974" cy="211204"/>
            <a:chOff x="1214414" y="4286253"/>
            <a:chExt cx="3143272" cy="214317"/>
          </a:xfrm>
        </p:grpSpPr>
        <p:sp>
          <p:nvSpPr>
            <p:cNvPr id="47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49" name="テキスト ボックス 25"/>
          <p:cNvSpPr txBox="1">
            <a:spLocks noChangeArrowheads="1"/>
          </p:cNvSpPr>
          <p:nvPr/>
        </p:nvSpPr>
        <p:spPr bwMode="auto">
          <a:xfrm>
            <a:off x="2873742" y="6667512"/>
            <a:ext cx="1269638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ファイルを選択</a:t>
            </a:r>
            <a:endParaRPr lang="ja-JP" altLang="en-US" sz="1100" dirty="0">
              <a:latin typeface="Calibri" pitchFamily="34" charset="0"/>
            </a:endParaRPr>
          </a:p>
        </p:txBody>
      </p:sp>
      <p:grpSp>
        <p:nvGrpSpPr>
          <p:cNvPr id="50" name="Group 123"/>
          <p:cNvGrpSpPr>
            <a:grpSpLocks/>
          </p:cNvGrpSpPr>
          <p:nvPr/>
        </p:nvGrpSpPr>
        <p:grpSpPr bwMode="auto">
          <a:xfrm>
            <a:off x="2906720" y="6999136"/>
            <a:ext cx="1450974" cy="211204"/>
            <a:chOff x="1214414" y="4286253"/>
            <a:chExt cx="3143272" cy="214317"/>
          </a:xfrm>
        </p:grpSpPr>
        <p:sp>
          <p:nvSpPr>
            <p:cNvPr id="51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53" name="Group 123"/>
          <p:cNvGrpSpPr>
            <a:grpSpLocks/>
          </p:cNvGrpSpPr>
          <p:nvPr/>
        </p:nvGrpSpPr>
        <p:grpSpPr bwMode="auto">
          <a:xfrm>
            <a:off x="2906720" y="7257138"/>
            <a:ext cx="1450974" cy="211204"/>
            <a:chOff x="1214414" y="4286253"/>
            <a:chExt cx="3143272" cy="214317"/>
          </a:xfrm>
        </p:grpSpPr>
        <p:sp>
          <p:nvSpPr>
            <p:cNvPr id="54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56" name="テキスト ボックス 45"/>
          <p:cNvSpPr txBox="1">
            <a:spLocks noChangeArrowheads="1"/>
          </p:cNvSpPr>
          <p:nvPr/>
        </p:nvSpPr>
        <p:spPr bwMode="auto">
          <a:xfrm>
            <a:off x="1785926" y="5574134"/>
            <a:ext cx="1267625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商品名：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アーティスト名：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ジャンル：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商品画像：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発売日：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価格：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コメント：</a:t>
            </a:r>
            <a:endParaRPr lang="en-US" altLang="ja-JP" sz="1100" dirty="0" smtClean="0">
              <a:latin typeface="Calibri" pitchFamily="34" charset="0"/>
            </a:endParaRPr>
          </a:p>
        </p:txBody>
      </p:sp>
      <p:grpSp>
        <p:nvGrpSpPr>
          <p:cNvPr id="64" name="Group 123"/>
          <p:cNvGrpSpPr>
            <a:grpSpLocks/>
          </p:cNvGrpSpPr>
          <p:nvPr/>
        </p:nvGrpSpPr>
        <p:grpSpPr bwMode="auto">
          <a:xfrm>
            <a:off x="2835289" y="7539708"/>
            <a:ext cx="1522405" cy="654721"/>
            <a:chOff x="1214414" y="4286253"/>
            <a:chExt cx="3143272" cy="214317"/>
          </a:xfrm>
        </p:grpSpPr>
        <p:sp>
          <p:nvSpPr>
            <p:cNvPr id="65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69" name="テキスト ボックス 68"/>
          <p:cNvSpPr txBox="1">
            <a:spLocks noChangeArrowheads="1"/>
          </p:cNvSpPr>
          <p:nvPr/>
        </p:nvSpPr>
        <p:spPr bwMode="auto">
          <a:xfrm>
            <a:off x="4406041" y="6995528"/>
            <a:ext cx="12676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（年</a:t>
            </a:r>
            <a:r>
              <a:rPr lang="en-US" altLang="ja-JP" sz="1100" dirty="0" smtClean="0">
                <a:latin typeface="Calibri" pitchFamily="34" charset="0"/>
              </a:rPr>
              <a:t>/</a:t>
            </a:r>
            <a:r>
              <a:rPr lang="ja-JP" altLang="en-US" sz="1100" dirty="0" smtClean="0">
                <a:latin typeface="Calibri" pitchFamily="34" charset="0"/>
              </a:rPr>
              <a:t>月</a:t>
            </a:r>
            <a:r>
              <a:rPr lang="en-US" altLang="ja-JP" sz="1100" dirty="0" smtClean="0">
                <a:latin typeface="Calibri" pitchFamily="34" charset="0"/>
              </a:rPr>
              <a:t>/</a:t>
            </a:r>
            <a:r>
              <a:rPr lang="ja-JP" altLang="en-US" sz="1100" dirty="0" smtClean="0">
                <a:latin typeface="Calibri" pitchFamily="34" charset="0"/>
              </a:rPr>
              <a:t>日）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85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M.11.2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商品編集確認画面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・商品編集画面から遷移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・ジャンル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・商品画像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・価格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・コメント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・更新ボタン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・前画面へ戻るボタン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315891" y="7977538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更新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192411" y="7977538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入力画面へ戻る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1892853" y="5377096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以下の内容で登録してよろしいですか？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29" name="テキスト ボックス 45"/>
          <p:cNvSpPr txBox="1">
            <a:spLocks noChangeArrowheads="1"/>
          </p:cNvSpPr>
          <p:nvPr/>
        </p:nvSpPr>
        <p:spPr bwMode="auto">
          <a:xfrm>
            <a:off x="1892853" y="5595942"/>
            <a:ext cx="2536272" cy="229293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商品名：                     商品名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アーティスト名：         アーティスト名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ジャンル：                    ジャンル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商品画像：                  画像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発売日：                      発売日  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価格：                          価格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コメント：                       コメント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71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M.11.3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商品編集完了画面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・商品編集確認画面から遷移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・ジャンル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・商品画像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・価格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・コメント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571744" y="7810520"/>
            <a:ext cx="107156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2191304" y="5377096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以下の内容で登録しました。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29" name="テキスト ボックス 45"/>
          <p:cNvSpPr txBox="1">
            <a:spLocks noChangeArrowheads="1"/>
          </p:cNvSpPr>
          <p:nvPr/>
        </p:nvSpPr>
        <p:spPr bwMode="auto">
          <a:xfrm>
            <a:off x="1892853" y="5595942"/>
            <a:ext cx="2536272" cy="229293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商品名：                     商品名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アーティスト名：         アーティスト名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ジャンル：                    ジャンル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商品画像：                  画像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発売日：                      発売日  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価格：                          価格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コメント：                       コメント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71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M.12.1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商品削除確認画面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・商品管理メニューのリンクから遷移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・商品名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・ジャンル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・商品画像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・価格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・コメント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・削除ボタン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管理者画面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315891" y="7834662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削除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192411" y="7834662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28" name="テキスト ボックス 45"/>
          <p:cNvSpPr txBox="1">
            <a:spLocks noChangeArrowheads="1"/>
          </p:cNvSpPr>
          <p:nvPr/>
        </p:nvSpPr>
        <p:spPr bwMode="auto">
          <a:xfrm>
            <a:off x="1892853" y="5541727"/>
            <a:ext cx="2536272" cy="229293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商品名：                     商品名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アーティスト名：         アーティスト名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ジャンル：                    ジャンル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商品画像：                  画像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発売日：                      発売日  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価格：                          価格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コメント：                       コメント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M.12.2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商品削除完了画面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・商品削除確認画面から遷移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44" name="テキスト ボックス 45"/>
          <p:cNvSpPr txBox="1">
            <a:spLocks noChangeArrowheads="1"/>
          </p:cNvSpPr>
          <p:nvPr/>
        </p:nvSpPr>
        <p:spPr bwMode="auto">
          <a:xfrm>
            <a:off x="2452678" y="5500362"/>
            <a:ext cx="27384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削除しました。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2452678" y="5881694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22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40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M.13.1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ユーザ詳細画面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・ユーザ管理メニューのリンクから遷移</a:t>
                      </a:r>
                      <a:endParaRPr kumimoji="1" lang="en-US" altLang="ja-JP" sz="900" dirty="0" smtClean="0"/>
                    </a:p>
                    <a:p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・年齢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・住所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・電話番号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・削除申請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・削除申請日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・メール配信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・購入履歴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・編集画面に行くボタン</a:t>
                      </a: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80856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510334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47267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1892853" y="7953396"/>
            <a:ext cx="107156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222518" y="7953396"/>
            <a:ext cx="522341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編集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28" name="テキスト ボックス 45"/>
          <p:cNvSpPr txBox="1">
            <a:spLocks noChangeArrowheads="1"/>
          </p:cNvSpPr>
          <p:nvPr/>
        </p:nvSpPr>
        <p:spPr bwMode="auto">
          <a:xfrm>
            <a:off x="1892853" y="5953132"/>
            <a:ext cx="2536272" cy="195438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ユーザ名：            ユーザ名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名前：                    名前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性別：                    性別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年齢：                    年齢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住所：                    住所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メールアドレス：   メールアドレス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電話番号：            電話番号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削除申請：             あり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なし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削除申請日：         申請日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メール配信：          希望する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希望しない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購入件数：              </a:t>
            </a:r>
            <a:r>
              <a:rPr lang="ja-JP" altLang="en-US" sz="1100" u="sng" dirty="0" smtClean="0">
                <a:latin typeface="Calibri" pitchFamily="34" charset="0"/>
              </a:rPr>
              <a:t>購入件数</a:t>
            </a:r>
            <a:endParaRPr lang="en-US" altLang="ja-JP" sz="1100" u="sng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5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M.13.2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ユーザ購入履歴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・ユーザ詳細画面から遷移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・検索用入力フォーム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・商品名（詳細リンク）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・値段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管理者画面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43" name="テキスト ボックス 25"/>
          <p:cNvSpPr txBox="1">
            <a:spLocks noChangeArrowheads="1"/>
          </p:cNvSpPr>
          <p:nvPr/>
        </p:nvSpPr>
        <p:spPr bwMode="auto">
          <a:xfrm>
            <a:off x="4293393" y="6319538"/>
            <a:ext cx="47466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>
                <a:latin typeface="Calibri" pitchFamily="34" charset="0"/>
              </a:rPr>
              <a:t>検索</a:t>
            </a:r>
          </a:p>
        </p:txBody>
      </p: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1841931" y="5926620"/>
            <a:ext cx="2931682" cy="253999"/>
            <a:chOff x="702289" y="4286262"/>
            <a:chExt cx="3655397" cy="214314"/>
          </a:xfrm>
        </p:grpSpPr>
        <p:sp>
          <p:nvSpPr>
            <p:cNvPr id="45" name="Rectangle 102"/>
            <p:cNvSpPr/>
            <p:nvPr/>
          </p:nvSpPr>
          <p:spPr>
            <a:xfrm>
              <a:off x="702289" y="4286262"/>
              <a:ext cx="3655397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79" name="TextBox 106"/>
            <p:cNvSpPr txBox="1">
              <a:spLocks noChangeArrowheads="1"/>
            </p:cNvSpPr>
            <p:nvPr/>
          </p:nvSpPr>
          <p:spPr bwMode="auto">
            <a:xfrm>
              <a:off x="798856" y="4296807"/>
              <a:ext cx="1074231" cy="178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r>
                <a:rPr lang="ja-JP" altLang="en-US" sz="900" dirty="0"/>
                <a:t>全て</a:t>
              </a:r>
              <a:r>
                <a:rPr lang="ja-JP" altLang="en-US" sz="900" dirty="0" smtClean="0"/>
                <a:t>のジャンル</a:t>
              </a:r>
              <a:endParaRPr lang="en-US" sz="900" dirty="0"/>
            </a:p>
          </p:txBody>
        </p:sp>
        <p:cxnSp>
          <p:nvCxnSpPr>
            <p:cNvPr id="53" name="Straight Connector 113"/>
            <p:cNvCxnSpPr/>
            <p:nvPr/>
          </p:nvCxnSpPr>
          <p:spPr>
            <a:xfrm rot="5400000">
              <a:off x="1919186" y="4390414"/>
              <a:ext cx="207617" cy="1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Triangle 111"/>
          <p:cNvSpPr/>
          <p:nvPr/>
        </p:nvSpPr>
        <p:spPr>
          <a:xfrm rot="18900000">
            <a:off x="2796580" y="6008593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429125" y="5115486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2571743" y="5438736"/>
            <a:ext cx="185738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ユーザ名</a:t>
            </a:r>
            <a:r>
              <a:rPr lang="ja-JP" altLang="en-US" sz="1100" dirty="0" smtClean="0">
                <a:latin typeface="Calibri" pitchFamily="34" charset="0"/>
              </a:rPr>
              <a:t>      購入件数：</a:t>
            </a:r>
            <a:r>
              <a:rPr lang="ja-JP" altLang="en-US" sz="1100" dirty="0" err="1" smtClean="0">
                <a:latin typeface="Calibri" pitchFamily="34" charset="0"/>
              </a:rPr>
              <a:t>ｘ</a:t>
            </a:r>
            <a:r>
              <a:rPr lang="ja-JP" altLang="en-US" sz="1100" dirty="0" smtClean="0">
                <a:latin typeface="Calibri" pitchFamily="34" charset="0"/>
              </a:rPr>
              <a:t>件</a:t>
            </a:r>
            <a:endParaRPr lang="ja-JP" altLang="en-US" sz="1100" dirty="0">
              <a:latin typeface="Calibri" pitchFamily="34" charset="0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1295400" y="573881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5"/>
          <p:cNvSpPr txBox="1">
            <a:spLocks noChangeArrowheads="1"/>
          </p:cNvSpPr>
          <p:nvPr/>
        </p:nvSpPr>
        <p:spPr bwMode="auto">
          <a:xfrm>
            <a:off x="1295400" y="5939110"/>
            <a:ext cx="54653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Calibri" pitchFamily="34" charset="0"/>
              </a:rPr>
              <a:t>検索：</a:t>
            </a:r>
            <a:endParaRPr lang="ja-JP" altLang="en-US" sz="1100" b="1" dirty="0">
              <a:latin typeface="Calibri" pitchFamily="34" charset="0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1285875" y="716757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13"/>
          <p:cNvCxnSpPr/>
          <p:nvPr/>
        </p:nvCxnSpPr>
        <p:spPr bwMode="auto">
          <a:xfrm rot="5400000">
            <a:off x="2584798" y="6061348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643050" y="7359080"/>
            <a:ext cx="71438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5"/>
          <p:cNvSpPr txBox="1">
            <a:spLocks noChangeArrowheads="1"/>
          </p:cNvSpPr>
          <p:nvPr/>
        </p:nvSpPr>
        <p:spPr bwMode="auto">
          <a:xfrm>
            <a:off x="1643050" y="7489885"/>
            <a:ext cx="8040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商品画像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1" name="テキスト ボックス 45"/>
          <p:cNvSpPr txBox="1">
            <a:spLocks noChangeArrowheads="1"/>
          </p:cNvSpPr>
          <p:nvPr/>
        </p:nvSpPr>
        <p:spPr bwMode="auto">
          <a:xfrm>
            <a:off x="2447127" y="7359080"/>
            <a:ext cx="1820073" cy="26161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商品名 </a:t>
            </a:r>
            <a:r>
              <a:rPr lang="ja-JP" altLang="en-US" sz="1100" dirty="0" smtClean="0">
                <a:latin typeface="Calibri" pitchFamily="34" charset="0"/>
              </a:rPr>
              <a:t>       アーティスト名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2" name="テキスト ボックス 45"/>
          <p:cNvSpPr txBox="1">
            <a:spLocks noChangeArrowheads="1"/>
          </p:cNvSpPr>
          <p:nvPr/>
        </p:nvSpPr>
        <p:spPr bwMode="auto">
          <a:xfrm>
            <a:off x="2447127" y="762069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値段（</a:t>
            </a:r>
            <a:r>
              <a:rPr lang="en-US" altLang="ja-JP" sz="1100" dirty="0" smtClean="0">
                <a:latin typeface="Calibri" pitchFamily="34" charset="0"/>
              </a:rPr>
              <a:t>\</a:t>
            </a:r>
            <a:r>
              <a:rPr lang="en-US" altLang="ja-JP" sz="1100" dirty="0" err="1" smtClean="0">
                <a:latin typeface="Calibri" pitchFamily="34" charset="0"/>
              </a:rPr>
              <a:t>x,xxx</a:t>
            </a:r>
            <a:r>
              <a:rPr lang="ja-JP" altLang="en-US" sz="1100" dirty="0" smtClean="0">
                <a:latin typeface="Calibri" pitchFamily="34" charset="0"/>
              </a:rPr>
              <a:t>）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4" name="テキスト ボックス 45"/>
          <p:cNvSpPr txBox="1">
            <a:spLocks noChangeArrowheads="1"/>
          </p:cNvSpPr>
          <p:nvPr/>
        </p:nvSpPr>
        <p:spPr bwMode="auto">
          <a:xfrm>
            <a:off x="2447127" y="788230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Calibri" pitchFamily="34" charset="0"/>
              </a:rPr>
              <a:t>発売日</a:t>
            </a: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5875" y="8287774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25"/>
          <p:cNvSpPr txBox="1">
            <a:spLocks noChangeArrowheads="1"/>
          </p:cNvSpPr>
          <p:nvPr/>
        </p:nvSpPr>
        <p:spPr bwMode="auto">
          <a:xfrm>
            <a:off x="1367268" y="5377096"/>
            <a:ext cx="47466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8" name="テキスト ボックス 47"/>
          <p:cNvSpPr txBox="1">
            <a:spLocks noChangeArrowheads="1"/>
          </p:cNvSpPr>
          <p:nvPr/>
        </p:nvSpPr>
        <p:spPr bwMode="auto">
          <a:xfrm>
            <a:off x="2571744" y="8291790"/>
            <a:ext cx="11604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100" u="sng" dirty="0" smtClean="0">
                <a:latin typeface="Calibri" pitchFamily="34" charset="0"/>
              </a:rPr>
              <a:t>1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2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3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4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&gt;&gt;</a:t>
            </a:r>
            <a:r>
              <a:rPr lang="ja-JP" altLang="en-US" sz="1100" u="sng" dirty="0" smtClean="0">
                <a:latin typeface="Calibri" pitchFamily="34" charset="0"/>
              </a:rPr>
              <a:t>次へ</a:t>
            </a:r>
            <a:endParaRPr lang="ja-JP" altLang="en-US" sz="1100" u="sng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26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M.14.1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ユーザ編集画面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・ユーザ管理メニューのリンクから遷移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・性別選択フォーム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・年齢入力フォーム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・住所入力フォーム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・電話番号入力フォーム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・削除申請選択フォーム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・メール配信選択フォーム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・確認ボタン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・リセットボタン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24708" y="5006812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管理者画面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正方形/長方形 65"/>
          <p:cNvSpPr/>
          <p:nvPr/>
        </p:nvSpPr>
        <p:spPr>
          <a:xfrm>
            <a:off x="2233117" y="5301590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67" name="テキスト ボックス 25"/>
          <p:cNvSpPr txBox="1">
            <a:spLocks noChangeArrowheads="1"/>
          </p:cNvSpPr>
          <p:nvPr/>
        </p:nvSpPr>
        <p:spPr bwMode="auto">
          <a:xfrm>
            <a:off x="4231807" y="5601072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82" name="テキスト ボックス 25"/>
          <p:cNvSpPr txBox="1">
            <a:spLocks noChangeArrowheads="1"/>
          </p:cNvSpPr>
          <p:nvPr/>
        </p:nvSpPr>
        <p:spPr bwMode="auto">
          <a:xfrm>
            <a:off x="2565768" y="8846259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確認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83" name="テキスト ボックス 25"/>
          <p:cNvSpPr txBox="1">
            <a:spLocks noChangeArrowheads="1"/>
          </p:cNvSpPr>
          <p:nvPr/>
        </p:nvSpPr>
        <p:spPr bwMode="auto">
          <a:xfrm>
            <a:off x="3298001" y="8846588"/>
            <a:ext cx="635055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リセット</a:t>
            </a:r>
            <a:endParaRPr lang="ja-JP" altLang="en-US" sz="1100" dirty="0">
              <a:latin typeface="Calibri" pitchFamily="34" charset="0"/>
            </a:endParaRPr>
          </a:p>
        </p:txBody>
      </p: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2785158" y="6753200"/>
            <a:ext cx="571834" cy="211203"/>
            <a:chOff x="1168588" y="4284104"/>
            <a:chExt cx="1348267" cy="268782"/>
          </a:xfrm>
        </p:grpSpPr>
        <p:sp>
          <p:nvSpPr>
            <p:cNvPr id="39" name="Rectangle 102"/>
            <p:cNvSpPr/>
            <p:nvPr/>
          </p:nvSpPr>
          <p:spPr>
            <a:xfrm>
              <a:off x="1214414" y="4286256"/>
              <a:ext cx="1302441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TextBox 106"/>
            <p:cNvSpPr txBox="1">
              <a:spLocks noChangeArrowheads="1"/>
            </p:cNvSpPr>
            <p:nvPr/>
          </p:nvSpPr>
          <p:spPr bwMode="auto">
            <a:xfrm>
              <a:off x="1168588" y="4284104"/>
              <a:ext cx="949583" cy="268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ja-JP" altLang="en-US" sz="900" dirty="0" smtClean="0"/>
                <a:t>男</a:t>
              </a:r>
              <a:endParaRPr lang="en-US" sz="900" dirty="0"/>
            </a:p>
          </p:txBody>
        </p:sp>
      </p:grpSp>
      <p:sp>
        <p:nvSpPr>
          <p:cNvPr id="41" name="Right Triangle 111"/>
          <p:cNvSpPr/>
          <p:nvPr/>
        </p:nvSpPr>
        <p:spPr>
          <a:xfrm rot="18900000">
            <a:off x="3222743" y="6801817"/>
            <a:ext cx="50800" cy="45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2" name="Straight Connector 113"/>
          <p:cNvCxnSpPr/>
          <p:nvPr/>
        </p:nvCxnSpPr>
        <p:spPr bwMode="auto">
          <a:xfrm rot="5400000">
            <a:off x="3059410" y="6830259"/>
            <a:ext cx="150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23"/>
          <p:cNvGrpSpPr>
            <a:grpSpLocks/>
          </p:cNvGrpSpPr>
          <p:nvPr/>
        </p:nvGrpSpPr>
        <p:grpSpPr bwMode="auto">
          <a:xfrm>
            <a:off x="2736479" y="5862518"/>
            <a:ext cx="1417170" cy="140028"/>
            <a:chOff x="1214414" y="4286253"/>
            <a:chExt cx="3143272" cy="214317"/>
          </a:xfrm>
        </p:grpSpPr>
        <p:sp>
          <p:nvSpPr>
            <p:cNvPr id="44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11" name="Group 123"/>
          <p:cNvGrpSpPr>
            <a:grpSpLocks/>
          </p:cNvGrpSpPr>
          <p:nvPr/>
        </p:nvGrpSpPr>
        <p:grpSpPr bwMode="auto">
          <a:xfrm>
            <a:off x="2768403" y="6181124"/>
            <a:ext cx="1419049" cy="138269"/>
            <a:chOff x="1214414" y="4286253"/>
            <a:chExt cx="3143272" cy="214317"/>
          </a:xfrm>
        </p:grpSpPr>
        <p:sp>
          <p:nvSpPr>
            <p:cNvPr id="47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12" name="Group 123"/>
          <p:cNvGrpSpPr>
            <a:grpSpLocks/>
          </p:cNvGrpSpPr>
          <p:nvPr/>
        </p:nvGrpSpPr>
        <p:grpSpPr bwMode="auto">
          <a:xfrm>
            <a:off x="2736479" y="7977336"/>
            <a:ext cx="1450974" cy="140028"/>
            <a:chOff x="1214414" y="4286253"/>
            <a:chExt cx="3143272" cy="214317"/>
          </a:xfrm>
        </p:grpSpPr>
        <p:sp>
          <p:nvSpPr>
            <p:cNvPr id="51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43" name="テキスト ボックス 45"/>
          <p:cNvSpPr txBox="1">
            <a:spLocks noChangeArrowheads="1"/>
          </p:cNvSpPr>
          <p:nvPr/>
        </p:nvSpPr>
        <p:spPr bwMode="auto">
          <a:xfrm>
            <a:off x="1741198" y="5817096"/>
            <a:ext cx="2536272" cy="301621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Calibri" pitchFamily="34" charset="0"/>
              </a:rPr>
              <a:t>ユーザ名：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パスワード：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名前：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性別：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年齢：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住所：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メールアドレス：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電話番号：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削除申請：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メール配信：</a:t>
            </a:r>
            <a:endParaRPr lang="en-US" altLang="ja-JP" sz="1000" dirty="0" smtClean="0">
              <a:latin typeface="Calibri" pitchFamily="34" charset="0"/>
            </a:endParaRPr>
          </a:p>
        </p:txBody>
      </p:sp>
      <p:grpSp>
        <p:nvGrpSpPr>
          <p:cNvPr id="56" name="Group 123"/>
          <p:cNvGrpSpPr>
            <a:grpSpLocks/>
          </p:cNvGrpSpPr>
          <p:nvPr/>
        </p:nvGrpSpPr>
        <p:grpSpPr bwMode="auto">
          <a:xfrm>
            <a:off x="2749831" y="7329264"/>
            <a:ext cx="1437621" cy="140028"/>
            <a:chOff x="1214414" y="4286253"/>
            <a:chExt cx="3143272" cy="214317"/>
          </a:xfrm>
        </p:grpSpPr>
        <p:sp>
          <p:nvSpPr>
            <p:cNvPr id="57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59" name="Group 123"/>
          <p:cNvGrpSpPr>
            <a:grpSpLocks/>
          </p:cNvGrpSpPr>
          <p:nvPr/>
        </p:nvGrpSpPr>
        <p:grpSpPr bwMode="auto">
          <a:xfrm>
            <a:off x="2766329" y="7689304"/>
            <a:ext cx="1421123" cy="140028"/>
            <a:chOff x="1214414" y="4286253"/>
            <a:chExt cx="3143272" cy="214317"/>
          </a:xfrm>
        </p:grpSpPr>
        <p:sp>
          <p:nvSpPr>
            <p:cNvPr id="60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62" name="Group 123"/>
          <p:cNvGrpSpPr>
            <a:grpSpLocks/>
          </p:cNvGrpSpPr>
          <p:nvPr/>
        </p:nvGrpSpPr>
        <p:grpSpPr bwMode="auto">
          <a:xfrm>
            <a:off x="2708920" y="8265368"/>
            <a:ext cx="571834" cy="211203"/>
            <a:chOff x="1168588" y="4284104"/>
            <a:chExt cx="1348267" cy="268782"/>
          </a:xfrm>
        </p:grpSpPr>
        <p:sp>
          <p:nvSpPr>
            <p:cNvPr id="63" name="Rectangle 102"/>
            <p:cNvSpPr/>
            <p:nvPr/>
          </p:nvSpPr>
          <p:spPr>
            <a:xfrm>
              <a:off x="1214414" y="4286256"/>
              <a:ext cx="1302441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" name="TextBox 106"/>
            <p:cNvSpPr txBox="1">
              <a:spLocks noChangeArrowheads="1"/>
            </p:cNvSpPr>
            <p:nvPr/>
          </p:nvSpPr>
          <p:spPr bwMode="auto">
            <a:xfrm>
              <a:off x="1168588" y="4284104"/>
              <a:ext cx="949583" cy="268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ja-JP" altLang="en-US" sz="900" dirty="0" smtClean="0"/>
                <a:t>なし</a:t>
              </a:r>
              <a:endParaRPr lang="en-US" sz="900" dirty="0"/>
            </a:p>
          </p:txBody>
        </p:sp>
      </p:grpSp>
      <p:sp>
        <p:nvSpPr>
          <p:cNvPr id="65" name="Right Triangle 111"/>
          <p:cNvSpPr/>
          <p:nvPr/>
        </p:nvSpPr>
        <p:spPr>
          <a:xfrm rot="18900000">
            <a:off x="3146505" y="8313985"/>
            <a:ext cx="50800" cy="45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8" name="Straight Connector 113"/>
          <p:cNvCxnSpPr/>
          <p:nvPr/>
        </p:nvCxnSpPr>
        <p:spPr bwMode="auto">
          <a:xfrm rot="5400000">
            <a:off x="2983172" y="8342427"/>
            <a:ext cx="150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123"/>
          <p:cNvGrpSpPr>
            <a:grpSpLocks/>
          </p:cNvGrpSpPr>
          <p:nvPr/>
        </p:nvGrpSpPr>
        <p:grpSpPr bwMode="auto">
          <a:xfrm>
            <a:off x="2708920" y="8563737"/>
            <a:ext cx="810826" cy="211203"/>
            <a:chOff x="1168588" y="4284104"/>
            <a:chExt cx="1348267" cy="268782"/>
          </a:xfrm>
        </p:grpSpPr>
        <p:sp>
          <p:nvSpPr>
            <p:cNvPr id="70" name="Rectangle 102"/>
            <p:cNvSpPr/>
            <p:nvPr/>
          </p:nvSpPr>
          <p:spPr>
            <a:xfrm>
              <a:off x="1214414" y="4286256"/>
              <a:ext cx="1302441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TextBox 106"/>
            <p:cNvSpPr txBox="1">
              <a:spLocks noChangeArrowheads="1"/>
            </p:cNvSpPr>
            <p:nvPr/>
          </p:nvSpPr>
          <p:spPr bwMode="auto">
            <a:xfrm>
              <a:off x="1168588" y="4284104"/>
              <a:ext cx="949583" cy="268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ja-JP" altLang="en-US" sz="900" dirty="0" smtClean="0"/>
                <a:t>希望しない</a:t>
              </a:r>
              <a:endParaRPr lang="en-US" sz="900" dirty="0"/>
            </a:p>
          </p:txBody>
        </p:sp>
      </p:grpSp>
      <p:sp>
        <p:nvSpPr>
          <p:cNvPr id="72" name="Right Triangle 111"/>
          <p:cNvSpPr/>
          <p:nvPr/>
        </p:nvSpPr>
        <p:spPr>
          <a:xfrm rot="18900000">
            <a:off x="3393385" y="8612354"/>
            <a:ext cx="50800" cy="45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3" name="Straight Connector 113"/>
          <p:cNvCxnSpPr/>
          <p:nvPr/>
        </p:nvCxnSpPr>
        <p:spPr bwMode="auto">
          <a:xfrm rot="5400000">
            <a:off x="3230052" y="8640796"/>
            <a:ext cx="150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123"/>
          <p:cNvGrpSpPr>
            <a:grpSpLocks/>
          </p:cNvGrpSpPr>
          <p:nvPr/>
        </p:nvGrpSpPr>
        <p:grpSpPr bwMode="auto">
          <a:xfrm>
            <a:off x="2766328" y="6421637"/>
            <a:ext cx="1387321" cy="140028"/>
            <a:chOff x="1214414" y="4286253"/>
            <a:chExt cx="3143272" cy="214317"/>
          </a:xfrm>
        </p:grpSpPr>
        <p:sp>
          <p:nvSpPr>
            <p:cNvPr id="75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77" name="Group 123"/>
          <p:cNvGrpSpPr>
            <a:grpSpLocks/>
          </p:cNvGrpSpPr>
          <p:nvPr/>
        </p:nvGrpSpPr>
        <p:grpSpPr bwMode="auto">
          <a:xfrm>
            <a:off x="2749831" y="7038834"/>
            <a:ext cx="1437622" cy="140028"/>
            <a:chOff x="1214414" y="4286253"/>
            <a:chExt cx="3143272" cy="214317"/>
          </a:xfrm>
        </p:grpSpPr>
        <p:sp>
          <p:nvSpPr>
            <p:cNvPr id="78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 bwMode="auto">
          <a:xfrm>
            <a:off x="342900" y="396875"/>
            <a:ext cx="6172200" cy="19843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 smtClean="0"/>
              <a:t>目次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 bwMode="auto">
          <a:xfrm>
            <a:off x="342900" y="773113"/>
            <a:ext cx="6172200" cy="853760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　ログイン画面・・・・・・・・・・・・・・・・・・・・・・・・・・・・・・・・・・・・・・・・・・  </a:t>
            </a:r>
            <a:r>
              <a:rPr lang="en-US" altLang="ja-JP" sz="1000" dirty="0" smtClean="0"/>
              <a:t>4</a:t>
            </a:r>
          </a:p>
          <a:p>
            <a:pPr>
              <a:buNone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総合メニュー ・・・・・・・・・・・・・・・・・・・・・・・・・・・・・・・・・・・・・・・・・・    </a:t>
            </a:r>
            <a:r>
              <a:rPr lang="en-US" altLang="ja-JP" sz="1000" dirty="0" smtClean="0"/>
              <a:t>5</a:t>
            </a:r>
          </a:p>
          <a:p>
            <a:pPr lvl="0">
              <a:buNone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管理者管理メニュー・・・・・・・・・・・・・・・・・・・・・・・・・・・・・・・・・・・・・　 </a:t>
            </a:r>
            <a:r>
              <a:rPr lang="en-US" altLang="ja-JP" sz="1000" dirty="0" smtClean="0"/>
              <a:t>6</a:t>
            </a:r>
          </a:p>
          <a:p>
            <a:pPr>
              <a:buNone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商品管理メニュー・・・・・・・・・・・・・・・・・・・・・・・・・・・・・・・・・・・・・・・　 </a:t>
            </a:r>
            <a:r>
              <a:rPr lang="en-US" altLang="ja-JP" sz="1000" dirty="0" smtClean="0"/>
              <a:t>7</a:t>
            </a: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ユーザ管理メニュー・・・・・・・・・・・・・・・・・・・・・・・・・・・・・・・・・・・・・    </a:t>
            </a:r>
            <a:r>
              <a:rPr lang="en-US" altLang="ja-JP" sz="1000" dirty="0" smtClean="0"/>
              <a:t>8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管理者登録画面・・・・・・・・・・・・・・・・・・・・・・・・・・・・・・・・・・・・・・・・   </a:t>
            </a:r>
            <a:r>
              <a:rPr lang="en-US" altLang="ja-JP" sz="1000" dirty="0" smtClean="0"/>
              <a:t>9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管理者登録確認画面・・・・・・・・・・・・・・・・・・・・・・・・・・・・・・・・・・・・   </a:t>
            </a:r>
            <a:r>
              <a:rPr lang="en-US" altLang="ja-JP" sz="1000" dirty="0" smtClean="0"/>
              <a:t>10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管理者登録完了画面・・・・・・・・・・・・・・・・・・・・・・・・・・・・・・・・・・・・  </a:t>
            </a:r>
            <a:r>
              <a:rPr lang="en-US" altLang="ja-JP" sz="1000" dirty="0" smtClean="0"/>
              <a:t>11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管理者詳細画面・・・・・・・・・・・・・・・・・・・・・・・・・・・・・・・・・・・・・・・・  </a:t>
            </a:r>
            <a:r>
              <a:rPr lang="en-US" altLang="ja-JP" sz="1000" dirty="0" smtClean="0"/>
              <a:t>12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管理者編集画面・・・・・・・・・・・・・・・・・・・・・・・・・・・・・・・・・・・・・・・・  </a:t>
            </a:r>
            <a:r>
              <a:rPr lang="en-US" altLang="ja-JP" sz="1000" dirty="0" smtClean="0"/>
              <a:t>13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管理者編集確認画面・・・・・・・・・・・・・・・・・・・・・・・・・・・・・・・・・・・・  </a:t>
            </a:r>
            <a:r>
              <a:rPr lang="en-US" altLang="ja-JP" sz="1000" dirty="0" smtClean="0"/>
              <a:t>14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管理者編集完了画面・・・・・・・・・・・・・・・・・・・・・・・・・・・・・・・・・・・・  </a:t>
            </a:r>
            <a:r>
              <a:rPr lang="en-US" altLang="ja-JP" sz="1000" dirty="0" smtClean="0"/>
              <a:t>15</a:t>
            </a: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管理者削除確認画面・・・・・・・・・・・・・・・・・・・・・・・・・・・・・・・・・・・・  </a:t>
            </a:r>
            <a:r>
              <a:rPr lang="en-US" altLang="ja-JP" sz="1000" dirty="0" smtClean="0"/>
              <a:t>16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管理者削除完了画面・・・・・・・・・・・・・・・・・・・・・・・・・・・・・・・・・・・・  </a:t>
            </a:r>
            <a:r>
              <a:rPr lang="en-US" altLang="ja-JP" sz="1000" dirty="0" smtClean="0"/>
              <a:t>17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商品登録画面・・・・・・・・・・・・・・・・・・・・・・・・・・・・・・・・・・・・・・・・・・  </a:t>
            </a:r>
            <a:r>
              <a:rPr lang="en-US" altLang="ja-JP" sz="1000" dirty="0" smtClean="0"/>
              <a:t>18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商品登録確認画面・・・・・・・・・・・・・・・・・・・・・・・・・・・・・・・・・・・・・・  </a:t>
            </a:r>
            <a:r>
              <a:rPr lang="en-US" altLang="ja-JP" sz="1000" dirty="0" smtClean="0"/>
              <a:t>19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商品登録完了画面・・・・・・・・・・・・・・・・・・・・・・・・・・・・・・・・・・・・・・  </a:t>
            </a:r>
            <a:r>
              <a:rPr lang="en-US" altLang="ja-JP" sz="1000" dirty="0" smtClean="0"/>
              <a:t>20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商品詳細画面・・・・・・・・・・・・・・・・・・・・・・・・・・・・・・・・・・・・・・・・・・  </a:t>
            </a:r>
            <a:r>
              <a:rPr lang="en-US" altLang="ja-JP" sz="1000" dirty="0" smtClean="0"/>
              <a:t>21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商品編集画面・・・・・・・・・・・・・・・・・・・・・・・・・・・・・・・・・・・・・・・・・・  </a:t>
            </a:r>
            <a:r>
              <a:rPr lang="en-US" altLang="ja-JP" sz="1000" dirty="0" smtClean="0"/>
              <a:t>22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商品編集確認画面・・・・・・・・・・・・・・・・・・・・・・・・・・・・・・・・・・・・・・  </a:t>
            </a:r>
            <a:r>
              <a:rPr lang="en-US" altLang="ja-JP" sz="1000" dirty="0" smtClean="0"/>
              <a:t>23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商品編集完了画面・・・・・・・・・・・・・・・・・・・・・・・・・・・・・・・・・・・・・・  </a:t>
            </a:r>
            <a:r>
              <a:rPr lang="en-US" altLang="ja-JP" sz="1000" dirty="0" smtClean="0"/>
              <a:t>24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商品削除確認画面・・・・・・・・・・・・・・・・・・・・・・・・・・・・・・・・・・・・・・  </a:t>
            </a:r>
            <a:r>
              <a:rPr lang="en-US" altLang="ja-JP" sz="1000" dirty="0" smtClean="0"/>
              <a:t>25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商品削除完了画面・・・・・・・・・・・・・・・・・・・・・・・・・・・・・・・・・・・・・・  </a:t>
            </a:r>
            <a:r>
              <a:rPr lang="en-US" altLang="ja-JP" sz="1000" dirty="0" smtClean="0"/>
              <a:t>26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ユーザ詳細画面・・・・・・・・・・・・・・・・・・・・・・・・・・・・・・・・・・・・・・・・  </a:t>
            </a:r>
            <a:r>
              <a:rPr lang="en-US" altLang="ja-JP" sz="1000" dirty="0" smtClean="0"/>
              <a:t>27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ユーザ購入履歴・・・・・・・・・・・・・・・・・・・・・・・・・・・・・・・・・・・・・・・・  </a:t>
            </a:r>
            <a:r>
              <a:rPr lang="en-US" altLang="ja-JP" sz="1000" dirty="0" smtClean="0"/>
              <a:t>28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ユーザ編集画面・・・・・・・・・・・・・・・・・・・・・・・・・・・・・・・・・・・・・・・・  </a:t>
            </a:r>
            <a:r>
              <a:rPr lang="en-US" altLang="ja-JP" sz="1000" dirty="0" smtClean="0"/>
              <a:t>29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ユーザ編集確認画面・・・・・・・・・・・・・・・・・・・・・・・・・・・・・・・・・・・・  </a:t>
            </a:r>
            <a:r>
              <a:rPr lang="en-US" altLang="ja-JP" sz="1000" dirty="0" smtClean="0"/>
              <a:t>30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ユーザ編集完了画面・・・・・・・・・・・・・・・・・・・・・・・・・・・・・・・・・・・・  </a:t>
            </a:r>
            <a:r>
              <a:rPr lang="en-US" altLang="ja-JP" sz="1000" dirty="0" smtClean="0"/>
              <a:t>31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ユーザ削除確認画面・・・・・・・・・・・・・・・・・・・・・・・・・・・・・・・・・・・・  </a:t>
            </a:r>
            <a:r>
              <a:rPr lang="en-US" altLang="ja-JP" sz="1000" dirty="0" smtClean="0"/>
              <a:t>32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管理者システム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ユーザ削除完了画面・・・・・・・・・・・・・・・・・・・・・・・・・・・・・・・・・・・・  </a:t>
            </a:r>
            <a:r>
              <a:rPr lang="en-US" altLang="ja-JP" sz="1000" dirty="0" smtClean="0"/>
              <a:t>33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総合メニュー（ログイン前）・・・・・・・・・・・・・・・・・・・・・・・  </a:t>
            </a:r>
            <a:r>
              <a:rPr lang="en-US" altLang="ja-JP" sz="1000" dirty="0" smtClean="0"/>
              <a:t>34</a:t>
            </a: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総合メニュー（ログイン後）・・・・・・・・・・・・・・・・・・・・・・・  </a:t>
            </a:r>
            <a:r>
              <a:rPr lang="en-US" altLang="ja-JP" sz="1000" dirty="0" smtClean="0"/>
              <a:t>35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ユーザ登録画面・・・・・・・・・・・・・・・・・・・・・・・・・・・・・・・  </a:t>
            </a:r>
            <a:r>
              <a:rPr lang="en-US" altLang="ja-JP" sz="1000" dirty="0" smtClean="0"/>
              <a:t>36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ユーザ登録確認画面・・・・・・・・・・・・・・・・・・・・・・・・・・・  </a:t>
            </a:r>
            <a:r>
              <a:rPr lang="en-US" altLang="ja-JP" sz="1000" dirty="0" smtClean="0"/>
              <a:t>37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ユーザ登録完了画面・・・・・・・・・・・・・・・・・・・・・・・・・・・  </a:t>
            </a:r>
            <a:r>
              <a:rPr lang="en-US" altLang="ja-JP" sz="1000" dirty="0" smtClean="0"/>
              <a:t>38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ログイン画面・・・・・・・・・・・・・・・・・・・・・・・・・・・・・・・・・・  </a:t>
            </a:r>
            <a:r>
              <a:rPr lang="en-US" altLang="ja-JP" sz="1000" dirty="0" smtClean="0"/>
              <a:t>39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ユーザ詳細画面・・・・・・・・・・・・・・・・・・・・・・・・・・・・・・・  </a:t>
            </a:r>
            <a:r>
              <a:rPr lang="en-US" altLang="ja-JP" sz="1000" dirty="0" smtClean="0"/>
              <a:t>40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ユーザ編集画面・・・・・・・・・・・・・・・・・・・・・・・・・・・・・・・  </a:t>
            </a:r>
            <a:r>
              <a:rPr lang="en-US" altLang="ja-JP" sz="1000" dirty="0" smtClean="0"/>
              <a:t>41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ユーザ編集確認画面・・・・・・・・・・・・・・・・・・・・・・・・・・・  </a:t>
            </a:r>
            <a:r>
              <a:rPr lang="en-US" altLang="ja-JP" sz="1000" dirty="0" smtClean="0"/>
              <a:t>42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ユーザ編集完了画面・・・・・・・・・・・・・・・・・・・・・・・・・・・  </a:t>
            </a:r>
            <a:r>
              <a:rPr lang="en-US" altLang="ja-JP" sz="1000" dirty="0" smtClean="0"/>
              <a:t>43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ユーザ削除確認画面・・・・・・・・・・・・・・・・・・・・・・・・・・・  </a:t>
            </a:r>
            <a:r>
              <a:rPr lang="en-US" altLang="ja-JP" sz="1000" dirty="0" smtClean="0"/>
              <a:t>44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ユーザ削除完了画面・・・・・・・・・・・・・・・・・・・・・・・・・・・  </a:t>
            </a:r>
            <a:r>
              <a:rPr lang="en-US" altLang="ja-JP" sz="1000" dirty="0" smtClean="0"/>
              <a:t>45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商品詳細画面（ログイン前）・・・・・・・・・・・・・・・・・・・・・・  </a:t>
            </a:r>
            <a:r>
              <a:rPr lang="en-US" altLang="ja-JP" sz="1000" dirty="0" smtClean="0"/>
              <a:t>46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商品詳細画面（ログイン後）・・・・・・・・・・・・・・・・・・・・・・  </a:t>
            </a:r>
            <a:r>
              <a:rPr lang="en-US" altLang="ja-JP" sz="1000" dirty="0" smtClean="0"/>
              <a:t>47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ショッピングカート・・・・・・・・・・・・・・・・・・・・・・・・・・・・・・  </a:t>
            </a:r>
            <a:r>
              <a:rPr lang="en-US" altLang="ja-JP" sz="1000" dirty="0" smtClean="0"/>
              <a:t>48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商品購入確認画面・・・・・・・・・・・・・・・・・・・・・・・・・・・・・  </a:t>
            </a:r>
            <a:r>
              <a:rPr lang="en-US" altLang="ja-JP" sz="1000" dirty="0" smtClean="0"/>
              <a:t>49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商品購入完了画面・・・・・・・・・・・・・・・・・・・・・・・・・・・・・  </a:t>
            </a:r>
            <a:r>
              <a:rPr lang="en-US" altLang="ja-JP" sz="1000" dirty="0" smtClean="0"/>
              <a:t>50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ユーザ購入履歴・・・・・・・・・・・・・・・・・・・・・・・・・・・・・・・  </a:t>
            </a:r>
            <a:r>
              <a:rPr lang="en-US" altLang="ja-JP" sz="1000" dirty="0" smtClean="0"/>
              <a:t>51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ユーザ購入履歴削除確認画面・・・・・・・・・・・・・・・・・・・   </a:t>
            </a:r>
            <a:r>
              <a:rPr lang="en-US" altLang="ja-JP" sz="1000" dirty="0" smtClean="0"/>
              <a:t>52</a:t>
            </a:r>
            <a:endParaRPr lang="ja-JP" altLang="ja-JP" sz="1000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ja-JP" altLang="en-US" sz="1000" dirty="0" smtClean="0"/>
              <a:t>ショッピングサイトシステム</a:t>
            </a:r>
            <a:r>
              <a:rPr lang="en-US" altLang="ja-JP" sz="1000" dirty="0" smtClean="0"/>
              <a:t>-</a:t>
            </a:r>
            <a:r>
              <a:rPr lang="ja-JP" altLang="en-US" sz="1000" dirty="0" smtClean="0"/>
              <a:t>ユーザ購入履歴削除完了画面・・・・・・・・・・・・・・・・・・・   </a:t>
            </a:r>
            <a:r>
              <a:rPr lang="en-US" altLang="ja-JP" sz="1000" dirty="0" smtClean="0"/>
              <a:t>53</a:t>
            </a:r>
            <a:endParaRPr lang="ja-JP" altLang="ja-JP" sz="1000" dirty="0" smtClean="0"/>
          </a:p>
          <a:p>
            <a:pPr>
              <a:buNone/>
            </a:pPr>
            <a:endParaRPr lang="en-US" altLang="ja-JP" sz="1000" dirty="0" smtClean="0"/>
          </a:p>
          <a:p>
            <a:pPr>
              <a:buNone/>
            </a:pPr>
            <a:endParaRPr lang="ja-JP" altLang="ja-JP" sz="1000" dirty="0" smtClean="0"/>
          </a:p>
          <a:p>
            <a:pPr lvl="0">
              <a:buNone/>
            </a:pPr>
            <a:endParaRPr lang="en-US" altLang="ja-JP" sz="1000" dirty="0" smtClean="0"/>
          </a:p>
          <a:p>
            <a:endParaRPr lang="ja-JP" altLang="ja-JP" sz="800" dirty="0" smtClean="0"/>
          </a:p>
          <a:p>
            <a:endParaRPr lang="ja-JP" altLang="ja-JP" sz="800" dirty="0" smtClean="0"/>
          </a:p>
          <a:p>
            <a:endParaRPr lang="ja-JP" altLang="ja-JP" sz="800" dirty="0" smtClean="0"/>
          </a:p>
          <a:p>
            <a:endParaRPr lang="ja-JP" altLang="ja-JP" sz="800" dirty="0" smtClean="0"/>
          </a:p>
          <a:p>
            <a:endParaRPr lang="ja-JP" altLang="ja-JP" sz="800" dirty="0" smtClean="0"/>
          </a:p>
          <a:p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26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M.14.2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ユーザ編集確認画面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・ユーザ編集画面から遷移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・年齢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・住所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・電話番号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・削除申請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・メール配信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・更新ボタン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・前画面へ戻るボタン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95400" y="4953000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303809" y="5247778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224342" y="5617110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396853" y="8479162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更新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273373" y="8479162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入力画面へ戻る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1973815" y="6009525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以下の内容で登録してよろしいですか？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29" name="テキスト ボックス 45"/>
          <p:cNvSpPr txBox="1">
            <a:spLocks noChangeArrowheads="1"/>
          </p:cNvSpPr>
          <p:nvPr/>
        </p:nvSpPr>
        <p:spPr bwMode="auto">
          <a:xfrm>
            <a:off x="1973815" y="6454756"/>
            <a:ext cx="3298272" cy="178510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ユーザ名：            ユーザ名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          パスワードは表示されません。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名前：                    名前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性別：                    性別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年齢：                    年齢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住所：                    住所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メールアドレス：   メールアドレス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電話番号：            電話番号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削除申請：             あり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なし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メール配信：          希望する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希望しない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12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M.14.3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ユーザ編集完了画面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・ユーザ編集確認画面から遷移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・年齢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・住所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・電話番号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・削除申請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・メール配信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571744" y="7810520"/>
            <a:ext cx="107156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2191304" y="5507901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以下の内容で登録しました。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28" name="テキスト ボックス 45"/>
          <p:cNvSpPr txBox="1">
            <a:spLocks noChangeArrowheads="1"/>
          </p:cNvSpPr>
          <p:nvPr/>
        </p:nvSpPr>
        <p:spPr bwMode="auto">
          <a:xfrm>
            <a:off x="1892853" y="5953132"/>
            <a:ext cx="3298272" cy="178510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ユーザ名：            ユーザ名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          パスワードは表示されません。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名前：                    名前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性別：                    性別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年齢：                    年齢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住所：                    住所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メールアドレス：   メールアドレス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電話番号：            電話番号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削除申請：             あり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なし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メール配信：          希望する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希望しない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12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M.15.1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ユーザ削除確認画面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・ユーザ管理メニューのリンクから遷移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・年齢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・住所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・電話番号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・削除申請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・メール配信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・購入件数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880004"/>
            <a:ext cx="4214812" cy="4216400"/>
            <a:chOff x="1214438" y="4810125"/>
            <a:chExt cx="4214812" cy="4214813"/>
          </a:xfrm>
        </p:grpSpPr>
        <p:sp>
          <p:nvSpPr>
            <p:cNvPr id="56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4"/>
              <a:ext cx="1000125" cy="185667"/>
              <a:chOff x="3571868" y="1214422"/>
              <a:chExt cx="1000132" cy="186101"/>
            </a:xfrm>
          </p:grpSpPr>
          <p:sp>
            <p:nvSpPr>
              <p:cNvPr id="64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65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187"/>
                <a:ext cx="101601" cy="92255"/>
                <a:chOff x="4011609" y="1254187"/>
                <a:chExt cx="101601" cy="92255"/>
              </a:xfrm>
            </p:grpSpPr>
            <p:sp>
              <p:nvSpPr>
                <p:cNvPr id="72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3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23" y="1268508"/>
                <a:ext cx="101601" cy="84302"/>
                <a:chOff x="5215009" y="1856781"/>
                <a:chExt cx="125231" cy="103908"/>
              </a:xfrm>
            </p:grpSpPr>
            <p:sp>
              <p:nvSpPr>
                <p:cNvPr id="70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1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69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管理者画面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61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正方形/長方形 73"/>
          <p:cNvSpPr/>
          <p:nvPr/>
        </p:nvSpPr>
        <p:spPr>
          <a:xfrm>
            <a:off x="2222847" y="5174782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75" name="テキスト ボックス 25"/>
          <p:cNvSpPr txBox="1">
            <a:spLocks noChangeArrowheads="1"/>
          </p:cNvSpPr>
          <p:nvPr/>
        </p:nvSpPr>
        <p:spPr bwMode="auto">
          <a:xfrm>
            <a:off x="2070004" y="7739082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削除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8" name="テキスト ボックス 25"/>
          <p:cNvSpPr txBox="1">
            <a:spLocks noChangeArrowheads="1"/>
          </p:cNvSpPr>
          <p:nvPr/>
        </p:nvSpPr>
        <p:spPr bwMode="auto">
          <a:xfrm>
            <a:off x="3030486" y="7739082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26" name="テキスト ボックス 45"/>
          <p:cNvSpPr txBox="1">
            <a:spLocks noChangeArrowheads="1"/>
          </p:cNvSpPr>
          <p:nvPr/>
        </p:nvSpPr>
        <p:spPr bwMode="auto">
          <a:xfrm>
            <a:off x="1892853" y="5784701"/>
            <a:ext cx="2536272" cy="195438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ユーザ名：            ユーザ名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名前：                    名前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性別：                    性別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年齢：                    年齢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住所：                    住所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メールアドレス：   メールアドレス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電話番号：            電話番号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削除申請：             あり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なし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削除申請日：         申請日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メール配信：          希望する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希望しない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購入件数：              購入件数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M.15.2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ユーザ削除完了画面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・ユーザ削除確認画面から遷移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44" name="テキスト ボックス 45"/>
          <p:cNvSpPr txBox="1">
            <a:spLocks noChangeArrowheads="1"/>
          </p:cNvSpPr>
          <p:nvPr/>
        </p:nvSpPr>
        <p:spPr bwMode="auto">
          <a:xfrm>
            <a:off x="2452678" y="5500362"/>
            <a:ext cx="27384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削除しました。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2452678" y="5881694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22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5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U.1.1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総合メニュー（ログイン前）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・ログインボタン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・新規ユーザ登録リンク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・検索用入力フォーム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・ソート法選択フォーム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・商品名（詳細リンク）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・値段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429125" y="5115486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ログイン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3052754" y="5477208"/>
            <a:ext cx="121444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新規ユーザ登録</a:t>
            </a:r>
            <a:endParaRPr lang="ja-JP" altLang="en-US" sz="1100" u="sng" dirty="0">
              <a:latin typeface="Calibri" pitchFamily="34" charset="0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1295400" y="573881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1285875" y="716757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643050" y="7359080"/>
            <a:ext cx="71438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5"/>
          <p:cNvSpPr txBox="1">
            <a:spLocks noChangeArrowheads="1"/>
          </p:cNvSpPr>
          <p:nvPr/>
        </p:nvSpPr>
        <p:spPr bwMode="auto">
          <a:xfrm>
            <a:off x="1643050" y="7489885"/>
            <a:ext cx="8040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商品画像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1" name="テキスト ボックス 45"/>
          <p:cNvSpPr txBox="1">
            <a:spLocks noChangeArrowheads="1"/>
          </p:cNvSpPr>
          <p:nvPr/>
        </p:nvSpPr>
        <p:spPr bwMode="auto">
          <a:xfrm>
            <a:off x="2447127" y="7359080"/>
            <a:ext cx="1820073" cy="26161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商品名 </a:t>
            </a:r>
            <a:r>
              <a:rPr lang="ja-JP" altLang="en-US" sz="1100" dirty="0" smtClean="0">
                <a:latin typeface="Calibri" pitchFamily="34" charset="0"/>
              </a:rPr>
              <a:t>       アーティスト名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2" name="テキスト ボックス 45"/>
          <p:cNvSpPr txBox="1">
            <a:spLocks noChangeArrowheads="1"/>
          </p:cNvSpPr>
          <p:nvPr/>
        </p:nvSpPr>
        <p:spPr bwMode="auto">
          <a:xfrm>
            <a:off x="2447127" y="762069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値段（</a:t>
            </a:r>
            <a:r>
              <a:rPr lang="en-US" altLang="ja-JP" sz="1100" dirty="0" smtClean="0">
                <a:latin typeface="Calibri" pitchFamily="34" charset="0"/>
              </a:rPr>
              <a:t>\</a:t>
            </a:r>
            <a:r>
              <a:rPr lang="en-US" altLang="ja-JP" sz="1100" dirty="0" err="1" smtClean="0">
                <a:latin typeface="Calibri" pitchFamily="34" charset="0"/>
              </a:rPr>
              <a:t>x,xxx</a:t>
            </a:r>
            <a:r>
              <a:rPr lang="ja-JP" altLang="en-US" sz="1100" dirty="0" smtClean="0">
                <a:latin typeface="Calibri" pitchFamily="34" charset="0"/>
              </a:rPr>
              <a:t>）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4" name="テキスト ボックス 45"/>
          <p:cNvSpPr txBox="1">
            <a:spLocks noChangeArrowheads="1"/>
          </p:cNvSpPr>
          <p:nvPr/>
        </p:nvSpPr>
        <p:spPr bwMode="auto">
          <a:xfrm>
            <a:off x="2447127" y="788230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Calibri" pitchFamily="34" charset="0"/>
              </a:rPr>
              <a:t>発売日</a:t>
            </a: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5875" y="8287774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25"/>
          <p:cNvSpPr txBox="1">
            <a:spLocks noChangeArrowheads="1"/>
          </p:cNvSpPr>
          <p:nvPr/>
        </p:nvSpPr>
        <p:spPr bwMode="auto">
          <a:xfrm>
            <a:off x="4235450" y="5477208"/>
            <a:ext cx="1076325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カートを見る</a:t>
            </a:r>
            <a:endParaRPr lang="ja-JP" altLang="en-US" sz="1100" dirty="0">
              <a:latin typeface="Calibri" pitchFamily="34" charset="0"/>
            </a:endParaRPr>
          </a:p>
        </p:txBody>
      </p:sp>
      <p:grpSp>
        <p:nvGrpSpPr>
          <p:cNvPr id="338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339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40" name="Group 3"/>
            <p:cNvGrpSpPr>
              <a:grpSpLocks/>
            </p:cNvGrpSpPr>
            <p:nvPr/>
          </p:nvGrpSpPr>
          <p:grpSpPr bwMode="auto">
            <a:xfrm>
              <a:off x="4333875" y="4810124"/>
              <a:ext cx="1000125" cy="185667"/>
              <a:chOff x="3571868" y="1214422"/>
              <a:chExt cx="1000132" cy="186101"/>
            </a:xfrm>
          </p:grpSpPr>
          <p:sp>
            <p:nvSpPr>
              <p:cNvPr id="343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44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6" name="Group 48"/>
              <p:cNvGrpSpPr>
                <a:grpSpLocks/>
              </p:cNvGrpSpPr>
              <p:nvPr/>
            </p:nvGrpSpPr>
            <p:grpSpPr bwMode="auto">
              <a:xfrm>
                <a:off x="4011609" y="1254187"/>
                <a:ext cx="101601" cy="92255"/>
                <a:chOff x="4011609" y="1254187"/>
                <a:chExt cx="101601" cy="92255"/>
              </a:xfrm>
            </p:grpSpPr>
            <p:sp>
              <p:nvSpPr>
                <p:cNvPr id="351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52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47" name="Group 27"/>
              <p:cNvGrpSpPr>
                <a:grpSpLocks/>
              </p:cNvGrpSpPr>
              <p:nvPr/>
            </p:nvGrpSpPr>
            <p:grpSpPr bwMode="auto">
              <a:xfrm>
                <a:off x="4327523" y="1268508"/>
                <a:ext cx="101601" cy="84302"/>
                <a:chOff x="5215009" y="1856781"/>
                <a:chExt cx="125231" cy="103908"/>
              </a:xfrm>
            </p:grpSpPr>
            <p:sp>
              <p:nvSpPr>
                <p:cNvPr id="349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50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348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1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342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53" name="テキスト ボックス 25"/>
          <p:cNvSpPr txBox="1">
            <a:spLocks noChangeArrowheads="1"/>
          </p:cNvSpPr>
          <p:nvPr/>
        </p:nvSpPr>
        <p:spPr bwMode="auto">
          <a:xfrm>
            <a:off x="4293393" y="6825208"/>
            <a:ext cx="47466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>
                <a:latin typeface="Calibri" pitchFamily="34" charset="0"/>
              </a:rPr>
              <a:t>検索</a:t>
            </a:r>
          </a:p>
        </p:txBody>
      </p:sp>
      <p:grpSp>
        <p:nvGrpSpPr>
          <p:cNvPr id="354" name="Group 123"/>
          <p:cNvGrpSpPr>
            <a:grpSpLocks/>
          </p:cNvGrpSpPr>
          <p:nvPr/>
        </p:nvGrpSpPr>
        <p:grpSpPr bwMode="auto">
          <a:xfrm>
            <a:off x="1841931" y="5926620"/>
            <a:ext cx="2931682" cy="253999"/>
            <a:chOff x="702289" y="4286262"/>
            <a:chExt cx="3655397" cy="214314"/>
          </a:xfrm>
        </p:grpSpPr>
        <p:sp>
          <p:nvSpPr>
            <p:cNvPr id="355" name="Rectangle 102"/>
            <p:cNvSpPr/>
            <p:nvPr/>
          </p:nvSpPr>
          <p:spPr>
            <a:xfrm>
              <a:off x="702289" y="4286262"/>
              <a:ext cx="3655397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6" name="TextBox 106"/>
            <p:cNvSpPr txBox="1">
              <a:spLocks noChangeArrowheads="1"/>
            </p:cNvSpPr>
            <p:nvPr/>
          </p:nvSpPr>
          <p:spPr bwMode="auto">
            <a:xfrm>
              <a:off x="798856" y="4296807"/>
              <a:ext cx="1074231" cy="178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r>
                <a:rPr lang="ja-JP" altLang="en-US" sz="900" dirty="0"/>
                <a:t>全て</a:t>
              </a:r>
              <a:r>
                <a:rPr lang="ja-JP" altLang="en-US" sz="900" dirty="0" smtClean="0"/>
                <a:t>のジャンル</a:t>
              </a:r>
              <a:endParaRPr lang="en-US" sz="900" dirty="0"/>
            </a:p>
          </p:txBody>
        </p:sp>
        <p:cxnSp>
          <p:nvCxnSpPr>
            <p:cNvPr id="357" name="Straight Connector 113"/>
            <p:cNvCxnSpPr/>
            <p:nvPr/>
          </p:nvCxnSpPr>
          <p:spPr>
            <a:xfrm rot="5400000">
              <a:off x="1919186" y="4390414"/>
              <a:ext cx="207617" cy="1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Right Triangle 111"/>
          <p:cNvSpPr/>
          <p:nvPr/>
        </p:nvSpPr>
        <p:spPr>
          <a:xfrm rot="18900000">
            <a:off x="2796580" y="6008593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9" name="正方形/長方形 358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60" name="テキスト ボックス 25"/>
          <p:cNvSpPr txBox="1">
            <a:spLocks noChangeArrowheads="1"/>
          </p:cNvSpPr>
          <p:nvPr/>
        </p:nvSpPr>
        <p:spPr bwMode="auto">
          <a:xfrm>
            <a:off x="4429125" y="5115486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ログイン</a:t>
            </a:r>
            <a:endParaRPr lang="ja-JP" altLang="en-US" sz="1100" dirty="0">
              <a:latin typeface="Calibri" pitchFamily="34" charset="0"/>
            </a:endParaRPr>
          </a:p>
        </p:txBody>
      </p:sp>
      <p:cxnSp>
        <p:nvCxnSpPr>
          <p:cNvPr id="362" name="直線コネクタ 361"/>
          <p:cNvCxnSpPr/>
          <p:nvPr/>
        </p:nvCxnSpPr>
        <p:spPr>
          <a:xfrm>
            <a:off x="1295400" y="573881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テキスト ボックス 45"/>
          <p:cNvSpPr txBox="1">
            <a:spLocks noChangeArrowheads="1"/>
          </p:cNvSpPr>
          <p:nvPr/>
        </p:nvSpPr>
        <p:spPr bwMode="auto">
          <a:xfrm>
            <a:off x="1295400" y="5939110"/>
            <a:ext cx="54653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Calibri" pitchFamily="34" charset="0"/>
              </a:rPr>
              <a:t>検索：</a:t>
            </a:r>
            <a:endParaRPr lang="ja-JP" altLang="en-US" sz="1100" b="1" dirty="0">
              <a:latin typeface="Calibri" pitchFamily="34" charset="0"/>
            </a:endParaRPr>
          </a:p>
        </p:txBody>
      </p:sp>
      <p:cxnSp>
        <p:nvCxnSpPr>
          <p:cNvPr id="364" name="直線コネクタ 363"/>
          <p:cNvCxnSpPr/>
          <p:nvPr/>
        </p:nvCxnSpPr>
        <p:spPr>
          <a:xfrm>
            <a:off x="1285875" y="716757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113"/>
          <p:cNvCxnSpPr/>
          <p:nvPr/>
        </p:nvCxnSpPr>
        <p:spPr bwMode="auto">
          <a:xfrm rot="5400000">
            <a:off x="2584798" y="6061348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正方形/長方形 365"/>
          <p:cNvSpPr/>
          <p:nvPr/>
        </p:nvSpPr>
        <p:spPr>
          <a:xfrm>
            <a:off x="1643050" y="7359080"/>
            <a:ext cx="71438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テキスト ボックス 45"/>
          <p:cNvSpPr txBox="1">
            <a:spLocks noChangeArrowheads="1"/>
          </p:cNvSpPr>
          <p:nvPr/>
        </p:nvSpPr>
        <p:spPr bwMode="auto">
          <a:xfrm>
            <a:off x="1643050" y="7489885"/>
            <a:ext cx="8040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商品画像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68" name="テキスト ボックス 45"/>
          <p:cNvSpPr txBox="1">
            <a:spLocks noChangeArrowheads="1"/>
          </p:cNvSpPr>
          <p:nvPr/>
        </p:nvSpPr>
        <p:spPr bwMode="auto">
          <a:xfrm>
            <a:off x="2447127" y="7359080"/>
            <a:ext cx="1820073" cy="26161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商品名 </a:t>
            </a:r>
            <a:r>
              <a:rPr lang="ja-JP" altLang="en-US" sz="1100" dirty="0" smtClean="0">
                <a:latin typeface="Calibri" pitchFamily="34" charset="0"/>
              </a:rPr>
              <a:t>       アーティスト名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69" name="テキスト ボックス 45"/>
          <p:cNvSpPr txBox="1">
            <a:spLocks noChangeArrowheads="1"/>
          </p:cNvSpPr>
          <p:nvPr/>
        </p:nvSpPr>
        <p:spPr bwMode="auto">
          <a:xfrm>
            <a:off x="2447127" y="762069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値段（</a:t>
            </a:r>
            <a:r>
              <a:rPr lang="en-US" altLang="ja-JP" sz="1100" dirty="0" smtClean="0">
                <a:latin typeface="Calibri" pitchFamily="34" charset="0"/>
              </a:rPr>
              <a:t>\</a:t>
            </a:r>
            <a:r>
              <a:rPr lang="en-US" altLang="ja-JP" sz="1100" dirty="0" err="1" smtClean="0">
                <a:latin typeface="Calibri" pitchFamily="34" charset="0"/>
              </a:rPr>
              <a:t>x,xxx</a:t>
            </a:r>
            <a:r>
              <a:rPr lang="ja-JP" altLang="en-US" sz="1100" dirty="0" smtClean="0">
                <a:latin typeface="Calibri" pitchFamily="34" charset="0"/>
              </a:rPr>
              <a:t>）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70" name="テキスト ボックス 45"/>
          <p:cNvSpPr txBox="1">
            <a:spLocks noChangeArrowheads="1"/>
          </p:cNvSpPr>
          <p:nvPr/>
        </p:nvSpPr>
        <p:spPr bwMode="auto">
          <a:xfrm>
            <a:off x="2447127" y="788230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Calibri" pitchFamily="34" charset="0"/>
              </a:rPr>
              <a:t>発売日</a:t>
            </a:r>
          </a:p>
        </p:txBody>
      </p:sp>
      <p:cxnSp>
        <p:nvCxnSpPr>
          <p:cNvPr id="371" name="直線コネクタ 370"/>
          <p:cNvCxnSpPr/>
          <p:nvPr/>
        </p:nvCxnSpPr>
        <p:spPr>
          <a:xfrm>
            <a:off x="1285875" y="8287774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Rectangle 102"/>
          <p:cNvSpPr/>
          <p:nvPr/>
        </p:nvSpPr>
        <p:spPr bwMode="auto">
          <a:xfrm>
            <a:off x="3873562" y="6419582"/>
            <a:ext cx="923590" cy="253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00" dirty="0" smtClean="0">
                <a:solidFill>
                  <a:schemeClr val="tx1"/>
                </a:solidFill>
              </a:rPr>
              <a:t>標準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3" name="Right Triangle 111"/>
          <p:cNvSpPr/>
          <p:nvPr/>
        </p:nvSpPr>
        <p:spPr>
          <a:xfrm rot="18900000">
            <a:off x="4661669" y="6501555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4" name="Straight Connector 113"/>
          <p:cNvCxnSpPr/>
          <p:nvPr/>
        </p:nvCxnSpPr>
        <p:spPr bwMode="auto">
          <a:xfrm rot="5400000">
            <a:off x="4449887" y="6554310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テキスト ボックス 45"/>
          <p:cNvSpPr txBox="1">
            <a:spLocks noChangeArrowheads="1"/>
          </p:cNvSpPr>
          <p:nvPr/>
        </p:nvSpPr>
        <p:spPr bwMode="auto">
          <a:xfrm>
            <a:off x="3073247" y="6416526"/>
            <a:ext cx="80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Calibri" pitchFamily="34" charset="0"/>
              </a:rPr>
              <a:t>並べ替え：</a:t>
            </a:r>
            <a:endParaRPr lang="ja-JP" altLang="en-US" sz="1100" b="1" dirty="0">
              <a:latin typeface="Calibri" pitchFamily="34" charset="0"/>
            </a:endParaRPr>
          </a:p>
        </p:txBody>
      </p:sp>
      <p:sp>
        <p:nvSpPr>
          <p:cNvPr id="376" name="テキスト ボックス 25"/>
          <p:cNvSpPr txBox="1">
            <a:spLocks noChangeArrowheads="1"/>
          </p:cNvSpPr>
          <p:nvPr/>
        </p:nvSpPr>
        <p:spPr bwMode="auto">
          <a:xfrm>
            <a:off x="4077072" y="5411470"/>
            <a:ext cx="12077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u="sng" dirty="0" smtClean="0">
                <a:latin typeface="Calibri" pitchFamily="34" charset="0"/>
              </a:rPr>
              <a:t>新規ユーザ登録</a:t>
            </a:r>
            <a:endParaRPr lang="ja-JP" altLang="en-US" sz="1100" u="sng" dirty="0">
              <a:latin typeface="Calibri" pitchFamily="34" charset="0"/>
            </a:endParaRPr>
          </a:p>
        </p:txBody>
      </p:sp>
      <p:sp>
        <p:nvSpPr>
          <p:cNvPr id="377" name="テキスト ボックス 376"/>
          <p:cNvSpPr txBox="1">
            <a:spLocks noChangeArrowheads="1"/>
          </p:cNvSpPr>
          <p:nvPr/>
        </p:nvSpPr>
        <p:spPr bwMode="auto">
          <a:xfrm>
            <a:off x="2571744" y="8291790"/>
            <a:ext cx="11604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100" u="sng" dirty="0" smtClean="0">
                <a:latin typeface="Calibri" pitchFamily="34" charset="0"/>
              </a:rPr>
              <a:t>1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2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3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4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&gt;&gt;</a:t>
            </a:r>
            <a:r>
              <a:rPr lang="ja-JP" altLang="en-US" sz="1100" u="sng" dirty="0" smtClean="0">
                <a:latin typeface="Calibri" pitchFamily="34" charset="0"/>
              </a:rPr>
              <a:t>次へ</a:t>
            </a:r>
            <a:endParaRPr lang="ja-JP" altLang="en-US" sz="1100" u="sng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71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U.1.2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総合メニュー（ログイン後）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・ログイン画面から遷移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・ユーザ詳細リンク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・カートを見るボタン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・検索用入力フォーム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・ソート法選択フォーム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・商品名（詳細リンク）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・値段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429125" y="5115486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ログイン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3052754" y="5477208"/>
            <a:ext cx="121444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新規ユーザ登録</a:t>
            </a:r>
            <a:endParaRPr lang="ja-JP" altLang="en-US" sz="1100" u="sng" dirty="0">
              <a:latin typeface="Calibri" pitchFamily="34" charset="0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1295400" y="573881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1285875" y="716757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643050" y="7359080"/>
            <a:ext cx="71438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5"/>
          <p:cNvSpPr txBox="1">
            <a:spLocks noChangeArrowheads="1"/>
          </p:cNvSpPr>
          <p:nvPr/>
        </p:nvSpPr>
        <p:spPr bwMode="auto">
          <a:xfrm>
            <a:off x="1643050" y="7489885"/>
            <a:ext cx="8040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商品画像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1" name="テキスト ボックス 45"/>
          <p:cNvSpPr txBox="1">
            <a:spLocks noChangeArrowheads="1"/>
          </p:cNvSpPr>
          <p:nvPr/>
        </p:nvSpPr>
        <p:spPr bwMode="auto">
          <a:xfrm>
            <a:off x="2447127" y="7359080"/>
            <a:ext cx="1820073" cy="26161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商品名 </a:t>
            </a:r>
            <a:r>
              <a:rPr lang="ja-JP" altLang="en-US" sz="1100" dirty="0" smtClean="0">
                <a:latin typeface="Calibri" pitchFamily="34" charset="0"/>
              </a:rPr>
              <a:t>       アーティスト名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2" name="テキスト ボックス 45"/>
          <p:cNvSpPr txBox="1">
            <a:spLocks noChangeArrowheads="1"/>
          </p:cNvSpPr>
          <p:nvPr/>
        </p:nvSpPr>
        <p:spPr bwMode="auto">
          <a:xfrm>
            <a:off x="2447127" y="762069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値段（</a:t>
            </a:r>
            <a:r>
              <a:rPr lang="en-US" altLang="ja-JP" sz="1100" dirty="0" smtClean="0">
                <a:latin typeface="Calibri" pitchFamily="34" charset="0"/>
              </a:rPr>
              <a:t>\</a:t>
            </a:r>
            <a:r>
              <a:rPr lang="en-US" altLang="ja-JP" sz="1100" dirty="0" err="1" smtClean="0">
                <a:latin typeface="Calibri" pitchFamily="34" charset="0"/>
              </a:rPr>
              <a:t>x,xxx</a:t>
            </a:r>
            <a:r>
              <a:rPr lang="ja-JP" altLang="en-US" sz="1100" dirty="0" smtClean="0">
                <a:latin typeface="Calibri" pitchFamily="34" charset="0"/>
              </a:rPr>
              <a:t>）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4" name="テキスト ボックス 45"/>
          <p:cNvSpPr txBox="1">
            <a:spLocks noChangeArrowheads="1"/>
          </p:cNvSpPr>
          <p:nvPr/>
        </p:nvSpPr>
        <p:spPr bwMode="auto">
          <a:xfrm>
            <a:off x="2447127" y="788230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Calibri" pitchFamily="34" charset="0"/>
              </a:rPr>
              <a:t>発売日</a:t>
            </a: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5875" y="8287774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25"/>
          <p:cNvSpPr txBox="1">
            <a:spLocks noChangeArrowheads="1"/>
          </p:cNvSpPr>
          <p:nvPr/>
        </p:nvSpPr>
        <p:spPr bwMode="auto">
          <a:xfrm>
            <a:off x="4235450" y="5477208"/>
            <a:ext cx="1076325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カートを見る</a:t>
            </a:r>
            <a:endParaRPr lang="ja-JP" altLang="en-US" sz="1100" dirty="0">
              <a:latin typeface="Calibri" pitchFamily="34" charset="0"/>
            </a:endParaRPr>
          </a:p>
        </p:txBody>
      </p:sp>
      <p:grpSp>
        <p:nvGrpSpPr>
          <p:cNvPr id="8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339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4333875" y="4810124"/>
              <a:ext cx="1000125" cy="185667"/>
              <a:chOff x="3571868" y="1214422"/>
              <a:chExt cx="1000132" cy="186101"/>
            </a:xfrm>
          </p:grpSpPr>
          <p:sp>
            <p:nvSpPr>
              <p:cNvPr id="343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44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48"/>
              <p:cNvGrpSpPr>
                <a:grpSpLocks/>
              </p:cNvGrpSpPr>
              <p:nvPr/>
            </p:nvGrpSpPr>
            <p:grpSpPr bwMode="auto">
              <a:xfrm>
                <a:off x="4011609" y="1254187"/>
                <a:ext cx="101601" cy="92255"/>
                <a:chOff x="4011609" y="1254187"/>
                <a:chExt cx="101601" cy="92255"/>
              </a:xfrm>
            </p:grpSpPr>
            <p:sp>
              <p:nvSpPr>
                <p:cNvPr id="351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52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2" name="Group 27"/>
              <p:cNvGrpSpPr>
                <a:grpSpLocks/>
              </p:cNvGrpSpPr>
              <p:nvPr/>
            </p:nvGrpSpPr>
            <p:grpSpPr bwMode="auto">
              <a:xfrm>
                <a:off x="4327523" y="1268508"/>
                <a:ext cx="101601" cy="84302"/>
                <a:chOff x="5215009" y="1856781"/>
                <a:chExt cx="125231" cy="103908"/>
              </a:xfrm>
            </p:grpSpPr>
            <p:sp>
              <p:nvSpPr>
                <p:cNvPr id="349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50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348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1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342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53" name="テキスト ボックス 25"/>
          <p:cNvSpPr txBox="1">
            <a:spLocks noChangeArrowheads="1"/>
          </p:cNvSpPr>
          <p:nvPr/>
        </p:nvSpPr>
        <p:spPr bwMode="auto">
          <a:xfrm>
            <a:off x="4293393" y="6825208"/>
            <a:ext cx="47466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>
                <a:latin typeface="Calibri" pitchFamily="34" charset="0"/>
              </a:rPr>
              <a:t>検索</a:t>
            </a:r>
          </a:p>
        </p:txBody>
      </p:sp>
      <p:grpSp>
        <p:nvGrpSpPr>
          <p:cNvPr id="13" name="Group 123"/>
          <p:cNvGrpSpPr>
            <a:grpSpLocks/>
          </p:cNvGrpSpPr>
          <p:nvPr/>
        </p:nvGrpSpPr>
        <p:grpSpPr bwMode="auto">
          <a:xfrm>
            <a:off x="1841931" y="5926620"/>
            <a:ext cx="2931682" cy="253999"/>
            <a:chOff x="702289" y="4286262"/>
            <a:chExt cx="3655397" cy="214314"/>
          </a:xfrm>
        </p:grpSpPr>
        <p:sp>
          <p:nvSpPr>
            <p:cNvPr id="355" name="Rectangle 102"/>
            <p:cNvSpPr/>
            <p:nvPr/>
          </p:nvSpPr>
          <p:spPr>
            <a:xfrm>
              <a:off x="702289" y="4286262"/>
              <a:ext cx="3655397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6" name="TextBox 106"/>
            <p:cNvSpPr txBox="1">
              <a:spLocks noChangeArrowheads="1"/>
            </p:cNvSpPr>
            <p:nvPr/>
          </p:nvSpPr>
          <p:spPr bwMode="auto">
            <a:xfrm>
              <a:off x="798856" y="4296807"/>
              <a:ext cx="1074231" cy="178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r>
                <a:rPr lang="ja-JP" altLang="en-US" sz="900" dirty="0"/>
                <a:t>全て</a:t>
              </a:r>
              <a:r>
                <a:rPr lang="ja-JP" altLang="en-US" sz="900" dirty="0" smtClean="0"/>
                <a:t>のジャンル</a:t>
              </a:r>
              <a:endParaRPr lang="en-US" sz="900" dirty="0"/>
            </a:p>
          </p:txBody>
        </p:sp>
        <p:cxnSp>
          <p:nvCxnSpPr>
            <p:cNvPr id="357" name="Straight Connector 113"/>
            <p:cNvCxnSpPr/>
            <p:nvPr/>
          </p:nvCxnSpPr>
          <p:spPr>
            <a:xfrm rot="5400000">
              <a:off x="1919186" y="4390414"/>
              <a:ext cx="207617" cy="1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Right Triangle 111"/>
          <p:cNvSpPr/>
          <p:nvPr/>
        </p:nvSpPr>
        <p:spPr>
          <a:xfrm rot="18900000">
            <a:off x="2796580" y="6008593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9" name="正方形/長方形 358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60" name="テキスト ボックス 25"/>
          <p:cNvSpPr txBox="1">
            <a:spLocks noChangeArrowheads="1"/>
          </p:cNvSpPr>
          <p:nvPr/>
        </p:nvSpPr>
        <p:spPr bwMode="auto">
          <a:xfrm>
            <a:off x="4429125" y="5115486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cxnSp>
        <p:nvCxnSpPr>
          <p:cNvPr id="362" name="直線コネクタ 361"/>
          <p:cNvCxnSpPr/>
          <p:nvPr/>
        </p:nvCxnSpPr>
        <p:spPr>
          <a:xfrm>
            <a:off x="1295400" y="573881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テキスト ボックス 45"/>
          <p:cNvSpPr txBox="1">
            <a:spLocks noChangeArrowheads="1"/>
          </p:cNvSpPr>
          <p:nvPr/>
        </p:nvSpPr>
        <p:spPr bwMode="auto">
          <a:xfrm>
            <a:off x="1295400" y="5939110"/>
            <a:ext cx="54653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Calibri" pitchFamily="34" charset="0"/>
              </a:rPr>
              <a:t>検索：</a:t>
            </a:r>
            <a:endParaRPr lang="ja-JP" altLang="en-US" sz="1100" b="1" dirty="0">
              <a:latin typeface="Calibri" pitchFamily="34" charset="0"/>
            </a:endParaRPr>
          </a:p>
        </p:txBody>
      </p:sp>
      <p:cxnSp>
        <p:nvCxnSpPr>
          <p:cNvPr id="364" name="直線コネクタ 363"/>
          <p:cNvCxnSpPr/>
          <p:nvPr/>
        </p:nvCxnSpPr>
        <p:spPr>
          <a:xfrm>
            <a:off x="1285875" y="716757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113"/>
          <p:cNvCxnSpPr/>
          <p:nvPr/>
        </p:nvCxnSpPr>
        <p:spPr bwMode="auto">
          <a:xfrm rot="5400000">
            <a:off x="2584798" y="6061348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正方形/長方形 365"/>
          <p:cNvSpPr/>
          <p:nvPr/>
        </p:nvSpPr>
        <p:spPr>
          <a:xfrm>
            <a:off x="1643050" y="7359080"/>
            <a:ext cx="71438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テキスト ボックス 45"/>
          <p:cNvSpPr txBox="1">
            <a:spLocks noChangeArrowheads="1"/>
          </p:cNvSpPr>
          <p:nvPr/>
        </p:nvSpPr>
        <p:spPr bwMode="auto">
          <a:xfrm>
            <a:off x="1643050" y="7489885"/>
            <a:ext cx="8040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商品画像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68" name="テキスト ボックス 45"/>
          <p:cNvSpPr txBox="1">
            <a:spLocks noChangeArrowheads="1"/>
          </p:cNvSpPr>
          <p:nvPr/>
        </p:nvSpPr>
        <p:spPr bwMode="auto">
          <a:xfrm>
            <a:off x="2447127" y="7359080"/>
            <a:ext cx="1820073" cy="26161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商品名 </a:t>
            </a:r>
            <a:r>
              <a:rPr lang="ja-JP" altLang="en-US" sz="1100" dirty="0" smtClean="0">
                <a:latin typeface="Calibri" pitchFamily="34" charset="0"/>
              </a:rPr>
              <a:t>       アーティスト名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69" name="テキスト ボックス 45"/>
          <p:cNvSpPr txBox="1">
            <a:spLocks noChangeArrowheads="1"/>
          </p:cNvSpPr>
          <p:nvPr/>
        </p:nvSpPr>
        <p:spPr bwMode="auto">
          <a:xfrm>
            <a:off x="2447127" y="762069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値段（</a:t>
            </a:r>
            <a:r>
              <a:rPr lang="en-US" altLang="ja-JP" sz="1100" dirty="0" smtClean="0">
                <a:latin typeface="Calibri" pitchFamily="34" charset="0"/>
              </a:rPr>
              <a:t>\</a:t>
            </a:r>
            <a:r>
              <a:rPr lang="en-US" altLang="ja-JP" sz="1100" dirty="0" err="1" smtClean="0">
                <a:latin typeface="Calibri" pitchFamily="34" charset="0"/>
              </a:rPr>
              <a:t>x,xxx</a:t>
            </a:r>
            <a:r>
              <a:rPr lang="ja-JP" altLang="en-US" sz="1100" dirty="0" smtClean="0">
                <a:latin typeface="Calibri" pitchFamily="34" charset="0"/>
              </a:rPr>
              <a:t>）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70" name="テキスト ボックス 45"/>
          <p:cNvSpPr txBox="1">
            <a:spLocks noChangeArrowheads="1"/>
          </p:cNvSpPr>
          <p:nvPr/>
        </p:nvSpPr>
        <p:spPr bwMode="auto">
          <a:xfrm>
            <a:off x="2447127" y="788230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Calibri" pitchFamily="34" charset="0"/>
              </a:rPr>
              <a:t>発売日</a:t>
            </a:r>
          </a:p>
        </p:txBody>
      </p:sp>
      <p:cxnSp>
        <p:nvCxnSpPr>
          <p:cNvPr id="371" name="直線コネクタ 370"/>
          <p:cNvCxnSpPr/>
          <p:nvPr/>
        </p:nvCxnSpPr>
        <p:spPr>
          <a:xfrm>
            <a:off x="1285875" y="8287774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Rectangle 102"/>
          <p:cNvSpPr/>
          <p:nvPr/>
        </p:nvSpPr>
        <p:spPr bwMode="auto">
          <a:xfrm>
            <a:off x="3873562" y="6419582"/>
            <a:ext cx="923590" cy="253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00" dirty="0" smtClean="0">
                <a:solidFill>
                  <a:schemeClr val="tx1"/>
                </a:solidFill>
              </a:rPr>
              <a:t>標準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3" name="Right Triangle 111"/>
          <p:cNvSpPr/>
          <p:nvPr/>
        </p:nvSpPr>
        <p:spPr>
          <a:xfrm rot="18900000">
            <a:off x="4661669" y="6501555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4" name="Straight Connector 113"/>
          <p:cNvCxnSpPr/>
          <p:nvPr/>
        </p:nvCxnSpPr>
        <p:spPr bwMode="auto">
          <a:xfrm rot="5400000">
            <a:off x="4449887" y="6554310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テキスト ボックス 45"/>
          <p:cNvSpPr txBox="1">
            <a:spLocks noChangeArrowheads="1"/>
          </p:cNvSpPr>
          <p:nvPr/>
        </p:nvSpPr>
        <p:spPr bwMode="auto">
          <a:xfrm>
            <a:off x="3073247" y="6416526"/>
            <a:ext cx="80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Calibri" pitchFamily="34" charset="0"/>
              </a:rPr>
              <a:t>並べ替え：</a:t>
            </a:r>
            <a:endParaRPr lang="ja-JP" altLang="en-US" sz="1100" b="1" dirty="0">
              <a:latin typeface="Calibri" pitchFamily="34" charset="0"/>
            </a:endParaRPr>
          </a:p>
        </p:txBody>
      </p:sp>
      <p:sp>
        <p:nvSpPr>
          <p:cNvPr id="376" name="テキスト ボックス 25"/>
          <p:cNvSpPr txBox="1">
            <a:spLocks noChangeArrowheads="1"/>
          </p:cNvSpPr>
          <p:nvPr/>
        </p:nvSpPr>
        <p:spPr bwMode="auto">
          <a:xfrm>
            <a:off x="3221407" y="5411470"/>
            <a:ext cx="12077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u="sng" dirty="0" smtClean="0">
                <a:latin typeface="Calibri" pitchFamily="34" charset="0"/>
              </a:rPr>
              <a:t>マイページ</a:t>
            </a:r>
            <a:endParaRPr lang="ja-JP" altLang="en-US" sz="1100" u="sng" dirty="0">
              <a:latin typeface="Calibri" pitchFamily="34" charset="0"/>
            </a:endParaRPr>
          </a:p>
        </p:txBody>
      </p:sp>
      <p:sp>
        <p:nvSpPr>
          <p:cNvPr id="377" name="テキスト ボックス 376"/>
          <p:cNvSpPr txBox="1">
            <a:spLocks noChangeArrowheads="1"/>
          </p:cNvSpPr>
          <p:nvPr/>
        </p:nvSpPr>
        <p:spPr bwMode="auto">
          <a:xfrm>
            <a:off x="2571744" y="8291790"/>
            <a:ext cx="11604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100" u="sng" dirty="0" smtClean="0">
                <a:latin typeface="Calibri" pitchFamily="34" charset="0"/>
              </a:rPr>
              <a:t>1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2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3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4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&gt;&gt;</a:t>
            </a:r>
            <a:r>
              <a:rPr lang="ja-JP" altLang="en-US" sz="1100" u="sng" dirty="0" smtClean="0">
                <a:latin typeface="Calibri" pitchFamily="34" charset="0"/>
              </a:rPr>
              <a:t>次へ</a:t>
            </a:r>
            <a:endParaRPr lang="ja-JP" altLang="en-US" sz="1100" u="sng" dirty="0">
              <a:latin typeface="Calibri" pitchFamily="34" charset="0"/>
            </a:endParaRPr>
          </a:p>
        </p:txBody>
      </p:sp>
      <p:sp>
        <p:nvSpPr>
          <p:cNvPr id="69" name="テキスト ボックス 25"/>
          <p:cNvSpPr txBox="1">
            <a:spLocks noChangeArrowheads="1"/>
          </p:cNvSpPr>
          <p:nvPr/>
        </p:nvSpPr>
        <p:spPr bwMode="auto">
          <a:xfrm>
            <a:off x="4333874" y="5411470"/>
            <a:ext cx="969171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カートを見る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26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U.2.1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ユーザ登録画面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・総合メニューのリンクから遷移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・ログインしていないときのみアクセス可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・パスワード確認入力フォーム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・性別選択フォーム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・年齢入力フォーム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・住所入力フォーム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・電話番号入力フォーム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・メール配信選択フォーム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・確認ボタン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・リセットボタン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84105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</a:t>
              </a:r>
              <a:r>
                <a:rPr lang="ja-JP" altLang="en-US" sz="1200" dirty="0">
                  <a:latin typeface="Calibri" pitchFamily="34" charset="0"/>
                </a:rPr>
                <a:t>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513583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50516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561778" y="8581532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確認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294011" y="8581532"/>
            <a:ext cx="635055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リセット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2222847" y="513583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86" name="テキスト ボックス 25"/>
          <p:cNvSpPr txBox="1">
            <a:spLocks noChangeArrowheads="1"/>
          </p:cNvSpPr>
          <p:nvPr/>
        </p:nvSpPr>
        <p:spPr bwMode="auto">
          <a:xfrm>
            <a:off x="4143380" y="550516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grpSp>
        <p:nvGrpSpPr>
          <p:cNvPr id="54" name="Group 123"/>
          <p:cNvGrpSpPr>
            <a:grpSpLocks/>
          </p:cNvGrpSpPr>
          <p:nvPr/>
        </p:nvGrpSpPr>
        <p:grpSpPr bwMode="auto">
          <a:xfrm>
            <a:off x="2796328" y="6914392"/>
            <a:ext cx="571834" cy="211203"/>
            <a:chOff x="1168588" y="4284104"/>
            <a:chExt cx="1348267" cy="268782"/>
          </a:xfrm>
        </p:grpSpPr>
        <p:sp>
          <p:nvSpPr>
            <p:cNvPr id="55" name="Rectangle 102"/>
            <p:cNvSpPr/>
            <p:nvPr/>
          </p:nvSpPr>
          <p:spPr>
            <a:xfrm>
              <a:off x="1214414" y="4286256"/>
              <a:ext cx="1302441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TextBox 106"/>
            <p:cNvSpPr txBox="1">
              <a:spLocks noChangeArrowheads="1"/>
            </p:cNvSpPr>
            <p:nvPr/>
          </p:nvSpPr>
          <p:spPr bwMode="auto">
            <a:xfrm>
              <a:off x="1168588" y="4284104"/>
              <a:ext cx="949583" cy="268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ja-JP" altLang="en-US" sz="900" dirty="0" smtClean="0"/>
                <a:t>男</a:t>
              </a:r>
              <a:endParaRPr lang="en-US" sz="900" dirty="0"/>
            </a:p>
          </p:txBody>
        </p:sp>
      </p:grpSp>
      <p:sp>
        <p:nvSpPr>
          <p:cNvPr id="57" name="Right Triangle 111"/>
          <p:cNvSpPr/>
          <p:nvPr/>
        </p:nvSpPr>
        <p:spPr>
          <a:xfrm rot="18900000">
            <a:off x="3233913" y="6963009"/>
            <a:ext cx="50800" cy="45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8" name="Straight Connector 113"/>
          <p:cNvCxnSpPr/>
          <p:nvPr/>
        </p:nvCxnSpPr>
        <p:spPr bwMode="auto">
          <a:xfrm rot="5400000">
            <a:off x="3070580" y="6991451"/>
            <a:ext cx="150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123"/>
          <p:cNvGrpSpPr>
            <a:grpSpLocks/>
          </p:cNvGrpSpPr>
          <p:nvPr/>
        </p:nvGrpSpPr>
        <p:grpSpPr bwMode="auto">
          <a:xfrm>
            <a:off x="2828730" y="6298617"/>
            <a:ext cx="1236660" cy="140028"/>
            <a:chOff x="1214414" y="4286253"/>
            <a:chExt cx="3143272" cy="214317"/>
          </a:xfrm>
        </p:grpSpPr>
        <p:sp>
          <p:nvSpPr>
            <p:cNvPr id="60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63" name="Group 123"/>
          <p:cNvGrpSpPr>
            <a:grpSpLocks/>
          </p:cNvGrpSpPr>
          <p:nvPr/>
        </p:nvGrpSpPr>
        <p:grpSpPr bwMode="auto">
          <a:xfrm>
            <a:off x="2828730" y="6472470"/>
            <a:ext cx="1236660" cy="140028"/>
            <a:chOff x="1214414" y="4286253"/>
            <a:chExt cx="3143272" cy="214317"/>
          </a:xfrm>
        </p:grpSpPr>
        <p:sp>
          <p:nvSpPr>
            <p:cNvPr id="64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66" name="Group 123"/>
          <p:cNvGrpSpPr>
            <a:grpSpLocks/>
          </p:cNvGrpSpPr>
          <p:nvPr/>
        </p:nvGrpSpPr>
        <p:grpSpPr bwMode="auto">
          <a:xfrm>
            <a:off x="2786816" y="7387368"/>
            <a:ext cx="1450974" cy="140028"/>
            <a:chOff x="1214414" y="4286253"/>
            <a:chExt cx="3143272" cy="214317"/>
          </a:xfrm>
        </p:grpSpPr>
        <p:sp>
          <p:nvSpPr>
            <p:cNvPr id="67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69" name="テキスト ボックス 45"/>
          <p:cNvSpPr txBox="1">
            <a:spLocks noChangeArrowheads="1"/>
          </p:cNvSpPr>
          <p:nvPr/>
        </p:nvSpPr>
        <p:spPr bwMode="auto">
          <a:xfrm>
            <a:off x="1741198" y="6322212"/>
            <a:ext cx="2536272" cy="163121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Calibri" pitchFamily="34" charset="0"/>
              </a:rPr>
              <a:t>ユーザ名：</a:t>
            </a:r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パスワード：</a:t>
            </a:r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パスワード確認：</a:t>
            </a:r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名前：</a:t>
            </a:r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性別：</a:t>
            </a:r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年齢：</a:t>
            </a:r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住所：</a:t>
            </a:r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メールアドレス：</a:t>
            </a:r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電話番号：</a:t>
            </a:r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メール配信：</a:t>
            </a:r>
            <a:endParaRPr lang="en-US" altLang="ja-JP" sz="1000" dirty="0" smtClean="0">
              <a:latin typeface="Calibri" pitchFamily="34" charset="0"/>
            </a:endParaRPr>
          </a:p>
        </p:txBody>
      </p:sp>
      <p:grpSp>
        <p:nvGrpSpPr>
          <p:cNvPr id="70" name="Group 123"/>
          <p:cNvGrpSpPr>
            <a:grpSpLocks/>
          </p:cNvGrpSpPr>
          <p:nvPr/>
        </p:nvGrpSpPr>
        <p:grpSpPr bwMode="auto">
          <a:xfrm>
            <a:off x="2828730" y="7066832"/>
            <a:ext cx="1236660" cy="140028"/>
            <a:chOff x="1214414" y="4286253"/>
            <a:chExt cx="3143272" cy="214317"/>
          </a:xfrm>
        </p:grpSpPr>
        <p:sp>
          <p:nvSpPr>
            <p:cNvPr id="73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75" name="Group 123"/>
          <p:cNvGrpSpPr>
            <a:grpSpLocks/>
          </p:cNvGrpSpPr>
          <p:nvPr/>
        </p:nvGrpSpPr>
        <p:grpSpPr bwMode="auto">
          <a:xfrm>
            <a:off x="2798879" y="7247338"/>
            <a:ext cx="1236660" cy="140028"/>
            <a:chOff x="1214414" y="4286253"/>
            <a:chExt cx="3143272" cy="214317"/>
          </a:xfrm>
        </p:grpSpPr>
        <p:sp>
          <p:nvSpPr>
            <p:cNvPr id="76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83" name="Group 123"/>
          <p:cNvGrpSpPr>
            <a:grpSpLocks/>
          </p:cNvGrpSpPr>
          <p:nvPr/>
        </p:nvGrpSpPr>
        <p:grpSpPr bwMode="auto">
          <a:xfrm>
            <a:off x="2761050" y="7723765"/>
            <a:ext cx="810826" cy="211203"/>
            <a:chOff x="1168588" y="4284104"/>
            <a:chExt cx="1348267" cy="268782"/>
          </a:xfrm>
        </p:grpSpPr>
        <p:sp>
          <p:nvSpPr>
            <p:cNvPr id="84" name="Rectangle 102"/>
            <p:cNvSpPr/>
            <p:nvPr/>
          </p:nvSpPr>
          <p:spPr>
            <a:xfrm>
              <a:off x="1214414" y="4286256"/>
              <a:ext cx="1302441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TextBox 106"/>
            <p:cNvSpPr txBox="1">
              <a:spLocks noChangeArrowheads="1"/>
            </p:cNvSpPr>
            <p:nvPr/>
          </p:nvSpPr>
          <p:spPr bwMode="auto">
            <a:xfrm>
              <a:off x="1168588" y="4284104"/>
              <a:ext cx="949583" cy="268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ja-JP" altLang="en-US" sz="900" dirty="0" smtClean="0"/>
                <a:t>希望しない</a:t>
              </a:r>
              <a:endParaRPr lang="en-US" sz="900" dirty="0"/>
            </a:p>
          </p:txBody>
        </p:sp>
      </p:grpSp>
      <p:sp>
        <p:nvSpPr>
          <p:cNvPr id="110" name="Right Triangle 111"/>
          <p:cNvSpPr/>
          <p:nvPr/>
        </p:nvSpPr>
        <p:spPr>
          <a:xfrm rot="18900000">
            <a:off x="3445515" y="7772382"/>
            <a:ext cx="50800" cy="45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1" name="Straight Connector 113"/>
          <p:cNvCxnSpPr/>
          <p:nvPr/>
        </p:nvCxnSpPr>
        <p:spPr bwMode="auto">
          <a:xfrm rot="5400000">
            <a:off x="3282182" y="7800824"/>
            <a:ext cx="150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3"/>
          <p:cNvGrpSpPr>
            <a:grpSpLocks/>
          </p:cNvGrpSpPr>
          <p:nvPr/>
        </p:nvGrpSpPr>
        <p:grpSpPr bwMode="auto">
          <a:xfrm>
            <a:off x="2828730" y="6776055"/>
            <a:ext cx="1236660" cy="140028"/>
            <a:chOff x="1214414" y="4286253"/>
            <a:chExt cx="3143272" cy="214317"/>
          </a:xfrm>
        </p:grpSpPr>
        <p:sp>
          <p:nvSpPr>
            <p:cNvPr id="123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4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125" name="Group 123"/>
          <p:cNvGrpSpPr>
            <a:grpSpLocks/>
          </p:cNvGrpSpPr>
          <p:nvPr/>
        </p:nvGrpSpPr>
        <p:grpSpPr bwMode="auto">
          <a:xfrm>
            <a:off x="2786816" y="7527396"/>
            <a:ext cx="1450974" cy="140028"/>
            <a:chOff x="1214414" y="4286253"/>
            <a:chExt cx="3143272" cy="214317"/>
          </a:xfrm>
        </p:grpSpPr>
        <p:sp>
          <p:nvSpPr>
            <p:cNvPr id="126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62" name="Group 123"/>
          <p:cNvGrpSpPr>
            <a:grpSpLocks/>
          </p:cNvGrpSpPr>
          <p:nvPr/>
        </p:nvGrpSpPr>
        <p:grpSpPr bwMode="auto">
          <a:xfrm>
            <a:off x="2840412" y="6638824"/>
            <a:ext cx="1236660" cy="140028"/>
            <a:chOff x="1214414" y="4286253"/>
            <a:chExt cx="3143272" cy="214317"/>
          </a:xfrm>
        </p:grpSpPr>
        <p:sp>
          <p:nvSpPr>
            <p:cNvPr id="78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12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U.2.2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ユーザ登録確認画面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・ユーザ登録画面から遷移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・ログインしていないときのみアクセス可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・年齢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・住所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・電話番号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・メール配信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・登録ボタン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・前画面へ戻るボタン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315891" y="7977538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登録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192411" y="7977538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入力画面へ戻る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1892853" y="5507901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以下の内容で登録してよろしいですか？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28" name="テキスト ボックス 45"/>
          <p:cNvSpPr txBox="1">
            <a:spLocks noChangeArrowheads="1"/>
          </p:cNvSpPr>
          <p:nvPr/>
        </p:nvSpPr>
        <p:spPr bwMode="auto">
          <a:xfrm>
            <a:off x="1892853" y="5953132"/>
            <a:ext cx="3298272" cy="161582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ユーザ名：            ユーザ名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          パスワードは表示されません。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名前：                    名前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性別：                    性別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年齢：                    年齢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住所：                    住所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メールアドレス：   メールアドレス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電話番号：            電話番号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メール配信：          希望する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希望しない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99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U.2.3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ユーザ登録完了画面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・ユーザ登録確認画面から遷移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・ログインしていないときのみアクセス可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・年齢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・住所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・電話番号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・メール配信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・ログインボタン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3262305" y="7739082"/>
            <a:ext cx="107156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2191304" y="5507901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以下の内容で登録しました。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29" name="テキスト ボックス 25"/>
          <p:cNvSpPr txBox="1">
            <a:spLocks noChangeArrowheads="1"/>
          </p:cNvSpPr>
          <p:nvPr/>
        </p:nvSpPr>
        <p:spPr bwMode="auto">
          <a:xfrm>
            <a:off x="1604490" y="7739082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ログイン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0" name="テキスト ボックス 45"/>
          <p:cNvSpPr txBox="1">
            <a:spLocks noChangeArrowheads="1"/>
          </p:cNvSpPr>
          <p:nvPr/>
        </p:nvSpPr>
        <p:spPr bwMode="auto">
          <a:xfrm>
            <a:off x="1892853" y="5953132"/>
            <a:ext cx="3298272" cy="161582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ユーザ名：            ユーザ名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          パスワードは表示されません。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名前：                    名前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性別：                    性別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年齢：                    年齢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住所：                    住所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メールアドレス：   メールアドレス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電話番号：            電話番号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メール配信：          希望する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希望しない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U.3.1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ログイン画面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・総合メニューから遷移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・ログインしていないときのみアクセス可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・ログインボタン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・リセットボタン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3916363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29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ounded Rectangle 23"/>
            <p:cNvSpPr/>
            <p:nvPr/>
          </p:nvSpPr>
          <p:spPr>
            <a:xfrm>
              <a:off x="2017713" y="6024105"/>
              <a:ext cx="2643187" cy="1286978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9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mtClean="0"/>
                <a:t>You clicked</a:t>
              </a:r>
              <a:endParaRPr lang="en-US" dirty="0"/>
            </a:p>
          </p:txBody>
        </p:sp>
        <p:sp>
          <p:nvSpPr>
            <p:cNvPr id="4132" name="TextBox 25"/>
            <p:cNvSpPr txBox="1">
              <a:spLocks noChangeArrowheads="1"/>
            </p:cNvSpPr>
            <p:nvPr/>
          </p:nvSpPr>
          <p:spPr bwMode="auto">
            <a:xfrm>
              <a:off x="2089150" y="6167438"/>
              <a:ext cx="2500313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300" dirty="0" smtClean="0">
                  <a:latin typeface="Calibri" pitchFamily="34" charset="0"/>
                </a:rPr>
                <a:t>ユーザ名</a:t>
              </a:r>
              <a:r>
                <a:rPr lang="en-US" altLang="ja-JP" sz="1300" dirty="0" smtClean="0">
                  <a:latin typeface="Calibri" pitchFamily="34" charset="0"/>
                </a:rPr>
                <a:t>:</a:t>
              </a:r>
              <a:endParaRPr lang="en-US" altLang="ja-JP" sz="1300" dirty="0">
                <a:latin typeface="Calibri" pitchFamily="34" charset="0"/>
              </a:endParaRPr>
            </a:p>
          </p:txBody>
        </p:sp>
        <p:sp>
          <p:nvSpPr>
            <p:cNvPr id="4133" name="TextBox 25"/>
            <p:cNvSpPr txBox="1">
              <a:spLocks noChangeArrowheads="1"/>
            </p:cNvSpPr>
            <p:nvPr/>
          </p:nvSpPr>
          <p:spPr bwMode="auto">
            <a:xfrm>
              <a:off x="2071688" y="6518275"/>
              <a:ext cx="2500312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300" dirty="0" smtClean="0">
                  <a:latin typeface="Calibri" pitchFamily="34" charset="0"/>
                </a:rPr>
                <a:t>パスワード</a:t>
              </a:r>
              <a:r>
                <a:rPr lang="en-US" altLang="ja-JP" sz="1300" dirty="0" smtClean="0">
                  <a:latin typeface="Calibri" pitchFamily="34" charset="0"/>
                </a:rPr>
                <a:t>:</a:t>
              </a:r>
              <a:endParaRPr lang="en-US" altLang="ja-JP" sz="1300" dirty="0">
                <a:latin typeface="Calibri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068638" y="6214533"/>
              <a:ext cx="857250" cy="207885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076575" y="6574761"/>
              <a:ext cx="857250" cy="207884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2222847" y="4197462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29" name="テキスト ボックス 25"/>
          <p:cNvSpPr txBox="1">
            <a:spLocks noChangeArrowheads="1"/>
          </p:cNvSpPr>
          <p:nvPr/>
        </p:nvSpPr>
        <p:spPr bwMode="auto">
          <a:xfrm>
            <a:off x="2224362" y="5917366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ログイン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0" name="テキスト ボックス 25"/>
          <p:cNvSpPr txBox="1">
            <a:spLocks noChangeArrowheads="1"/>
          </p:cNvSpPr>
          <p:nvPr/>
        </p:nvSpPr>
        <p:spPr bwMode="auto">
          <a:xfrm>
            <a:off x="3307054" y="5917366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リセット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2" name="テキスト ボックス 45"/>
          <p:cNvSpPr txBox="1">
            <a:spLocks noChangeArrowheads="1"/>
          </p:cNvSpPr>
          <p:nvPr/>
        </p:nvSpPr>
        <p:spPr bwMode="auto">
          <a:xfrm>
            <a:off x="3964777" y="4566794"/>
            <a:ext cx="1214446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ログイン画面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・ログインボタン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・リセットボタン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26" name="グループ化 5"/>
          <p:cNvGrpSpPr>
            <a:grpSpLocks/>
          </p:cNvGrpSpPr>
          <p:nvPr/>
        </p:nvGrpSpPr>
        <p:grpSpPr bwMode="auto">
          <a:xfrm>
            <a:off x="1214438" y="3916363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128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39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4140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29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管理者画面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ounded Rectangle 23"/>
            <p:cNvSpPr/>
            <p:nvPr/>
          </p:nvSpPr>
          <p:spPr>
            <a:xfrm>
              <a:off x="2017713" y="6024105"/>
              <a:ext cx="2643187" cy="1750367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9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mtClean="0"/>
                <a:t>You clicked</a:t>
              </a:r>
              <a:endParaRPr lang="en-US" dirty="0"/>
            </a:p>
          </p:txBody>
        </p:sp>
        <p:sp>
          <p:nvSpPr>
            <p:cNvPr id="4132" name="TextBox 25"/>
            <p:cNvSpPr txBox="1">
              <a:spLocks noChangeArrowheads="1"/>
            </p:cNvSpPr>
            <p:nvPr/>
          </p:nvSpPr>
          <p:spPr bwMode="auto">
            <a:xfrm>
              <a:off x="2089150" y="6167438"/>
              <a:ext cx="2500313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300" dirty="0" smtClean="0">
                  <a:latin typeface="Calibri" pitchFamily="34" charset="0"/>
                </a:rPr>
                <a:t>管理者名</a:t>
              </a:r>
              <a:r>
                <a:rPr lang="en-US" altLang="ja-JP" sz="1300" dirty="0" smtClean="0">
                  <a:latin typeface="Calibri" pitchFamily="34" charset="0"/>
                </a:rPr>
                <a:t>:</a:t>
              </a:r>
              <a:endParaRPr lang="en-US" altLang="ja-JP" sz="1300" dirty="0">
                <a:latin typeface="Calibri" pitchFamily="34" charset="0"/>
              </a:endParaRPr>
            </a:p>
          </p:txBody>
        </p:sp>
        <p:sp>
          <p:nvSpPr>
            <p:cNvPr id="4133" name="TextBox 25"/>
            <p:cNvSpPr txBox="1">
              <a:spLocks noChangeArrowheads="1"/>
            </p:cNvSpPr>
            <p:nvPr/>
          </p:nvSpPr>
          <p:spPr bwMode="auto">
            <a:xfrm>
              <a:off x="2071688" y="6518275"/>
              <a:ext cx="2500312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300" dirty="0" smtClean="0">
                  <a:latin typeface="Calibri" pitchFamily="34" charset="0"/>
                </a:rPr>
                <a:t>パスワード</a:t>
              </a:r>
              <a:r>
                <a:rPr lang="en-US" altLang="ja-JP" sz="1300" dirty="0" smtClean="0">
                  <a:latin typeface="Calibri" pitchFamily="34" charset="0"/>
                </a:rPr>
                <a:t>:</a:t>
              </a:r>
              <a:endParaRPr lang="en-US" altLang="ja-JP" sz="1300" dirty="0">
                <a:latin typeface="Calibri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068638" y="6214533"/>
              <a:ext cx="857250" cy="207885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076575" y="6574761"/>
              <a:ext cx="857250" cy="207884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2222847" y="4197462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29" name="テキスト ボックス 25"/>
          <p:cNvSpPr txBox="1">
            <a:spLocks noChangeArrowheads="1"/>
          </p:cNvSpPr>
          <p:nvPr/>
        </p:nvSpPr>
        <p:spPr bwMode="auto">
          <a:xfrm>
            <a:off x="2354740" y="6131550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ログイン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0" name="テキスト ボックス 25"/>
          <p:cNvSpPr txBox="1">
            <a:spLocks noChangeArrowheads="1"/>
          </p:cNvSpPr>
          <p:nvPr/>
        </p:nvSpPr>
        <p:spPr bwMode="auto">
          <a:xfrm>
            <a:off x="3437432" y="6131550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リセット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2" name="TextBox 106"/>
          <p:cNvSpPr txBox="1">
            <a:spLocks noChangeArrowheads="1"/>
          </p:cNvSpPr>
          <p:nvPr/>
        </p:nvSpPr>
        <p:spPr bwMode="auto">
          <a:xfrm>
            <a:off x="1933258" y="4664968"/>
            <a:ext cx="2747592" cy="21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0" bIns="36000">
            <a:spAutoFit/>
          </a:bodyPr>
          <a:lstStyle/>
          <a:p>
            <a:r>
              <a:rPr lang="ja-JP" altLang="en-US" sz="900" dirty="0" smtClean="0"/>
              <a:t>管理者名とパスワードを入力し、ログインしてください。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26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U.3.2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ユーザ詳細画面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・総合メニューのリンクから遷移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・ログイン後にアクセス可</a:t>
                      </a:r>
                      <a:endParaRPr kumimoji="1" lang="en-US" altLang="ja-JP" sz="900" dirty="0" smtClean="0"/>
                    </a:p>
                    <a:p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・アカウント削除申請リンク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・年齢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・住所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・電話番号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・メール配信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・購入履歴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・編集画面に行くボタン</a:t>
                      </a: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80856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510334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47267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1892853" y="7953396"/>
            <a:ext cx="107156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222518" y="7953396"/>
            <a:ext cx="522341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編集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29" name="テキスト ボックス 45"/>
          <p:cNvSpPr txBox="1">
            <a:spLocks noChangeArrowheads="1"/>
          </p:cNvSpPr>
          <p:nvPr/>
        </p:nvSpPr>
        <p:spPr bwMode="auto">
          <a:xfrm>
            <a:off x="4000504" y="5822327"/>
            <a:ext cx="133349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アカウント削除申請</a:t>
            </a:r>
            <a:endParaRPr lang="ja-JP" altLang="en-US" sz="1100" u="sng" dirty="0">
              <a:latin typeface="Calibri" pitchFamily="34" charset="0"/>
            </a:endParaRPr>
          </a:p>
        </p:txBody>
      </p:sp>
      <p:sp>
        <p:nvSpPr>
          <p:cNvPr id="36" name="テキスト ボックス 45"/>
          <p:cNvSpPr txBox="1">
            <a:spLocks noChangeArrowheads="1"/>
          </p:cNvSpPr>
          <p:nvPr/>
        </p:nvSpPr>
        <p:spPr bwMode="auto">
          <a:xfrm>
            <a:off x="1892853" y="5953132"/>
            <a:ext cx="2536272" cy="161582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ユーザ名：            ユーザ名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名前：                    名前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性別：                    性別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年齢：                    年齢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住所：                    住所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メールアドレス：   メールアドレス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電話番号：            電話番号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メール配信：          希望する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希望しない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購入件数：              </a:t>
            </a:r>
            <a:r>
              <a:rPr lang="ja-JP" altLang="en-US" sz="1100" u="sng" dirty="0" smtClean="0">
                <a:latin typeface="Calibri" pitchFamily="34" charset="0"/>
              </a:rPr>
              <a:t>購入件数</a:t>
            </a:r>
            <a:endParaRPr lang="en-US" altLang="ja-JP" sz="1100" u="sng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12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U.4.1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ユーザ編集画面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・ユーザ詳細画面のリンクから遷移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・ログイン後にアクセス可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・性別選択フォーム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・年齢入力フォーム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・住所入力フォーム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・電話番号入力フォーム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・メール配信選択フォーム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・確認ボタン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・リセットボタン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5094318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正方形/長方形 65"/>
          <p:cNvSpPr/>
          <p:nvPr/>
        </p:nvSpPr>
        <p:spPr>
          <a:xfrm>
            <a:off x="2222847" y="5389096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67" name="テキスト ボックス 25"/>
          <p:cNvSpPr txBox="1">
            <a:spLocks noChangeArrowheads="1"/>
          </p:cNvSpPr>
          <p:nvPr/>
        </p:nvSpPr>
        <p:spPr bwMode="auto">
          <a:xfrm>
            <a:off x="4192591" y="5758428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106" name="テキスト ボックス 25"/>
          <p:cNvSpPr txBox="1">
            <a:spLocks noChangeArrowheads="1"/>
          </p:cNvSpPr>
          <p:nvPr/>
        </p:nvSpPr>
        <p:spPr bwMode="auto">
          <a:xfrm>
            <a:off x="2565768" y="8846259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確認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107" name="テキスト ボックス 25"/>
          <p:cNvSpPr txBox="1">
            <a:spLocks noChangeArrowheads="1"/>
          </p:cNvSpPr>
          <p:nvPr/>
        </p:nvSpPr>
        <p:spPr bwMode="auto">
          <a:xfrm>
            <a:off x="3298001" y="8846588"/>
            <a:ext cx="635055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リセット</a:t>
            </a:r>
            <a:endParaRPr lang="ja-JP" altLang="en-US" sz="1100" dirty="0">
              <a:latin typeface="Calibri" pitchFamily="34" charset="0"/>
            </a:endParaRPr>
          </a:p>
        </p:txBody>
      </p:sp>
      <p:grpSp>
        <p:nvGrpSpPr>
          <p:cNvPr id="108" name="Group 123"/>
          <p:cNvGrpSpPr>
            <a:grpSpLocks/>
          </p:cNvGrpSpPr>
          <p:nvPr/>
        </p:nvGrpSpPr>
        <p:grpSpPr bwMode="auto">
          <a:xfrm>
            <a:off x="2785158" y="6753200"/>
            <a:ext cx="571834" cy="211203"/>
            <a:chOff x="1168588" y="4284104"/>
            <a:chExt cx="1348267" cy="268782"/>
          </a:xfrm>
        </p:grpSpPr>
        <p:sp>
          <p:nvSpPr>
            <p:cNvPr id="109" name="Rectangle 102"/>
            <p:cNvSpPr/>
            <p:nvPr/>
          </p:nvSpPr>
          <p:spPr>
            <a:xfrm>
              <a:off x="1214414" y="4286256"/>
              <a:ext cx="1302441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TextBox 106"/>
            <p:cNvSpPr txBox="1">
              <a:spLocks noChangeArrowheads="1"/>
            </p:cNvSpPr>
            <p:nvPr/>
          </p:nvSpPr>
          <p:spPr bwMode="auto">
            <a:xfrm>
              <a:off x="1168588" y="4284104"/>
              <a:ext cx="949583" cy="268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ja-JP" altLang="en-US" sz="900" dirty="0" smtClean="0"/>
                <a:t>男</a:t>
              </a:r>
              <a:endParaRPr lang="en-US" sz="900" dirty="0"/>
            </a:p>
          </p:txBody>
        </p:sp>
      </p:grpSp>
      <p:sp>
        <p:nvSpPr>
          <p:cNvPr id="111" name="Right Triangle 111"/>
          <p:cNvSpPr/>
          <p:nvPr/>
        </p:nvSpPr>
        <p:spPr>
          <a:xfrm rot="18900000">
            <a:off x="3222743" y="6801817"/>
            <a:ext cx="50800" cy="45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2" name="Straight Connector 113"/>
          <p:cNvCxnSpPr/>
          <p:nvPr/>
        </p:nvCxnSpPr>
        <p:spPr bwMode="auto">
          <a:xfrm rot="5400000">
            <a:off x="3059410" y="6830259"/>
            <a:ext cx="150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23"/>
          <p:cNvGrpSpPr>
            <a:grpSpLocks/>
          </p:cNvGrpSpPr>
          <p:nvPr/>
        </p:nvGrpSpPr>
        <p:grpSpPr bwMode="auto">
          <a:xfrm>
            <a:off x="2736479" y="5862518"/>
            <a:ext cx="1417170" cy="140028"/>
            <a:chOff x="1214414" y="4286253"/>
            <a:chExt cx="3143272" cy="214317"/>
          </a:xfrm>
        </p:grpSpPr>
        <p:sp>
          <p:nvSpPr>
            <p:cNvPr id="114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116" name="Group 123"/>
          <p:cNvGrpSpPr>
            <a:grpSpLocks/>
          </p:cNvGrpSpPr>
          <p:nvPr/>
        </p:nvGrpSpPr>
        <p:grpSpPr bwMode="auto">
          <a:xfrm>
            <a:off x="2768403" y="6181124"/>
            <a:ext cx="1419049" cy="138269"/>
            <a:chOff x="1214414" y="4286253"/>
            <a:chExt cx="3143272" cy="214317"/>
          </a:xfrm>
        </p:grpSpPr>
        <p:sp>
          <p:nvSpPr>
            <p:cNvPr id="117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119" name="Group 123"/>
          <p:cNvGrpSpPr>
            <a:grpSpLocks/>
          </p:cNvGrpSpPr>
          <p:nvPr/>
        </p:nvGrpSpPr>
        <p:grpSpPr bwMode="auto">
          <a:xfrm>
            <a:off x="2736479" y="7977336"/>
            <a:ext cx="1450974" cy="140028"/>
            <a:chOff x="1214414" y="4286253"/>
            <a:chExt cx="3143272" cy="214317"/>
          </a:xfrm>
        </p:grpSpPr>
        <p:sp>
          <p:nvSpPr>
            <p:cNvPr id="120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1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122" name="テキスト ボックス 45"/>
          <p:cNvSpPr txBox="1">
            <a:spLocks noChangeArrowheads="1"/>
          </p:cNvSpPr>
          <p:nvPr/>
        </p:nvSpPr>
        <p:spPr bwMode="auto">
          <a:xfrm>
            <a:off x="1741198" y="5817096"/>
            <a:ext cx="2536272" cy="270843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Calibri" pitchFamily="34" charset="0"/>
              </a:rPr>
              <a:t>ユーザ名：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パスワード：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名前：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性別：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年齢：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住所：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メールアドレス：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電話番号：</a:t>
            </a:r>
            <a:endParaRPr lang="en-US" altLang="ja-JP" sz="1000" dirty="0" smtClean="0">
              <a:latin typeface="Calibri" pitchFamily="34" charset="0"/>
            </a:endParaRPr>
          </a:p>
          <a:p>
            <a:endParaRPr lang="en-US" altLang="ja-JP" sz="1000" dirty="0" smtClean="0">
              <a:latin typeface="Calibri" pitchFamily="34" charset="0"/>
            </a:endParaRPr>
          </a:p>
          <a:p>
            <a:r>
              <a:rPr lang="ja-JP" altLang="en-US" sz="1000" dirty="0" smtClean="0">
                <a:latin typeface="Calibri" pitchFamily="34" charset="0"/>
              </a:rPr>
              <a:t>メール配信：</a:t>
            </a:r>
            <a:endParaRPr lang="en-US" altLang="ja-JP" sz="1000" dirty="0" smtClean="0">
              <a:latin typeface="Calibri" pitchFamily="34" charset="0"/>
            </a:endParaRPr>
          </a:p>
        </p:txBody>
      </p:sp>
      <p:grpSp>
        <p:nvGrpSpPr>
          <p:cNvPr id="123" name="Group 123"/>
          <p:cNvGrpSpPr>
            <a:grpSpLocks/>
          </p:cNvGrpSpPr>
          <p:nvPr/>
        </p:nvGrpSpPr>
        <p:grpSpPr bwMode="auto">
          <a:xfrm>
            <a:off x="2749831" y="7329264"/>
            <a:ext cx="1437621" cy="140028"/>
            <a:chOff x="1214414" y="4286253"/>
            <a:chExt cx="3143272" cy="214317"/>
          </a:xfrm>
        </p:grpSpPr>
        <p:sp>
          <p:nvSpPr>
            <p:cNvPr id="124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5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126" name="Group 123"/>
          <p:cNvGrpSpPr>
            <a:grpSpLocks/>
          </p:cNvGrpSpPr>
          <p:nvPr/>
        </p:nvGrpSpPr>
        <p:grpSpPr bwMode="auto">
          <a:xfrm>
            <a:off x="2766329" y="7689304"/>
            <a:ext cx="1421123" cy="140028"/>
            <a:chOff x="1214414" y="4286253"/>
            <a:chExt cx="3143272" cy="214317"/>
          </a:xfrm>
        </p:grpSpPr>
        <p:sp>
          <p:nvSpPr>
            <p:cNvPr id="127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134" name="Group 123"/>
          <p:cNvGrpSpPr>
            <a:grpSpLocks/>
          </p:cNvGrpSpPr>
          <p:nvPr/>
        </p:nvGrpSpPr>
        <p:grpSpPr bwMode="auto">
          <a:xfrm>
            <a:off x="2708920" y="8265368"/>
            <a:ext cx="810826" cy="211203"/>
            <a:chOff x="1168588" y="4284104"/>
            <a:chExt cx="1348267" cy="268782"/>
          </a:xfrm>
        </p:grpSpPr>
        <p:sp>
          <p:nvSpPr>
            <p:cNvPr id="135" name="Rectangle 102"/>
            <p:cNvSpPr/>
            <p:nvPr/>
          </p:nvSpPr>
          <p:spPr>
            <a:xfrm>
              <a:off x="1214414" y="4286256"/>
              <a:ext cx="1302441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TextBox 106"/>
            <p:cNvSpPr txBox="1">
              <a:spLocks noChangeArrowheads="1"/>
            </p:cNvSpPr>
            <p:nvPr/>
          </p:nvSpPr>
          <p:spPr bwMode="auto">
            <a:xfrm>
              <a:off x="1168588" y="4284104"/>
              <a:ext cx="949583" cy="268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ja-JP" altLang="en-US" sz="900" dirty="0" smtClean="0"/>
                <a:t>希望しない</a:t>
              </a:r>
              <a:endParaRPr lang="en-US" sz="900" dirty="0"/>
            </a:p>
          </p:txBody>
        </p:sp>
      </p:grpSp>
      <p:sp>
        <p:nvSpPr>
          <p:cNvPr id="137" name="Right Triangle 111"/>
          <p:cNvSpPr/>
          <p:nvPr/>
        </p:nvSpPr>
        <p:spPr>
          <a:xfrm rot="18900000">
            <a:off x="3393385" y="8313985"/>
            <a:ext cx="50800" cy="45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8" name="Straight Connector 113"/>
          <p:cNvCxnSpPr/>
          <p:nvPr/>
        </p:nvCxnSpPr>
        <p:spPr bwMode="auto">
          <a:xfrm rot="5400000">
            <a:off x="3230052" y="8342427"/>
            <a:ext cx="150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23"/>
          <p:cNvGrpSpPr>
            <a:grpSpLocks/>
          </p:cNvGrpSpPr>
          <p:nvPr/>
        </p:nvGrpSpPr>
        <p:grpSpPr bwMode="auto">
          <a:xfrm>
            <a:off x="2766328" y="6421637"/>
            <a:ext cx="1387321" cy="140028"/>
            <a:chOff x="1214414" y="4286253"/>
            <a:chExt cx="3143272" cy="214317"/>
          </a:xfrm>
        </p:grpSpPr>
        <p:sp>
          <p:nvSpPr>
            <p:cNvPr id="140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142" name="Group 123"/>
          <p:cNvGrpSpPr>
            <a:grpSpLocks/>
          </p:cNvGrpSpPr>
          <p:nvPr/>
        </p:nvGrpSpPr>
        <p:grpSpPr bwMode="auto">
          <a:xfrm>
            <a:off x="2749831" y="7038834"/>
            <a:ext cx="1437622" cy="140028"/>
            <a:chOff x="1214414" y="4286253"/>
            <a:chExt cx="3143272" cy="214317"/>
          </a:xfrm>
        </p:grpSpPr>
        <p:sp>
          <p:nvSpPr>
            <p:cNvPr id="143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4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12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U.4.2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ユーザ編集確認画面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・ユーザ編集画面から遷移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・ログイン後にアクセス可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・年齢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・住所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・電話番号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・メール配信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・更新ボタン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・前画面へ戻るボタン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80856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510334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92591" y="547267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315891" y="8334728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更新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192411" y="8334728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入力画面へ戻る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1892853" y="5865091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以下の内容で登録してよろしいですか？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29" name="テキスト ボックス 45"/>
          <p:cNvSpPr txBox="1">
            <a:spLocks noChangeArrowheads="1"/>
          </p:cNvSpPr>
          <p:nvPr/>
        </p:nvSpPr>
        <p:spPr bwMode="auto">
          <a:xfrm>
            <a:off x="1892852" y="6310322"/>
            <a:ext cx="3068085" cy="161582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ユーザ名：            ユーザ名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          パスワードは表示されません。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名前：                    名前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性別：                    性別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年齢：                    年齢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住所：                    住所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メールアドレス：   メールアドレス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電話番号：            電話番号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メール配信：          希望する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希望しない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85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U.4.3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ユーザ編集完了画面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・ユーザ編集確認画面から遷移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・ログイン後にアクセス可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・年齢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・住所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・電話番号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・メール配信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492896" y="7810520"/>
            <a:ext cx="107156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2191304" y="5507901"/>
            <a:ext cx="27680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以下の内容で登録しました。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29" name="テキスト ボックス 45"/>
          <p:cNvSpPr txBox="1">
            <a:spLocks noChangeArrowheads="1"/>
          </p:cNvSpPr>
          <p:nvPr/>
        </p:nvSpPr>
        <p:spPr bwMode="auto">
          <a:xfrm>
            <a:off x="1892852" y="5953132"/>
            <a:ext cx="2945847" cy="161582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ユーザ名：            ユーザ名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          パスワードは表示されません。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名前：                    名前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性別：                    性別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年齢：                    年齢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住所：                    住所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メールアドレス：   メールアドレス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電話番号：            電話番号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メール配信：          希望する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希望しない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99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U.5.1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ユーザ削除確認画面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・ユーザ詳細画面のリンクから遷移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・ログイン後にアクセス可</a:t>
                      </a:r>
                      <a:endParaRPr kumimoji="1" lang="en-US" altLang="ja-JP" sz="900" dirty="0" smtClean="0"/>
                    </a:p>
                    <a:p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・年齢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・住所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・電話番号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・メール配信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・購入履歴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・削除申請送信ボタン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880004"/>
            <a:ext cx="4214812" cy="4216400"/>
            <a:chOff x="1214438" y="4810125"/>
            <a:chExt cx="4214812" cy="4214813"/>
          </a:xfrm>
        </p:grpSpPr>
        <p:sp>
          <p:nvSpPr>
            <p:cNvPr id="56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4"/>
              <a:ext cx="1000125" cy="185667"/>
              <a:chOff x="3571868" y="1214422"/>
              <a:chExt cx="1000132" cy="186101"/>
            </a:xfrm>
          </p:grpSpPr>
          <p:sp>
            <p:nvSpPr>
              <p:cNvPr id="64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65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187"/>
                <a:ext cx="101601" cy="92255"/>
                <a:chOff x="4011609" y="1254187"/>
                <a:chExt cx="101601" cy="92255"/>
              </a:xfrm>
            </p:grpSpPr>
            <p:sp>
              <p:nvSpPr>
                <p:cNvPr id="72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3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23" y="1268508"/>
                <a:ext cx="101601" cy="84302"/>
                <a:chOff x="5215009" y="1856781"/>
                <a:chExt cx="125231" cy="103908"/>
              </a:xfrm>
            </p:grpSpPr>
            <p:sp>
              <p:nvSpPr>
                <p:cNvPr id="70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1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69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61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正方形/長方形 73"/>
          <p:cNvSpPr/>
          <p:nvPr/>
        </p:nvSpPr>
        <p:spPr>
          <a:xfrm>
            <a:off x="2222847" y="5174782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75" name="テキスト ボックス 25"/>
          <p:cNvSpPr txBox="1">
            <a:spLocks noChangeArrowheads="1"/>
          </p:cNvSpPr>
          <p:nvPr/>
        </p:nvSpPr>
        <p:spPr bwMode="auto">
          <a:xfrm>
            <a:off x="2070004" y="7739082"/>
            <a:ext cx="787492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削除申請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8" name="テキスト ボックス 25"/>
          <p:cNvSpPr txBox="1">
            <a:spLocks noChangeArrowheads="1"/>
          </p:cNvSpPr>
          <p:nvPr/>
        </p:nvSpPr>
        <p:spPr bwMode="auto">
          <a:xfrm>
            <a:off x="3097160" y="7739082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24" name="テキスト ボックス 45"/>
          <p:cNvSpPr txBox="1">
            <a:spLocks noChangeArrowheads="1"/>
          </p:cNvSpPr>
          <p:nvPr/>
        </p:nvSpPr>
        <p:spPr bwMode="auto">
          <a:xfrm>
            <a:off x="1892853" y="5810256"/>
            <a:ext cx="2536272" cy="161582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ユーザ名：            ユーザ名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名前：                    名前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性別：                    性別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年齢：                    年齢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住所：                    住所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メールアドレス：   メールアドレス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電話番号：            電話番号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メール配信：          希望する</a:t>
            </a:r>
            <a:r>
              <a:rPr lang="en-US" altLang="ja-JP" sz="1100" dirty="0" smtClean="0">
                <a:latin typeface="Calibri" pitchFamily="34" charset="0"/>
              </a:rPr>
              <a:t>or</a:t>
            </a:r>
            <a:r>
              <a:rPr lang="ja-JP" altLang="en-US" sz="1100" dirty="0" smtClean="0">
                <a:latin typeface="Calibri" pitchFamily="34" charset="0"/>
              </a:rPr>
              <a:t>希望しない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購入履歴：              購入数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U.5.2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ユーザ削除完了画面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・ユーザ削除確認画面から遷移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・ログイン後にアクセス可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44" name="テキスト ボックス 45"/>
          <p:cNvSpPr txBox="1">
            <a:spLocks noChangeArrowheads="1"/>
          </p:cNvSpPr>
          <p:nvPr/>
        </p:nvSpPr>
        <p:spPr bwMode="auto">
          <a:xfrm>
            <a:off x="2546342" y="5889104"/>
            <a:ext cx="27384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削除申請を送信しました。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2636912" y="6527183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22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71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U.6.1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商品詳細画面（ログイン前）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・総合メニューのリンクから遷移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・ログインボタン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・ジャンル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・商品画像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・価格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・コメント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304928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599706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4969038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ログイン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222847" y="7902528"/>
            <a:ext cx="107156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0" name="テキスト ボックス 45"/>
          <p:cNvSpPr txBox="1">
            <a:spLocks noChangeArrowheads="1"/>
          </p:cNvSpPr>
          <p:nvPr/>
        </p:nvSpPr>
        <p:spPr bwMode="auto">
          <a:xfrm>
            <a:off x="1892853" y="5449495"/>
            <a:ext cx="2536272" cy="229293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商品名：                     商品名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アーティスト名：         アーティスト名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ジャンル：                    ジャンル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商品画像：                  画像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発売日：                      発売日  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価格：                          価格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コメント：                       コメント</a:t>
            </a:r>
            <a:endParaRPr lang="en-US" altLang="ja-JP" sz="1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12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U.6.2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商品詳細画面（ログイン後）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・総合メニューのリンクから遷移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・ログイン後のみアクセス可能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・カートの中身表示ボタン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・ジャンル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・商品画像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・価格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・コメント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・数量選択フォーム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・カートに入れるボタン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880004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5174782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544114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222847" y="8477604"/>
            <a:ext cx="107156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0" name="テキスト ボックス 45"/>
          <p:cNvSpPr txBox="1">
            <a:spLocks noChangeArrowheads="1"/>
          </p:cNvSpPr>
          <p:nvPr/>
        </p:nvSpPr>
        <p:spPr bwMode="auto">
          <a:xfrm>
            <a:off x="1892853" y="6024571"/>
            <a:ext cx="2536272" cy="229293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商品名：                     商品名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アーティスト名：         アーティスト名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ジャンル：                    ジャンル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商品画像：                  画像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発売日：                      発売日  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価格：                          価格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コメント：                       コメント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28" name="テキスト ボックス 25"/>
          <p:cNvSpPr txBox="1">
            <a:spLocks noChangeArrowheads="1"/>
          </p:cNvSpPr>
          <p:nvPr/>
        </p:nvSpPr>
        <p:spPr bwMode="auto">
          <a:xfrm>
            <a:off x="4169977" y="5893766"/>
            <a:ext cx="1021148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カートを見る</a:t>
            </a:r>
            <a:endParaRPr lang="ja-JP" altLang="en-US" sz="1100" dirty="0">
              <a:latin typeface="Calibri" pitchFamily="34" charset="0"/>
            </a:endParaRPr>
          </a:p>
        </p:txBody>
      </p: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4403479" y="6855921"/>
            <a:ext cx="627064" cy="211203"/>
            <a:chOff x="1168588" y="4284104"/>
            <a:chExt cx="1348267" cy="268782"/>
          </a:xfrm>
        </p:grpSpPr>
        <p:sp>
          <p:nvSpPr>
            <p:cNvPr id="31" name="Rectangle 102"/>
            <p:cNvSpPr/>
            <p:nvPr/>
          </p:nvSpPr>
          <p:spPr>
            <a:xfrm>
              <a:off x="1214414" y="4286256"/>
              <a:ext cx="1302441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TextBox 106"/>
            <p:cNvSpPr txBox="1">
              <a:spLocks noChangeArrowheads="1"/>
            </p:cNvSpPr>
            <p:nvPr/>
          </p:nvSpPr>
          <p:spPr bwMode="auto">
            <a:xfrm>
              <a:off x="1168588" y="4284104"/>
              <a:ext cx="949583" cy="268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altLang="ja-JP" sz="900" dirty="0" smtClean="0"/>
                <a:t>1</a:t>
              </a:r>
              <a:r>
                <a:rPr lang="ja-JP" altLang="en-US" sz="900" dirty="0" smtClean="0"/>
                <a:t>個</a:t>
              </a:r>
              <a:endParaRPr lang="en-US" sz="900" dirty="0"/>
            </a:p>
          </p:txBody>
        </p:sp>
      </p:grpSp>
      <p:sp>
        <p:nvSpPr>
          <p:cNvPr id="35" name="Right Triangle 111"/>
          <p:cNvSpPr/>
          <p:nvPr/>
        </p:nvSpPr>
        <p:spPr>
          <a:xfrm rot="18900000">
            <a:off x="4935090" y="6902804"/>
            <a:ext cx="55706" cy="45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" name="Straight Connector 113"/>
          <p:cNvCxnSpPr/>
          <p:nvPr/>
        </p:nvCxnSpPr>
        <p:spPr bwMode="auto">
          <a:xfrm rot="5400000">
            <a:off x="4780545" y="6932981"/>
            <a:ext cx="150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3927233" y="6615454"/>
            <a:ext cx="1373975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25"/>
          <p:cNvSpPr txBox="1">
            <a:spLocks noChangeArrowheads="1"/>
          </p:cNvSpPr>
          <p:nvPr/>
        </p:nvSpPr>
        <p:spPr bwMode="auto">
          <a:xfrm>
            <a:off x="4119321" y="7067124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カートに入れる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1" name="テキスト ボックス 25"/>
          <p:cNvSpPr txBox="1">
            <a:spLocks noChangeArrowheads="1"/>
          </p:cNvSpPr>
          <p:nvPr/>
        </p:nvSpPr>
        <p:spPr bwMode="auto">
          <a:xfrm>
            <a:off x="3902451" y="6830719"/>
            <a:ext cx="59627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数量：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40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U.7.1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ショッピングカート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・ログイン後のみアクセス可能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・ユーザ詳細リンク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・商品名（詳細リンク）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・商品画像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・値段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・現在数量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・数量選択フォーム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・数量追加ボタン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・商品削除ボタン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・合計金額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・購入画面へ進むボタン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953000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5247778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429125" y="5617110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4333874" y="5978832"/>
            <a:ext cx="121444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マイページ</a:t>
            </a:r>
            <a:endParaRPr lang="ja-JP" altLang="en-US" sz="1100" u="sng" dirty="0">
              <a:latin typeface="Calibri" pitchFamily="34" charset="0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1285875" y="6263254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643050" y="6454756"/>
            <a:ext cx="71438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5"/>
          <p:cNvSpPr txBox="1">
            <a:spLocks noChangeArrowheads="1"/>
          </p:cNvSpPr>
          <p:nvPr/>
        </p:nvSpPr>
        <p:spPr bwMode="auto">
          <a:xfrm>
            <a:off x="1643050" y="6585561"/>
            <a:ext cx="8040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商品画像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1" name="テキスト ボックス 45"/>
          <p:cNvSpPr txBox="1">
            <a:spLocks noChangeArrowheads="1"/>
          </p:cNvSpPr>
          <p:nvPr/>
        </p:nvSpPr>
        <p:spPr bwMode="auto">
          <a:xfrm>
            <a:off x="2447127" y="6454756"/>
            <a:ext cx="1820073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商品名 </a:t>
            </a:r>
            <a:r>
              <a:rPr lang="ja-JP" altLang="en-US" sz="1100" dirty="0" smtClean="0">
                <a:latin typeface="Calibri" pitchFamily="34" charset="0"/>
              </a:rPr>
              <a:t> 　　　現在数量：</a:t>
            </a:r>
            <a:r>
              <a:rPr lang="en-US" altLang="ja-JP" sz="1100" dirty="0" smtClean="0">
                <a:latin typeface="Calibri" pitchFamily="34" charset="0"/>
              </a:rPr>
              <a:t>x</a:t>
            </a:r>
            <a:r>
              <a:rPr lang="ja-JP" altLang="en-US" sz="1100" dirty="0" smtClean="0">
                <a:latin typeface="Calibri" pitchFamily="34" charset="0"/>
              </a:rPr>
              <a:t>個</a:t>
            </a:r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 アーティスト名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2" name="テキスト ボックス 45"/>
          <p:cNvSpPr txBox="1">
            <a:spLocks noChangeArrowheads="1"/>
          </p:cNvSpPr>
          <p:nvPr/>
        </p:nvSpPr>
        <p:spPr bwMode="auto">
          <a:xfrm>
            <a:off x="2447127" y="6754838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値段（</a:t>
            </a:r>
            <a:r>
              <a:rPr lang="en-US" altLang="ja-JP" sz="1100" dirty="0" smtClean="0">
                <a:latin typeface="Calibri" pitchFamily="34" charset="0"/>
              </a:rPr>
              <a:t>\</a:t>
            </a:r>
            <a:r>
              <a:rPr lang="en-US" altLang="ja-JP" sz="1100" dirty="0" err="1" smtClean="0">
                <a:latin typeface="Calibri" pitchFamily="34" charset="0"/>
              </a:rPr>
              <a:t>x,xxx</a:t>
            </a:r>
            <a:r>
              <a:rPr lang="ja-JP" altLang="en-US" sz="1100" dirty="0" smtClean="0">
                <a:latin typeface="Calibri" pitchFamily="34" charset="0"/>
              </a:rPr>
              <a:t>）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4" name="テキスト ボックス 45"/>
          <p:cNvSpPr txBox="1">
            <a:spLocks noChangeArrowheads="1"/>
          </p:cNvSpPr>
          <p:nvPr/>
        </p:nvSpPr>
        <p:spPr bwMode="auto">
          <a:xfrm>
            <a:off x="2447127" y="6977976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Calibri" pitchFamily="34" charset="0"/>
              </a:rPr>
              <a:t>発売日</a:t>
            </a: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5875" y="7383450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123"/>
          <p:cNvGrpSpPr>
            <a:grpSpLocks/>
          </p:cNvGrpSpPr>
          <p:nvPr/>
        </p:nvGrpSpPr>
        <p:grpSpPr bwMode="auto">
          <a:xfrm>
            <a:off x="4662488" y="6454756"/>
            <a:ext cx="627064" cy="211203"/>
            <a:chOff x="1168588" y="4284104"/>
            <a:chExt cx="1348267" cy="268782"/>
          </a:xfrm>
        </p:grpSpPr>
        <p:sp>
          <p:nvSpPr>
            <p:cNvPr id="48" name="Rectangle 102"/>
            <p:cNvSpPr/>
            <p:nvPr/>
          </p:nvSpPr>
          <p:spPr>
            <a:xfrm>
              <a:off x="1214414" y="4286256"/>
              <a:ext cx="1302441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TextBox 106"/>
            <p:cNvSpPr txBox="1">
              <a:spLocks noChangeArrowheads="1"/>
            </p:cNvSpPr>
            <p:nvPr/>
          </p:nvSpPr>
          <p:spPr bwMode="auto">
            <a:xfrm>
              <a:off x="1168588" y="4284104"/>
              <a:ext cx="949583" cy="268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altLang="ja-JP" sz="900" dirty="0" smtClean="0"/>
                <a:t>1</a:t>
              </a:r>
              <a:r>
                <a:rPr lang="ja-JP" altLang="en-US" sz="900" dirty="0" smtClean="0"/>
                <a:t>個</a:t>
              </a:r>
              <a:endParaRPr lang="en-US" sz="900" dirty="0"/>
            </a:p>
          </p:txBody>
        </p:sp>
      </p:grpSp>
      <p:sp>
        <p:nvSpPr>
          <p:cNvPr id="57" name="Right Triangle 111"/>
          <p:cNvSpPr/>
          <p:nvPr/>
        </p:nvSpPr>
        <p:spPr>
          <a:xfrm rot="18900000">
            <a:off x="5194099" y="6501639"/>
            <a:ext cx="55706" cy="45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0" name="Straight Connector 113"/>
          <p:cNvCxnSpPr/>
          <p:nvPr/>
        </p:nvCxnSpPr>
        <p:spPr bwMode="auto">
          <a:xfrm rot="5400000">
            <a:off x="5039554" y="6531816"/>
            <a:ext cx="150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25"/>
          <p:cNvSpPr txBox="1">
            <a:spLocks noChangeArrowheads="1"/>
          </p:cNvSpPr>
          <p:nvPr/>
        </p:nvSpPr>
        <p:spPr bwMode="auto">
          <a:xfrm>
            <a:off x="4161460" y="6429554"/>
            <a:ext cx="59627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数量：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4090991" y="6977976"/>
            <a:ext cx="1193798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この商品を削除</a:t>
            </a:r>
            <a:endParaRPr lang="ja-JP" altLang="en-US" sz="1100" dirty="0">
              <a:latin typeface="Calibri" pitchFamily="34" charset="0"/>
            </a:endParaRPr>
          </a:p>
        </p:txBody>
      </p:sp>
      <p:cxnSp>
        <p:nvCxnSpPr>
          <p:cNvPr id="72" name="直線コネクタ 71"/>
          <p:cNvCxnSpPr/>
          <p:nvPr/>
        </p:nvCxnSpPr>
        <p:spPr>
          <a:xfrm>
            <a:off x="1285875" y="7669202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rot="5400000" flipH="1" flipV="1">
            <a:off x="4387849" y="7526326"/>
            <a:ext cx="2857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45"/>
          <p:cNvSpPr txBox="1">
            <a:spLocks noChangeArrowheads="1"/>
          </p:cNvSpPr>
          <p:nvPr/>
        </p:nvSpPr>
        <p:spPr bwMode="auto">
          <a:xfrm>
            <a:off x="3918117" y="7407592"/>
            <a:ext cx="612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合計：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8" name="テキスト ボックス 45"/>
          <p:cNvSpPr txBox="1">
            <a:spLocks noChangeArrowheads="1"/>
          </p:cNvSpPr>
          <p:nvPr/>
        </p:nvSpPr>
        <p:spPr bwMode="auto">
          <a:xfrm>
            <a:off x="4568909" y="7407592"/>
            <a:ext cx="700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latin typeface="Calibri" pitchFamily="34" charset="0"/>
              </a:rPr>
              <a:t>XXX</a:t>
            </a:r>
            <a:r>
              <a:rPr lang="ja-JP" altLang="en-US" sz="1100" dirty="0" smtClean="0">
                <a:latin typeface="Calibri" pitchFamily="34" charset="0"/>
              </a:rPr>
              <a:t>円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9" name="テキスト ボックス 25"/>
          <p:cNvSpPr txBox="1">
            <a:spLocks noChangeArrowheads="1"/>
          </p:cNvSpPr>
          <p:nvPr/>
        </p:nvSpPr>
        <p:spPr bwMode="auto">
          <a:xfrm>
            <a:off x="1850228" y="7812078"/>
            <a:ext cx="858692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購入確認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80" name="テキスト ボックス 25"/>
          <p:cNvSpPr txBox="1">
            <a:spLocks noChangeArrowheads="1"/>
          </p:cNvSpPr>
          <p:nvPr/>
        </p:nvSpPr>
        <p:spPr bwMode="auto">
          <a:xfrm>
            <a:off x="3429000" y="7812078"/>
            <a:ext cx="1193798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買い物を続ける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3" name="テキスト ボックス 25"/>
          <p:cNvSpPr txBox="1">
            <a:spLocks noChangeArrowheads="1"/>
          </p:cNvSpPr>
          <p:nvPr/>
        </p:nvSpPr>
        <p:spPr bwMode="auto">
          <a:xfrm>
            <a:off x="4513264" y="6665959"/>
            <a:ext cx="820736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数量追加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547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21334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U.7.2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334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商品購入確認画面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33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198769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・商品購入画面から遷移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・ログイン後のみアクセス可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33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80541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・商品名（詳細リンク）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・商品画像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・値段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・数量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・合計金額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・購入ボタン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・ショッピングカートに戻るボタン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33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124765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5024438"/>
            <a:ext cx="4214812" cy="4714908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5389096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70" name="テキスト ボックス 45"/>
          <p:cNvSpPr txBox="1">
            <a:spLocks noChangeArrowheads="1"/>
          </p:cNvSpPr>
          <p:nvPr/>
        </p:nvSpPr>
        <p:spPr bwMode="auto">
          <a:xfrm>
            <a:off x="2071678" y="6034898"/>
            <a:ext cx="27384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以下の内容で購入してよろしいですか？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100" name="テキスト ボックス 25"/>
          <p:cNvSpPr txBox="1">
            <a:spLocks noChangeArrowheads="1"/>
          </p:cNvSpPr>
          <p:nvPr/>
        </p:nvSpPr>
        <p:spPr bwMode="auto">
          <a:xfrm>
            <a:off x="2143116" y="8625408"/>
            <a:ext cx="5840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購入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101" name="テキスト ボックス 25"/>
          <p:cNvSpPr txBox="1">
            <a:spLocks noChangeArrowheads="1"/>
          </p:cNvSpPr>
          <p:nvPr/>
        </p:nvSpPr>
        <p:spPr bwMode="auto">
          <a:xfrm>
            <a:off x="3078354" y="8625408"/>
            <a:ext cx="1760346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ショッピングカートに戻る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102" name="テキスト ボックス 25"/>
          <p:cNvSpPr txBox="1">
            <a:spLocks noChangeArrowheads="1"/>
          </p:cNvSpPr>
          <p:nvPr/>
        </p:nvSpPr>
        <p:spPr bwMode="auto">
          <a:xfrm>
            <a:off x="3195445" y="5758428"/>
            <a:ext cx="1071755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0" name="テキスト ボックス 25"/>
          <p:cNvSpPr txBox="1">
            <a:spLocks noChangeArrowheads="1"/>
          </p:cNvSpPr>
          <p:nvPr/>
        </p:nvSpPr>
        <p:spPr bwMode="auto">
          <a:xfrm>
            <a:off x="4398958" y="5758428"/>
            <a:ext cx="82233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cxnSp>
        <p:nvCxnSpPr>
          <p:cNvPr id="58" name="直線コネクタ 57"/>
          <p:cNvCxnSpPr/>
          <p:nvPr/>
        </p:nvCxnSpPr>
        <p:spPr>
          <a:xfrm>
            <a:off x="1285875" y="6404572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45"/>
          <p:cNvSpPr txBox="1">
            <a:spLocks noChangeArrowheads="1"/>
          </p:cNvSpPr>
          <p:nvPr/>
        </p:nvSpPr>
        <p:spPr bwMode="auto">
          <a:xfrm>
            <a:off x="1643050" y="6726879"/>
            <a:ext cx="8040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商品画像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60" name="テキスト ボックス 45"/>
          <p:cNvSpPr txBox="1">
            <a:spLocks noChangeArrowheads="1"/>
          </p:cNvSpPr>
          <p:nvPr/>
        </p:nvSpPr>
        <p:spPr bwMode="auto">
          <a:xfrm>
            <a:off x="2447127" y="6596074"/>
            <a:ext cx="1820073" cy="26161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商品名 </a:t>
            </a:r>
            <a:r>
              <a:rPr lang="ja-JP" altLang="en-US" sz="1100" dirty="0" smtClean="0">
                <a:latin typeface="Calibri" pitchFamily="34" charset="0"/>
              </a:rPr>
              <a:t>       アーティスト名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61" name="テキスト ボックス 45"/>
          <p:cNvSpPr txBox="1">
            <a:spLocks noChangeArrowheads="1"/>
          </p:cNvSpPr>
          <p:nvPr/>
        </p:nvSpPr>
        <p:spPr bwMode="auto">
          <a:xfrm>
            <a:off x="2447127" y="6857684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値段（</a:t>
            </a:r>
            <a:r>
              <a:rPr lang="en-US" altLang="ja-JP" sz="1100" dirty="0" smtClean="0">
                <a:latin typeface="Calibri" pitchFamily="34" charset="0"/>
              </a:rPr>
              <a:t>\</a:t>
            </a:r>
            <a:r>
              <a:rPr lang="en-US" altLang="ja-JP" sz="1100" dirty="0" err="1" smtClean="0">
                <a:latin typeface="Calibri" pitchFamily="34" charset="0"/>
              </a:rPr>
              <a:t>x,xxx</a:t>
            </a:r>
            <a:r>
              <a:rPr lang="ja-JP" altLang="en-US" sz="1100" dirty="0" smtClean="0">
                <a:latin typeface="Calibri" pitchFamily="34" charset="0"/>
              </a:rPr>
              <a:t>）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62" name="テキスト ボックス 45"/>
          <p:cNvSpPr txBox="1">
            <a:spLocks noChangeArrowheads="1"/>
          </p:cNvSpPr>
          <p:nvPr/>
        </p:nvSpPr>
        <p:spPr bwMode="auto">
          <a:xfrm>
            <a:off x="2447127" y="7119294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Calibri" pitchFamily="34" charset="0"/>
              </a:rPr>
              <a:t>発売日</a:t>
            </a:r>
          </a:p>
        </p:txBody>
      </p:sp>
      <p:cxnSp>
        <p:nvCxnSpPr>
          <p:cNvPr id="63" name="直線コネクタ 62"/>
          <p:cNvCxnSpPr/>
          <p:nvPr/>
        </p:nvCxnSpPr>
        <p:spPr>
          <a:xfrm>
            <a:off x="1285875" y="752476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25"/>
          <p:cNvSpPr txBox="1">
            <a:spLocks noChangeArrowheads="1"/>
          </p:cNvSpPr>
          <p:nvPr/>
        </p:nvSpPr>
        <p:spPr bwMode="auto">
          <a:xfrm>
            <a:off x="4161460" y="6570872"/>
            <a:ext cx="92806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数量：    </a:t>
            </a:r>
            <a:r>
              <a:rPr lang="en-US" altLang="ja-JP" sz="1100" dirty="0" smtClean="0">
                <a:latin typeface="Calibri" pitchFamily="34" charset="0"/>
              </a:rPr>
              <a:t>x</a:t>
            </a:r>
            <a:r>
              <a:rPr lang="ja-JP" altLang="en-US" sz="1100" dirty="0" smtClean="0">
                <a:latin typeface="Calibri" pitchFamily="34" charset="0"/>
              </a:rPr>
              <a:t>個</a:t>
            </a:r>
            <a:endParaRPr lang="ja-JP" altLang="en-US" sz="1100" dirty="0">
              <a:latin typeface="Calibri" pitchFamily="34" charset="0"/>
            </a:endParaRPr>
          </a:p>
        </p:txBody>
      </p:sp>
      <p:cxnSp>
        <p:nvCxnSpPr>
          <p:cNvPr id="76" name="直線コネクタ 75"/>
          <p:cNvCxnSpPr/>
          <p:nvPr/>
        </p:nvCxnSpPr>
        <p:spPr>
          <a:xfrm>
            <a:off x="1285875" y="7810520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45"/>
          <p:cNvSpPr txBox="1">
            <a:spLocks noChangeArrowheads="1"/>
          </p:cNvSpPr>
          <p:nvPr/>
        </p:nvSpPr>
        <p:spPr bwMode="auto">
          <a:xfrm>
            <a:off x="3918117" y="7548910"/>
            <a:ext cx="612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合計：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8" name="テキスト ボックス 45"/>
          <p:cNvSpPr txBox="1">
            <a:spLocks noChangeArrowheads="1"/>
          </p:cNvSpPr>
          <p:nvPr/>
        </p:nvSpPr>
        <p:spPr bwMode="auto">
          <a:xfrm>
            <a:off x="4568909" y="7548910"/>
            <a:ext cx="700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latin typeface="Calibri" pitchFamily="34" charset="0"/>
              </a:rPr>
              <a:t>XXX</a:t>
            </a:r>
            <a:r>
              <a:rPr lang="ja-JP" altLang="en-US" sz="1100" dirty="0" smtClean="0">
                <a:latin typeface="Calibri" pitchFamily="34" charset="0"/>
              </a:rPr>
              <a:t>円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643050" y="6596074"/>
            <a:ext cx="71438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M.1.2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総合メニュー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・管理者管理メニューへのリンク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・商品管理メニューへのリンク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・ユーザ管理メニューへのリンク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3916363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29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管理者画面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2222847" y="4197462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29" name="テキスト ボックス 25"/>
          <p:cNvSpPr txBox="1">
            <a:spLocks noChangeArrowheads="1"/>
          </p:cNvSpPr>
          <p:nvPr/>
        </p:nvSpPr>
        <p:spPr bwMode="auto">
          <a:xfrm>
            <a:off x="4410868" y="4566794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295400" y="5512006"/>
            <a:ext cx="39837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b="1" u="sng" dirty="0" smtClean="0"/>
              <a:t>管理者管理メニュー</a:t>
            </a:r>
            <a:r>
              <a:rPr lang="ja-JP" altLang="en-US" sz="1050" b="1" dirty="0" smtClean="0"/>
              <a:t>　　　</a:t>
            </a:r>
            <a:r>
              <a:rPr lang="ja-JP" altLang="en-US" sz="1050" b="1" u="sng" dirty="0" smtClean="0"/>
              <a:t>商品管理メニュー</a:t>
            </a:r>
            <a:r>
              <a:rPr lang="ja-JP" altLang="en-US" sz="1050" b="1" dirty="0" smtClean="0"/>
              <a:t>　　　</a:t>
            </a:r>
            <a:r>
              <a:rPr lang="ja-JP" altLang="en-US" sz="1050" b="1" u="sng" dirty="0" smtClean="0"/>
              <a:t>ユーザ管理メニュー</a:t>
            </a:r>
            <a:endParaRPr lang="ja-JP" altLang="en-US" sz="105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547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21334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U.7.3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334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商品購入完了画面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33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198769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・商品購入確認画面から遷移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・ログイン後のみアクセス可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33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80541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・商品名（詳細リンク）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・商品画像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・値段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・数量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・合計金額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33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124765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5024438"/>
            <a:ext cx="4214812" cy="4714908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5389096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70" name="テキスト ボックス 45"/>
          <p:cNvSpPr txBox="1">
            <a:spLocks noChangeArrowheads="1"/>
          </p:cNvSpPr>
          <p:nvPr/>
        </p:nvSpPr>
        <p:spPr bwMode="auto">
          <a:xfrm>
            <a:off x="1924041" y="6034898"/>
            <a:ext cx="27384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以下の内容で注文を受け付けました。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40" name="テキスト ボックス 25"/>
          <p:cNvSpPr txBox="1">
            <a:spLocks noChangeArrowheads="1"/>
          </p:cNvSpPr>
          <p:nvPr/>
        </p:nvSpPr>
        <p:spPr bwMode="auto">
          <a:xfrm>
            <a:off x="2527336" y="8147774"/>
            <a:ext cx="117158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cxnSp>
        <p:nvCxnSpPr>
          <p:cNvPr id="58" name="直線コネクタ 57"/>
          <p:cNvCxnSpPr/>
          <p:nvPr/>
        </p:nvCxnSpPr>
        <p:spPr>
          <a:xfrm>
            <a:off x="1285875" y="6404572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45"/>
          <p:cNvSpPr txBox="1">
            <a:spLocks noChangeArrowheads="1"/>
          </p:cNvSpPr>
          <p:nvPr/>
        </p:nvSpPr>
        <p:spPr bwMode="auto">
          <a:xfrm>
            <a:off x="1643050" y="6726879"/>
            <a:ext cx="8040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商品画像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60" name="テキスト ボックス 45"/>
          <p:cNvSpPr txBox="1">
            <a:spLocks noChangeArrowheads="1"/>
          </p:cNvSpPr>
          <p:nvPr/>
        </p:nvSpPr>
        <p:spPr bwMode="auto">
          <a:xfrm>
            <a:off x="2447127" y="6596074"/>
            <a:ext cx="1820073" cy="26161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商品名 </a:t>
            </a:r>
            <a:r>
              <a:rPr lang="ja-JP" altLang="en-US" sz="1100" dirty="0" smtClean="0">
                <a:latin typeface="Calibri" pitchFamily="34" charset="0"/>
              </a:rPr>
              <a:t>       アーティスト名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61" name="テキスト ボックス 45"/>
          <p:cNvSpPr txBox="1">
            <a:spLocks noChangeArrowheads="1"/>
          </p:cNvSpPr>
          <p:nvPr/>
        </p:nvSpPr>
        <p:spPr bwMode="auto">
          <a:xfrm>
            <a:off x="2447127" y="6857684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値段（</a:t>
            </a:r>
            <a:r>
              <a:rPr lang="en-US" altLang="ja-JP" sz="1100" dirty="0" smtClean="0">
                <a:latin typeface="Calibri" pitchFamily="34" charset="0"/>
              </a:rPr>
              <a:t>\</a:t>
            </a:r>
            <a:r>
              <a:rPr lang="en-US" altLang="ja-JP" sz="1100" dirty="0" err="1" smtClean="0">
                <a:latin typeface="Calibri" pitchFamily="34" charset="0"/>
              </a:rPr>
              <a:t>x,xxx</a:t>
            </a:r>
            <a:r>
              <a:rPr lang="ja-JP" altLang="en-US" sz="1100" dirty="0" smtClean="0">
                <a:latin typeface="Calibri" pitchFamily="34" charset="0"/>
              </a:rPr>
              <a:t>）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62" name="テキスト ボックス 45"/>
          <p:cNvSpPr txBox="1">
            <a:spLocks noChangeArrowheads="1"/>
          </p:cNvSpPr>
          <p:nvPr/>
        </p:nvSpPr>
        <p:spPr bwMode="auto">
          <a:xfrm>
            <a:off x="2447127" y="7119294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Calibri" pitchFamily="34" charset="0"/>
              </a:rPr>
              <a:t>発売日</a:t>
            </a:r>
          </a:p>
        </p:txBody>
      </p:sp>
      <p:cxnSp>
        <p:nvCxnSpPr>
          <p:cNvPr id="63" name="直線コネクタ 62"/>
          <p:cNvCxnSpPr/>
          <p:nvPr/>
        </p:nvCxnSpPr>
        <p:spPr>
          <a:xfrm>
            <a:off x="1285875" y="752476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25"/>
          <p:cNvSpPr txBox="1">
            <a:spLocks noChangeArrowheads="1"/>
          </p:cNvSpPr>
          <p:nvPr/>
        </p:nvSpPr>
        <p:spPr bwMode="auto">
          <a:xfrm>
            <a:off x="4161460" y="6570872"/>
            <a:ext cx="92806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数量：    </a:t>
            </a:r>
            <a:r>
              <a:rPr lang="en-US" altLang="ja-JP" sz="1100" dirty="0" smtClean="0">
                <a:latin typeface="Calibri" pitchFamily="34" charset="0"/>
              </a:rPr>
              <a:t>1</a:t>
            </a:r>
            <a:r>
              <a:rPr lang="ja-JP" altLang="en-US" sz="1100" dirty="0" smtClean="0">
                <a:latin typeface="Calibri" pitchFamily="34" charset="0"/>
              </a:rPr>
              <a:t>個</a:t>
            </a:r>
            <a:endParaRPr lang="ja-JP" altLang="en-US" sz="1100" dirty="0">
              <a:latin typeface="Calibri" pitchFamily="34" charset="0"/>
            </a:endParaRPr>
          </a:p>
        </p:txBody>
      </p:sp>
      <p:cxnSp>
        <p:nvCxnSpPr>
          <p:cNvPr id="76" name="直線コネクタ 75"/>
          <p:cNvCxnSpPr/>
          <p:nvPr/>
        </p:nvCxnSpPr>
        <p:spPr>
          <a:xfrm>
            <a:off x="1285875" y="7810520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45"/>
          <p:cNvSpPr txBox="1">
            <a:spLocks noChangeArrowheads="1"/>
          </p:cNvSpPr>
          <p:nvPr/>
        </p:nvSpPr>
        <p:spPr bwMode="auto">
          <a:xfrm>
            <a:off x="3918117" y="7548910"/>
            <a:ext cx="6126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合計：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8" name="テキスト ボックス 45"/>
          <p:cNvSpPr txBox="1">
            <a:spLocks noChangeArrowheads="1"/>
          </p:cNvSpPr>
          <p:nvPr/>
        </p:nvSpPr>
        <p:spPr bwMode="auto">
          <a:xfrm>
            <a:off x="4568909" y="7548910"/>
            <a:ext cx="700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latin typeface="Calibri" pitchFamily="34" charset="0"/>
              </a:rPr>
              <a:t>XXX</a:t>
            </a:r>
            <a:r>
              <a:rPr lang="ja-JP" altLang="en-US" sz="1100" dirty="0" smtClean="0">
                <a:latin typeface="Calibri" pitchFamily="34" charset="0"/>
              </a:rPr>
              <a:t>円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643050" y="6596074"/>
            <a:ext cx="71438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25"/>
          <p:cNvSpPr txBox="1">
            <a:spLocks noChangeArrowheads="1"/>
          </p:cNvSpPr>
          <p:nvPr/>
        </p:nvSpPr>
        <p:spPr bwMode="auto">
          <a:xfrm>
            <a:off x="4162416" y="5758428"/>
            <a:ext cx="117158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71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U.8.1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ユーザ購入履歴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・ユーザ詳細画面から遷移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・一つ前のページに戻るボタン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・ユーザ名（ユーザ詳細ページのリンク）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・検索用入力フォーム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・商品名（詳細リンク）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・値段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・購入履歴削除リンク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</a:t>
              </a:r>
              <a:r>
                <a:rPr lang="ja-JP" altLang="en-US" sz="1200" dirty="0" smtClean="0">
                  <a:latin typeface="Calibri" pitchFamily="34" charset="0"/>
                </a:rPr>
                <a:t>利用者</a:t>
              </a:r>
              <a:r>
                <a:rPr lang="ja-JP" altLang="en-US" sz="1200" dirty="0">
                  <a:latin typeface="Calibri" pitchFamily="34" charset="0"/>
                </a:rPr>
                <a:t>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43" name="テキスト ボックス 25"/>
          <p:cNvSpPr txBox="1">
            <a:spLocks noChangeArrowheads="1"/>
          </p:cNvSpPr>
          <p:nvPr/>
        </p:nvSpPr>
        <p:spPr bwMode="auto">
          <a:xfrm>
            <a:off x="4267200" y="6393160"/>
            <a:ext cx="47466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>
                <a:latin typeface="Calibri" pitchFamily="34" charset="0"/>
              </a:rPr>
              <a:t>検索</a:t>
            </a:r>
          </a:p>
        </p:txBody>
      </p: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1841931" y="5926620"/>
            <a:ext cx="2931682" cy="253999"/>
            <a:chOff x="702289" y="4286262"/>
            <a:chExt cx="3655397" cy="214314"/>
          </a:xfrm>
        </p:grpSpPr>
        <p:sp>
          <p:nvSpPr>
            <p:cNvPr id="45" name="Rectangle 102"/>
            <p:cNvSpPr/>
            <p:nvPr/>
          </p:nvSpPr>
          <p:spPr>
            <a:xfrm>
              <a:off x="702289" y="4286262"/>
              <a:ext cx="3655397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79" name="TextBox 106"/>
            <p:cNvSpPr txBox="1">
              <a:spLocks noChangeArrowheads="1"/>
            </p:cNvSpPr>
            <p:nvPr/>
          </p:nvSpPr>
          <p:spPr bwMode="auto">
            <a:xfrm>
              <a:off x="704742" y="4296807"/>
              <a:ext cx="1074231" cy="178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r>
                <a:rPr lang="ja-JP" altLang="en-US" sz="900" dirty="0"/>
                <a:t>全て</a:t>
              </a:r>
              <a:r>
                <a:rPr lang="ja-JP" altLang="en-US" sz="900" dirty="0" smtClean="0"/>
                <a:t>のジャンル</a:t>
              </a:r>
              <a:endParaRPr lang="en-US" sz="900" dirty="0"/>
            </a:p>
          </p:txBody>
        </p:sp>
        <p:cxnSp>
          <p:nvCxnSpPr>
            <p:cNvPr id="53" name="Straight Connector 113"/>
            <p:cNvCxnSpPr/>
            <p:nvPr/>
          </p:nvCxnSpPr>
          <p:spPr>
            <a:xfrm rot="5400000">
              <a:off x="1919186" y="4390414"/>
              <a:ext cx="207617" cy="1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Triangle 111"/>
          <p:cNvSpPr/>
          <p:nvPr/>
        </p:nvSpPr>
        <p:spPr>
          <a:xfrm rot="18900000">
            <a:off x="2796580" y="6008593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429125" y="5115486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2571744" y="5438736"/>
            <a:ext cx="169545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ユーザ名</a:t>
            </a:r>
            <a:r>
              <a:rPr lang="ja-JP" altLang="en-US" sz="1100" dirty="0" smtClean="0">
                <a:latin typeface="Calibri" pitchFamily="34" charset="0"/>
              </a:rPr>
              <a:t>      購入履歴</a:t>
            </a:r>
            <a:endParaRPr lang="ja-JP" altLang="en-US" sz="1100" dirty="0">
              <a:latin typeface="Calibri" pitchFamily="34" charset="0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1295400" y="573881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5"/>
          <p:cNvSpPr txBox="1">
            <a:spLocks noChangeArrowheads="1"/>
          </p:cNvSpPr>
          <p:nvPr/>
        </p:nvSpPr>
        <p:spPr bwMode="auto">
          <a:xfrm>
            <a:off x="1295400" y="5939110"/>
            <a:ext cx="54653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Calibri" pitchFamily="34" charset="0"/>
              </a:rPr>
              <a:t>検索：</a:t>
            </a:r>
            <a:endParaRPr lang="ja-JP" altLang="en-US" sz="1100" b="1" dirty="0">
              <a:latin typeface="Calibri" pitchFamily="34" charset="0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1285875" y="716757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13"/>
          <p:cNvCxnSpPr/>
          <p:nvPr/>
        </p:nvCxnSpPr>
        <p:spPr bwMode="auto">
          <a:xfrm rot="5400000">
            <a:off x="2584798" y="6061348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643050" y="7359080"/>
            <a:ext cx="71438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5"/>
          <p:cNvSpPr txBox="1">
            <a:spLocks noChangeArrowheads="1"/>
          </p:cNvSpPr>
          <p:nvPr/>
        </p:nvSpPr>
        <p:spPr bwMode="auto">
          <a:xfrm>
            <a:off x="1643050" y="7489885"/>
            <a:ext cx="8040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商品画像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1" name="テキスト ボックス 45"/>
          <p:cNvSpPr txBox="1">
            <a:spLocks noChangeArrowheads="1"/>
          </p:cNvSpPr>
          <p:nvPr/>
        </p:nvSpPr>
        <p:spPr bwMode="auto">
          <a:xfrm>
            <a:off x="2447127" y="7359080"/>
            <a:ext cx="1820073" cy="26161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商品名 </a:t>
            </a:r>
            <a:r>
              <a:rPr lang="ja-JP" altLang="en-US" sz="1100" dirty="0" smtClean="0">
                <a:latin typeface="Calibri" pitchFamily="34" charset="0"/>
              </a:rPr>
              <a:t>       アーティスト名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2" name="テキスト ボックス 45"/>
          <p:cNvSpPr txBox="1">
            <a:spLocks noChangeArrowheads="1"/>
          </p:cNvSpPr>
          <p:nvPr/>
        </p:nvSpPr>
        <p:spPr bwMode="auto">
          <a:xfrm>
            <a:off x="2447127" y="762069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値段（</a:t>
            </a:r>
            <a:r>
              <a:rPr lang="en-US" altLang="ja-JP" sz="1100" dirty="0" smtClean="0">
                <a:latin typeface="Calibri" pitchFamily="34" charset="0"/>
              </a:rPr>
              <a:t>\</a:t>
            </a:r>
            <a:r>
              <a:rPr lang="en-US" altLang="ja-JP" sz="1100" dirty="0" err="1" smtClean="0">
                <a:latin typeface="Calibri" pitchFamily="34" charset="0"/>
              </a:rPr>
              <a:t>x,xxx</a:t>
            </a:r>
            <a:r>
              <a:rPr lang="ja-JP" altLang="en-US" sz="1100" dirty="0" smtClean="0">
                <a:latin typeface="Calibri" pitchFamily="34" charset="0"/>
              </a:rPr>
              <a:t>）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4" name="テキスト ボックス 45"/>
          <p:cNvSpPr txBox="1">
            <a:spLocks noChangeArrowheads="1"/>
          </p:cNvSpPr>
          <p:nvPr/>
        </p:nvSpPr>
        <p:spPr bwMode="auto">
          <a:xfrm>
            <a:off x="2447127" y="788230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Calibri" pitchFamily="34" charset="0"/>
              </a:rPr>
              <a:t>発売日</a:t>
            </a: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5875" y="8287774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25"/>
          <p:cNvSpPr txBox="1">
            <a:spLocks noChangeArrowheads="1"/>
          </p:cNvSpPr>
          <p:nvPr/>
        </p:nvSpPr>
        <p:spPr bwMode="auto">
          <a:xfrm>
            <a:off x="1367268" y="5377096"/>
            <a:ext cx="47466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7" name="テキスト ボックス 45"/>
          <p:cNvSpPr txBox="1">
            <a:spLocks noChangeArrowheads="1"/>
          </p:cNvSpPr>
          <p:nvPr/>
        </p:nvSpPr>
        <p:spPr bwMode="auto">
          <a:xfrm>
            <a:off x="3990972" y="8026164"/>
            <a:ext cx="169545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購入履歴から削除</a:t>
            </a:r>
            <a:endParaRPr lang="ja-JP" altLang="en-US" sz="1100" u="sng" dirty="0">
              <a:latin typeface="Calibri" pitchFamily="34" charset="0"/>
            </a:endParaRPr>
          </a:p>
        </p:txBody>
      </p:sp>
      <p:sp>
        <p:nvSpPr>
          <p:cNvPr id="48" name="テキスト ボックス 47"/>
          <p:cNvSpPr txBox="1">
            <a:spLocks noChangeArrowheads="1"/>
          </p:cNvSpPr>
          <p:nvPr/>
        </p:nvSpPr>
        <p:spPr bwMode="auto">
          <a:xfrm>
            <a:off x="2571744" y="8291790"/>
            <a:ext cx="11604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100" u="sng" dirty="0" smtClean="0">
                <a:latin typeface="Calibri" pitchFamily="34" charset="0"/>
              </a:rPr>
              <a:t>1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2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3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4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&gt;&gt;</a:t>
            </a:r>
            <a:r>
              <a:rPr lang="ja-JP" altLang="en-US" sz="1100" u="sng" dirty="0" smtClean="0">
                <a:latin typeface="Calibri" pitchFamily="34" charset="0"/>
              </a:rPr>
              <a:t>次へ</a:t>
            </a:r>
            <a:endParaRPr lang="ja-JP" altLang="en-US" sz="1100" u="sng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85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U.8.2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ユーザ購入履歴削除確認画面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・ユーザ購入履歴の削除リンクから遷移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・ジャンル名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・商品画像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・価格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・購入履歴へ戻るボタン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56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4"/>
              <a:ext cx="1000125" cy="185667"/>
              <a:chOff x="3571868" y="1214422"/>
              <a:chExt cx="1000132" cy="186101"/>
            </a:xfrm>
          </p:grpSpPr>
          <p:sp>
            <p:nvSpPr>
              <p:cNvPr id="64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65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187"/>
                <a:ext cx="101601" cy="92255"/>
                <a:chOff x="4011609" y="1254187"/>
                <a:chExt cx="101601" cy="92255"/>
              </a:xfrm>
            </p:grpSpPr>
            <p:sp>
              <p:nvSpPr>
                <p:cNvPr id="72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3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23" y="1268508"/>
                <a:ext cx="101601" cy="84302"/>
                <a:chOff x="5215009" y="1856781"/>
                <a:chExt cx="125231" cy="103908"/>
              </a:xfrm>
            </p:grpSpPr>
            <p:sp>
              <p:nvSpPr>
                <p:cNvPr id="70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1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69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 dirty="0">
                  <a:latin typeface="Calibri" pitchFamily="34" charset="0"/>
                </a:rPr>
                <a:t>Web</a:t>
              </a:r>
              <a:r>
                <a:rPr lang="ja-JP" altLang="en-US" sz="1200" dirty="0">
                  <a:latin typeface="Calibri" pitchFamily="34" charset="0"/>
                </a:rPr>
                <a:t>レコードショップ　管理者画面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61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正方形/長方形 73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75" name="テキスト ボックス 25"/>
          <p:cNvSpPr txBox="1">
            <a:spLocks noChangeArrowheads="1"/>
          </p:cNvSpPr>
          <p:nvPr/>
        </p:nvSpPr>
        <p:spPr bwMode="auto">
          <a:xfrm>
            <a:off x="2070004" y="8048976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削除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6" name="テキスト ボックス 25"/>
          <p:cNvSpPr txBox="1">
            <a:spLocks noChangeArrowheads="1"/>
          </p:cNvSpPr>
          <p:nvPr/>
        </p:nvSpPr>
        <p:spPr bwMode="auto">
          <a:xfrm>
            <a:off x="3030486" y="8048976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購入履歴へ戻る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7" name="テキスト ボックス 45"/>
          <p:cNvSpPr txBox="1">
            <a:spLocks noChangeArrowheads="1"/>
          </p:cNvSpPr>
          <p:nvPr/>
        </p:nvSpPr>
        <p:spPr bwMode="auto">
          <a:xfrm>
            <a:off x="1892853" y="5381628"/>
            <a:ext cx="2536272" cy="26314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購入者：                     ユーザ名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商品名：                     商品名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アーティスト名：         アーティスト名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ジャンル：                    ジャンル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商品画像：                  画像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発売日：                      発売日  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価格：                          価格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コメント：                       コメント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78" name="テキスト ボックス 25"/>
          <p:cNvSpPr txBox="1">
            <a:spLocks noChangeArrowheads="1"/>
          </p:cNvSpPr>
          <p:nvPr/>
        </p:nvSpPr>
        <p:spPr bwMode="auto">
          <a:xfrm>
            <a:off x="4097286" y="5115486"/>
            <a:ext cx="123671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U.8.3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ショッピングサイトシステム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ユーザ購入履歴削除完了画面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・ユーザ購入履歴削除確認画面から遷移</a:t>
                      </a:r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・メニューへ戻るボタン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44" name="テキスト ボックス 45"/>
          <p:cNvSpPr txBox="1">
            <a:spLocks noChangeArrowheads="1"/>
          </p:cNvSpPr>
          <p:nvPr/>
        </p:nvSpPr>
        <p:spPr bwMode="auto">
          <a:xfrm>
            <a:off x="2452678" y="5500362"/>
            <a:ext cx="27384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削除しました。</a:t>
            </a:r>
            <a:endParaRPr lang="en-US" altLang="ja-JP" sz="1100" dirty="0" smtClean="0">
              <a:latin typeface="Calibri" pitchFamily="34" charset="0"/>
            </a:endParaRPr>
          </a:p>
        </p:txBody>
      </p:sp>
      <p:sp>
        <p:nvSpPr>
          <p:cNvPr id="22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28" name="テキスト ボックス 25"/>
          <p:cNvSpPr txBox="1">
            <a:spLocks noChangeArrowheads="1"/>
          </p:cNvSpPr>
          <p:nvPr/>
        </p:nvSpPr>
        <p:spPr bwMode="auto">
          <a:xfrm>
            <a:off x="2452678" y="6012499"/>
            <a:ext cx="1062137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5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M.2.1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管理者管理メニュー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・ログイン画面から遷移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・総合メニューへ戻るボタン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・管理者登録リンク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・検索用入力フォーム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・管理者名（詳細リンク）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・管理権限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・編集リンク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・削除リンク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150" name="グループ化 5"/>
          <p:cNvGrpSpPr>
            <a:grpSpLocks/>
          </p:cNvGrpSpPr>
          <p:nvPr/>
        </p:nvGrpSpPr>
        <p:grpSpPr bwMode="auto">
          <a:xfrm>
            <a:off x="1214438" y="392425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5182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88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5189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151" name="テキスト ボックス 45"/>
          <p:cNvSpPr txBox="1">
            <a:spLocks noChangeArrowheads="1"/>
          </p:cNvSpPr>
          <p:nvPr/>
        </p:nvSpPr>
        <p:spPr bwMode="auto">
          <a:xfrm>
            <a:off x="4090988" y="6505594"/>
            <a:ext cx="5524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編集</a:t>
            </a:r>
            <a:endParaRPr lang="ja-JP" altLang="en-US" sz="1100" u="sng" dirty="0">
              <a:latin typeface="Calibri" pitchFamily="34" charset="0"/>
            </a:endParaRPr>
          </a:p>
        </p:txBody>
      </p:sp>
      <p:sp>
        <p:nvSpPr>
          <p:cNvPr id="5152" name="テキスト ボックス 46"/>
          <p:cNvSpPr txBox="1">
            <a:spLocks noChangeArrowheads="1"/>
          </p:cNvSpPr>
          <p:nvPr/>
        </p:nvSpPr>
        <p:spPr bwMode="auto">
          <a:xfrm>
            <a:off x="4595813" y="6505594"/>
            <a:ext cx="5524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100" u="sng" dirty="0">
                <a:latin typeface="Calibri" pitchFamily="34" charset="0"/>
              </a:rPr>
              <a:t>削除</a:t>
            </a:r>
          </a:p>
        </p:txBody>
      </p:sp>
      <p:sp>
        <p:nvSpPr>
          <p:cNvPr id="5153" name="テキスト ボックス 47"/>
          <p:cNvSpPr txBox="1">
            <a:spLocks noChangeArrowheads="1"/>
          </p:cNvSpPr>
          <p:nvPr/>
        </p:nvSpPr>
        <p:spPr bwMode="auto">
          <a:xfrm>
            <a:off x="4090988" y="6800869"/>
            <a:ext cx="5524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編集</a:t>
            </a:r>
            <a:endParaRPr lang="ja-JP" altLang="en-US" sz="1100" u="sng" dirty="0">
              <a:latin typeface="Calibri" pitchFamily="34" charset="0"/>
            </a:endParaRPr>
          </a:p>
        </p:txBody>
      </p:sp>
      <p:sp>
        <p:nvSpPr>
          <p:cNvPr id="5154" name="テキスト ボックス 48"/>
          <p:cNvSpPr txBox="1">
            <a:spLocks noChangeArrowheads="1"/>
          </p:cNvSpPr>
          <p:nvPr/>
        </p:nvSpPr>
        <p:spPr bwMode="auto">
          <a:xfrm>
            <a:off x="4572000" y="6800869"/>
            <a:ext cx="5524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100" u="sng" dirty="0">
                <a:latin typeface="Calibri" pitchFamily="34" charset="0"/>
              </a:rPr>
              <a:t>削除</a:t>
            </a:r>
          </a:p>
        </p:txBody>
      </p:sp>
      <p:sp>
        <p:nvSpPr>
          <p:cNvPr id="5155" name="テキスト ボックス 49"/>
          <p:cNvSpPr txBox="1">
            <a:spLocks noChangeArrowheads="1"/>
          </p:cNvSpPr>
          <p:nvPr/>
        </p:nvSpPr>
        <p:spPr bwMode="auto">
          <a:xfrm>
            <a:off x="4090988" y="7086619"/>
            <a:ext cx="5524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編集</a:t>
            </a:r>
            <a:endParaRPr lang="ja-JP" altLang="en-US" sz="1100" u="sng" dirty="0">
              <a:latin typeface="Calibri" pitchFamily="34" charset="0"/>
            </a:endParaRPr>
          </a:p>
        </p:txBody>
      </p:sp>
      <p:sp>
        <p:nvSpPr>
          <p:cNvPr id="5156" name="テキスト ボックス 50"/>
          <p:cNvSpPr txBox="1">
            <a:spLocks noChangeArrowheads="1"/>
          </p:cNvSpPr>
          <p:nvPr/>
        </p:nvSpPr>
        <p:spPr bwMode="auto">
          <a:xfrm>
            <a:off x="4572000" y="7086619"/>
            <a:ext cx="5667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100" u="sng" dirty="0">
                <a:latin typeface="Calibri" pitchFamily="34" charset="0"/>
              </a:rPr>
              <a:t>削除</a:t>
            </a:r>
          </a:p>
        </p:txBody>
      </p:sp>
      <p:sp>
        <p:nvSpPr>
          <p:cNvPr id="43" name="テキスト ボックス 25"/>
          <p:cNvSpPr txBox="1">
            <a:spLocks noChangeArrowheads="1"/>
          </p:cNvSpPr>
          <p:nvPr/>
        </p:nvSpPr>
        <p:spPr bwMode="auto">
          <a:xfrm>
            <a:off x="4293393" y="5770846"/>
            <a:ext cx="47466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>
                <a:latin typeface="Calibri" pitchFamily="34" charset="0"/>
              </a:rPr>
              <a:t>検索</a:t>
            </a:r>
          </a:p>
        </p:txBody>
      </p:sp>
      <p:grpSp>
        <p:nvGrpSpPr>
          <p:cNvPr id="5159" name="Group 123"/>
          <p:cNvGrpSpPr>
            <a:grpSpLocks/>
          </p:cNvGrpSpPr>
          <p:nvPr/>
        </p:nvGrpSpPr>
        <p:grpSpPr bwMode="auto">
          <a:xfrm>
            <a:off x="2060848" y="5377943"/>
            <a:ext cx="2712765" cy="261610"/>
            <a:chOff x="975248" y="4286257"/>
            <a:chExt cx="3382438" cy="220735"/>
          </a:xfrm>
        </p:grpSpPr>
        <p:sp>
          <p:nvSpPr>
            <p:cNvPr id="45" name="Rectangle 102"/>
            <p:cNvSpPr/>
            <p:nvPr/>
          </p:nvSpPr>
          <p:spPr>
            <a:xfrm>
              <a:off x="975248" y="4286257"/>
              <a:ext cx="3382438" cy="2207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79" name="TextBox 106"/>
            <p:cNvSpPr txBox="1">
              <a:spLocks noChangeArrowheads="1"/>
            </p:cNvSpPr>
            <p:nvPr/>
          </p:nvSpPr>
          <p:spPr bwMode="auto">
            <a:xfrm>
              <a:off x="1049406" y="4292252"/>
              <a:ext cx="733897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endParaRPr lang="en-US" sz="900" dirty="0"/>
            </a:p>
          </p:txBody>
        </p:sp>
        <p:cxnSp>
          <p:nvCxnSpPr>
            <p:cNvPr id="53" name="Straight Connector 113"/>
            <p:cNvCxnSpPr/>
            <p:nvPr/>
          </p:nvCxnSpPr>
          <p:spPr>
            <a:xfrm rot="5400000">
              <a:off x="1919186" y="4390414"/>
              <a:ext cx="207617" cy="1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Triangle 111"/>
          <p:cNvSpPr/>
          <p:nvPr/>
        </p:nvSpPr>
        <p:spPr>
          <a:xfrm rot="18900000">
            <a:off x="2754070" y="5478951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9" name="表 58"/>
          <p:cNvGraphicFramePr>
            <a:graphicFrameLocks noGrp="1"/>
          </p:cNvGraphicFramePr>
          <p:nvPr/>
        </p:nvGraphicFramePr>
        <p:xfrm>
          <a:off x="1804988" y="6530283"/>
          <a:ext cx="2286000" cy="818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</a:tblGrid>
              <a:tr h="261537">
                <a:tc>
                  <a:txBody>
                    <a:bodyPr/>
                    <a:lstStyle/>
                    <a:p>
                      <a:r>
                        <a:rPr kumimoji="1" lang="ja-JP" altLang="en-US" sz="1100" u="sng" dirty="0" smtClean="0"/>
                        <a:t>管理者名１</a:t>
                      </a:r>
                      <a:endParaRPr kumimoji="1" lang="ja-JP" alt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管理者管理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61537">
                <a:tc>
                  <a:txBody>
                    <a:bodyPr/>
                    <a:lstStyle/>
                    <a:p>
                      <a:r>
                        <a:rPr kumimoji="1" lang="ja-JP" altLang="en-US" sz="1100" u="sng" dirty="0" smtClean="0"/>
                        <a:t>管理者名２</a:t>
                      </a:r>
                      <a:endParaRPr kumimoji="1" lang="ja-JP" alt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ユーザ管理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95200">
                <a:tc>
                  <a:txBody>
                    <a:bodyPr/>
                    <a:lstStyle/>
                    <a:p>
                      <a:r>
                        <a:rPr kumimoji="1" lang="ja-JP" altLang="en-US" sz="1100" u="sng" dirty="0" smtClean="0"/>
                        <a:t>管理者名３</a:t>
                      </a:r>
                      <a:endParaRPr kumimoji="1" lang="ja-JP" alt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商品管理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>
          <a:xfrm>
            <a:off x="2222847" y="4197462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429125" y="4566794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2571744" y="4828404"/>
            <a:ext cx="121444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管理者新規登録</a:t>
            </a:r>
            <a:endParaRPr lang="ja-JP" altLang="en-US" sz="1100" u="sng" dirty="0">
              <a:latin typeface="Calibri" pitchFamily="34" charset="0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1295400" y="5238752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5"/>
          <p:cNvSpPr txBox="1">
            <a:spLocks noChangeArrowheads="1"/>
          </p:cNvSpPr>
          <p:nvPr/>
        </p:nvSpPr>
        <p:spPr bwMode="auto">
          <a:xfrm>
            <a:off x="1484784" y="5377941"/>
            <a:ext cx="121444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Calibri" pitchFamily="34" charset="0"/>
              </a:rPr>
              <a:t>検索：</a:t>
            </a:r>
            <a:endParaRPr lang="ja-JP" altLang="en-US" sz="1100" b="1" dirty="0">
              <a:latin typeface="Calibri" pitchFamily="34" charset="0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1285875" y="6167446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6"/>
          <p:cNvSpPr txBox="1">
            <a:spLocks noChangeArrowheads="1"/>
          </p:cNvSpPr>
          <p:nvPr/>
        </p:nvSpPr>
        <p:spPr bwMode="auto">
          <a:xfrm>
            <a:off x="4430713" y="6527025"/>
            <a:ext cx="2127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・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6" name="テキスト ボックス 46"/>
          <p:cNvSpPr txBox="1">
            <a:spLocks noChangeArrowheads="1"/>
          </p:cNvSpPr>
          <p:nvPr/>
        </p:nvSpPr>
        <p:spPr bwMode="auto">
          <a:xfrm>
            <a:off x="4430713" y="6788963"/>
            <a:ext cx="2127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・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7" name="テキスト ボックス 46"/>
          <p:cNvSpPr txBox="1">
            <a:spLocks noChangeArrowheads="1"/>
          </p:cNvSpPr>
          <p:nvPr/>
        </p:nvSpPr>
        <p:spPr bwMode="auto">
          <a:xfrm>
            <a:off x="4448174" y="7086291"/>
            <a:ext cx="2127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・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0" name="テキスト ボックス 25"/>
          <p:cNvSpPr txBox="1">
            <a:spLocks noChangeArrowheads="1"/>
          </p:cNvSpPr>
          <p:nvPr/>
        </p:nvSpPr>
        <p:spPr bwMode="auto">
          <a:xfrm>
            <a:off x="3873562" y="4888869"/>
            <a:ext cx="1444501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総合メニューへ戻る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8" name="テキスト ボックス 45"/>
          <p:cNvSpPr txBox="1">
            <a:spLocks noChangeArrowheads="1"/>
          </p:cNvSpPr>
          <p:nvPr/>
        </p:nvSpPr>
        <p:spPr bwMode="auto">
          <a:xfrm>
            <a:off x="2013223" y="5404098"/>
            <a:ext cx="12144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800" b="1" dirty="0" smtClean="0">
                <a:latin typeface="Calibri" pitchFamily="34" charset="0"/>
              </a:rPr>
              <a:t>全ての権限</a:t>
            </a:r>
            <a:endParaRPr lang="ja-JP" altLang="en-US" sz="800" b="1" dirty="0">
              <a:latin typeface="Calibri" pitchFamily="34" charset="0"/>
            </a:endParaRPr>
          </a:p>
        </p:txBody>
      </p:sp>
      <p:cxnSp>
        <p:nvCxnSpPr>
          <p:cNvPr id="49" name="Straight Connector 113"/>
          <p:cNvCxnSpPr/>
          <p:nvPr/>
        </p:nvCxnSpPr>
        <p:spPr bwMode="auto">
          <a:xfrm rot="5400000">
            <a:off x="2543250" y="5526336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>
            <a:spLocks noChangeArrowheads="1"/>
          </p:cNvSpPr>
          <p:nvPr/>
        </p:nvSpPr>
        <p:spPr bwMode="auto">
          <a:xfrm>
            <a:off x="2571744" y="7500629"/>
            <a:ext cx="11604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100" u="sng" dirty="0" smtClean="0">
                <a:latin typeface="Calibri" pitchFamily="34" charset="0"/>
              </a:rPr>
              <a:t>1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2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3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4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&gt;&gt;</a:t>
            </a:r>
            <a:r>
              <a:rPr lang="ja-JP" altLang="en-US" sz="1100" u="sng" dirty="0" smtClean="0">
                <a:latin typeface="Calibri" pitchFamily="34" charset="0"/>
              </a:rPr>
              <a:t>次へ</a:t>
            </a:r>
            <a:endParaRPr lang="ja-JP" altLang="en-US" sz="1100" u="sng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912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M.3.1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商品管理メニュー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・ログイン画面から遷移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・総合メニューへ戻るボタン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・商品登録リンク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・検索用入力フォーム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・ソート法選択フォーム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・商品名（詳細リンク）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・商品画像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・アーティスト名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・値段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・発売日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・編集リンク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・削除リンク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43" name="テキスト ボックス 25"/>
          <p:cNvSpPr txBox="1">
            <a:spLocks noChangeArrowheads="1"/>
          </p:cNvSpPr>
          <p:nvPr/>
        </p:nvSpPr>
        <p:spPr bwMode="auto">
          <a:xfrm>
            <a:off x="4293393" y="6825208"/>
            <a:ext cx="47466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>
                <a:latin typeface="Calibri" pitchFamily="34" charset="0"/>
              </a:rPr>
              <a:t>検索</a:t>
            </a:r>
          </a:p>
        </p:txBody>
      </p: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1841931" y="5926620"/>
            <a:ext cx="2931682" cy="253999"/>
            <a:chOff x="702289" y="4286262"/>
            <a:chExt cx="3655397" cy="214314"/>
          </a:xfrm>
        </p:grpSpPr>
        <p:sp>
          <p:nvSpPr>
            <p:cNvPr id="45" name="Rectangle 102"/>
            <p:cNvSpPr/>
            <p:nvPr/>
          </p:nvSpPr>
          <p:spPr>
            <a:xfrm>
              <a:off x="702289" y="4286262"/>
              <a:ext cx="3655397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79" name="TextBox 106"/>
            <p:cNvSpPr txBox="1">
              <a:spLocks noChangeArrowheads="1"/>
            </p:cNvSpPr>
            <p:nvPr/>
          </p:nvSpPr>
          <p:spPr bwMode="auto">
            <a:xfrm>
              <a:off x="798856" y="4296807"/>
              <a:ext cx="1074231" cy="178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r>
                <a:rPr lang="ja-JP" altLang="en-US" sz="900" dirty="0"/>
                <a:t>全て</a:t>
              </a:r>
              <a:r>
                <a:rPr lang="ja-JP" altLang="en-US" sz="900" dirty="0" smtClean="0"/>
                <a:t>のジャンル</a:t>
              </a:r>
              <a:endParaRPr lang="en-US" sz="900" dirty="0"/>
            </a:p>
          </p:txBody>
        </p:sp>
        <p:cxnSp>
          <p:nvCxnSpPr>
            <p:cNvPr id="53" name="Straight Connector 113"/>
            <p:cNvCxnSpPr/>
            <p:nvPr/>
          </p:nvCxnSpPr>
          <p:spPr>
            <a:xfrm rot="5400000">
              <a:off x="1919186" y="4390414"/>
              <a:ext cx="207617" cy="1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Triangle 111"/>
          <p:cNvSpPr/>
          <p:nvPr/>
        </p:nvSpPr>
        <p:spPr>
          <a:xfrm rot="18900000">
            <a:off x="2796580" y="6008593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429125" y="5115486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4" name="テキスト ボックス 45"/>
          <p:cNvSpPr txBox="1">
            <a:spLocks noChangeArrowheads="1"/>
          </p:cNvSpPr>
          <p:nvPr/>
        </p:nvSpPr>
        <p:spPr bwMode="auto">
          <a:xfrm>
            <a:off x="2571744" y="5377096"/>
            <a:ext cx="121444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商品新規登録</a:t>
            </a:r>
            <a:endParaRPr lang="ja-JP" altLang="en-US" sz="1100" u="sng" dirty="0">
              <a:latin typeface="Calibri" pitchFamily="34" charset="0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1295400" y="573881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5"/>
          <p:cNvSpPr txBox="1">
            <a:spLocks noChangeArrowheads="1"/>
          </p:cNvSpPr>
          <p:nvPr/>
        </p:nvSpPr>
        <p:spPr bwMode="auto">
          <a:xfrm>
            <a:off x="1295400" y="5939110"/>
            <a:ext cx="54653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Calibri" pitchFamily="34" charset="0"/>
              </a:rPr>
              <a:t>検索：</a:t>
            </a:r>
            <a:endParaRPr lang="ja-JP" altLang="en-US" sz="1100" b="1" dirty="0">
              <a:latin typeface="Calibri" pitchFamily="34" charset="0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1285875" y="7167578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13"/>
          <p:cNvCxnSpPr/>
          <p:nvPr/>
        </p:nvCxnSpPr>
        <p:spPr bwMode="auto">
          <a:xfrm rot="5400000">
            <a:off x="2584798" y="6061348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643050" y="7359080"/>
            <a:ext cx="71438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5"/>
          <p:cNvSpPr txBox="1">
            <a:spLocks noChangeArrowheads="1"/>
          </p:cNvSpPr>
          <p:nvPr/>
        </p:nvSpPr>
        <p:spPr bwMode="auto">
          <a:xfrm>
            <a:off x="1643050" y="7489885"/>
            <a:ext cx="8040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商品画像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1" name="テキスト ボックス 45"/>
          <p:cNvSpPr txBox="1">
            <a:spLocks noChangeArrowheads="1"/>
          </p:cNvSpPr>
          <p:nvPr/>
        </p:nvSpPr>
        <p:spPr bwMode="auto">
          <a:xfrm>
            <a:off x="2447127" y="7359080"/>
            <a:ext cx="1820073" cy="26161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商品名 </a:t>
            </a:r>
            <a:r>
              <a:rPr lang="ja-JP" altLang="en-US" sz="1100" dirty="0" smtClean="0">
                <a:latin typeface="Calibri" pitchFamily="34" charset="0"/>
              </a:rPr>
              <a:t>       アーティスト名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2" name="テキスト ボックス 45"/>
          <p:cNvSpPr txBox="1">
            <a:spLocks noChangeArrowheads="1"/>
          </p:cNvSpPr>
          <p:nvPr/>
        </p:nvSpPr>
        <p:spPr bwMode="auto">
          <a:xfrm>
            <a:off x="2447127" y="762069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値段（</a:t>
            </a:r>
            <a:r>
              <a:rPr lang="en-US" altLang="ja-JP" sz="1100" dirty="0" smtClean="0">
                <a:latin typeface="Calibri" pitchFamily="34" charset="0"/>
              </a:rPr>
              <a:t>\</a:t>
            </a:r>
            <a:r>
              <a:rPr lang="en-US" altLang="ja-JP" sz="1100" dirty="0" err="1" smtClean="0">
                <a:latin typeface="Calibri" pitchFamily="34" charset="0"/>
              </a:rPr>
              <a:t>x,xxx</a:t>
            </a:r>
            <a:r>
              <a:rPr lang="ja-JP" altLang="en-US" sz="1100" dirty="0" smtClean="0">
                <a:latin typeface="Calibri" pitchFamily="34" charset="0"/>
              </a:rPr>
              <a:t>）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4" name="テキスト ボックス 45"/>
          <p:cNvSpPr txBox="1">
            <a:spLocks noChangeArrowheads="1"/>
          </p:cNvSpPr>
          <p:nvPr/>
        </p:nvSpPr>
        <p:spPr bwMode="auto">
          <a:xfrm>
            <a:off x="2447127" y="7882300"/>
            <a:ext cx="9818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Calibri" pitchFamily="34" charset="0"/>
              </a:rPr>
              <a:t>発売日</a:t>
            </a: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5875" y="8287774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49"/>
          <p:cNvSpPr txBox="1">
            <a:spLocks noChangeArrowheads="1"/>
          </p:cNvSpPr>
          <p:nvPr/>
        </p:nvSpPr>
        <p:spPr bwMode="auto">
          <a:xfrm>
            <a:off x="4429125" y="8026492"/>
            <a:ext cx="5524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100" u="sng" dirty="0" smtClean="0">
                <a:latin typeface="Calibri" pitchFamily="34" charset="0"/>
              </a:rPr>
              <a:t>編集</a:t>
            </a:r>
            <a:endParaRPr lang="ja-JP" altLang="en-US" sz="1100" u="sng" dirty="0">
              <a:latin typeface="Calibri" pitchFamily="34" charset="0"/>
            </a:endParaRPr>
          </a:p>
        </p:txBody>
      </p:sp>
      <p:sp>
        <p:nvSpPr>
          <p:cNvPr id="60" name="テキスト ボックス 50"/>
          <p:cNvSpPr txBox="1">
            <a:spLocks noChangeArrowheads="1"/>
          </p:cNvSpPr>
          <p:nvPr/>
        </p:nvSpPr>
        <p:spPr bwMode="auto">
          <a:xfrm>
            <a:off x="4910137" y="8026492"/>
            <a:ext cx="5667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100" u="sng" dirty="0">
                <a:latin typeface="Calibri" pitchFamily="34" charset="0"/>
              </a:rPr>
              <a:t>削除</a:t>
            </a:r>
          </a:p>
        </p:txBody>
      </p:sp>
      <p:sp>
        <p:nvSpPr>
          <p:cNvPr id="61" name="テキスト ボックス 60"/>
          <p:cNvSpPr txBox="1">
            <a:spLocks noChangeArrowheads="1"/>
          </p:cNvSpPr>
          <p:nvPr/>
        </p:nvSpPr>
        <p:spPr bwMode="auto">
          <a:xfrm>
            <a:off x="4786311" y="8026164"/>
            <a:ext cx="2127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・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6" name="Rectangle 102"/>
          <p:cNvSpPr/>
          <p:nvPr/>
        </p:nvSpPr>
        <p:spPr bwMode="auto">
          <a:xfrm>
            <a:off x="3873562" y="6419582"/>
            <a:ext cx="923590" cy="253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00" dirty="0" smtClean="0">
                <a:solidFill>
                  <a:schemeClr val="tx1"/>
                </a:solidFill>
              </a:rPr>
              <a:t>標準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Right Triangle 111"/>
          <p:cNvSpPr/>
          <p:nvPr/>
        </p:nvSpPr>
        <p:spPr>
          <a:xfrm rot="18900000">
            <a:off x="4661669" y="6501555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2" name="Straight Connector 113"/>
          <p:cNvCxnSpPr/>
          <p:nvPr/>
        </p:nvCxnSpPr>
        <p:spPr bwMode="auto">
          <a:xfrm rot="5400000">
            <a:off x="4449887" y="6554310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45"/>
          <p:cNvSpPr txBox="1">
            <a:spLocks noChangeArrowheads="1"/>
          </p:cNvSpPr>
          <p:nvPr/>
        </p:nvSpPr>
        <p:spPr bwMode="auto">
          <a:xfrm>
            <a:off x="3073247" y="6416526"/>
            <a:ext cx="80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Calibri" pitchFamily="34" charset="0"/>
              </a:rPr>
              <a:t>並べ替え：</a:t>
            </a:r>
            <a:endParaRPr lang="ja-JP" altLang="en-US" sz="1100" b="1" dirty="0">
              <a:latin typeface="Calibri" pitchFamily="34" charset="0"/>
            </a:endParaRPr>
          </a:p>
        </p:txBody>
      </p:sp>
      <p:sp>
        <p:nvSpPr>
          <p:cNvPr id="44" name="テキスト ボックス 25"/>
          <p:cNvSpPr txBox="1">
            <a:spLocks noChangeArrowheads="1"/>
          </p:cNvSpPr>
          <p:nvPr/>
        </p:nvSpPr>
        <p:spPr bwMode="auto">
          <a:xfrm>
            <a:off x="3873562" y="5411470"/>
            <a:ext cx="1444501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総合メニューへ戻る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7" name="テキスト ボックス 46"/>
          <p:cNvSpPr txBox="1">
            <a:spLocks noChangeArrowheads="1"/>
          </p:cNvSpPr>
          <p:nvPr/>
        </p:nvSpPr>
        <p:spPr bwMode="auto">
          <a:xfrm>
            <a:off x="2571744" y="8291790"/>
            <a:ext cx="11604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100" u="sng" dirty="0" smtClean="0">
                <a:latin typeface="Calibri" pitchFamily="34" charset="0"/>
              </a:rPr>
              <a:t>1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2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3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4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&gt;&gt;</a:t>
            </a:r>
            <a:r>
              <a:rPr lang="ja-JP" altLang="en-US" sz="1100" u="sng" dirty="0" smtClean="0">
                <a:latin typeface="Calibri" pitchFamily="34" charset="0"/>
              </a:rPr>
              <a:t>次へ</a:t>
            </a:r>
            <a:endParaRPr lang="ja-JP" altLang="en-US" sz="1100" u="sng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71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M.4.1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ユーザ管理メニュー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・ログイン画面から遷移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・ログアウトボタン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・総合メニューへ戻るボタン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・検索用入力フォーム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・絞り込みチェックボックス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・ユーザ名（詳細リンク）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・名前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・メールアドレス（メール送信リンク）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・編集リンク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・削除リンク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09008"/>
            <a:ext cx="4214812" cy="4432424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151" name="テキスト ボックス 45"/>
          <p:cNvSpPr txBox="1">
            <a:spLocks noChangeArrowheads="1"/>
          </p:cNvSpPr>
          <p:nvPr/>
        </p:nvSpPr>
        <p:spPr bwMode="auto">
          <a:xfrm>
            <a:off x="4662500" y="7427906"/>
            <a:ext cx="5524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u="sng" dirty="0" smtClean="0">
                <a:latin typeface="Calibri" pitchFamily="34" charset="0"/>
              </a:rPr>
              <a:t>編集</a:t>
            </a:r>
            <a:endParaRPr lang="ja-JP" altLang="en-US" sz="1000" u="sng" dirty="0">
              <a:latin typeface="Calibri" pitchFamily="34" charset="0"/>
            </a:endParaRPr>
          </a:p>
        </p:txBody>
      </p:sp>
      <p:sp>
        <p:nvSpPr>
          <p:cNvPr id="5152" name="テキスト ボックス 46"/>
          <p:cNvSpPr txBox="1">
            <a:spLocks noChangeArrowheads="1"/>
          </p:cNvSpPr>
          <p:nvPr/>
        </p:nvSpPr>
        <p:spPr bwMode="auto">
          <a:xfrm>
            <a:off x="5004891" y="7442156"/>
            <a:ext cx="5524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u="sng" dirty="0">
                <a:latin typeface="Calibri" pitchFamily="34" charset="0"/>
              </a:rPr>
              <a:t>削除</a:t>
            </a:r>
          </a:p>
        </p:txBody>
      </p:sp>
      <p:sp>
        <p:nvSpPr>
          <p:cNvPr id="5153" name="テキスト ボックス 47"/>
          <p:cNvSpPr txBox="1">
            <a:spLocks noChangeArrowheads="1"/>
          </p:cNvSpPr>
          <p:nvPr/>
        </p:nvSpPr>
        <p:spPr bwMode="auto">
          <a:xfrm>
            <a:off x="4664712" y="7682202"/>
            <a:ext cx="5524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u="sng" dirty="0" smtClean="0">
                <a:latin typeface="Calibri" pitchFamily="34" charset="0"/>
              </a:rPr>
              <a:t>編集</a:t>
            </a:r>
            <a:endParaRPr lang="ja-JP" altLang="en-US" sz="1000" u="sng" dirty="0">
              <a:latin typeface="Calibri" pitchFamily="34" charset="0"/>
            </a:endParaRPr>
          </a:p>
        </p:txBody>
      </p:sp>
      <p:sp>
        <p:nvSpPr>
          <p:cNvPr id="5154" name="テキスト ボックス 48"/>
          <p:cNvSpPr txBox="1">
            <a:spLocks noChangeArrowheads="1"/>
          </p:cNvSpPr>
          <p:nvPr/>
        </p:nvSpPr>
        <p:spPr bwMode="auto">
          <a:xfrm>
            <a:off x="5010753" y="7679446"/>
            <a:ext cx="5524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u="sng" dirty="0">
                <a:latin typeface="Calibri" pitchFamily="34" charset="0"/>
              </a:rPr>
              <a:t>削除</a:t>
            </a:r>
          </a:p>
        </p:txBody>
      </p:sp>
      <p:sp>
        <p:nvSpPr>
          <p:cNvPr id="5155" name="テキスト ボックス 49"/>
          <p:cNvSpPr txBox="1">
            <a:spLocks noChangeArrowheads="1"/>
          </p:cNvSpPr>
          <p:nvPr/>
        </p:nvSpPr>
        <p:spPr bwMode="auto">
          <a:xfrm>
            <a:off x="4662500" y="7960222"/>
            <a:ext cx="5524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u="sng" dirty="0" smtClean="0">
                <a:latin typeface="Calibri" pitchFamily="34" charset="0"/>
              </a:rPr>
              <a:t>編集</a:t>
            </a:r>
            <a:endParaRPr lang="ja-JP" altLang="en-US" sz="1000" u="sng" dirty="0">
              <a:latin typeface="Calibri" pitchFamily="34" charset="0"/>
            </a:endParaRPr>
          </a:p>
        </p:txBody>
      </p:sp>
      <p:sp>
        <p:nvSpPr>
          <p:cNvPr id="5156" name="テキスト ボックス 50"/>
          <p:cNvSpPr txBox="1">
            <a:spLocks noChangeArrowheads="1"/>
          </p:cNvSpPr>
          <p:nvPr/>
        </p:nvSpPr>
        <p:spPr bwMode="auto">
          <a:xfrm>
            <a:off x="4987154" y="7960207"/>
            <a:ext cx="5667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u="sng" dirty="0">
                <a:latin typeface="Calibri" pitchFamily="34" charset="0"/>
              </a:rPr>
              <a:t>削除</a:t>
            </a:r>
          </a:p>
        </p:txBody>
      </p:sp>
      <p:sp>
        <p:nvSpPr>
          <p:cNvPr id="43" name="テキスト ボックス 25"/>
          <p:cNvSpPr txBox="1">
            <a:spLocks noChangeArrowheads="1"/>
          </p:cNvSpPr>
          <p:nvPr/>
        </p:nvSpPr>
        <p:spPr bwMode="auto">
          <a:xfrm>
            <a:off x="4331175" y="6923638"/>
            <a:ext cx="47466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>
                <a:latin typeface="Calibri" pitchFamily="34" charset="0"/>
              </a:rPr>
              <a:t>検索</a:t>
            </a:r>
          </a:p>
        </p:txBody>
      </p: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2252663" y="5884253"/>
            <a:ext cx="2520950" cy="254009"/>
            <a:chOff x="1214414" y="4286254"/>
            <a:chExt cx="3143272" cy="214322"/>
          </a:xfrm>
        </p:grpSpPr>
        <p:sp>
          <p:nvSpPr>
            <p:cNvPr id="45" name="Rectangle 102"/>
            <p:cNvSpPr/>
            <p:nvPr/>
          </p:nvSpPr>
          <p:spPr>
            <a:xfrm>
              <a:off x="1214414" y="4286261"/>
              <a:ext cx="3143272" cy="2143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79" name="TextBox 106"/>
            <p:cNvSpPr txBox="1">
              <a:spLocks noChangeArrowheads="1"/>
            </p:cNvSpPr>
            <p:nvPr/>
          </p:nvSpPr>
          <p:spPr bwMode="auto">
            <a:xfrm>
              <a:off x="1290088" y="4286254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  <p:cxnSp>
          <p:nvCxnSpPr>
            <p:cNvPr id="53" name="Straight Connector 113"/>
            <p:cNvCxnSpPr/>
            <p:nvPr/>
          </p:nvCxnSpPr>
          <p:spPr>
            <a:xfrm rot="5400000">
              <a:off x="2127423" y="4390416"/>
              <a:ext cx="207618" cy="1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Triangle 111"/>
          <p:cNvSpPr/>
          <p:nvPr/>
        </p:nvSpPr>
        <p:spPr>
          <a:xfrm rot="18900000">
            <a:off x="2935630" y="5966225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9" name="表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06982"/>
              </p:ext>
            </p:extLst>
          </p:nvPr>
        </p:nvGraphicFramePr>
        <p:xfrm>
          <a:off x="1409700" y="7447345"/>
          <a:ext cx="1519234" cy="816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854"/>
                <a:gridCol w="714380"/>
              </a:tblGrid>
              <a:tr h="261237">
                <a:tc>
                  <a:txBody>
                    <a:bodyPr/>
                    <a:lstStyle/>
                    <a:p>
                      <a:r>
                        <a:rPr kumimoji="1" lang="ja-JP" altLang="en-US" sz="1000" u="sng" dirty="0" smtClean="0"/>
                        <a:t>ユーザ名１</a:t>
                      </a:r>
                      <a:endParaRPr kumimoji="1" lang="ja-JP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山田太郎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87864">
                <a:tc>
                  <a:txBody>
                    <a:bodyPr/>
                    <a:lstStyle/>
                    <a:p>
                      <a:r>
                        <a:rPr kumimoji="1" lang="ja-JP" altLang="en-US" sz="1000" u="sng" dirty="0" smtClean="0"/>
                        <a:t>ユーザ名２</a:t>
                      </a:r>
                      <a:endParaRPr kumimoji="1" lang="ja-JP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山田花子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67488">
                <a:tc>
                  <a:txBody>
                    <a:bodyPr/>
                    <a:lstStyle/>
                    <a:p>
                      <a:r>
                        <a:rPr kumimoji="1" lang="ja-JP" altLang="en-US" sz="1000" u="sng" dirty="0" smtClean="0"/>
                        <a:t>ユーザ名３</a:t>
                      </a:r>
                      <a:endParaRPr kumimoji="1" lang="ja-JP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岩手太郎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>
          <a:xfrm>
            <a:off x="2222847" y="4703786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429125" y="5073118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ログアウト</a:t>
            </a:r>
            <a:endParaRPr lang="ja-JP" altLang="en-US" sz="1100" dirty="0">
              <a:latin typeface="Calibri" pitchFamily="34" charset="0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1295400" y="5745076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5"/>
          <p:cNvSpPr txBox="1">
            <a:spLocks noChangeArrowheads="1"/>
          </p:cNvSpPr>
          <p:nvPr/>
        </p:nvSpPr>
        <p:spPr bwMode="auto">
          <a:xfrm>
            <a:off x="1645440" y="5884265"/>
            <a:ext cx="121444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Calibri" pitchFamily="34" charset="0"/>
              </a:rPr>
              <a:t>検索：</a:t>
            </a:r>
            <a:endParaRPr lang="ja-JP" altLang="en-US" sz="1100" b="1" dirty="0">
              <a:latin typeface="Calibri" pitchFamily="34" charset="0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1285875" y="7256329"/>
            <a:ext cx="40481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6"/>
          <p:cNvSpPr txBox="1">
            <a:spLocks noChangeArrowheads="1"/>
          </p:cNvSpPr>
          <p:nvPr/>
        </p:nvSpPr>
        <p:spPr bwMode="auto">
          <a:xfrm>
            <a:off x="4929198" y="7459813"/>
            <a:ext cx="2127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Calibri" pitchFamily="34" charset="0"/>
              </a:rPr>
              <a:t>・</a:t>
            </a:r>
            <a:endParaRPr lang="ja-JP" altLang="en-US" sz="1000" dirty="0">
              <a:latin typeface="Calibri" pitchFamily="34" charset="0"/>
            </a:endParaRPr>
          </a:p>
        </p:txBody>
      </p:sp>
      <p:sp>
        <p:nvSpPr>
          <p:cNvPr id="46" name="テキスト ボックス 46"/>
          <p:cNvSpPr txBox="1">
            <a:spLocks noChangeArrowheads="1"/>
          </p:cNvSpPr>
          <p:nvPr/>
        </p:nvSpPr>
        <p:spPr bwMode="auto">
          <a:xfrm>
            <a:off x="4929198" y="7682037"/>
            <a:ext cx="2127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Calibri" pitchFamily="34" charset="0"/>
              </a:rPr>
              <a:t>・</a:t>
            </a:r>
            <a:endParaRPr lang="ja-JP" altLang="en-US" sz="1000" dirty="0">
              <a:latin typeface="Calibri" pitchFamily="34" charset="0"/>
            </a:endParaRPr>
          </a:p>
        </p:txBody>
      </p:sp>
      <p:sp>
        <p:nvSpPr>
          <p:cNvPr id="47" name="テキスト ボックス 46"/>
          <p:cNvSpPr txBox="1">
            <a:spLocks noChangeArrowheads="1"/>
          </p:cNvSpPr>
          <p:nvPr/>
        </p:nvSpPr>
        <p:spPr bwMode="auto">
          <a:xfrm>
            <a:off x="4914918" y="7959879"/>
            <a:ext cx="2127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Calibri" pitchFamily="34" charset="0"/>
              </a:rPr>
              <a:t>・</a:t>
            </a:r>
            <a:endParaRPr lang="ja-JP" altLang="en-US" sz="1000" dirty="0">
              <a:latin typeface="Calibri" pitchFamily="34" charset="0"/>
            </a:endParaRPr>
          </a:p>
        </p:txBody>
      </p:sp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78432"/>
              </p:ext>
            </p:extLst>
          </p:nvPr>
        </p:nvGraphicFramePr>
        <p:xfrm>
          <a:off x="2928933" y="7447344"/>
          <a:ext cx="1000133" cy="816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3"/>
              </a:tblGrid>
              <a:tr h="249431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yam@free.com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5965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han@mail.com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07501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iwa@iwate.jp</a:t>
                      </a:r>
                      <a:endParaRPr kumimoji="1" lang="en-US" altLang="ja-JP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49094"/>
              </p:ext>
            </p:extLst>
          </p:nvPr>
        </p:nvGraphicFramePr>
        <p:xfrm>
          <a:off x="3929066" y="7427907"/>
          <a:ext cx="785818" cy="836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"/>
              </a:tblGrid>
              <a:tr h="297090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申請なし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7935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申請あり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59582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申請なし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テキスト ボックス 48"/>
          <p:cNvSpPr txBox="1">
            <a:spLocks noChangeArrowheads="1"/>
          </p:cNvSpPr>
          <p:nvPr/>
        </p:nvSpPr>
        <p:spPr bwMode="auto">
          <a:xfrm>
            <a:off x="2571744" y="8435806"/>
            <a:ext cx="11604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100" u="sng" dirty="0" smtClean="0">
                <a:latin typeface="Calibri" pitchFamily="34" charset="0"/>
              </a:rPr>
              <a:t>1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2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3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4</a:t>
            </a:r>
            <a:r>
              <a:rPr lang="en-US" altLang="ja-JP" sz="1100" dirty="0" smtClean="0">
                <a:latin typeface="Calibri" pitchFamily="34" charset="0"/>
              </a:rPr>
              <a:t>  </a:t>
            </a:r>
            <a:r>
              <a:rPr lang="en-US" altLang="ja-JP" sz="1100" u="sng" dirty="0" smtClean="0">
                <a:latin typeface="Calibri" pitchFamily="34" charset="0"/>
              </a:rPr>
              <a:t>&gt;&gt;</a:t>
            </a:r>
            <a:r>
              <a:rPr lang="ja-JP" altLang="en-US" sz="1100" u="sng" dirty="0" smtClean="0">
                <a:latin typeface="Calibri" pitchFamily="34" charset="0"/>
              </a:rPr>
              <a:t>次へ</a:t>
            </a:r>
            <a:endParaRPr lang="ja-JP" altLang="en-US" sz="1100" u="sng" dirty="0">
              <a:latin typeface="Calibri" pitchFamily="34" charset="0"/>
            </a:endParaRPr>
          </a:p>
        </p:txBody>
      </p:sp>
      <p:sp>
        <p:nvSpPr>
          <p:cNvPr id="50" name="テキスト ボックス 25"/>
          <p:cNvSpPr txBox="1">
            <a:spLocks noChangeArrowheads="1"/>
          </p:cNvSpPr>
          <p:nvPr/>
        </p:nvSpPr>
        <p:spPr bwMode="auto">
          <a:xfrm>
            <a:off x="3873562" y="5387316"/>
            <a:ext cx="1444501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総合メニューへ戻る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1" name="テキスト ボックス 45"/>
          <p:cNvSpPr txBox="1">
            <a:spLocks noChangeArrowheads="1"/>
          </p:cNvSpPr>
          <p:nvPr/>
        </p:nvSpPr>
        <p:spPr bwMode="auto">
          <a:xfrm>
            <a:off x="2214554" y="5891372"/>
            <a:ext cx="12144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800" b="1" dirty="0" smtClean="0">
                <a:latin typeface="Calibri" pitchFamily="34" charset="0"/>
              </a:rPr>
              <a:t>ユーザ名</a:t>
            </a:r>
            <a:endParaRPr lang="ja-JP" altLang="en-US" sz="800" b="1" dirty="0">
              <a:latin typeface="Calibri" pitchFamily="34" charset="0"/>
            </a:endParaRPr>
          </a:p>
        </p:txBody>
      </p:sp>
      <p:cxnSp>
        <p:nvCxnSpPr>
          <p:cNvPr id="52" name="Straight Connector 113"/>
          <p:cNvCxnSpPr/>
          <p:nvPr/>
        </p:nvCxnSpPr>
        <p:spPr bwMode="auto">
          <a:xfrm rot="5400000">
            <a:off x="2730699" y="6013610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45"/>
          <p:cNvSpPr txBox="1">
            <a:spLocks noChangeArrowheads="1"/>
          </p:cNvSpPr>
          <p:nvPr/>
        </p:nvSpPr>
        <p:spPr bwMode="auto">
          <a:xfrm>
            <a:off x="1214438" y="6192531"/>
            <a:ext cx="56917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800" b="1" dirty="0" smtClean="0">
                <a:latin typeface="Calibri" pitchFamily="34" charset="0"/>
              </a:rPr>
              <a:t>絞り込み：</a:t>
            </a:r>
            <a:r>
              <a:rPr lang="ja-JP" altLang="en-US" sz="800" dirty="0" smtClean="0">
                <a:latin typeface="Calibri" pitchFamily="34" charset="0"/>
              </a:rPr>
              <a:t>　□削除申請あり　□削除申請なし　□メール配信希望者　□メール配信非希望者</a:t>
            </a:r>
            <a:endParaRPr lang="ja-JP" altLang="en-US" sz="800" dirty="0">
              <a:latin typeface="Calibri" pitchFamily="34" charset="0"/>
            </a:endParaRPr>
          </a:p>
        </p:txBody>
      </p:sp>
      <p:sp>
        <p:nvSpPr>
          <p:cNvPr id="55" name="Rectangle 102"/>
          <p:cNvSpPr/>
          <p:nvPr/>
        </p:nvSpPr>
        <p:spPr bwMode="auto">
          <a:xfrm>
            <a:off x="3869275" y="6494646"/>
            <a:ext cx="923590" cy="253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00" dirty="0" smtClean="0">
                <a:solidFill>
                  <a:schemeClr val="tx1"/>
                </a:solidFill>
              </a:rPr>
              <a:t>標準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ight Triangle 111"/>
          <p:cNvSpPr/>
          <p:nvPr/>
        </p:nvSpPr>
        <p:spPr>
          <a:xfrm rot="18900000">
            <a:off x="4657382" y="6576619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7" name="Straight Connector 113"/>
          <p:cNvCxnSpPr/>
          <p:nvPr/>
        </p:nvCxnSpPr>
        <p:spPr bwMode="auto">
          <a:xfrm rot="5400000">
            <a:off x="4445600" y="6629374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45"/>
          <p:cNvSpPr txBox="1">
            <a:spLocks noChangeArrowheads="1"/>
          </p:cNvSpPr>
          <p:nvPr/>
        </p:nvSpPr>
        <p:spPr bwMode="auto">
          <a:xfrm>
            <a:off x="3068960" y="6491590"/>
            <a:ext cx="80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Calibri" pitchFamily="34" charset="0"/>
              </a:rPr>
              <a:t>並べ替え：</a:t>
            </a:r>
            <a:endParaRPr lang="ja-JP" altLang="en-US" sz="11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M.5.1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/>
                        <a:t>古舘 昌伸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管理者システム</a:t>
                      </a:r>
                      <a:r>
                        <a:rPr kumimoji="1" lang="en-US" altLang="ja-JP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管理者登録画面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・管理者管理メニューのリンクから遷移</a:t>
                      </a:r>
                      <a:endParaRPr kumimoji="1" lang="en-US" altLang="ja-JP" sz="900" dirty="0" smtClean="0"/>
                    </a:p>
                    <a:p>
                      <a:endParaRPr kumimoji="1" lang="en-US" altLang="ja-JP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・戻るボタン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・管理者名入力フォーム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・パスワード入力フォーム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・権限選択フォーム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・確認ボタン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・リセットボタン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4451376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3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latin typeface="Calibri" pitchFamily="34" charset="0"/>
                </a:rPr>
                <a:t>Web</a:t>
              </a:r>
              <a:r>
                <a:rPr lang="ja-JP" altLang="en-US" sz="1200">
                  <a:latin typeface="Calibri" pitchFamily="34" charset="0"/>
                </a:rPr>
                <a:t>レコードショップ　管理者画面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2222847" y="4746154"/>
            <a:ext cx="21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Web</a:t>
            </a:r>
            <a:r>
              <a:rPr lang="ja-JP" altLang="en-US" dirty="0" smtClean="0">
                <a:latin typeface="Calibri" pitchFamily="34" charset="0"/>
              </a:rPr>
              <a:t>レコードショップ</a:t>
            </a:r>
            <a:endParaRPr lang="ja-JP" altLang="en-US" dirty="0"/>
          </a:p>
        </p:txBody>
      </p:sp>
      <p:sp>
        <p:nvSpPr>
          <p:cNvPr id="33" name="テキスト ボックス 25"/>
          <p:cNvSpPr txBox="1">
            <a:spLocks noChangeArrowheads="1"/>
          </p:cNvSpPr>
          <p:nvPr/>
        </p:nvSpPr>
        <p:spPr bwMode="auto">
          <a:xfrm>
            <a:off x="4143380" y="5115486"/>
            <a:ext cx="1141409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メニューへ戻る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44" name="テキスト ボックス 45"/>
          <p:cNvSpPr txBox="1">
            <a:spLocks noChangeArrowheads="1"/>
          </p:cNvSpPr>
          <p:nvPr/>
        </p:nvSpPr>
        <p:spPr bwMode="auto">
          <a:xfrm>
            <a:off x="2071678" y="5953132"/>
            <a:ext cx="98187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Calibri" pitchFamily="34" charset="0"/>
              </a:rPr>
              <a:t>管理者名：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パスワード：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  <a:p>
            <a:r>
              <a:rPr lang="ja-JP" altLang="en-US" sz="1100" dirty="0" smtClean="0">
                <a:latin typeface="Calibri" pitchFamily="34" charset="0"/>
              </a:rPr>
              <a:t>権限：</a:t>
            </a:r>
            <a:endParaRPr lang="en-US" altLang="ja-JP" sz="1100" dirty="0" smtClean="0">
              <a:latin typeface="Calibri" pitchFamily="34" charset="0"/>
            </a:endParaRPr>
          </a:p>
          <a:p>
            <a:endParaRPr lang="en-US" altLang="ja-JP" sz="1100" dirty="0" smtClean="0">
              <a:latin typeface="Calibri" pitchFamily="34" charset="0"/>
            </a:endParaRPr>
          </a:p>
        </p:txBody>
      </p:sp>
      <p:grpSp>
        <p:nvGrpSpPr>
          <p:cNvPr id="46" name="Group 123"/>
          <p:cNvGrpSpPr>
            <a:grpSpLocks/>
          </p:cNvGrpSpPr>
          <p:nvPr/>
        </p:nvGrpSpPr>
        <p:grpSpPr bwMode="auto">
          <a:xfrm>
            <a:off x="2884489" y="6667821"/>
            <a:ext cx="1044577" cy="254011"/>
            <a:chOff x="1214414" y="4286247"/>
            <a:chExt cx="1302441" cy="214323"/>
          </a:xfrm>
        </p:grpSpPr>
        <p:sp>
          <p:nvSpPr>
            <p:cNvPr id="47" name="Rectangle 102"/>
            <p:cNvSpPr/>
            <p:nvPr/>
          </p:nvSpPr>
          <p:spPr>
            <a:xfrm>
              <a:off x="1214414" y="4286256"/>
              <a:ext cx="1302441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TextBox 106"/>
            <p:cNvSpPr txBox="1">
              <a:spLocks noChangeArrowheads="1"/>
            </p:cNvSpPr>
            <p:nvPr/>
          </p:nvSpPr>
          <p:spPr bwMode="auto">
            <a:xfrm>
              <a:off x="1290088" y="4286247"/>
              <a:ext cx="949583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36000" rIns="0" bIns="36000">
              <a:spAutoFit/>
            </a:bodyPr>
            <a:lstStyle/>
            <a:p>
              <a:r>
                <a:rPr lang="ja-JP" altLang="en-US" sz="900" dirty="0" smtClean="0"/>
                <a:t>管理者管理</a:t>
              </a:r>
              <a:endParaRPr lang="en-US" sz="900" dirty="0"/>
            </a:p>
          </p:txBody>
        </p:sp>
      </p:grpSp>
      <p:sp>
        <p:nvSpPr>
          <p:cNvPr id="62" name="Right Triangle 111"/>
          <p:cNvSpPr/>
          <p:nvPr/>
        </p:nvSpPr>
        <p:spPr>
          <a:xfrm rot="18900000">
            <a:off x="3796306" y="6736995"/>
            <a:ext cx="50800" cy="508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3" name="Straight Connector 113"/>
          <p:cNvCxnSpPr/>
          <p:nvPr/>
        </p:nvCxnSpPr>
        <p:spPr bwMode="auto">
          <a:xfrm rot="5400000">
            <a:off x="3584524" y="6789750"/>
            <a:ext cx="2460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23"/>
          <p:cNvGrpSpPr>
            <a:grpSpLocks/>
          </p:cNvGrpSpPr>
          <p:nvPr/>
        </p:nvGrpSpPr>
        <p:grpSpPr bwMode="auto">
          <a:xfrm>
            <a:off x="2873742" y="5953135"/>
            <a:ext cx="1450974" cy="211204"/>
            <a:chOff x="1214414" y="4286253"/>
            <a:chExt cx="3143272" cy="214317"/>
          </a:xfrm>
        </p:grpSpPr>
        <p:sp>
          <p:nvSpPr>
            <p:cNvPr id="65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68" name="Group 123"/>
          <p:cNvGrpSpPr>
            <a:grpSpLocks/>
          </p:cNvGrpSpPr>
          <p:nvPr/>
        </p:nvGrpSpPr>
        <p:grpSpPr bwMode="auto">
          <a:xfrm>
            <a:off x="2873742" y="6313432"/>
            <a:ext cx="1450974" cy="211204"/>
            <a:chOff x="1214414" y="4286253"/>
            <a:chExt cx="3143272" cy="214317"/>
          </a:xfrm>
        </p:grpSpPr>
        <p:sp>
          <p:nvSpPr>
            <p:cNvPr id="69" name="Rectangle 102"/>
            <p:cNvSpPr/>
            <p:nvPr/>
          </p:nvSpPr>
          <p:spPr>
            <a:xfrm>
              <a:off x="1214414" y="4286256"/>
              <a:ext cx="3143272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TextBox 106"/>
            <p:cNvSpPr txBox="1">
              <a:spLocks noChangeArrowheads="1"/>
            </p:cNvSpPr>
            <p:nvPr/>
          </p:nvSpPr>
          <p:spPr bwMode="auto">
            <a:xfrm>
              <a:off x="1290088" y="4286253"/>
              <a:ext cx="357191" cy="1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71" name="テキスト ボックス 25"/>
          <p:cNvSpPr txBox="1">
            <a:spLocks noChangeArrowheads="1"/>
          </p:cNvSpPr>
          <p:nvPr/>
        </p:nvSpPr>
        <p:spPr bwMode="auto">
          <a:xfrm>
            <a:off x="2561778" y="7191933"/>
            <a:ext cx="491773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確認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72" name="テキスト ボックス 25"/>
          <p:cNvSpPr txBox="1">
            <a:spLocks noChangeArrowheads="1"/>
          </p:cNvSpPr>
          <p:nvPr/>
        </p:nvSpPr>
        <p:spPr bwMode="auto">
          <a:xfrm>
            <a:off x="3294011" y="7213528"/>
            <a:ext cx="635055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 dirty="0" smtClean="0">
                <a:latin typeface="Calibri" pitchFamily="34" charset="0"/>
              </a:rPr>
              <a:t>リセット</a:t>
            </a:r>
            <a:endParaRPr lang="ja-JP" altLang="en-US" sz="11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4744</Words>
  <Application>Microsoft Office PowerPoint</Application>
  <PresentationFormat>A4 210 x 297 mm</PresentationFormat>
  <Paragraphs>1818</Paragraphs>
  <Slides>53</Slides>
  <Notes>53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53</vt:i4>
      </vt:variant>
    </vt:vector>
  </HeadingPairs>
  <TitlesOfParts>
    <vt:vector size="54" baseType="lpstr">
      <vt:lpstr>Office テーマ</vt:lpstr>
      <vt:lpstr>PowerPoint プレゼンテーション</vt:lpstr>
      <vt:lpstr>PowerPoint プレゼンテーション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Koki Ito</dc:creator>
  <cp:lastModifiedBy>furudate</cp:lastModifiedBy>
  <cp:revision>171</cp:revision>
  <dcterms:created xsi:type="dcterms:W3CDTF">2010-05-01T10:40:09Z</dcterms:created>
  <dcterms:modified xsi:type="dcterms:W3CDTF">2011-01-12T09:48:32Z</dcterms:modified>
</cp:coreProperties>
</file>