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4" r:id="rId7"/>
    <p:sldId id="265"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26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FD33-4ABC-4BC3-9F09-C255F6E9E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0369DF-CB4E-4DE7-B15F-B348F42E87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3AA9234-8ED8-4CDE-B2B9-D6880E727414}"/>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5" name="Footer Placeholder 4">
            <a:extLst>
              <a:ext uri="{FF2B5EF4-FFF2-40B4-BE49-F238E27FC236}">
                <a16:creationId xmlns:a16="http://schemas.microsoft.com/office/drawing/2014/main" id="{2CC8D8A1-2D2B-49D3-B81D-425B607FC9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A1DD70-A95C-469E-ACBB-05CAF1850E85}"/>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38499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DD80-4B93-4C09-A6C8-CC2CABB8C1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AD1F13-7C81-4EAE-BED2-5E17A6272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94A869-DD93-46DD-BD60-ABFD40FB99AC}"/>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5" name="Footer Placeholder 4">
            <a:extLst>
              <a:ext uri="{FF2B5EF4-FFF2-40B4-BE49-F238E27FC236}">
                <a16:creationId xmlns:a16="http://schemas.microsoft.com/office/drawing/2014/main" id="{3C3D0F76-E619-4475-899E-B0709BAB3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8D8EC8-5B99-452D-8E7B-9A0267B949D6}"/>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89141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06C6FE-A73D-4489-AF69-D1223D108F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3805185-8B19-4E83-A32C-C184C31CC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D86AF4-799C-4C17-A7C4-E2B4F5A25D0F}"/>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5" name="Footer Placeholder 4">
            <a:extLst>
              <a:ext uri="{FF2B5EF4-FFF2-40B4-BE49-F238E27FC236}">
                <a16:creationId xmlns:a16="http://schemas.microsoft.com/office/drawing/2014/main" id="{2202824E-0A1A-448D-B67C-31E69FBC16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B3716-EECE-475E-892D-4ABBADAD20EE}"/>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252152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25BB-FEEF-48CE-A69A-4B660EF3F9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78EB4F-0753-471A-A265-FD50533ED7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0F8BAB-5360-46C5-8742-AA66A1957EC5}"/>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5" name="Footer Placeholder 4">
            <a:extLst>
              <a:ext uri="{FF2B5EF4-FFF2-40B4-BE49-F238E27FC236}">
                <a16:creationId xmlns:a16="http://schemas.microsoft.com/office/drawing/2014/main" id="{7BB13861-77C2-430D-9FFE-59F3455E64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C78DC1-0119-4652-8A4D-55B3706AA424}"/>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34935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41C6-3511-4313-B343-8988AAF7A1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D1BC6D-07C0-479A-A27E-3E49C8971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9DA6A-A8B7-433D-A8EA-8141232631E5}"/>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5" name="Footer Placeholder 4">
            <a:extLst>
              <a:ext uri="{FF2B5EF4-FFF2-40B4-BE49-F238E27FC236}">
                <a16:creationId xmlns:a16="http://schemas.microsoft.com/office/drawing/2014/main" id="{92AFB17D-B861-411C-BF94-3AA1CBFE6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D34DA-0688-4F51-8953-ECFE53EFD61D}"/>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668191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E580-75AD-421F-9AA7-5754B6A711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D559E1-9B20-4E41-91B6-E3F1B566D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D6A8E7-722E-4F30-B711-BC5382069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5A7391B-372C-4821-A917-FBEBCC4C365B}"/>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6" name="Footer Placeholder 5">
            <a:extLst>
              <a:ext uri="{FF2B5EF4-FFF2-40B4-BE49-F238E27FC236}">
                <a16:creationId xmlns:a16="http://schemas.microsoft.com/office/drawing/2014/main" id="{1DDF4E70-140E-494A-9B95-AA2A16401F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0165E-E4A9-4F69-9DF4-D2C35FF71516}"/>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306491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75C8-B639-4AD1-9C52-AF0ED471CD7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99F138-45C7-44AE-B9E4-7C80D9F726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EC7C9D-A66D-4C5A-B299-B13C2D1F8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5FBA26-89BF-4AF5-BC06-B7A5721D0D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97F349-7B90-43CE-B274-61CDDBE5F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BF66C68-1616-4F22-BAE7-A1AF62D2585B}"/>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8" name="Footer Placeholder 7">
            <a:extLst>
              <a:ext uri="{FF2B5EF4-FFF2-40B4-BE49-F238E27FC236}">
                <a16:creationId xmlns:a16="http://schemas.microsoft.com/office/drawing/2014/main" id="{7358A011-266C-42A8-A585-013545E825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CDD8BC8-35D6-4E3A-B203-863F6A20E40F}"/>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16922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3F8B-D913-4509-B78F-7FEBB991BC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757D10-86C2-4EC1-9F1A-0067BD0CE98D}"/>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4" name="Footer Placeholder 3">
            <a:extLst>
              <a:ext uri="{FF2B5EF4-FFF2-40B4-BE49-F238E27FC236}">
                <a16:creationId xmlns:a16="http://schemas.microsoft.com/office/drawing/2014/main" id="{2DDC087B-ED99-4923-9EDB-DDE7A0986A2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3CA510-C03A-4C6F-B669-5A2D242FF875}"/>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21965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1185ED-81F6-477A-8325-4CAA20F2E4BC}"/>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3" name="Footer Placeholder 2">
            <a:extLst>
              <a:ext uri="{FF2B5EF4-FFF2-40B4-BE49-F238E27FC236}">
                <a16:creationId xmlns:a16="http://schemas.microsoft.com/office/drawing/2014/main" id="{7346C45A-609A-410C-85B7-B3BAF34C01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6D8DFEC-6053-4BA1-9B98-330792698D1D}"/>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28664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7C0F-93BE-4F87-A794-DD82B31A0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ED0CD95-33D3-4225-866D-1AAA51573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9079C4-AA24-4433-8A02-B573E7323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B85E2-C883-47D4-8706-CDEDED6F47F7}"/>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6" name="Footer Placeholder 5">
            <a:extLst>
              <a:ext uri="{FF2B5EF4-FFF2-40B4-BE49-F238E27FC236}">
                <a16:creationId xmlns:a16="http://schemas.microsoft.com/office/drawing/2014/main" id="{F17BFD20-4513-4F10-AF1D-246FED7C0A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D27167-3511-4FA7-9702-9B27FDCB19CB}"/>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201587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AEC7-FCA9-4699-ABAE-F12B1E3AB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4ABEC8A-BD9E-4D92-8C38-1A085421A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5264911-D133-4F98-9BB6-8343F76F1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AAB50-E823-4B9F-9972-891652E6A23F}"/>
              </a:ext>
            </a:extLst>
          </p:cNvPr>
          <p:cNvSpPr>
            <a:spLocks noGrp="1"/>
          </p:cNvSpPr>
          <p:nvPr>
            <p:ph type="dt" sz="half" idx="10"/>
          </p:nvPr>
        </p:nvSpPr>
        <p:spPr/>
        <p:txBody>
          <a:bodyPr/>
          <a:lstStyle/>
          <a:p>
            <a:fld id="{CECAE7EF-1686-4DF3-8340-781DC9AC60E1}" type="datetimeFigureOut">
              <a:rPr lang="en-GB" smtClean="0"/>
              <a:t>15/01/2025</a:t>
            </a:fld>
            <a:endParaRPr lang="en-GB"/>
          </a:p>
        </p:txBody>
      </p:sp>
      <p:sp>
        <p:nvSpPr>
          <p:cNvPr id="6" name="Footer Placeholder 5">
            <a:extLst>
              <a:ext uri="{FF2B5EF4-FFF2-40B4-BE49-F238E27FC236}">
                <a16:creationId xmlns:a16="http://schemas.microsoft.com/office/drawing/2014/main" id="{0F8F916B-801B-4619-B673-C2DAC6FEB6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E8A31A-A21F-4E59-A6F2-FAB604FC32BC}"/>
              </a:ext>
            </a:extLst>
          </p:cNvPr>
          <p:cNvSpPr>
            <a:spLocks noGrp="1"/>
          </p:cNvSpPr>
          <p:nvPr>
            <p:ph type="sldNum" sz="quarter" idx="12"/>
          </p:nvPr>
        </p:nvSpPr>
        <p:spPr/>
        <p:txBody>
          <a:bodyPr/>
          <a:lstStyle/>
          <a:p>
            <a:fld id="{0EBCA093-C3B6-40D0-9146-96C6AD34DF56}" type="slidenum">
              <a:rPr lang="en-GB" smtClean="0"/>
              <a:t>‹#›</a:t>
            </a:fld>
            <a:endParaRPr lang="en-GB"/>
          </a:p>
        </p:txBody>
      </p:sp>
    </p:spTree>
    <p:extLst>
      <p:ext uri="{BB962C8B-B14F-4D97-AF65-F5344CB8AC3E}">
        <p14:creationId xmlns:p14="http://schemas.microsoft.com/office/powerpoint/2010/main" val="389425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F20F2-C2A5-4549-9EEB-EB9A44754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DD2E1E-F925-41A1-8477-FFB676287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2E4FA2-9D2A-42E0-8DCB-0CE91D0A5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AE7EF-1686-4DF3-8340-781DC9AC60E1}" type="datetimeFigureOut">
              <a:rPr lang="en-GB" smtClean="0"/>
              <a:t>15/01/2025</a:t>
            </a:fld>
            <a:endParaRPr lang="en-GB"/>
          </a:p>
        </p:txBody>
      </p:sp>
      <p:sp>
        <p:nvSpPr>
          <p:cNvPr id="5" name="Footer Placeholder 4">
            <a:extLst>
              <a:ext uri="{FF2B5EF4-FFF2-40B4-BE49-F238E27FC236}">
                <a16:creationId xmlns:a16="http://schemas.microsoft.com/office/drawing/2014/main" id="{08886E25-D826-4A9D-ADB0-FD788A931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3393B0-9C92-4456-9A29-E153960CB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CA093-C3B6-40D0-9146-96C6AD34DF56}" type="slidenum">
              <a:rPr lang="en-GB" smtClean="0"/>
              <a:t>‹#›</a:t>
            </a:fld>
            <a:endParaRPr lang="en-GB"/>
          </a:p>
        </p:txBody>
      </p:sp>
    </p:spTree>
    <p:extLst>
      <p:ext uri="{BB962C8B-B14F-4D97-AF65-F5344CB8AC3E}">
        <p14:creationId xmlns:p14="http://schemas.microsoft.com/office/powerpoint/2010/main" val="90289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AFBA-F30F-439C-84C3-F760A4F7B655}"/>
              </a:ext>
            </a:extLst>
          </p:cNvPr>
          <p:cNvSpPr>
            <a:spLocks noGrp="1"/>
          </p:cNvSpPr>
          <p:nvPr>
            <p:ph type="ctrTitle"/>
          </p:nvPr>
        </p:nvSpPr>
        <p:spPr/>
        <p:txBody>
          <a:bodyPr>
            <a:normAutofit fontScale="90000"/>
          </a:bodyPr>
          <a:lstStyle/>
          <a:p>
            <a:r>
              <a:rPr lang="en-GB" b="1" dirty="0"/>
              <a:t>OSP</a:t>
            </a:r>
            <a:br>
              <a:rPr lang="en-GB" b="1" dirty="0"/>
            </a:br>
            <a:r>
              <a:rPr lang="en-GB" b="1" dirty="0"/>
              <a:t>Task 1: Analysing the problem and designing a solution</a:t>
            </a:r>
          </a:p>
        </p:txBody>
      </p:sp>
      <p:sp>
        <p:nvSpPr>
          <p:cNvPr id="3" name="Subtitle 2">
            <a:extLst>
              <a:ext uri="{FF2B5EF4-FFF2-40B4-BE49-F238E27FC236}">
                <a16:creationId xmlns:a16="http://schemas.microsoft.com/office/drawing/2014/main" id="{A53618EE-1BC6-40E7-A4F6-ABB68D793C9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85579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1798D-DDEC-44D2-B88F-1A3E6A9F4E08}"/>
              </a:ext>
            </a:extLst>
          </p:cNvPr>
          <p:cNvSpPr>
            <a:spLocks noGrp="1"/>
          </p:cNvSpPr>
          <p:nvPr>
            <p:ph type="title"/>
          </p:nvPr>
        </p:nvSpPr>
        <p:spPr/>
        <p:txBody>
          <a:bodyPr/>
          <a:lstStyle/>
          <a:p>
            <a:r>
              <a:rPr lang="en-GB" b="1" dirty="0"/>
              <a:t>Task 1A Research</a:t>
            </a:r>
          </a:p>
        </p:txBody>
      </p:sp>
      <p:sp>
        <p:nvSpPr>
          <p:cNvPr id="3" name="Content Placeholder 2">
            <a:extLst>
              <a:ext uri="{FF2B5EF4-FFF2-40B4-BE49-F238E27FC236}">
                <a16:creationId xmlns:a16="http://schemas.microsoft.com/office/drawing/2014/main" id="{27236DEE-31A3-4A07-9CB8-673CE4ADF4B9}"/>
              </a:ext>
            </a:extLst>
          </p:cNvPr>
          <p:cNvSpPr>
            <a:spLocks noGrp="1"/>
          </p:cNvSpPr>
          <p:nvPr>
            <p:ph idx="1"/>
          </p:nvPr>
        </p:nvSpPr>
        <p:spPr/>
        <p:txBody>
          <a:bodyPr>
            <a:normAutofit/>
          </a:bodyPr>
          <a:lstStyle/>
          <a:p>
            <a:r>
              <a:rPr lang="en-GB" dirty="0"/>
              <a:t>1a. Research In preparation for developing a solution, you should carry out research to explore existing or potential solutions. You should consider the functionality of these existing solutions and whether or not they would meet the needs of the project brief. Your research should also allow you to investigate the legal and regulatory considerations that are applicable to the context and environment of the project brief. Any notes produced in this research should be submitted as an appendix. You will then use this research to create a detailed proposal. </a:t>
            </a:r>
          </a:p>
        </p:txBody>
      </p:sp>
    </p:spTree>
    <p:extLst>
      <p:ext uri="{BB962C8B-B14F-4D97-AF65-F5344CB8AC3E}">
        <p14:creationId xmlns:p14="http://schemas.microsoft.com/office/powerpoint/2010/main" val="3563521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77C7-83DC-45D7-B73C-E85751625664}"/>
              </a:ext>
            </a:extLst>
          </p:cNvPr>
          <p:cNvSpPr>
            <a:spLocks noGrp="1"/>
          </p:cNvSpPr>
          <p:nvPr>
            <p:ph type="title"/>
          </p:nvPr>
        </p:nvSpPr>
        <p:spPr/>
        <p:txBody>
          <a:bodyPr/>
          <a:lstStyle/>
          <a:p>
            <a:r>
              <a:rPr lang="en-GB" b="1" dirty="0"/>
              <a:t>Task 1B Proposal</a:t>
            </a:r>
          </a:p>
        </p:txBody>
      </p:sp>
      <p:sp>
        <p:nvSpPr>
          <p:cNvPr id="3" name="Content Placeholder 2">
            <a:extLst>
              <a:ext uri="{FF2B5EF4-FFF2-40B4-BE49-F238E27FC236}">
                <a16:creationId xmlns:a16="http://schemas.microsoft.com/office/drawing/2014/main" id="{2B4FFE05-7D43-4B66-950E-BB70934F9DF1}"/>
              </a:ext>
            </a:extLst>
          </p:cNvPr>
          <p:cNvSpPr>
            <a:spLocks noGrp="1"/>
          </p:cNvSpPr>
          <p:nvPr>
            <p:ph idx="1"/>
          </p:nvPr>
        </p:nvSpPr>
        <p:spPr/>
        <p:txBody>
          <a:bodyPr>
            <a:normAutofit fontScale="92500" lnSpcReduction="20000"/>
          </a:bodyPr>
          <a:lstStyle/>
          <a:p>
            <a:r>
              <a:rPr lang="en-GB" dirty="0"/>
              <a:t>You should produce a proposal which: </a:t>
            </a:r>
          </a:p>
          <a:p>
            <a:r>
              <a:rPr lang="en-GB" dirty="0"/>
              <a:t>1. Introduces the business context </a:t>
            </a:r>
          </a:p>
          <a:p>
            <a:r>
              <a:rPr lang="en-GB" dirty="0"/>
              <a:t>2. Identifies and clearly defines the problem </a:t>
            </a:r>
          </a:p>
          <a:p>
            <a:r>
              <a:rPr lang="en-GB" dirty="0"/>
              <a:t>3. Defines the functional and non-functional requirements of the solution </a:t>
            </a:r>
          </a:p>
          <a:p>
            <a:r>
              <a:rPr lang="en-GB" dirty="0"/>
              <a:t>4. Defines the key performance indicators (KPIs) of the solution </a:t>
            </a:r>
          </a:p>
          <a:p>
            <a:r>
              <a:rPr lang="en-GB" dirty="0"/>
              <a:t>5. Justifies how the recommended solution meets the needs of the clients and users </a:t>
            </a:r>
          </a:p>
          <a:p>
            <a:r>
              <a:rPr lang="en-GB" dirty="0"/>
              <a:t>6. Justifies the potential risks and how these will be mitigated </a:t>
            </a:r>
          </a:p>
          <a:p>
            <a:r>
              <a:rPr lang="en-GB" dirty="0"/>
              <a:t>7. Describes in detail the proposed solution </a:t>
            </a:r>
          </a:p>
          <a:p>
            <a:r>
              <a:rPr lang="en-GB" dirty="0"/>
              <a:t>8. Describes how relevant regulatory guidelines and legal requirements in relation to software development will be addressed</a:t>
            </a:r>
          </a:p>
        </p:txBody>
      </p:sp>
    </p:spTree>
    <p:extLst>
      <p:ext uri="{BB962C8B-B14F-4D97-AF65-F5344CB8AC3E}">
        <p14:creationId xmlns:p14="http://schemas.microsoft.com/office/powerpoint/2010/main" val="1555883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1FBB-3371-4FF8-89BE-BE3A2D40246C}"/>
              </a:ext>
            </a:extLst>
          </p:cNvPr>
          <p:cNvSpPr>
            <a:spLocks noGrp="1"/>
          </p:cNvSpPr>
          <p:nvPr>
            <p:ph type="title"/>
          </p:nvPr>
        </p:nvSpPr>
        <p:spPr/>
        <p:txBody>
          <a:bodyPr/>
          <a:lstStyle/>
          <a:p>
            <a:r>
              <a:rPr lang="en-GB" b="1" dirty="0"/>
              <a:t>Task 1C Design Documentation</a:t>
            </a:r>
          </a:p>
        </p:txBody>
      </p:sp>
      <p:sp>
        <p:nvSpPr>
          <p:cNvPr id="3" name="Content Placeholder 2">
            <a:extLst>
              <a:ext uri="{FF2B5EF4-FFF2-40B4-BE49-F238E27FC236}">
                <a16:creationId xmlns:a16="http://schemas.microsoft.com/office/drawing/2014/main" id="{893A03CA-5234-4C00-A6ED-8ECAF55891CE}"/>
              </a:ext>
            </a:extLst>
          </p:cNvPr>
          <p:cNvSpPr>
            <a:spLocks noGrp="1"/>
          </p:cNvSpPr>
          <p:nvPr>
            <p:ph idx="1"/>
          </p:nvPr>
        </p:nvSpPr>
        <p:spPr>
          <a:xfrm>
            <a:off x="838200" y="1825624"/>
            <a:ext cx="10515600" cy="4742955"/>
          </a:xfrm>
        </p:spPr>
        <p:txBody>
          <a:bodyPr>
            <a:normAutofit fontScale="92500" lnSpcReduction="10000"/>
          </a:bodyPr>
          <a:lstStyle/>
          <a:p>
            <a:r>
              <a:rPr lang="en-GB" dirty="0"/>
              <a:t>1c. Design documentation Your design documentation should clearly explain and illustrate the proposed solution. The design documentation should include: ● Interface designs ● Algorithm designs ● Test strategy </a:t>
            </a:r>
          </a:p>
          <a:p>
            <a:endParaRPr lang="en-GB" dirty="0"/>
          </a:p>
          <a:p>
            <a:r>
              <a:rPr lang="en-GB" dirty="0"/>
              <a:t>Your design documentation should allow the client to have a strong understanding of the proposed solution and be able to make informed decisions about the future development of the solution. Your design documentation should also communicate the proposed solution in a way that is suitable for both technical and non-technical audiences. Your design documentation should be clear enough that it could be passed on to a </a:t>
            </a:r>
            <a:r>
              <a:rPr lang="en-GB" dirty="0" err="1"/>
              <a:t>thirdparty</a:t>
            </a:r>
            <a:r>
              <a:rPr lang="en-GB" dirty="0"/>
              <a:t> developer or design team in order to implement the solution. Your test strategy should include plans for functional and non-functional testing and identify a range of appropriate test data.</a:t>
            </a:r>
          </a:p>
        </p:txBody>
      </p:sp>
    </p:spTree>
    <p:extLst>
      <p:ext uri="{BB962C8B-B14F-4D97-AF65-F5344CB8AC3E}">
        <p14:creationId xmlns:p14="http://schemas.microsoft.com/office/powerpoint/2010/main" val="17339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80E16-AE69-4BDD-BECF-91849721D5CC}"/>
              </a:ext>
            </a:extLst>
          </p:cNvPr>
          <p:cNvSpPr>
            <a:spLocks noGrp="1"/>
          </p:cNvSpPr>
          <p:nvPr>
            <p:ph type="title"/>
          </p:nvPr>
        </p:nvSpPr>
        <p:spPr>
          <a:xfrm>
            <a:off x="997591" y="407070"/>
            <a:ext cx="10515600" cy="1325563"/>
          </a:xfrm>
        </p:spPr>
        <p:txBody>
          <a:bodyPr/>
          <a:lstStyle/>
          <a:p>
            <a:r>
              <a:rPr lang="en-GB" b="1" dirty="0"/>
              <a:t>Task Summary</a:t>
            </a:r>
          </a:p>
        </p:txBody>
      </p:sp>
      <p:sp>
        <p:nvSpPr>
          <p:cNvPr id="3" name="Content Placeholder 2">
            <a:extLst>
              <a:ext uri="{FF2B5EF4-FFF2-40B4-BE49-F238E27FC236}">
                <a16:creationId xmlns:a16="http://schemas.microsoft.com/office/drawing/2014/main" id="{5682FF71-4F43-4031-AB98-49CB296B50FB}"/>
              </a:ext>
            </a:extLst>
          </p:cNvPr>
          <p:cNvSpPr>
            <a:spLocks noGrp="1"/>
          </p:cNvSpPr>
          <p:nvPr>
            <p:ph idx="1"/>
          </p:nvPr>
        </p:nvSpPr>
        <p:spPr/>
        <p:txBody>
          <a:bodyPr/>
          <a:lstStyle/>
          <a:p>
            <a:r>
              <a:rPr lang="en-GB" dirty="0"/>
              <a:t>In summary, there are three subtasks in Task 1: </a:t>
            </a:r>
          </a:p>
          <a:p>
            <a:r>
              <a:rPr lang="en-GB" dirty="0"/>
              <a:t>1a. Research to explore existing and possible solutions (in an appendix for the proposal) </a:t>
            </a:r>
          </a:p>
          <a:p>
            <a:r>
              <a:rPr lang="en-GB" dirty="0"/>
              <a:t>1b. Proposal (presented as a document that has clear headings for each area) </a:t>
            </a:r>
          </a:p>
          <a:p>
            <a:r>
              <a:rPr lang="en-GB" dirty="0"/>
              <a:t>1c. A set of design documents that includes a test strategy </a:t>
            </a:r>
          </a:p>
        </p:txBody>
      </p:sp>
    </p:spTree>
    <p:extLst>
      <p:ext uri="{BB962C8B-B14F-4D97-AF65-F5344CB8AC3E}">
        <p14:creationId xmlns:p14="http://schemas.microsoft.com/office/powerpoint/2010/main" val="1480788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1C33-0C5E-4D7B-B4DE-BB3D23C268FE}"/>
              </a:ext>
            </a:extLst>
          </p:cNvPr>
          <p:cNvSpPr>
            <a:spLocks noGrp="1"/>
          </p:cNvSpPr>
          <p:nvPr>
            <p:ph type="title"/>
          </p:nvPr>
        </p:nvSpPr>
        <p:spPr>
          <a:xfrm>
            <a:off x="838200" y="121844"/>
            <a:ext cx="10515600" cy="1325563"/>
          </a:xfrm>
        </p:spPr>
        <p:txBody>
          <a:bodyPr/>
          <a:lstStyle/>
          <a:p>
            <a:r>
              <a:rPr lang="en-GB" b="1" dirty="0"/>
              <a:t>Task 1A Research</a:t>
            </a:r>
          </a:p>
        </p:txBody>
      </p:sp>
      <p:sp>
        <p:nvSpPr>
          <p:cNvPr id="9" name="TextBox 8">
            <a:extLst>
              <a:ext uri="{FF2B5EF4-FFF2-40B4-BE49-F238E27FC236}">
                <a16:creationId xmlns:a16="http://schemas.microsoft.com/office/drawing/2014/main" id="{B13AD7EF-406C-4D33-8CE3-E531F6BC65A7}"/>
              </a:ext>
            </a:extLst>
          </p:cNvPr>
          <p:cNvSpPr txBox="1"/>
          <p:nvPr/>
        </p:nvSpPr>
        <p:spPr>
          <a:xfrm>
            <a:off x="228950" y="1447407"/>
            <a:ext cx="11734100" cy="4801314"/>
          </a:xfrm>
          <a:prstGeom prst="rect">
            <a:avLst/>
          </a:prstGeom>
          <a:noFill/>
        </p:spPr>
        <p:txBody>
          <a:bodyPr wrap="square">
            <a:spAutoFit/>
          </a:bodyPr>
          <a:lstStyle/>
          <a:p>
            <a:r>
              <a:rPr lang="en-GB" b="1" dirty="0"/>
              <a:t>Project Scenario Research Ideas:</a:t>
            </a:r>
          </a:p>
          <a:p>
            <a:endParaRPr lang="en-GB" b="1" dirty="0"/>
          </a:p>
          <a:p>
            <a:pPr>
              <a:buFont typeface="+mj-lt"/>
              <a:buAutoNum type="arabicPeriod"/>
            </a:pPr>
            <a:r>
              <a:rPr lang="en-GB" b="1" dirty="0"/>
              <a:t>Understanding the Context of the Problem:</a:t>
            </a:r>
            <a:endParaRPr lang="en-GB" dirty="0"/>
          </a:p>
          <a:p>
            <a:pPr marL="742950" lvl="1" indent="-285750">
              <a:buFont typeface="+mj-lt"/>
              <a:buAutoNum type="arabicPeriod"/>
            </a:pPr>
            <a:r>
              <a:rPr lang="en-GB" dirty="0"/>
              <a:t>Research the specific industry or domain described in the scenario (e.g., education, healthcare, or retail).</a:t>
            </a:r>
          </a:p>
          <a:p>
            <a:pPr marL="742950" lvl="1" indent="-285750">
              <a:buFont typeface="+mj-lt"/>
              <a:buAutoNum type="arabicPeriod"/>
            </a:pPr>
            <a:r>
              <a:rPr lang="en-GB" dirty="0"/>
              <a:t>Investigate typical challenges faced by users in the identified context and common digital solutions implemented to address them.</a:t>
            </a:r>
          </a:p>
          <a:p>
            <a:pPr>
              <a:buFont typeface="+mj-lt"/>
              <a:buAutoNum type="arabicPeriod"/>
            </a:pPr>
            <a:r>
              <a:rPr lang="en-GB" b="1" dirty="0"/>
              <a:t>Digital Product Design and Development:</a:t>
            </a:r>
            <a:endParaRPr lang="en-GB" dirty="0"/>
          </a:p>
          <a:p>
            <a:pPr marL="742950" lvl="1" indent="-285750">
              <a:buFont typeface="+mj-lt"/>
              <a:buAutoNum type="arabicPeriod"/>
            </a:pPr>
            <a:r>
              <a:rPr lang="en-GB" dirty="0"/>
              <a:t>Study user-</a:t>
            </a:r>
            <a:r>
              <a:rPr lang="en-GB" dirty="0" err="1"/>
              <a:t>centered</a:t>
            </a:r>
            <a:r>
              <a:rPr lang="en-GB" dirty="0"/>
              <a:t> design (UCD) principles to ensure the solution aligns with user needs.</a:t>
            </a:r>
          </a:p>
          <a:p>
            <a:pPr marL="742950" lvl="1" indent="-285750">
              <a:buFont typeface="+mj-lt"/>
              <a:buAutoNum type="arabicPeriod"/>
            </a:pPr>
            <a:r>
              <a:rPr lang="en-GB" dirty="0"/>
              <a:t>Explore methodologies like agile or waterfall for managing project development cycles.</a:t>
            </a:r>
          </a:p>
          <a:p>
            <a:pPr>
              <a:buFont typeface="+mj-lt"/>
              <a:buAutoNum type="arabicPeriod"/>
            </a:pPr>
            <a:r>
              <a:rPr lang="en-GB" b="1" dirty="0"/>
              <a:t>Relevant Technologies and Tools:</a:t>
            </a:r>
            <a:endParaRPr lang="en-GB" dirty="0"/>
          </a:p>
          <a:p>
            <a:pPr marL="742950" lvl="1" indent="-285750">
              <a:buFont typeface="+mj-lt"/>
              <a:buAutoNum type="arabicPeriod"/>
            </a:pPr>
            <a:r>
              <a:rPr lang="en-GB" dirty="0"/>
              <a:t>Research software tools and platforms relevant to the project requirements (e.g., web development frameworks, mobile app tools).</a:t>
            </a:r>
          </a:p>
          <a:p>
            <a:pPr marL="742950" lvl="1" indent="-285750">
              <a:buFont typeface="+mj-lt"/>
              <a:buAutoNum type="arabicPeriod"/>
            </a:pPr>
            <a:r>
              <a:rPr lang="en-GB" dirty="0"/>
              <a:t>Investigate APIs, libraries, or integrations that can enhance the digital solution (e.g., third-party payment systems or data visualization tools).</a:t>
            </a:r>
          </a:p>
          <a:p>
            <a:pPr>
              <a:buFont typeface="+mj-lt"/>
              <a:buAutoNum type="arabicPeriod"/>
            </a:pPr>
            <a:r>
              <a:rPr lang="en-GB" b="1" dirty="0"/>
              <a:t>Data Handling and Privacy:</a:t>
            </a:r>
            <a:endParaRPr lang="en-GB" dirty="0"/>
          </a:p>
          <a:p>
            <a:pPr marL="742950" lvl="1" indent="-285750">
              <a:buFont typeface="+mj-lt"/>
              <a:buAutoNum type="arabicPeriod"/>
            </a:pPr>
            <a:r>
              <a:rPr lang="en-GB" dirty="0"/>
              <a:t>Explore best practices for data collection, storage, and processing to comply with regulations like GDPR.</a:t>
            </a:r>
          </a:p>
          <a:p>
            <a:pPr marL="742950" lvl="1" indent="-285750">
              <a:buFont typeface="+mj-lt"/>
              <a:buAutoNum type="arabicPeriod"/>
            </a:pPr>
            <a:r>
              <a:rPr lang="en-GB" dirty="0"/>
              <a:t>Study methods for securing user data in digital applications.</a:t>
            </a:r>
          </a:p>
        </p:txBody>
      </p:sp>
    </p:spTree>
    <p:extLst>
      <p:ext uri="{BB962C8B-B14F-4D97-AF65-F5344CB8AC3E}">
        <p14:creationId xmlns:p14="http://schemas.microsoft.com/office/powerpoint/2010/main" val="340989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1C33-0C5E-4D7B-B4DE-BB3D23C268FE}"/>
              </a:ext>
            </a:extLst>
          </p:cNvPr>
          <p:cNvSpPr>
            <a:spLocks noGrp="1"/>
          </p:cNvSpPr>
          <p:nvPr>
            <p:ph type="title"/>
          </p:nvPr>
        </p:nvSpPr>
        <p:spPr>
          <a:xfrm>
            <a:off x="838200" y="121844"/>
            <a:ext cx="10515600" cy="1325563"/>
          </a:xfrm>
        </p:spPr>
        <p:txBody>
          <a:bodyPr/>
          <a:lstStyle/>
          <a:p>
            <a:r>
              <a:rPr lang="en-GB" b="1" dirty="0"/>
              <a:t>Task 1A Research</a:t>
            </a:r>
          </a:p>
        </p:txBody>
      </p:sp>
      <p:sp>
        <p:nvSpPr>
          <p:cNvPr id="9" name="TextBox 8">
            <a:extLst>
              <a:ext uri="{FF2B5EF4-FFF2-40B4-BE49-F238E27FC236}">
                <a16:creationId xmlns:a16="http://schemas.microsoft.com/office/drawing/2014/main" id="{B13AD7EF-406C-4D33-8CE3-E531F6BC65A7}"/>
              </a:ext>
            </a:extLst>
          </p:cNvPr>
          <p:cNvSpPr txBox="1"/>
          <p:nvPr/>
        </p:nvSpPr>
        <p:spPr>
          <a:xfrm>
            <a:off x="228950" y="1447407"/>
            <a:ext cx="11734100" cy="5355312"/>
          </a:xfrm>
          <a:prstGeom prst="rect">
            <a:avLst/>
          </a:prstGeom>
          <a:noFill/>
        </p:spPr>
        <p:txBody>
          <a:bodyPr wrap="square">
            <a:spAutoFit/>
          </a:bodyPr>
          <a:lstStyle/>
          <a:p>
            <a:r>
              <a:rPr lang="en-GB" b="1" dirty="0"/>
              <a:t>Business Need Research Ideas</a:t>
            </a:r>
          </a:p>
          <a:p>
            <a:endParaRPr lang="en-GB" b="1" dirty="0"/>
          </a:p>
          <a:p>
            <a:pPr>
              <a:buFont typeface="+mj-lt"/>
              <a:buAutoNum type="arabicPeriod"/>
            </a:pPr>
            <a:r>
              <a:rPr lang="en-GB" b="1" dirty="0"/>
              <a:t>Client/User Requirements:</a:t>
            </a:r>
            <a:endParaRPr lang="en-GB" dirty="0"/>
          </a:p>
          <a:p>
            <a:pPr marL="742950" lvl="1" indent="-285750">
              <a:buFont typeface="+mj-lt"/>
              <a:buAutoNum type="arabicPeriod"/>
            </a:pPr>
            <a:r>
              <a:rPr lang="en-GB" dirty="0"/>
              <a:t>Research strategies for conducting stakeholder analysis to understand business objectives and constraints.</a:t>
            </a:r>
          </a:p>
          <a:p>
            <a:pPr marL="742950" lvl="1" indent="-285750">
              <a:buFont typeface="+mj-lt"/>
              <a:buAutoNum type="arabicPeriod"/>
            </a:pPr>
            <a:r>
              <a:rPr lang="en-GB" dirty="0"/>
              <a:t>Study examples of successful digital solutions created for similar business needs and their impact.</a:t>
            </a:r>
          </a:p>
          <a:p>
            <a:pPr>
              <a:buFont typeface="+mj-lt"/>
              <a:buAutoNum type="arabicPeriod"/>
            </a:pPr>
            <a:r>
              <a:rPr lang="en-GB" b="1" dirty="0"/>
              <a:t>Market Research:</a:t>
            </a:r>
            <a:endParaRPr lang="en-GB" dirty="0"/>
          </a:p>
          <a:p>
            <a:pPr marL="742950" lvl="1" indent="-285750">
              <a:buFont typeface="+mj-lt"/>
              <a:buAutoNum type="arabicPeriod"/>
            </a:pPr>
            <a:r>
              <a:rPr lang="en-GB" dirty="0"/>
              <a:t>Investigate trends and innovations in the target market or industry.</a:t>
            </a:r>
          </a:p>
          <a:p>
            <a:pPr marL="742950" lvl="1" indent="-285750">
              <a:buFont typeface="+mj-lt"/>
              <a:buAutoNum type="arabicPeriod"/>
            </a:pPr>
            <a:r>
              <a:rPr lang="en-GB" dirty="0"/>
              <a:t>Explore competitive analysis methods to position the digital product effectively.</a:t>
            </a:r>
          </a:p>
          <a:p>
            <a:pPr>
              <a:buFont typeface="+mj-lt"/>
              <a:buAutoNum type="arabicPeriod"/>
            </a:pPr>
            <a:r>
              <a:rPr lang="en-GB" b="1" dirty="0"/>
              <a:t>Cost-Benefit Analysis:</a:t>
            </a:r>
            <a:endParaRPr lang="en-GB" dirty="0"/>
          </a:p>
          <a:p>
            <a:pPr marL="742950" lvl="1" indent="-285750">
              <a:buFont typeface="+mj-lt"/>
              <a:buAutoNum type="arabicPeriod"/>
            </a:pPr>
            <a:r>
              <a:rPr lang="en-GB" dirty="0"/>
              <a:t>Research methods for assessing the cost-effectiveness of different technological solutions.</a:t>
            </a:r>
          </a:p>
          <a:p>
            <a:pPr marL="742950" lvl="1" indent="-285750">
              <a:buFont typeface="+mj-lt"/>
              <a:buAutoNum type="arabicPeriod"/>
            </a:pPr>
            <a:r>
              <a:rPr lang="en-GB" dirty="0"/>
              <a:t>Explore ways to demonstrate return on investment (ROI) for a proposed digital solution.</a:t>
            </a:r>
          </a:p>
          <a:p>
            <a:pPr>
              <a:buFont typeface="+mj-lt"/>
              <a:buAutoNum type="arabicPeriod"/>
            </a:pPr>
            <a:r>
              <a:rPr lang="en-GB" b="1" dirty="0"/>
              <a:t>Sustainability in Digital Products:</a:t>
            </a:r>
            <a:endParaRPr lang="en-GB" dirty="0"/>
          </a:p>
          <a:p>
            <a:pPr marL="742950" lvl="1" indent="-285750">
              <a:buFont typeface="+mj-lt"/>
              <a:buAutoNum type="arabicPeriod"/>
            </a:pPr>
            <a:r>
              <a:rPr lang="en-GB" dirty="0"/>
              <a:t>Investigate sustainable development practices in digital production (e.g., energy-efficient coding, server optimization).</a:t>
            </a:r>
          </a:p>
          <a:p>
            <a:pPr marL="742950" lvl="1" indent="-285750">
              <a:buFont typeface="+mj-lt"/>
              <a:buAutoNum type="arabicPeriod"/>
            </a:pPr>
            <a:r>
              <a:rPr lang="en-GB" dirty="0"/>
              <a:t>Study examples of businesses adopting sustainability in their technology solutions.</a:t>
            </a:r>
          </a:p>
          <a:p>
            <a:pPr>
              <a:buFont typeface="+mj-lt"/>
              <a:buAutoNum type="arabicPeriod"/>
            </a:pPr>
            <a:r>
              <a:rPr lang="en-GB" b="1" dirty="0"/>
              <a:t>User Accessibility and Inclusivity:</a:t>
            </a:r>
            <a:endParaRPr lang="en-GB" dirty="0"/>
          </a:p>
          <a:p>
            <a:pPr marL="742950" lvl="1" indent="-285750">
              <a:buFont typeface="+mj-lt"/>
              <a:buAutoNum type="arabicPeriod"/>
            </a:pPr>
            <a:r>
              <a:rPr lang="en-GB" dirty="0"/>
              <a:t>Explore standards for making digital solutions accessible to diverse user groups, including those with disabilities.</a:t>
            </a:r>
          </a:p>
          <a:p>
            <a:pPr marL="742950" lvl="1" indent="-285750">
              <a:buFont typeface="+mj-lt"/>
              <a:buAutoNum type="arabicPeriod"/>
            </a:pPr>
            <a:r>
              <a:rPr lang="en-GB" dirty="0"/>
              <a:t>Research tools and methods for testing the accessibility of digital products.</a:t>
            </a:r>
          </a:p>
          <a:p>
            <a:endParaRPr lang="en-GB" dirty="0"/>
          </a:p>
        </p:txBody>
      </p:sp>
    </p:spTree>
    <p:extLst>
      <p:ext uri="{BB962C8B-B14F-4D97-AF65-F5344CB8AC3E}">
        <p14:creationId xmlns:p14="http://schemas.microsoft.com/office/powerpoint/2010/main" val="3491091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1C33-0C5E-4D7B-B4DE-BB3D23C268FE}"/>
              </a:ext>
            </a:extLst>
          </p:cNvPr>
          <p:cNvSpPr>
            <a:spLocks noGrp="1"/>
          </p:cNvSpPr>
          <p:nvPr>
            <p:ph type="title"/>
          </p:nvPr>
        </p:nvSpPr>
        <p:spPr/>
        <p:txBody>
          <a:bodyPr/>
          <a:lstStyle/>
          <a:p>
            <a:r>
              <a:rPr lang="en-GB" b="1" dirty="0"/>
              <a:t>Task 1A Research</a:t>
            </a:r>
          </a:p>
        </p:txBody>
      </p:sp>
      <p:pic>
        <p:nvPicPr>
          <p:cNvPr id="4" name="Content Placeholder 4">
            <a:extLst>
              <a:ext uri="{FF2B5EF4-FFF2-40B4-BE49-F238E27FC236}">
                <a16:creationId xmlns:a16="http://schemas.microsoft.com/office/drawing/2014/main" id="{7F2898C1-A5C2-4493-A101-0C98434495D6}"/>
              </a:ext>
            </a:extLst>
          </p:cNvPr>
          <p:cNvPicPr>
            <a:picLocks noGrp="1" noChangeAspect="1"/>
          </p:cNvPicPr>
          <p:nvPr>
            <p:ph idx="1"/>
          </p:nvPr>
        </p:nvPicPr>
        <p:blipFill>
          <a:blip r:embed="rId2"/>
          <a:stretch>
            <a:fillRect/>
          </a:stretch>
        </p:blipFill>
        <p:spPr>
          <a:xfrm>
            <a:off x="6710014" y="365125"/>
            <a:ext cx="5207900" cy="5691726"/>
          </a:xfrm>
        </p:spPr>
      </p:pic>
      <p:sp>
        <p:nvSpPr>
          <p:cNvPr id="5" name="TextBox 4">
            <a:extLst>
              <a:ext uri="{FF2B5EF4-FFF2-40B4-BE49-F238E27FC236}">
                <a16:creationId xmlns:a16="http://schemas.microsoft.com/office/drawing/2014/main" id="{F7BC2902-8673-4629-8563-39D1958AA854}"/>
              </a:ext>
            </a:extLst>
          </p:cNvPr>
          <p:cNvSpPr txBox="1"/>
          <p:nvPr/>
        </p:nvSpPr>
        <p:spPr>
          <a:xfrm>
            <a:off x="274086" y="1775291"/>
            <a:ext cx="4909549" cy="369332"/>
          </a:xfrm>
          <a:prstGeom prst="rect">
            <a:avLst/>
          </a:prstGeom>
          <a:noFill/>
        </p:spPr>
        <p:txBody>
          <a:bodyPr wrap="none" rtlCol="0">
            <a:spAutoFit/>
          </a:bodyPr>
          <a:lstStyle/>
          <a:p>
            <a:r>
              <a:rPr lang="en-GB" b="1" dirty="0"/>
              <a:t>Read the project brief and start task 1A: Research</a:t>
            </a:r>
          </a:p>
        </p:txBody>
      </p:sp>
      <p:sp>
        <p:nvSpPr>
          <p:cNvPr id="7" name="TextBox 6">
            <a:extLst>
              <a:ext uri="{FF2B5EF4-FFF2-40B4-BE49-F238E27FC236}">
                <a16:creationId xmlns:a16="http://schemas.microsoft.com/office/drawing/2014/main" id="{1E8D55BB-0DF6-4967-B6A4-E5C5F0ECCF1A}"/>
              </a:ext>
            </a:extLst>
          </p:cNvPr>
          <p:cNvSpPr txBox="1"/>
          <p:nvPr/>
        </p:nvSpPr>
        <p:spPr>
          <a:xfrm>
            <a:off x="274086" y="2390862"/>
            <a:ext cx="6294494" cy="5355312"/>
          </a:xfrm>
          <a:prstGeom prst="rect">
            <a:avLst/>
          </a:prstGeom>
          <a:noFill/>
        </p:spPr>
        <p:txBody>
          <a:bodyPr wrap="square" rtlCol="0">
            <a:spAutoFit/>
          </a:bodyPr>
          <a:lstStyle/>
          <a:p>
            <a:r>
              <a:rPr lang="en-GB" b="1" dirty="0"/>
              <a:t>Activity A (</a:t>
            </a:r>
            <a:r>
              <a:rPr lang="en-GB" b="1" dirty="0" err="1"/>
              <a:t>i</a:t>
            </a:r>
            <a:r>
              <a:rPr lang="en-GB" b="1" dirty="0"/>
              <a:t>):</a:t>
            </a:r>
          </a:p>
          <a:p>
            <a:r>
              <a:rPr lang="en-GB" dirty="0"/>
              <a:t>In preparation for developing a proposal for the digital solution, you have been asked to carry out research. Your research should consider how digital solutions are used to meet the needs of different users within the education sector, including: </a:t>
            </a:r>
          </a:p>
          <a:p>
            <a:endParaRPr lang="en-GB" dirty="0"/>
          </a:p>
          <a:p>
            <a:r>
              <a:rPr lang="en-GB" dirty="0"/>
              <a:t>• how hardware and software are used within the context of the industry </a:t>
            </a:r>
          </a:p>
          <a:p>
            <a:r>
              <a:rPr lang="en-GB" dirty="0"/>
              <a:t>• newly emerging technologies </a:t>
            </a:r>
          </a:p>
          <a:p>
            <a:r>
              <a:rPr lang="en-GB" dirty="0"/>
              <a:t>• how digital solutions could be used to meet different user needs </a:t>
            </a:r>
          </a:p>
          <a:p>
            <a:r>
              <a:rPr lang="en-GB" dirty="0"/>
              <a:t>• the industry-specific guidelines and regulations you will need to follow. </a:t>
            </a:r>
          </a:p>
          <a:p>
            <a:r>
              <a:rPr lang="en-GB" dirty="0"/>
              <a:t>Any notes you produce should be kept and submitted as an appendix.</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24309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860</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OSP Task 1: Analysing the problem and designing a solution</vt:lpstr>
      <vt:lpstr>Task 1A Research</vt:lpstr>
      <vt:lpstr>Task 1B Proposal</vt:lpstr>
      <vt:lpstr>Task 1C Design Documentation</vt:lpstr>
      <vt:lpstr>Task Summary</vt:lpstr>
      <vt:lpstr>Task 1A Research</vt:lpstr>
      <vt:lpstr>Task 1A Research</vt:lpstr>
      <vt:lpstr>Task 1A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OSP Task 1: Analysing the problem and designing a solution</dc:title>
  <dc:creator>Fareed Rafiq</dc:creator>
  <cp:lastModifiedBy>Fareed Rafiq</cp:lastModifiedBy>
  <cp:revision>9</cp:revision>
  <dcterms:created xsi:type="dcterms:W3CDTF">2025-01-15T18:58:46Z</dcterms:created>
  <dcterms:modified xsi:type="dcterms:W3CDTF">2025-01-16T08:25:20Z</dcterms:modified>
</cp:coreProperties>
</file>