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9" r:id="rId6"/>
    <p:sldId id="260" r:id="rId7"/>
    <p:sldId id="261" r:id="rId8"/>
    <p:sldId id="262" r:id="rId9"/>
    <p:sldId id="266" r:id="rId10"/>
    <p:sldId id="263" r:id="rId11"/>
    <p:sldId id="264" r:id="rId12"/>
    <p:sldId id="265"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19" autoAdjust="0"/>
  </p:normalViewPr>
  <p:slideViewPr>
    <p:cSldViewPr snapToGrid="0">
      <p:cViewPr>
        <p:scale>
          <a:sx n="76" d="100"/>
          <a:sy n="76"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E81E6-935F-4C72-A398-A7F24A2206E2}" type="datetimeFigureOut">
              <a:rPr lang="en-CA" smtClean="0"/>
              <a:t>2024-12-06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B0369-C1A6-4033-B1E3-63444E5F4C84}" type="slidenum">
              <a:rPr lang="en-CA" smtClean="0"/>
              <a:t>‹#›</a:t>
            </a:fld>
            <a:endParaRPr lang="en-CA"/>
          </a:p>
        </p:txBody>
      </p:sp>
    </p:spTree>
    <p:extLst>
      <p:ext uri="{BB962C8B-B14F-4D97-AF65-F5344CB8AC3E}">
        <p14:creationId xmlns:p14="http://schemas.microsoft.com/office/powerpoint/2010/main" val="4110772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A4B0369-C1A6-4033-B1E3-63444E5F4C84}" type="slidenum">
              <a:rPr lang="en-CA" smtClean="0"/>
              <a:t>1</a:t>
            </a:fld>
            <a:endParaRPr lang="en-CA"/>
          </a:p>
        </p:txBody>
      </p:sp>
    </p:spTree>
    <p:extLst>
      <p:ext uri="{BB962C8B-B14F-4D97-AF65-F5344CB8AC3E}">
        <p14:creationId xmlns:p14="http://schemas.microsoft.com/office/powerpoint/2010/main" val="41600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A4B0369-C1A6-4033-B1E3-63444E5F4C84}" type="slidenum">
              <a:rPr lang="en-CA" smtClean="0"/>
              <a:t>2</a:t>
            </a:fld>
            <a:endParaRPr lang="en-CA"/>
          </a:p>
        </p:txBody>
      </p:sp>
    </p:spTree>
    <p:extLst>
      <p:ext uri="{BB962C8B-B14F-4D97-AF65-F5344CB8AC3E}">
        <p14:creationId xmlns:p14="http://schemas.microsoft.com/office/powerpoint/2010/main" val="384288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1A3F27E9-AF85-4702-B84B-F0F551674C9E}" type="datetime1">
              <a:rPr lang="en-US" smtClean="0"/>
              <a:t>12/6/2024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A8F31-A6C7-4291-B11C-8A5FE3F0C6A9}" type="datetime1">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3D8AEA30-4CDD-47F1-AB51-24FFE5FE6ADD}" type="datetime1">
              <a:rPr lang="en-US" smtClean="0"/>
              <a:t>12/6/2024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1037FBE3-ED57-4B31-A7C7-2F6C7552B371}" type="datetime1">
              <a:rPr lang="en-US" smtClean="0"/>
              <a:t>12/6/2024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045A295E-72BE-4315-81BE-6D9363A75355}" type="datetime1">
              <a:rPr lang="en-US" smtClean="0"/>
              <a:t>12/6/2024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1F28CC-B739-4D04-A227-D32E4685784D}" type="datetime1">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C551C4-59AA-4E7E-84C9-77172C93A983}" type="datetime1">
              <a:rPr lang="en-US" smtClean="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4A7DF-4845-4B5E-AFD7-853024E18147}" type="datetime1">
              <a:rPr lang="en-US" smtClean="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FAE41-0C76-4D5F-9009-7396FA92DDF1}" type="datetime1">
              <a:rPr lang="en-US" smtClean="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8C793FE4-A098-4BF5-8F8B-AAEAF0EAFC5A}" type="datetime1">
              <a:rPr lang="en-US" smtClean="0"/>
              <a:t>12/6/2024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FA7051-47D7-4C62-95A4-E3ED597FD743}" type="datetime1">
              <a:rPr lang="en-US" smtClean="0"/>
              <a:t>12/6/2024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ABFD44F-E19A-4898-9540-DB2DE8D74A63}" type="datetime1">
              <a:rPr lang="en-US" smtClean="0"/>
              <a:t>12/6/2024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avidvaz77" TargetMode="External"/><Relationship Id="rId7" Type="http://schemas.openxmlformats.org/officeDocument/2006/relationships/hyperlink" Target="https://github.com/olga-mineyev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jeffey97" TargetMode="External"/><Relationship Id="rId5" Type="http://schemas.openxmlformats.org/officeDocument/2006/relationships/hyperlink" Target="https://github.com/MK-DSI" TargetMode="External"/><Relationship Id="rId4" Type="http://schemas.openxmlformats.org/officeDocument/2006/relationships/hyperlink" Target="https://github.com/nalcancia"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kaushil268/disease-prediction-using-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dirty="0"/>
              <a:t>Team project </a:t>
            </a:r>
            <a:br>
              <a:rPr lang="en-US" dirty="0"/>
            </a:br>
            <a:r>
              <a:rPr lang="en-US" dirty="0"/>
              <a:t>Data Science and Machine Learning software foundations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92500" lnSpcReduction="10000"/>
          </a:bodyPr>
          <a:lstStyle/>
          <a:p>
            <a:r>
              <a:rPr lang="en-US" sz="2000" b="1"/>
              <a:t>Mariya </a:t>
            </a:r>
            <a:r>
              <a:rPr lang="en-US" sz="2000" b="1" dirty="0"/>
              <a:t>Kolesnikova (TEAM 6)</a:t>
            </a:r>
          </a:p>
          <a:p>
            <a:endParaRPr lang="en-US" sz="2000" b="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Picture 4">
            <a:extLst>
              <a:ext uri="{FF2B5EF4-FFF2-40B4-BE49-F238E27FC236}">
                <a16:creationId xmlns:a16="http://schemas.microsoft.com/office/drawing/2014/main" id="{D3FF2A2A-A6FC-29DF-107C-D0323CDAB7D8}"/>
              </a:ext>
            </a:extLst>
          </p:cNvPr>
          <p:cNvPicPr>
            <a:picLocks noChangeAspect="1"/>
          </p:cNvPicPr>
          <p:nvPr/>
        </p:nvPicPr>
        <p:blipFill>
          <a:blip r:embed="rId4"/>
          <a:stretch>
            <a:fillRect/>
          </a:stretch>
        </p:blipFill>
        <p:spPr>
          <a:xfrm>
            <a:off x="7574766" y="5425167"/>
            <a:ext cx="4168501" cy="967824"/>
          </a:xfrm>
          <a:prstGeom prst="rect">
            <a:avLst/>
          </a:prstGeom>
        </p:spPr>
      </p:pic>
      <p:sp>
        <p:nvSpPr>
          <p:cNvPr id="7" name="Slide Number Placeholder 6">
            <a:extLst>
              <a:ext uri="{FF2B5EF4-FFF2-40B4-BE49-F238E27FC236}">
                <a16:creationId xmlns:a16="http://schemas.microsoft.com/office/drawing/2014/main" id="{F2FD52D9-3742-B09E-DAB2-51975F5A261B}"/>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446A-E96F-809A-C2AE-244CBBF4814F}"/>
              </a:ext>
            </a:extLst>
          </p:cNvPr>
          <p:cNvSpPr>
            <a:spLocks noGrp="1"/>
          </p:cNvSpPr>
          <p:nvPr>
            <p:ph type="title"/>
          </p:nvPr>
        </p:nvSpPr>
        <p:spPr/>
        <p:txBody>
          <a:bodyPr/>
          <a:lstStyle/>
          <a:p>
            <a:r>
              <a:rPr lang="en-US" dirty="0"/>
              <a:t>Output example</a:t>
            </a:r>
            <a:endParaRPr lang="en-CA" dirty="0"/>
          </a:p>
        </p:txBody>
      </p:sp>
      <p:sp>
        <p:nvSpPr>
          <p:cNvPr id="5" name="TextBox 4">
            <a:extLst>
              <a:ext uri="{FF2B5EF4-FFF2-40B4-BE49-F238E27FC236}">
                <a16:creationId xmlns:a16="http://schemas.microsoft.com/office/drawing/2014/main" id="{7A9C102A-DD20-C16C-5A44-10415D5E57DE}"/>
              </a:ext>
            </a:extLst>
          </p:cNvPr>
          <p:cNvSpPr txBox="1"/>
          <p:nvPr/>
        </p:nvSpPr>
        <p:spPr>
          <a:xfrm>
            <a:off x="459987" y="2456162"/>
            <a:ext cx="6094140" cy="2585323"/>
          </a:xfrm>
          <a:prstGeom prst="rect">
            <a:avLst/>
          </a:prstGeom>
          <a:noFill/>
        </p:spPr>
        <p:txBody>
          <a:bodyPr wrap="square">
            <a:spAutoFit/>
          </a:bodyPr>
          <a:lstStyle/>
          <a:p>
            <a:r>
              <a:rPr lang="en-CA" b="1" dirty="0"/>
              <a:t>MODEL USED: Random Forest</a:t>
            </a:r>
          </a:p>
          <a:p>
            <a:endParaRPr lang="en-CA" b="1" dirty="0"/>
          </a:p>
          <a:p>
            <a:r>
              <a:rPr lang="en-CA" b="1" dirty="0"/>
              <a:t>Symptom Set (80):</a:t>
            </a:r>
            <a:r>
              <a:rPr lang="en-CA" dirty="0"/>
              <a:t> Accuracy = 0.7427, F1 = 0.7324 </a:t>
            </a:r>
          </a:p>
          <a:p>
            <a:r>
              <a:rPr lang="en-CA" b="1" dirty="0"/>
              <a:t>Symptom Set (90):</a:t>
            </a:r>
            <a:r>
              <a:rPr lang="en-CA" dirty="0"/>
              <a:t> Accuracy = 0.8654, F1 = 0.8604 </a:t>
            </a:r>
          </a:p>
          <a:p>
            <a:r>
              <a:rPr lang="en-CA" b="1" dirty="0"/>
              <a:t>Symptom Set (100):</a:t>
            </a:r>
            <a:r>
              <a:rPr lang="en-CA" dirty="0"/>
              <a:t> Accuracy = 0.9065, F1 = 0.8960 </a:t>
            </a:r>
          </a:p>
          <a:p>
            <a:r>
              <a:rPr lang="en-CA" b="1" dirty="0"/>
              <a:t>Symptom Set (110):</a:t>
            </a:r>
            <a:r>
              <a:rPr lang="en-CA" dirty="0"/>
              <a:t> Accuracy = 0.9481, F1 = 0.9386 </a:t>
            </a:r>
          </a:p>
          <a:p>
            <a:r>
              <a:rPr lang="en-CA" b="1" dirty="0"/>
              <a:t>Symptom Set (120):</a:t>
            </a:r>
            <a:r>
              <a:rPr lang="en-CA" dirty="0"/>
              <a:t> Accuracy = 0.9988, F1 = 1</a:t>
            </a:r>
          </a:p>
          <a:p>
            <a:endParaRPr lang="en-CA" b="1" dirty="0"/>
          </a:p>
          <a:p>
            <a:endParaRPr lang="en-CA" dirty="0"/>
          </a:p>
        </p:txBody>
      </p:sp>
      <p:sp>
        <p:nvSpPr>
          <p:cNvPr id="6" name="Slide Number Placeholder 5">
            <a:extLst>
              <a:ext uri="{FF2B5EF4-FFF2-40B4-BE49-F238E27FC236}">
                <a16:creationId xmlns:a16="http://schemas.microsoft.com/office/drawing/2014/main" id="{4A495A8D-1A74-0011-FA54-87F80C3F9EC8}"/>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97304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BA8D-72D1-D9BE-35B9-F09E17A6A9C6}"/>
              </a:ext>
            </a:extLst>
          </p:cNvPr>
          <p:cNvSpPr>
            <a:spLocks noGrp="1"/>
          </p:cNvSpPr>
          <p:nvPr>
            <p:ph type="title"/>
          </p:nvPr>
        </p:nvSpPr>
        <p:spPr/>
        <p:txBody>
          <a:bodyPr/>
          <a:lstStyle/>
          <a:p>
            <a:r>
              <a:rPr lang="en-US" dirty="0"/>
              <a:t>FUTURE DIRECTIONS</a:t>
            </a:r>
            <a:endParaRPr lang="en-CA" dirty="0"/>
          </a:p>
        </p:txBody>
      </p:sp>
      <p:sp>
        <p:nvSpPr>
          <p:cNvPr id="3" name="Content Placeholder 2">
            <a:extLst>
              <a:ext uri="{FF2B5EF4-FFF2-40B4-BE49-F238E27FC236}">
                <a16:creationId xmlns:a16="http://schemas.microsoft.com/office/drawing/2014/main" id="{E15013E6-D15E-7884-F251-A71968E1B548}"/>
              </a:ext>
            </a:extLst>
          </p:cNvPr>
          <p:cNvSpPr>
            <a:spLocks noGrp="1"/>
          </p:cNvSpPr>
          <p:nvPr>
            <p:ph idx="1"/>
          </p:nvPr>
        </p:nvSpPr>
        <p:spPr/>
        <p:txBody>
          <a:bodyPr/>
          <a:lstStyle/>
          <a:p>
            <a:pPr marL="0" indent="0">
              <a:buNone/>
            </a:pPr>
            <a:endParaRPr lang="en-US" b="1" dirty="0"/>
          </a:p>
          <a:p>
            <a:pPr>
              <a:buFont typeface="+mj-lt"/>
              <a:buAutoNum type="arabicPeriod"/>
            </a:pPr>
            <a:r>
              <a:rPr lang="en-US" b="1" dirty="0"/>
              <a:t>Hyperparameter Optimization</a:t>
            </a:r>
            <a:r>
              <a:rPr lang="en-US" dirty="0"/>
              <a:t>: Refined selection of model parameters to improve performance on reduced symptom sets.</a:t>
            </a:r>
          </a:p>
          <a:p>
            <a:pPr>
              <a:buFont typeface="+mj-lt"/>
              <a:buAutoNum type="arabicPeriod"/>
            </a:pPr>
            <a:r>
              <a:rPr lang="en-US" b="1" dirty="0"/>
              <a:t>Metrics Optimization</a:t>
            </a:r>
            <a:r>
              <a:rPr lang="en-US" dirty="0"/>
              <a:t>: The dataset is dominated with infectious diseases necessitating a particular focus to minimizing false negatives. Therefore, precision and recall can be evaluated to optimize model selection.</a:t>
            </a:r>
          </a:p>
          <a:p>
            <a:pPr>
              <a:buFont typeface="+mj-lt"/>
              <a:buAutoNum type="arabicPeriod"/>
            </a:pPr>
            <a:r>
              <a:rPr lang="en-US" b="1" dirty="0"/>
              <a:t>Validation:</a:t>
            </a:r>
            <a:r>
              <a:rPr lang="en-US" dirty="0"/>
              <a:t> Reduced symptom set validation can be refined using a larger testing set.</a:t>
            </a:r>
          </a:p>
          <a:p>
            <a:pPr>
              <a:buFont typeface="+mj-lt"/>
              <a:buAutoNum type="arabicPeriod"/>
            </a:pPr>
            <a:r>
              <a:rPr lang="en-US" b="1" dirty="0"/>
              <a:t>Interpretability</a:t>
            </a:r>
            <a:r>
              <a:rPr lang="en-US" dirty="0"/>
              <a:t>: Expanding the range of explainability techniques to enhance model transparency for clinical applications.</a:t>
            </a:r>
          </a:p>
          <a:p>
            <a:endParaRPr lang="en-CA" dirty="0"/>
          </a:p>
        </p:txBody>
      </p:sp>
      <p:sp>
        <p:nvSpPr>
          <p:cNvPr id="4" name="Slide Number Placeholder 3">
            <a:extLst>
              <a:ext uri="{FF2B5EF4-FFF2-40B4-BE49-F238E27FC236}">
                <a16:creationId xmlns:a16="http://schemas.microsoft.com/office/drawing/2014/main" id="{5E7F8D9A-4424-1AB0-001E-3F1A8D0611B2}"/>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11634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FC81-CD67-D5BF-2D85-641E77973EBB}"/>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AEC037F8-F76D-8F77-DB29-DA73FDD2B211}"/>
              </a:ext>
            </a:extLst>
          </p:cNvPr>
          <p:cNvSpPr>
            <a:spLocks noGrp="1"/>
          </p:cNvSpPr>
          <p:nvPr>
            <p:ph idx="1"/>
          </p:nvPr>
        </p:nvSpPr>
        <p:spPr/>
        <p:txBody>
          <a:bodyPr/>
          <a:lstStyle/>
          <a:p>
            <a:r>
              <a:rPr lang="en-US" dirty="0"/>
              <a:t>We were able to build a team and work effectively as a team, collaborate, brainstorm, organize and deliver</a:t>
            </a:r>
          </a:p>
          <a:p>
            <a:r>
              <a:rPr lang="en-US" dirty="0"/>
              <a:t>We were able to leverage skills learned in several modules, including Git, Bash, Python, Statistical analysis, Production, Deep Learning</a:t>
            </a:r>
          </a:p>
          <a:p>
            <a:r>
              <a:rPr lang="en-US" dirty="0"/>
              <a:t>We were able to propose a reasonable business case and find a way to address it through logical solution</a:t>
            </a:r>
          </a:p>
          <a:p>
            <a:r>
              <a:rPr lang="en-US" dirty="0"/>
              <a:t>We were able to work with a dataset, understand the data, get it ready for processing, build models, visualize and evaluate them using various approaches</a:t>
            </a:r>
          </a:p>
          <a:p>
            <a:r>
              <a:rPr lang="en-US" dirty="0"/>
              <a:t>We were able to complete task on time and tell a story about the project, ideas, implementation and outcome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FC0F1DD-DC38-8038-0F20-52E1DE96B30D}"/>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8974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C09E-0DCD-C133-E7FD-D21855EBC4EF}"/>
              </a:ext>
            </a:extLst>
          </p:cNvPr>
          <p:cNvSpPr>
            <a:spLocks noGrp="1"/>
          </p:cNvSpPr>
          <p:nvPr>
            <p:ph type="title"/>
          </p:nvPr>
        </p:nvSpPr>
        <p:spPr>
          <a:xfrm>
            <a:off x="873355" y="803475"/>
            <a:ext cx="11029616" cy="1188720"/>
          </a:xfrm>
        </p:spPr>
        <p:txBody>
          <a:bodyPr/>
          <a:lstStyle/>
          <a:p>
            <a:r>
              <a:rPr lang="en-CA" dirty="0" err="1"/>
              <a:t>GoaL</a:t>
            </a:r>
            <a:r>
              <a:rPr lang="en-CA" dirty="0"/>
              <a:t> of the TEAM assignment:                 TEAM ROASTER:</a:t>
            </a:r>
          </a:p>
        </p:txBody>
      </p:sp>
      <p:sp>
        <p:nvSpPr>
          <p:cNvPr id="3" name="Content Placeholder 2">
            <a:extLst>
              <a:ext uri="{FF2B5EF4-FFF2-40B4-BE49-F238E27FC236}">
                <a16:creationId xmlns:a16="http://schemas.microsoft.com/office/drawing/2014/main" id="{CECC1E49-8D05-9663-48BE-8E7B16B87B1C}"/>
              </a:ext>
            </a:extLst>
          </p:cNvPr>
          <p:cNvSpPr>
            <a:spLocks noGrp="1"/>
          </p:cNvSpPr>
          <p:nvPr>
            <p:ph idx="1"/>
          </p:nvPr>
        </p:nvSpPr>
        <p:spPr>
          <a:xfrm>
            <a:off x="873355" y="1992196"/>
            <a:ext cx="5514808" cy="1436804"/>
          </a:xfrm>
        </p:spPr>
        <p:txBody>
          <a:bodyPr/>
          <a:lstStyle/>
          <a:p>
            <a:r>
              <a:rPr lang="en-US" dirty="0"/>
              <a:t>To highlight our team project and demonstrate our ability to apply the knowledge gained during the DSI certificate course to create real-world value .</a:t>
            </a:r>
            <a:endParaRPr lang="en-CA" dirty="0"/>
          </a:p>
        </p:txBody>
      </p:sp>
      <p:sp>
        <p:nvSpPr>
          <p:cNvPr id="4" name="Content Placeholder 2">
            <a:extLst>
              <a:ext uri="{FF2B5EF4-FFF2-40B4-BE49-F238E27FC236}">
                <a16:creationId xmlns:a16="http://schemas.microsoft.com/office/drawing/2014/main" id="{3D9A596D-E8B8-16DA-009E-FC3F1F4FC4AE}"/>
              </a:ext>
            </a:extLst>
          </p:cNvPr>
          <p:cNvSpPr txBox="1">
            <a:spLocks/>
          </p:cNvSpPr>
          <p:nvPr/>
        </p:nvSpPr>
        <p:spPr>
          <a:xfrm>
            <a:off x="7502376" y="2230244"/>
            <a:ext cx="4106039" cy="1940314"/>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CA" dirty="0"/>
              <a:t>David Vaz (</a:t>
            </a:r>
            <a:r>
              <a:rPr lang="en-CA" dirty="0">
                <a:hlinkClick r:id="rId3"/>
              </a:rPr>
              <a:t>davidvaz77</a:t>
            </a:r>
            <a:r>
              <a:rPr lang="en-CA" dirty="0"/>
              <a:t>)</a:t>
            </a:r>
          </a:p>
          <a:p>
            <a:pPr>
              <a:buFont typeface="Arial" panose="020B0604020202020204" pitchFamily="34" charset="0"/>
              <a:buChar char="•"/>
            </a:pPr>
            <a:r>
              <a:rPr lang="en-CA" dirty="0"/>
              <a:t>Niccolo </a:t>
            </a:r>
            <a:r>
              <a:rPr lang="en-CA" dirty="0" err="1"/>
              <a:t>Anjello</a:t>
            </a:r>
            <a:r>
              <a:rPr lang="en-CA" dirty="0"/>
              <a:t> </a:t>
            </a:r>
            <a:r>
              <a:rPr lang="en-CA" dirty="0" err="1"/>
              <a:t>Alcancia</a:t>
            </a:r>
            <a:r>
              <a:rPr lang="en-CA" dirty="0"/>
              <a:t> (</a:t>
            </a:r>
            <a:r>
              <a:rPr lang="en-CA" dirty="0" err="1">
                <a:hlinkClick r:id="rId4"/>
              </a:rPr>
              <a:t>nalcancia</a:t>
            </a:r>
            <a:r>
              <a:rPr lang="en-CA" dirty="0"/>
              <a:t>)</a:t>
            </a:r>
          </a:p>
          <a:p>
            <a:pPr>
              <a:buFont typeface="Arial" panose="020B0604020202020204" pitchFamily="34" charset="0"/>
              <a:buChar char="•"/>
            </a:pPr>
            <a:r>
              <a:rPr lang="en-CA" dirty="0"/>
              <a:t>Mariya Kolesnikova (</a:t>
            </a:r>
            <a:r>
              <a:rPr lang="en-CA" dirty="0">
                <a:hlinkClick r:id="rId5"/>
              </a:rPr>
              <a:t>MK-DSI</a:t>
            </a:r>
            <a:r>
              <a:rPr lang="en-CA" dirty="0"/>
              <a:t>)</a:t>
            </a:r>
          </a:p>
          <a:p>
            <a:pPr>
              <a:buFont typeface="Arial" panose="020B0604020202020204" pitchFamily="34" charset="0"/>
              <a:buChar char="•"/>
            </a:pPr>
            <a:r>
              <a:rPr lang="en-CA" dirty="0"/>
              <a:t>Markus </a:t>
            </a:r>
            <a:r>
              <a:rPr lang="en-CA" dirty="0" err="1"/>
              <a:t>Amalanathan</a:t>
            </a:r>
            <a:r>
              <a:rPr lang="en-CA" dirty="0"/>
              <a:t> (</a:t>
            </a:r>
            <a:r>
              <a:rPr lang="en-CA" dirty="0">
                <a:hlinkClick r:id="rId6"/>
              </a:rPr>
              <a:t>jeffey97</a:t>
            </a:r>
            <a:r>
              <a:rPr lang="en-CA" dirty="0"/>
              <a:t>)</a:t>
            </a:r>
          </a:p>
          <a:p>
            <a:pPr>
              <a:buFont typeface="Arial" panose="020B0604020202020204" pitchFamily="34" charset="0"/>
              <a:buChar char="•"/>
            </a:pPr>
            <a:r>
              <a:rPr lang="en-CA" dirty="0"/>
              <a:t>Olga </a:t>
            </a:r>
            <a:r>
              <a:rPr lang="en-CA" dirty="0" err="1"/>
              <a:t>Mineyeva</a:t>
            </a:r>
            <a:r>
              <a:rPr lang="en-CA" dirty="0"/>
              <a:t> (</a:t>
            </a:r>
            <a:r>
              <a:rPr lang="en-CA" dirty="0" err="1">
                <a:hlinkClick r:id="rId7"/>
              </a:rPr>
              <a:t>olga-mineyeva</a:t>
            </a:r>
            <a:r>
              <a:rPr lang="en-CA" dirty="0"/>
              <a:t>)</a:t>
            </a:r>
          </a:p>
        </p:txBody>
      </p:sp>
      <p:sp>
        <p:nvSpPr>
          <p:cNvPr id="6" name="TextBox 5">
            <a:extLst>
              <a:ext uri="{FF2B5EF4-FFF2-40B4-BE49-F238E27FC236}">
                <a16:creationId xmlns:a16="http://schemas.microsoft.com/office/drawing/2014/main" id="{161B8977-B546-33DF-C3CD-7A4D606238EA}"/>
              </a:ext>
            </a:extLst>
          </p:cNvPr>
          <p:cNvSpPr txBox="1"/>
          <p:nvPr/>
        </p:nvSpPr>
        <p:spPr>
          <a:xfrm>
            <a:off x="1142665" y="5418521"/>
            <a:ext cx="6096000" cy="369332"/>
          </a:xfrm>
          <a:prstGeom prst="rect">
            <a:avLst/>
          </a:prstGeom>
          <a:noFill/>
        </p:spPr>
        <p:txBody>
          <a:bodyPr wrap="square">
            <a:spAutoFit/>
          </a:bodyPr>
          <a:lstStyle/>
          <a:p>
            <a:r>
              <a:rPr lang="en-CA" dirty="0"/>
              <a:t>https://github.com/davidvaz77/team6-project	</a:t>
            </a:r>
          </a:p>
        </p:txBody>
      </p:sp>
      <p:sp>
        <p:nvSpPr>
          <p:cNvPr id="7" name="Slide Number Placeholder 6">
            <a:extLst>
              <a:ext uri="{FF2B5EF4-FFF2-40B4-BE49-F238E27FC236}">
                <a16:creationId xmlns:a16="http://schemas.microsoft.com/office/drawing/2014/main" id="{70DA3ECA-0B16-4A19-45B7-516FE8916C55}"/>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8" name="TextBox 7">
            <a:extLst>
              <a:ext uri="{FF2B5EF4-FFF2-40B4-BE49-F238E27FC236}">
                <a16:creationId xmlns:a16="http://schemas.microsoft.com/office/drawing/2014/main" id="{BF3D6A58-E0BF-99B7-E917-E51BD1216BC3}"/>
              </a:ext>
            </a:extLst>
          </p:cNvPr>
          <p:cNvSpPr txBox="1"/>
          <p:nvPr/>
        </p:nvSpPr>
        <p:spPr>
          <a:xfrm>
            <a:off x="9363892" y="5418521"/>
            <a:ext cx="1840021" cy="369332"/>
          </a:xfrm>
          <a:prstGeom prst="rect">
            <a:avLst/>
          </a:prstGeom>
          <a:noFill/>
        </p:spPr>
        <p:txBody>
          <a:bodyPr wrap="square">
            <a:spAutoFit/>
          </a:bodyPr>
          <a:lstStyle/>
          <a:p>
            <a:r>
              <a:rPr lang="en-CA" dirty="0"/>
              <a:t>12 slides total</a:t>
            </a:r>
          </a:p>
        </p:txBody>
      </p:sp>
    </p:spTree>
    <p:extLst>
      <p:ext uri="{BB962C8B-B14F-4D97-AF65-F5344CB8AC3E}">
        <p14:creationId xmlns:p14="http://schemas.microsoft.com/office/powerpoint/2010/main" val="408287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052F-93E7-40AD-5D1D-24B4BADF3CF8}"/>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6812F0ED-C281-E2F9-AD6C-CC33E28A135C}"/>
              </a:ext>
            </a:extLst>
          </p:cNvPr>
          <p:cNvSpPr>
            <a:spLocks noGrp="1"/>
          </p:cNvSpPr>
          <p:nvPr>
            <p:ph idx="1"/>
          </p:nvPr>
        </p:nvSpPr>
        <p:spPr>
          <a:xfrm>
            <a:off x="681553" y="2385469"/>
            <a:ext cx="11029615" cy="4171448"/>
          </a:xfrm>
        </p:spPr>
        <p:txBody>
          <a:bodyPr>
            <a:normAutofit fontScale="92500"/>
          </a:bodyPr>
          <a:lstStyle/>
          <a:p>
            <a:r>
              <a:rPr lang="en-US" sz="1600" b="1" dirty="0"/>
              <a:t>Disease Prediction Using Machine Learning </a:t>
            </a:r>
          </a:p>
          <a:p>
            <a:r>
              <a:rPr lang="en-US" sz="1600" dirty="0">
                <a:effectLst/>
              </a:rPr>
              <a:t>Use Machine Learning and Deep Learning models to classify 42 diseases !</a:t>
            </a:r>
            <a:r>
              <a:rPr lang="en-CA" sz="1600" dirty="0"/>
              <a:t> </a:t>
            </a:r>
          </a:p>
          <a:p>
            <a:r>
              <a:rPr lang="en-CA" sz="1600" dirty="0">
                <a:hlinkClick r:id="rId2"/>
              </a:rPr>
              <a:t>https://www.kaggle.com/datasets/kaushil268/disease-prediction-using-machine-learning</a:t>
            </a:r>
            <a:endParaRPr lang="en-CA" sz="1600" dirty="0"/>
          </a:p>
          <a:p>
            <a:endParaRPr lang="en-CA" sz="1600" dirty="0"/>
          </a:p>
          <a:p>
            <a:r>
              <a:rPr lang="en-US" sz="1600" dirty="0"/>
              <a:t>This dataset has 132 parameters on which 42 different types of diseases can be predicted.</a:t>
            </a:r>
            <a:endParaRPr lang="en-CA" sz="1600" dirty="0"/>
          </a:p>
          <a:p>
            <a:endParaRPr lang="en-CA" sz="1600" dirty="0"/>
          </a:p>
          <a:p>
            <a:r>
              <a:rPr lang="en-US" sz="1600" b="1" dirty="0"/>
              <a:t>Content</a:t>
            </a:r>
          </a:p>
          <a:p>
            <a:r>
              <a:rPr lang="en-US" sz="1600" dirty="0"/>
              <a:t>Complete Dataset consists of 2 CSV files . One of them is </a:t>
            </a:r>
            <a:r>
              <a:rPr lang="en-US" sz="1600" b="1" dirty="0"/>
              <a:t>training </a:t>
            </a:r>
            <a:r>
              <a:rPr lang="en-US" sz="1600" dirty="0"/>
              <a:t>and other is for </a:t>
            </a:r>
            <a:r>
              <a:rPr lang="en-US" sz="1600" b="1" dirty="0"/>
              <a:t>testing </a:t>
            </a:r>
            <a:r>
              <a:rPr lang="en-US" sz="1600" dirty="0"/>
              <a:t>your model.</a:t>
            </a:r>
          </a:p>
          <a:p>
            <a:r>
              <a:rPr lang="en-US" sz="1600" dirty="0"/>
              <a:t>Each CSV file has 133 columns. 132 of these columns are symptoms that a person experiences and last column is the prognosis.</a:t>
            </a:r>
          </a:p>
          <a:p>
            <a:r>
              <a:rPr lang="en-US" sz="1600" dirty="0"/>
              <a:t>These symptoms are mapped to 42 diseases you can classify these set of symptoms to.</a:t>
            </a:r>
          </a:p>
          <a:p>
            <a:r>
              <a:rPr lang="en-US" sz="1600" dirty="0"/>
              <a:t>Symptoms are present in a binary system Yes -1 or No -0</a:t>
            </a:r>
          </a:p>
          <a:p>
            <a:pPr marL="0" indent="0">
              <a:buNone/>
            </a:pPr>
            <a:endParaRPr lang="en-CA" sz="1600" dirty="0"/>
          </a:p>
        </p:txBody>
      </p:sp>
      <p:sp>
        <p:nvSpPr>
          <p:cNvPr id="4" name="Slide Number Placeholder 3">
            <a:extLst>
              <a:ext uri="{FF2B5EF4-FFF2-40B4-BE49-F238E27FC236}">
                <a16:creationId xmlns:a16="http://schemas.microsoft.com/office/drawing/2014/main" id="{1C9F03E1-90F7-0FA4-8FE7-60F7E4A5B20A}"/>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53648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A908-E48D-14A0-1254-9D22B13800A6}"/>
              </a:ext>
            </a:extLst>
          </p:cNvPr>
          <p:cNvSpPr>
            <a:spLocks noGrp="1"/>
          </p:cNvSpPr>
          <p:nvPr>
            <p:ph type="title"/>
          </p:nvPr>
        </p:nvSpPr>
        <p:spPr/>
        <p:txBody>
          <a:bodyPr/>
          <a:lstStyle/>
          <a:p>
            <a:r>
              <a:rPr lang="en-CA" dirty="0"/>
              <a:t>Business case</a:t>
            </a:r>
          </a:p>
        </p:txBody>
      </p:sp>
      <p:sp>
        <p:nvSpPr>
          <p:cNvPr id="3" name="Content Placeholder 2">
            <a:extLst>
              <a:ext uri="{FF2B5EF4-FFF2-40B4-BE49-F238E27FC236}">
                <a16:creationId xmlns:a16="http://schemas.microsoft.com/office/drawing/2014/main" id="{F6A9DDAF-BA1B-4F56-7C3A-AA428E4D0174}"/>
              </a:ext>
            </a:extLst>
          </p:cNvPr>
          <p:cNvSpPr>
            <a:spLocks noGrp="1"/>
          </p:cNvSpPr>
          <p:nvPr>
            <p:ph idx="1"/>
          </p:nvPr>
        </p:nvSpPr>
        <p:spPr/>
        <p:txBody>
          <a:bodyPr>
            <a:normAutofit/>
          </a:bodyPr>
          <a:lstStyle/>
          <a:p>
            <a:pPr marL="0" indent="0">
              <a:buNone/>
            </a:pPr>
            <a:r>
              <a:rPr lang="en-CA" sz="2400" dirty="0"/>
              <a:t> </a:t>
            </a:r>
          </a:p>
          <a:p>
            <a:r>
              <a:rPr lang="en-CA" sz="2400" dirty="0"/>
              <a:t>Evaluate if number of symptoms can be reduced from 132 to a lower number without significant alteration of an ability to predict prognosis for all 42 diseases using remaining symptoms. To reduce time needed for patient triage and to reduce a burden on a patient and a clinician through reduction of required clinical information.  </a:t>
            </a:r>
          </a:p>
        </p:txBody>
      </p:sp>
      <p:sp>
        <p:nvSpPr>
          <p:cNvPr id="4" name="Slide Number Placeholder 3">
            <a:extLst>
              <a:ext uri="{FF2B5EF4-FFF2-40B4-BE49-F238E27FC236}">
                <a16:creationId xmlns:a16="http://schemas.microsoft.com/office/drawing/2014/main" id="{79155A7D-5041-FDD1-97BB-29D3A7A3DAD8}"/>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25045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768A-E810-753A-8033-9894F84CD6B4}"/>
              </a:ext>
            </a:extLst>
          </p:cNvPr>
          <p:cNvSpPr>
            <a:spLocks noGrp="1"/>
          </p:cNvSpPr>
          <p:nvPr>
            <p:ph type="title"/>
          </p:nvPr>
        </p:nvSpPr>
        <p:spPr/>
        <p:txBody>
          <a:bodyPr/>
          <a:lstStyle/>
          <a:p>
            <a:r>
              <a:rPr lang="en-CA" dirty="0"/>
              <a:t>APPROACH</a:t>
            </a:r>
          </a:p>
        </p:txBody>
      </p:sp>
      <p:sp>
        <p:nvSpPr>
          <p:cNvPr id="3" name="Content Placeholder 2">
            <a:extLst>
              <a:ext uri="{FF2B5EF4-FFF2-40B4-BE49-F238E27FC236}">
                <a16:creationId xmlns:a16="http://schemas.microsoft.com/office/drawing/2014/main" id="{4CE7F213-6FA7-C271-30FF-06C0BF263AED}"/>
              </a:ext>
            </a:extLst>
          </p:cNvPr>
          <p:cNvSpPr>
            <a:spLocks noGrp="1"/>
          </p:cNvSpPr>
          <p:nvPr>
            <p:ph idx="1"/>
          </p:nvPr>
        </p:nvSpPr>
        <p:spPr/>
        <p:txBody>
          <a:bodyPr>
            <a:normAutofit fontScale="85000" lnSpcReduction="20000"/>
          </a:bodyPr>
          <a:lstStyle/>
          <a:p>
            <a:r>
              <a:rPr lang="en-CA" b="1" dirty="0"/>
              <a:t>Understand dataset</a:t>
            </a:r>
            <a:r>
              <a:rPr lang="en-CA" dirty="0"/>
              <a:t>. Clean up data (any missing values, mismatched columns, columns with no data </a:t>
            </a:r>
            <a:r>
              <a:rPr lang="en-CA" dirty="0" err="1"/>
              <a:t>etc</a:t>
            </a:r>
            <a:r>
              <a:rPr lang="en-CA" dirty="0"/>
              <a:t>). Standardization if needed. Ensure that test and training seta are comparable and adequate (No extra data in only one set)</a:t>
            </a:r>
          </a:p>
          <a:p>
            <a:r>
              <a:rPr lang="en-CA" b="1" dirty="0"/>
              <a:t>Identify and evaluate suitable models </a:t>
            </a:r>
            <a:r>
              <a:rPr lang="en-CA" dirty="0"/>
              <a:t>for analysis of the dataset, including: </a:t>
            </a:r>
          </a:p>
          <a:p>
            <a:pPr lvl="3"/>
            <a:r>
              <a:rPr lang="en-CA" sz="1200" dirty="0"/>
              <a:t>machine learning/</a:t>
            </a:r>
            <a:r>
              <a:rPr lang="en-US" sz="1200" dirty="0"/>
              <a:t>feedforward neural networks</a:t>
            </a:r>
            <a:r>
              <a:rPr lang="en-CA" sz="1200" dirty="0"/>
              <a:t> </a:t>
            </a:r>
          </a:p>
          <a:p>
            <a:pPr lvl="3"/>
            <a:r>
              <a:rPr lang="en-US" sz="1200" dirty="0"/>
              <a:t>logistic regression </a:t>
            </a:r>
          </a:p>
          <a:p>
            <a:pPr lvl="3"/>
            <a:r>
              <a:rPr lang="en-US" sz="1200" dirty="0"/>
              <a:t>random forest </a:t>
            </a:r>
          </a:p>
          <a:p>
            <a:pPr lvl="3"/>
            <a:r>
              <a:rPr lang="en-US" sz="1200" dirty="0"/>
              <a:t>k-nearest neighbors (KNN)</a:t>
            </a:r>
          </a:p>
          <a:p>
            <a:pPr marL="1368000" lvl="4" indent="0">
              <a:buNone/>
            </a:pPr>
            <a:r>
              <a:rPr lang="en-US" sz="1700" dirty="0"/>
              <a:t>					</a:t>
            </a:r>
          </a:p>
          <a:p>
            <a:r>
              <a:rPr lang="en-US" b="1" dirty="0"/>
              <a:t>Create pipeline </a:t>
            </a:r>
            <a:r>
              <a:rPr lang="en-US" dirty="0"/>
              <a:t>to </a:t>
            </a:r>
            <a:r>
              <a:rPr lang="en-US" b="1" dirty="0"/>
              <a:t>test various hyperparameter settings </a:t>
            </a:r>
            <a:r>
              <a:rPr lang="en-US" dirty="0"/>
              <a:t>for each model</a:t>
            </a:r>
          </a:p>
          <a:p>
            <a:r>
              <a:rPr lang="en-US" b="1" dirty="0"/>
              <a:t>Identify most and least important features </a:t>
            </a:r>
            <a:r>
              <a:rPr lang="en-US" dirty="0"/>
              <a:t>(symptoms) for each model</a:t>
            </a:r>
          </a:p>
          <a:p>
            <a:r>
              <a:rPr lang="en-US" dirty="0"/>
              <a:t>Through iterative model training and optimization, </a:t>
            </a:r>
            <a:r>
              <a:rPr lang="en-US" b="1" dirty="0"/>
              <a:t>evaluate if the number of features (symptoms) can be reduced </a:t>
            </a:r>
            <a:r>
              <a:rPr lang="en-US" dirty="0"/>
              <a:t>while preserving minimal impact on precision and recall in validation and test sets. </a:t>
            </a:r>
            <a:r>
              <a:rPr lang="en-US" b="1" dirty="0"/>
              <a:t>Assess accuracy and precision score F1 </a:t>
            </a:r>
            <a:r>
              <a:rPr lang="en-US" dirty="0"/>
              <a:t>for evaluation of the models with reduced number of features. </a:t>
            </a:r>
            <a:r>
              <a:rPr lang="en-US" b="1" dirty="0"/>
              <a:t>Visualize data. </a:t>
            </a:r>
          </a:p>
          <a:p>
            <a:endParaRPr lang="en-CA" dirty="0"/>
          </a:p>
        </p:txBody>
      </p:sp>
      <p:sp>
        <p:nvSpPr>
          <p:cNvPr id="4" name="Slide Number Placeholder 3">
            <a:extLst>
              <a:ext uri="{FF2B5EF4-FFF2-40B4-BE49-F238E27FC236}">
                <a16:creationId xmlns:a16="http://schemas.microsoft.com/office/drawing/2014/main" id="{13BB6A05-C5AE-28AE-08F0-C8C9D4F4649D}"/>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72166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4652-FD02-38C2-0338-8740587D5169}"/>
              </a:ext>
            </a:extLst>
          </p:cNvPr>
          <p:cNvSpPr>
            <a:spLocks noGrp="1"/>
          </p:cNvSpPr>
          <p:nvPr>
            <p:ph type="title"/>
          </p:nvPr>
        </p:nvSpPr>
        <p:spPr/>
        <p:txBody>
          <a:bodyPr/>
          <a:lstStyle/>
          <a:p>
            <a:r>
              <a:rPr lang="en-CA" dirty="0"/>
              <a:t>DATA PREPARATION</a:t>
            </a:r>
          </a:p>
        </p:txBody>
      </p:sp>
      <p:sp>
        <p:nvSpPr>
          <p:cNvPr id="3" name="Content Placeholder 2">
            <a:extLst>
              <a:ext uri="{FF2B5EF4-FFF2-40B4-BE49-F238E27FC236}">
                <a16:creationId xmlns:a16="http://schemas.microsoft.com/office/drawing/2014/main" id="{ACAD4509-C451-B788-2479-A525CDC2631D}"/>
              </a:ext>
            </a:extLst>
          </p:cNvPr>
          <p:cNvSpPr>
            <a:spLocks noGrp="1"/>
          </p:cNvSpPr>
          <p:nvPr>
            <p:ph idx="1"/>
          </p:nvPr>
        </p:nvSpPr>
        <p:spPr/>
        <p:txBody>
          <a:bodyPr/>
          <a:lstStyle/>
          <a:p>
            <a:r>
              <a:rPr lang="en-CA" dirty="0"/>
              <a:t>Removed extra column </a:t>
            </a:r>
            <a:r>
              <a:rPr lang="en-CA" b="0" i="0" dirty="0">
                <a:solidFill>
                  <a:srgbClr val="CCCCCC"/>
                </a:solidFill>
                <a:effectLst/>
                <a:latin typeface="Consolas" panose="020B0609020204030204" pitchFamily="49" charset="0"/>
              </a:rPr>
              <a:t>'Unnamed: 133'</a:t>
            </a:r>
            <a:r>
              <a:rPr lang="en-CA" dirty="0"/>
              <a:t> present only in the training set</a:t>
            </a:r>
          </a:p>
          <a:p>
            <a:r>
              <a:rPr lang="en-CA" dirty="0"/>
              <a:t>Removed column </a:t>
            </a:r>
            <a:r>
              <a:rPr lang="en-CA" b="0" i="0" dirty="0">
                <a:solidFill>
                  <a:srgbClr val="CCCCCC"/>
                </a:solidFill>
                <a:effectLst/>
                <a:latin typeface="Consolas" panose="020B0609020204030204" pitchFamily="49" charset="0"/>
              </a:rPr>
              <a:t>'</a:t>
            </a:r>
            <a:r>
              <a:rPr lang="en-CA" b="0" i="0" dirty="0" err="1">
                <a:solidFill>
                  <a:srgbClr val="CCCCCC"/>
                </a:solidFill>
                <a:effectLst/>
                <a:latin typeface="Consolas" panose="020B0609020204030204" pitchFamily="49" charset="0"/>
              </a:rPr>
              <a:t>fluid_overload</a:t>
            </a:r>
            <a:r>
              <a:rPr lang="en-CA" b="0" i="0" dirty="0">
                <a:solidFill>
                  <a:srgbClr val="CCCCCC"/>
                </a:solidFill>
                <a:effectLst/>
                <a:latin typeface="Consolas" panose="020B0609020204030204" pitchFamily="49" charset="0"/>
              </a:rPr>
              <a:t>’ </a:t>
            </a:r>
            <a:r>
              <a:rPr lang="en-CA" dirty="0"/>
              <a:t>with all symptoms equal to 0 in all subjects in both training and test sets</a:t>
            </a:r>
          </a:p>
          <a:p>
            <a:r>
              <a:rPr lang="en-CA" dirty="0"/>
              <a:t>No missing data was observed</a:t>
            </a:r>
          </a:p>
          <a:p>
            <a:r>
              <a:rPr lang="en-CA" dirty="0">
                <a:effectLst/>
                <a:ea typeface="Calibri" panose="020F0502020204030204" pitchFamily="34" charset="0"/>
                <a:cs typeface="Times New Roman" panose="02020603050405020304" pitchFamily="18" charset="0"/>
              </a:rPr>
              <a:t>Despite having 132 symptoms, many diseases shared common symptoms, indicating potential redundancy. For example, the common cold had an average of 16.6 symptoms, while some diseases, like Hepatitis D and E, shared up to 9 symptoms.</a:t>
            </a:r>
            <a:endParaRPr lang="en-CA" dirty="0"/>
          </a:p>
          <a:p>
            <a:r>
              <a:rPr lang="en-CA" dirty="0"/>
              <a:t>Set was split into training and validation using sample stratification approach to ensure representation</a:t>
            </a:r>
          </a:p>
        </p:txBody>
      </p:sp>
      <p:sp>
        <p:nvSpPr>
          <p:cNvPr id="4" name="Slide Number Placeholder 3">
            <a:extLst>
              <a:ext uri="{FF2B5EF4-FFF2-40B4-BE49-F238E27FC236}">
                <a16:creationId xmlns:a16="http://schemas.microsoft.com/office/drawing/2014/main" id="{6E04A99E-1E36-3353-D2CE-BBA41F32EAA7}"/>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93108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9B5F-E7BE-0F89-76DB-F7D5C3DF2E24}"/>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527A29D5-4D00-AA1A-45F2-6AA077186680}"/>
              </a:ext>
            </a:extLst>
          </p:cNvPr>
          <p:cNvSpPr>
            <a:spLocks noGrp="1"/>
          </p:cNvSpPr>
          <p:nvPr>
            <p:ph idx="1"/>
          </p:nvPr>
        </p:nvSpPr>
        <p:spPr/>
        <p:txBody>
          <a:bodyPr>
            <a:noAutofit/>
          </a:bodyPr>
          <a:lstStyle/>
          <a:p>
            <a:pPr lvl="1">
              <a:buFont typeface="+mj-lt"/>
              <a:buAutoNum type="arabicPeriod"/>
            </a:pPr>
            <a:r>
              <a:rPr lang="en-US" sz="1700" b="1" dirty="0"/>
              <a:t>Baseline Models</a:t>
            </a:r>
            <a:r>
              <a:rPr lang="en-US" sz="1700" dirty="0"/>
              <a:t>: Logistic Regression and Feedforward Neural Network models were trained using all 132 symptoms, yielding near-perfect predictions due to low variability in the dataset. Model performance and parameters were visualized (accuracy, loss)</a:t>
            </a:r>
          </a:p>
          <a:p>
            <a:pPr lvl="1">
              <a:buFont typeface="+mj-lt"/>
              <a:buAutoNum type="arabicPeriod"/>
            </a:pPr>
            <a:r>
              <a:rPr lang="en-US" sz="1700" b="1" dirty="0"/>
              <a:t>Symptom Minimization</a:t>
            </a:r>
            <a:r>
              <a:rPr lang="en-US" sz="1700" dirty="0"/>
              <a:t>: Recursive Feature Elimination (RFE) was used to iteratively reduce the symptom set to sizes of 80, 90, 100, and 120. Models (Logistic Regression, Random Forest K-Nearest </a:t>
            </a:r>
            <a:r>
              <a:rPr lang="en-US" sz="1700" dirty="0" err="1"/>
              <a:t>Neighbours</a:t>
            </a:r>
            <a:r>
              <a:rPr lang="en-US" sz="1700" dirty="0"/>
              <a:t> (KNN), and a Feedforward Neural Network) were retrained and evaluated on these reduced sets to assess the impact on performance.</a:t>
            </a:r>
          </a:p>
          <a:p>
            <a:pPr lvl="1">
              <a:buFont typeface="+mj-lt"/>
              <a:buAutoNum type="arabicPeriod"/>
            </a:pPr>
            <a:r>
              <a:rPr lang="en-US" sz="1700" b="1" dirty="0"/>
              <a:t>Metrics</a:t>
            </a:r>
            <a:r>
              <a:rPr lang="en-US" sz="1700" dirty="0"/>
              <a:t>: For model evaluation and selection, we prioritized accuracy and the F1 score. Accuracy provides a general measure of overall model performance, while the F1 score balances precision and recall, making it particularly useful when false positives and false negatives have differing levels of importance. By using both metrics, we aim to identify models that maintain high accuracy while minimizing the impact of misclassifications, ensuring robustness across the diverse conditions represented in the dataset.</a:t>
            </a:r>
          </a:p>
          <a:p>
            <a:pPr lvl="1">
              <a:buFont typeface="+mj-lt"/>
              <a:buAutoNum type="arabicPeriod"/>
            </a:pPr>
            <a:r>
              <a:rPr lang="en-US" sz="1700" b="1" dirty="0"/>
              <a:t>Cross-Validation</a:t>
            </a:r>
            <a:r>
              <a:rPr lang="en-US" sz="1700" dirty="0"/>
              <a:t>: To ensure robustness, 5-fold cross-validation was conducted during training.</a:t>
            </a:r>
          </a:p>
        </p:txBody>
      </p:sp>
      <p:sp>
        <p:nvSpPr>
          <p:cNvPr id="18" name="Slide Number Placeholder 17">
            <a:extLst>
              <a:ext uri="{FF2B5EF4-FFF2-40B4-BE49-F238E27FC236}">
                <a16:creationId xmlns:a16="http://schemas.microsoft.com/office/drawing/2014/main" id="{9BDD333F-D128-38C7-1AAF-2F6FF11FC35A}"/>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22579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FFFD-8295-A751-7D24-7AAD0A81F4AF}"/>
              </a:ext>
            </a:extLst>
          </p:cNvPr>
          <p:cNvSpPr>
            <a:spLocks noGrp="1"/>
          </p:cNvSpPr>
          <p:nvPr>
            <p:ph type="title"/>
          </p:nvPr>
        </p:nvSpPr>
        <p:spPr/>
        <p:txBody>
          <a:bodyPr/>
          <a:lstStyle/>
          <a:p>
            <a:r>
              <a:rPr lang="en-CA" dirty="0"/>
              <a:t>MODEL PARAMETERS</a:t>
            </a:r>
          </a:p>
        </p:txBody>
      </p:sp>
      <p:graphicFrame>
        <p:nvGraphicFramePr>
          <p:cNvPr id="4" name="Content Placeholder 3">
            <a:extLst>
              <a:ext uri="{FF2B5EF4-FFF2-40B4-BE49-F238E27FC236}">
                <a16:creationId xmlns:a16="http://schemas.microsoft.com/office/drawing/2014/main" id="{5A194E97-DB93-4FE9-1D3D-094DDD49A18E}"/>
              </a:ext>
            </a:extLst>
          </p:cNvPr>
          <p:cNvGraphicFramePr>
            <a:graphicFrameLocks noGrp="1"/>
          </p:cNvGraphicFramePr>
          <p:nvPr>
            <p:ph idx="1"/>
            <p:extLst>
              <p:ext uri="{D42A27DB-BD31-4B8C-83A1-F6EECF244321}">
                <p14:modId xmlns:p14="http://schemas.microsoft.com/office/powerpoint/2010/main" val="483413279"/>
              </p:ext>
            </p:extLst>
          </p:nvPr>
        </p:nvGraphicFramePr>
        <p:xfrm>
          <a:off x="581025" y="1940117"/>
          <a:ext cx="11029950" cy="347472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62181483"/>
                    </a:ext>
                  </a:extLst>
                </a:gridCol>
                <a:gridCol w="5514975">
                  <a:extLst>
                    <a:ext uri="{9D8B030D-6E8A-4147-A177-3AD203B41FA5}">
                      <a16:colId xmlns:a16="http://schemas.microsoft.com/office/drawing/2014/main" val="1035619871"/>
                    </a:ext>
                  </a:extLst>
                </a:gridCol>
              </a:tblGrid>
              <a:tr h="370840">
                <a:tc>
                  <a:txBody>
                    <a:bodyPr/>
                    <a:lstStyle/>
                    <a:p>
                      <a:r>
                        <a:rPr lang="en-CA" b="1" dirty="0"/>
                        <a:t>Logistic Regression</a:t>
                      </a:r>
                    </a:p>
                    <a:p>
                      <a:endParaRPr lang="en-CA" b="1" dirty="0"/>
                    </a:p>
                    <a:p>
                      <a:r>
                        <a:rPr lang="en-CA" i="1" dirty="0"/>
                        <a:t>solver=</a:t>
                      </a:r>
                      <a:r>
                        <a:rPr lang="en-CA" i="1" dirty="0" err="1"/>
                        <a:t>lbfgs</a:t>
                      </a:r>
                      <a:r>
                        <a:rPr lang="en-CA" dirty="0"/>
                        <a:t>    </a:t>
                      </a:r>
                      <a:r>
                        <a:rPr lang="en-CA" i="1" dirty="0"/>
                        <a:t>C=0.1</a:t>
                      </a:r>
                      <a:endParaRPr lang="en-CA" b="1" dirty="0"/>
                    </a:p>
                    <a:p>
                      <a:endParaRPr lang="en-CA" b="1" dirty="0"/>
                    </a:p>
                    <a:p>
                      <a:endParaRPr lang="en-CA" b="1" dirty="0"/>
                    </a:p>
                    <a:p>
                      <a:endParaRPr lang="en-CA" dirty="0"/>
                    </a:p>
                  </a:txBody>
                  <a:tcPr/>
                </a:tc>
                <a:tc>
                  <a:txBody>
                    <a:bodyPr/>
                    <a:lstStyle/>
                    <a:p>
                      <a:r>
                        <a:rPr lang="en-CA" b="1" dirty="0"/>
                        <a:t>Random Forest</a:t>
                      </a:r>
                    </a:p>
                    <a:p>
                      <a:endParaRPr lang="en-CA" b="1" dirty="0"/>
                    </a:p>
                    <a:p>
                      <a:r>
                        <a:rPr lang="en-US" i="1" dirty="0" err="1"/>
                        <a:t>n_estimators</a:t>
                      </a:r>
                      <a:r>
                        <a:rPr lang="en-US" i="1" dirty="0"/>
                        <a:t>=200</a:t>
                      </a:r>
                      <a:r>
                        <a:rPr lang="en-US" dirty="0"/>
                        <a:t> , _</a:t>
                      </a:r>
                      <a:r>
                        <a:rPr lang="en-US" dirty="0" err="1"/>
                        <a:t>max_depth</a:t>
                      </a:r>
                      <a:r>
                        <a:rPr lang="en-US" dirty="0"/>
                        <a:t>=150</a:t>
                      </a:r>
                      <a:endParaRPr lang="en-CA" dirty="0"/>
                    </a:p>
                  </a:txBody>
                  <a:tcPr/>
                </a:tc>
                <a:extLst>
                  <a:ext uri="{0D108BD9-81ED-4DB2-BD59-A6C34878D82A}">
                    <a16:rowId xmlns:a16="http://schemas.microsoft.com/office/drawing/2014/main" val="4183437819"/>
                  </a:ext>
                </a:extLst>
              </a:tr>
              <a:tr h="370840">
                <a:tc>
                  <a:txBody>
                    <a:bodyPr/>
                    <a:lstStyle/>
                    <a:p>
                      <a:r>
                        <a:rPr lang="en-CA" b="1" dirty="0"/>
                        <a:t>K-Nearest Neighbors (KNN)</a:t>
                      </a:r>
                    </a:p>
                    <a:p>
                      <a:endParaRPr lang="en-CA" b="1" dirty="0"/>
                    </a:p>
                    <a:p>
                      <a:r>
                        <a:rPr lang="en-US" i="1" dirty="0"/>
                        <a:t>k=7</a:t>
                      </a:r>
                      <a:r>
                        <a:rPr lang="en-US" dirty="0"/>
                        <a:t> ,  </a:t>
                      </a:r>
                      <a:r>
                        <a:rPr lang="en-US" i="1" dirty="0"/>
                        <a:t>weights=distance</a:t>
                      </a:r>
                    </a:p>
                    <a:p>
                      <a:endParaRPr lang="en-US" b="1" i="1" dirty="0"/>
                    </a:p>
                    <a:p>
                      <a:endParaRPr lang="en-CA" b="1" dirty="0"/>
                    </a:p>
                    <a:p>
                      <a:endParaRPr lang="en-CA" dirty="0"/>
                    </a:p>
                  </a:txBody>
                  <a:tcPr/>
                </a:tc>
                <a:tc>
                  <a:txBody>
                    <a:bodyPr/>
                    <a:lstStyle/>
                    <a:p>
                      <a:r>
                        <a:rPr lang="en-CA" b="1" dirty="0"/>
                        <a:t>Feedforward Neural Network</a:t>
                      </a:r>
                    </a:p>
                    <a:p>
                      <a:endParaRPr lang="en-CA" b="1" dirty="0"/>
                    </a:p>
                    <a:p>
                      <a:r>
                        <a:rPr lang="en-US" i="1" dirty="0"/>
                        <a:t>2 hidden layers of 64 and 32 nodes, </a:t>
                      </a:r>
                    </a:p>
                    <a:p>
                      <a:r>
                        <a:rPr lang="en-US" i="1" dirty="0"/>
                        <a:t>dropout=0.3</a:t>
                      </a:r>
                      <a:r>
                        <a:rPr lang="en-US" dirty="0"/>
                        <a:t>,  </a:t>
                      </a:r>
                      <a:r>
                        <a:rPr lang="en-US" i="1" dirty="0"/>
                        <a:t>Adam optimizer</a:t>
                      </a:r>
                      <a:r>
                        <a:rPr lang="en-US" dirty="0"/>
                        <a:t> </a:t>
                      </a:r>
                      <a:endParaRPr lang="en-CA" dirty="0"/>
                    </a:p>
                  </a:txBody>
                  <a:tcPr/>
                </a:tc>
                <a:extLst>
                  <a:ext uri="{0D108BD9-81ED-4DB2-BD59-A6C34878D82A}">
                    <a16:rowId xmlns:a16="http://schemas.microsoft.com/office/drawing/2014/main" val="2374785209"/>
                  </a:ext>
                </a:extLst>
              </a:tr>
            </a:tbl>
          </a:graphicData>
        </a:graphic>
      </p:graphicFrame>
      <p:sp>
        <p:nvSpPr>
          <p:cNvPr id="6" name="TextBox 5">
            <a:extLst>
              <a:ext uri="{FF2B5EF4-FFF2-40B4-BE49-F238E27FC236}">
                <a16:creationId xmlns:a16="http://schemas.microsoft.com/office/drawing/2014/main" id="{7AD25FE1-1A0A-FA64-0F91-62D4FE6453AA}"/>
              </a:ext>
            </a:extLst>
          </p:cNvPr>
          <p:cNvSpPr txBox="1"/>
          <p:nvPr/>
        </p:nvSpPr>
        <p:spPr>
          <a:xfrm>
            <a:off x="580858" y="5772236"/>
            <a:ext cx="11029950" cy="646331"/>
          </a:xfrm>
          <a:prstGeom prst="rect">
            <a:avLst/>
          </a:prstGeom>
          <a:noFill/>
        </p:spPr>
        <p:txBody>
          <a:bodyPr wrap="square">
            <a:spAutoFit/>
          </a:bodyPr>
          <a:lstStyle/>
          <a:p>
            <a:r>
              <a:rPr lang="en-CA" b="1" dirty="0"/>
              <a:t>Tools and Libraries</a:t>
            </a:r>
          </a:p>
          <a:p>
            <a:r>
              <a:rPr lang="en-CA" dirty="0"/>
              <a:t>Python: </a:t>
            </a:r>
            <a:r>
              <a:rPr lang="en-CA" dirty="0" err="1"/>
              <a:t>numpy</a:t>
            </a:r>
            <a:r>
              <a:rPr lang="en-CA" dirty="0"/>
              <a:t>, pandas, scikit-learn, </a:t>
            </a:r>
            <a:r>
              <a:rPr lang="en-CA" dirty="0" err="1"/>
              <a:t>keras</a:t>
            </a:r>
            <a:r>
              <a:rPr lang="en-CA" dirty="0"/>
              <a:t>.   Collaboration: Git/GitHub for version control</a:t>
            </a:r>
          </a:p>
        </p:txBody>
      </p:sp>
      <p:sp>
        <p:nvSpPr>
          <p:cNvPr id="7" name="Slide Number Placeholder 6">
            <a:extLst>
              <a:ext uri="{FF2B5EF4-FFF2-40B4-BE49-F238E27FC236}">
                <a16:creationId xmlns:a16="http://schemas.microsoft.com/office/drawing/2014/main" id="{5D292495-C4AB-9144-8B9F-393F3541B929}"/>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62716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0EA5-744A-D577-43E7-59F32B85AA7F}"/>
              </a:ext>
            </a:extLst>
          </p:cNvPr>
          <p:cNvSpPr>
            <a:spLocks noGrp="1"/>
          </p:cNvSpPr>
          <p:nvPr>
            <p:ph type="title"/>
          </p:nvPr>
        </p:nvSpPr>
        <p:spPr/>
        <p:txBody>
          <a:bodyPr/>
          <a:lstStyle/>
          <a:p>
            <a:r>
              <a:rPr lang="en-US" dirty="0"/>
              <a:t>DATA organization and output</a:t>
            </a:r>
            <a:endParaRPr lang="en-CA" dirty="0"/>
          </a:p>
        </p:txBody>
      </p:sp>
      <p:pic>
        <p:nvPicPr>
          <p:cNvPr id="5" name="Picture 4">
            <a:extLst>
              <a:ext uri="{FF2B5EF4-FFF2-40B4-BE49-F238E27FC236}">
                <a16:creationId xmlns:a16="http://schemas.microsoft.com/office/drawing/2014/main" id="{71EA509A-9E36-8C22-D744-13D8991B4E53}"/>
              </a:ext>
            </a:extLst>
          </p:cNvPr>
          <p:cNvPicPr>
            <a:picLocks noChangeAspect="1"/>
          </p:cNvPicPr>
          <p:nvPr/>
        </p:nvPicPr>
        <p:blipFill>
          <a:blip r:embed="rId2"/>
          <a:stretch>
            <a:fillRect/>
          </a:stretch>
        </p:blipFill>
        <p:spPr>
          <a:xfrm>
            <a:off x="422540" y="1923288"/>
            <a:ext cx="2880610" cy="4359018"/>
          </a:xfrm>
          <a:prstGeom prst="rect">
            <a:avLst/>
          </a:prstGeom>
        </p:spPr>
      </p:pic>
      <p:pic>
        <p:nvPicPr>
          <p:cNvPr id="9" name="Picture 8">
            <a:extLst>
              <a:ext uri="{FF2B5EF4-FFF2-40B4-BE49-F238E27FC236}">
                <a16:creationId xmlns:a16="http://schemas.microsoft.com/office/drawing/2014/main" id="{17793E9D-E1D2-B7BF-CF7B-44750AB0CA57}"/>
              </a:ext>
            </a:extLst>
          </p:cNvPr>
          <p:cNvPicPr>
            <a:picLocks noChangeAspect="1"/>
          </p:cNvPicPr>
          <p:nvPr/>
        </p:nvPicPr>
        <p:blipFill>
          <a:blip r:embed="rId3"/>
          <a:stretch>
            <a:fillRect/>
          </a:stretch>
        </p:blipFill>
        <p:spPr>
          <a:xfrm>
            <a:off x="3409830" y="2061539"/>
            <a:ext cx="6927355" cy="4007889"/>
          </a:xfrm>
          <a:prstGeom prst="rect">
            <a:avLst/>
          </a:prstGeom>
        </p:spPr>
      </p:pic>
      <p:pic>
        <p:nvPicPr>
          <p:cNvPr id="11" name="Picture 10">
            <a:extLst>
              <a:ext uri="{FF2B5EF4-FFF2-40B4-BE49-F238E27FC236}">
                <a16:creationId xmlns:a16="http://schemas.microsoft.com/office/drawing/2014/main" id="{BA11ADA0-6879-8650-8383-8A066D8F076B}"/>
              </a:ext>
            </a:extLst>
          </p:cNvPr>
          <p:cNvPicPr>
            <a:picLocks noChangeAspect="1"/>
          </p:cNvPicPr>
          <p:nvPr/>
        </p:nvPicPr>
        <p:blipFill>
          <a:blip r:embed="rId4"/>
          <a:stretch>
            <a:fillRect/>
          </a:stretch>
        </p:blipFill>
        <p:spPr>
          <a:xfrm>
            <a:off x="7730046" y="1216575"/>
            <a:ext cx="1675903" cy="1689927"/>
          </a:xfrm>
          <a:prstGeom prst="rect">
            <a:avLst/>
          </a:prstGeom>
        </p:spPr>
      </p:pic>
      <p:pic>
        <p:nvPicPr>
          <p:cNvPr id="13" name="Picture 12">
            <a:extLst>
              <a:ext uri="{FF2B5EF4-FFF2-40B4-BE49-F238E27FC236}">
                <a16:creationId xmlns:a16="http://schemas.microsoft.com/office/drawing/2014/main" id="{869B5987-0B8A-811D-935C-0635D818E6FC}"/>
              </a:ext>
            </a:extLst>
          </p:cNvPr>
          <p:cNvPicPr>
            <a:picLocks noChangeAspect="1"/>
          </p:cNvPicPr>
          <p:nvPr/>
        </p:nvPicPr>
        <p:blipFill>
          <a:blip r:embed="rId5"/>
          <a:stretch>
            <a:fillRect/>
          </a:stretch>
        </p:blipFill>
        <p:spPr>
          <a:xfrm>
            <a:off x="9225873" y="2392083"/>
            <a:ext cx="2445035" cy="400434"/>
          </a:xfrm>
          <a:prstGeom prst="rect">
            <a:avLst/>
          </a:prstGeom>
        </p:spPr>
      </p:pic>
      <p:pic>
        <p:nvPicPr>
          <p:cNvPr id="15" name="Picture 14">
            <a:extLst>
              <a:ext uri="{FF2B5EF4-FFF2-40B4-BE49-F238E27FC236}">
                <a16:creationId xmlns:a16="http://schemas.microsoft.com/office/drawing/2014/main" id="{961B1640-E58C-4340-5DE5-A415603FBFE5}"/>
              </a:ext>
            </a:extLst>
          </p:cNvPr>
          <p:cNvPicPr>
            <a:picLocks noChangeAspect="1"/>
          </p:cNvPicPr>
          <p:nvPr/>
        </p:nvPicPr>
        <p:blipFill>
          <a:blip r:embed="rId6"/>
          <a:stretch>
            <a:fillRect/>
          </a:stretch>
        </p:blipFill>
        <p:spPr>
          <a:xfrm>
            <a:off x="8740047" y="5036473"/>
            <a:ext cx="3029413" cy="1534162"/>
          </a:xfrm>
          <a:prstGeom prst="rect">
            <a:avLst/>
          </a:prstGeom>
        </p:spPr>
      </p:pic>
      <p:sp>
        <p:nvSpPr>
          <p:cNvPr id="16" name="Slide Number Placeholder 15">
            <a:extLst>
              <a:ext uri="{FF2B5EF4-FFF2-40B4-BE49-F238E27FC236}">
                <a16:creationId xmlns:a16="http://schemas.microsoft.com/office/drawing/2014/main" id="{DF650D3C-2EFD-CC1C-2827-B1EA5D089AF3}"/>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115277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{698C811E-8C8E-4B21-A164-740CFA7568D7}tf33552983_win32</Template>
  <TotalTime>123</TotalTime>
  <Words>1076</Words>
  <Application>Microsoft Office PowerPoint</Application>
  <PresentationFormat>Widescreen</PresentationFormat>
  <Paragraphs>101</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Franklin Gothic Book</vt:lpstr>
      <vt:lpstr>Franklin Gothic Demi</vt:lpstr>
      <vt:lpstr>Wingdings 2</vt:lpstr>
      <vt:lpstr>DividendVTI</vt:lpstr>
      <vt:lpstr>Team project  Data Science and Machine Learning software foundations</vt:lpstr>
      <vt:lpstr>GoaL of the TEAM assignment:                 TEAM ROASTER:</vt:lpstr>
      <vt:lpstr>DATASET</vt:lpstr>
      <vt:lpstr>Business case</vt:lpstr>
      <vt:lpstr>APPROACH</vt:lpstr>
      <vt:lpstr>DATA PREPARATION</vt:lpstr>
      <vt:lpstr>METHODOLOGY</vt:lpstr>
      <vt:lpstr>MODEL PARAMETERS</vt:lpstr>
      <vt:lpstr>DATA organization and output</vt:lpstr>
      <vt:lpstr>Output example</vt:lpstr>
      <vt:lpstr>FUTURE DIRECTIONS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Mariya Kolesnikova</dc:creator>
  <cp:lastModifiedBy>Mariya Kolesnikova</cp:lastModifiedBy>
  <cp:revision>1</cp:revision>
  <dcterms:created xsi:type="dcterms:W3CDTF">2024-12-07T02:57:49Z</dcterms:created>
  <dcterms:modified xsi:type="dcterms:W3CDTF">2024-12-07T05:01:31Z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