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8288000" cy="10287000"/>
  <p:notesSz cx="6858000" cy="9144000"/>
  <p:embeddedFontLst>
    <p:embeddedFont>
      <p:font typeface="Proxima Nova Bold"/>
      <p:regular r:id="rId16"/>
    </p:embeddedFont>
    <p:embeddedFont>
      <p:font typeface="Times New Roman Condensed"/>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0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15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Data%20Analysis%20Projects\Data%20Analysis_Saikat%20Vai_16-17\Graph%20Analysis%20Final.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Final.xlsx]Pivot1!PivotTable35</c:name>
    <c:fmtId val="30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Yearly Income of Fishermen</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Pivot1!$H$103</c:f>
              <c:strCache>
                <c:ptCount val="1"/>
                <c:pt idx="0">
                  <c:v>Total</c:v>
                </c:pt>
              </c:strCache>
            </c:strRef>
          </c:tx>
          <c:spPr>
            <a:solidFill>
              <a:schemeClr val="accent1">
                <a:lumMod val="75000"/>
              </a:schemeClr>
            </a:solidFill>
            <a:ln>
              <a:noFill/>
            </a:ln>
            <a:effectLst/>
          </c:spPr>
          <c:invertIfNegative val="0"/>
          <c:cat>
            <c:strRef>
              <c:f>Pivot1!$G$104:$G$108</c:f>
              <c:strCache>
                <c:ptCount val="4"/>
                <c:pt idx="0">
                  <c:v>168000-217999</c:v>
                </c:pt>
                <c:pt idx="1">
                  <c:v>218000-267999</c:v>
                </c:pt>
                <c:pt idx="2">
                  <c:v>268000-317999</c:v>
                </c:pt>
                <c:pt idx="3">
                  <c:v>318000-367999</c:v>
                </c:pt>
              </c:strCache>
            </c:strRef>
          </c:cat>
          <c:val>
            <c:numRef>
              <c:f>Pivot1!$H$104:$H$108</c:f>
              <c:numCache>
                <c:formatCode>0%</c:formatCode>
                <c:ptCount val="4"/>
                <c:pt idx="0">
                  <c:v>0.72972972972972971</c:v>
                </c:pt>
                <c:pt idx="1">
                  <c:v>0.16216216216216217</c:v>
                </c:pt>
                <c:pt idx="2">
                  <c:v>2.7027027027027029E-2</c:v>
                </c:pt>
                <c:pt idx="3">
                  <c:v>8.1081081081081086E-2</c:v>
                </c:pt>
              </c:numCache>
            </c:numRef>
          </c:val>
          <c:extLst>
            <c:ext xmlns:c16="http://schemas.microsoft.com/office/drawing/2014/chart" uri="{C3380CC4-5D6E-409C-BE32-E72D297353CC}">
              <c16:uniqueId val="{00000000-6AFC-421B-ABFE-2DB900DA9249}"/>
            </c:ext>
          </c:extLst>
        </c:ser>
        <c:dLbls>
          <c:showLegendKey val="0"/>
          <c:showVal val="0"/>
          <c:showCatName val="0"/>
          <c:showSerName val="0"/>
          <c:showPercent val="0"/>
          <c:showBubbleSize val="0"/>
        </c:dLbls>
        <c:gapWidth val="219"/>
        <c:overlap val="-27"/>
        <c:axId val="596413824"/>
        <c:axId val="596404224"/>
      </c:barChart>
      <c:catAx>
        <c:axId val="59641382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Amount(BDT)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404224"/>
        <c:crosses val="autoZero"/>
        <c:auto val="1"/>
        <c:lblAlgn val="ctr"/>
        <c:lblOffset val="100"/>
        <c:noMultiLvlLbl val="0"/>
      </c:catAx>
      <c:valAx>
        <c:axId val="596404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 of Fishermen</a:t>
                </a:r>
              </a:p>
            </c:rich>
          </c:tx>
          <c:layout>
            <c:manualLayout>
              <c:xMode val="edge"/>
              <c:yMode val="edge"/>
              <c:x val="1.6666666666666666E-2"/>
              <c:y val="0.36184419655876349"/>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413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Final.xlsx]Pivot2!PivotTable28</c:name>
    <c:fmtId val="92"/>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Housing Condition of Dry Fishers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Pivot2!$B$62</c:f>
              <c:strCache>
                <c:ptCount val="1"/>
                <c:pt idx="0">
                  <c:v>Total</c:v>
                </c:pt>
              </c:strCache>
            </c:strRef>
          </c:tx>
          <c:spPr>
            <a:solidFill>
              <a:schemeClr val="accent1">
                <a:lumMod val="75000"/>
              </a:schemeClr>
            </a:solidFill>
            <a:ln>
              <a:noFill/>
            </a:ln>
            <a:effectLst/>
          </c:spPr>
          <c:invertIfNegative val="0"/>
          <c:cat>
            <c:strRef>
              <c:f>Pivot2!$A$63:$A$67</c:f>
              <c:strCache>
                <c:ptCount val="4"/>
                <c:pt idx="0">
                  <c:v>building </c:v>
                </c:pt>
                <c:pt idx="1">
                  <c:v>semi paka tinshed</c:v>
                </c:pt>
                <c:pt idx="2">
                  <c:v>tinshed</c:v>
                </c:pt>
                <c:pt idx="3">
                  <c:v>well fernished building</c:v>
                </c:pt>
              </c:strCache>
            </c:strRef>
          </c:cat>
          <c:val>
            <c:numRef>
              <c:f>Pivot2!$B$63:$B$67</c:f>
              <c:numCache>
                <c:formatCode>0%</c:formatCode>
                <c:ptCount val="4"/>
                <c:pt idx="0">
                  <c:v>0.15</c:v>
                </c:pt>
                <c:pt idx="1">
                  <c:v>0.1</c:v>
                </c:pt>
                <c:pt idx="2">
                  <c:v>0.7</c:v>
                </c:pt>
                <c:pt idx="3">
                  <c:v>0.05</c:v>
                </c:pt>
              </c:numCache>
            </c:numRef>
          </c:val>
          <c:extLst>
            <c:ext xmlns:c16="http://schemas.microsoft.com/office/drawing/2014/chart" uri="{C3380CC4-5D6E-409C-BE32-E72D297353CC}">
              <c16:uniqueId val="{00000000-06B5-4409-9A8C-E18C274CD721}"/>
            </c:ext>
          </c:extLst>
        </c:ser>
        <c:dLbls>
          <c:showLegendKey val="0"/>
          <c:showVal val="0"/>
          <c:showCatName val="0"/>
          <c:showSerName val="0"/>
          <c:showPercent val="0"/>
          <c:showBubbleSize val="0"/>
        </c:dLbls>
        <c:gapWidth val="150"/>
        <c:overlap val="100"/>
        <c:axId val="2032847968"/>
        <c:axId val="2032845568"/>
      </c:barChart>
      <c:catAx>
        <c:axId val="2032847968"/>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Type of House</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2845568"/>
        <c:crosses val="autoZero"/>
        <c:auto val="1"/>
        <c:lblAlgn val="ctr"/>
        <c:lblOffset val="100"/>
        <c:noMultiLvlLbl val="0"/>
      </c:catAx>
      <c:valAx>
        <c:axId val="2032845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 of Dry Fishers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2847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Final.xlsx]Pivot2!PivotTable20</c:name>
    <c:fmtId val="3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Education among Dry Fishers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Pivot2!$B$20</c:f>
              <c:strCache>
                <c:ptCount val="1"/>
                <c:pt idx="0">
                  <c:v>Total</c:v>
                </c:pt>
              </c:strCache>
            </c:strRef>
          </c:tx>
          <c:spPr>
            <a:solidFill>
              <a:schemeClr val="accent1">
                <a:lumMod val="75000"/>
              </a:schemeClr>
            </a:solidFill>
            <a:ln>
              <a:noFill/>
            </a:ln>
            <a:effectLst/>
          </c:spPr>
          <c:invertIfNegative val="0"/>
          <c:cat>
            <c:strRef>
              <c:f>Pivot2!$A$21:$A$27</c:f>
              <c:strCache>
                <c:ptCount val="6"/>
                <c:pt idx="0">
                  <c:v>Uneducated</c:v>
                </c:pt>
                <c:pt idx="1">
                  <c:v>Primary</c:v>
                </c:pt>
                <c:pt idx="2">
                  <c:v>JSC</c:v>
                </c:pt>
                <c:pt idx="3">
                  <c:v>SSC</c:v>
                </c:pt>
                <c:pt idx="4">
                  <c:v>HSC</c:v>
                </c:pt>
                <c:pt idx="5">
                  <c:v>Degree</c:v>
                </c:pt>
              </c:strCache>
            </c:strRef>
          </c:cat>
          <c:val>
            <c:numRef>
              <c:f>Pivot2!$B$21:$B$27</c:f>
              <c:numCache>
                <c:formatCode>0%</c:formatCode>
                <c:ptCount val="6"/>
                <c:pt idx="0">
                  <c:v>0.1</c:v>
                </c:pt>
                <c:pt idx="1">
                  <c:v>0.25</c:v>
                </c:pt>
                <c:pt idx="2">
                  <c:v>0.2</c:v>
                </c:pt>
                <c:pt idx="3">
                  <c:v>0.25</c:v>
                </c:pt>
                <c:pt idx="4">
                  <c:v>0.1</c:v>
                </c:pt>
                <c:pt idx="5">
                  <c:v>0.1</c:v>
                </c:pt>
              </c:numCache>
            </c:numRef>
          </c:val>
          <c:extLst>
            <c:ext xmlns:c16="http://schemas.microsoft.com/office/drawing/2014/chart" uri="{C3380CC4-5D6E-409C-BE32-E72D297353CC}">
              <c16:uniqueId val="{00000000-650B-44DC-885F-C2AE64E8ED49}"/>
            </c:ext>
          </c:extLst>
        </c:ser>
        <c:dLbls>
          <c:showLegendKey val="0"/>
          <c:showVal val="0"/>
          <c:showCatName val="0"/>
          <c:showSerName val="0"/>
          <c:showPercent val="0"/>
          <c:showBubbleSize val="0"/>
        </c:dLbls>
        <c:gapWidth val="150"/>
        <c:overlap val="100"/>
        <c:axId val="1890638784"/>
        <c:axId val="1890639264"/>
      </c:barChart>
      <c:catAx>
        <c:axId val="189063878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Education</a:t>
                </a:r>
                <a:r>
                  <a:rPr lang="en-US" b="1" baseline="0"/>
                  <a:t> Level</a:t>
                </a:r>
                <a:endParaRPr lang="en-US" b="1"/>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0639264"/>
        <c:crosses val="autoZero"/>
        <c:auto val="1"/>
        <c:lblAlgn val="ctr"/>
        <c:lblOffset val="100"/>
        <c:noMultiLvlLbl val="0"/>
      </c:catAx>
      <c:valAx>
        <c:axId val="1890639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 of</a:t>
                </a:r>
                <a:r>
                  <a:rPr lang="en-US" b="1" baseline="0"/>
                  <a:t> Dry Fishers</a:t>
                </a:r>
                <a:endParaRPr lang="en-US"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0638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Final.xlsx]Pivot2!PivotTable32</c:name>
    <c:fmtId val="11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Yearly Income of Dry Fishers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Pivot2!$B$82</c:f>
              <c:strCache>
                <c:ptCount val="1"/>
                <c:pt idx="0">
                  <c:v>Total</c:v>
                </c:pt>
              </c:strCache>
            </c:strRef>
          </c:tx>
          <c:spPr>
            <a:solidFill>
              <a:schemeClr val="accent1">
                <a:lumMod val="75000"/>
              </a:schemeClr>
            </a:solidFill>
            <a:ln>
              <a:noFill/>
            </a:ln>
            <a:effectLst/>
          </c:spPr>
          <c:invertIfNegative val="0"/>
          <c:cat>
            <c:strRef>
              <c:f>Pivot2!$A$83:$A$86</c:f>
              <c:strCache>
                <c:ptCount val="3"/>
                <c:pt idx="0">
                  <c:v>900000-1899999</c:v>
                </c:pt>
                <c:pt idx="1">
                  <c:v>1900000-2899999</c:v>
                </c:pt>
                <c:pt idx="2">
                  <c:v>2900000-3899999</c:v>
                </c:pt>
              </c:strCache>
            </c:strRef>
          </c:cat>
          <c:val>
            <c:numRef>
              <c:f>Pivot2!$B$83:$B$86</c:f>
              <c:numCache>
                <c:formatCode>0%</c:formatCode>
                <c:ptCount val="3"/>
                <c:pt idx="0">
                  <c:v>0.8</c:v>
                </c:pt>
                <c:pt idx="1">
                  <c:v>0.1</c:v>
                </c:pt>
                <c:pt idx="2">
                  <c:v>0.1</c:v>
                </c:pt>
              </c:numCache>
            </c:numRef>
          </c:val>
          <c:extLst>
            <c:ext xmlns:c16="http://schemas.microsoft.com/office/drawing/2014/chart" uri="{C3380CC4-5D6E-409C-BE32-E72D297353CC}">
              <c16:uniqueId val="{00000000-563B-453E-8EC2-A6AC64335FF7}"/>
            </c:ext>
          </c:extLst>
        </c:ser>
        <c:dLbls>
          <c:showLegendKey val="0"/>
          <c:showVal val="0"/>
          <c:showCatName val="0"/>
          <c:showSerName val="0"/>
          <c:showPercent val="0"/>
          <c:showBubbleSize val="0"/>
        </c:dLbls>
        <c:gapWidth val="150"/>
        <c:overlap val="100"/>
        <c:axId val="521871823"/>
        <c:axId val="521879503"/>
      </c:barChart>
      <c:catAx>
        <c:axId val="521871823"/>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Amount(BDT)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879503"/>
        <c:crosses val="autoZero"/>
        <c:auto val="1"/>
        <c:lblAlgn val="ctr"/>
        <c:lblOffset val="100"/>
        <c:noMultiLvlLbl val="0"/>
      </c:catAx>
      <c:valAx>
        <c:axId val="5218795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 of</a:t>
                </a:r>
                <a:r>
                  <a:rPr lang="en-US" b="1" baseline="0"/>
                  <a:t> Dry Fishers</a:t>
                </a:r>
                <a:endParaRPr lang="en-US"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871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Final.xlsx]Pivot2!PivotTable37</c:name>
    <c:fmtId val="13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Annual Cost for</a:t>
            </a:r>
            <a:r>
              <a:rPr lang="en-US" b="1" baseline="0"/>
              <a:t> Preparation</a:t>
            </a:r>
          </a:p>
          <a:p>
            <a:pPr>
              <a:defRPr b="1"/>
            </a:pPr>
            <a:r>
              <a:rPr lang="en-US" b="1" baseline="0"/>
              <a:t>of Drying Place of Dry Fishers</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Pivot2!$G$116</c:f>
              <c:strCache>
                <c:ptCount val="1"/>
                <c:pt idx="0">
                  <c:v>Total</c:v>
                </c:pt>
              </c:strCache>
            </c:strRef>
          </c:tx>
          <c:spPr>
            <a:solidFill>
              <a:schemeClr val="accent1">
                <a:lumMod val="75000"/>
              </a:schemeClr>
            </a:solidFill>
            <a:ln>
              <a:noFill/>
            </a:ln>
            <a:effectLst/>
          </c:spPr>
          <c:invertIfNegative val="0"/>
          <c:cat>
            <c:strRef>
              <c:f>Pivot2!$F$117:$F$121</c:f>
              <c:strCache>
                <c:ptCount val="4"/>
                <c:pt idx="0">
                  <c:v>60000-69999</c:v>
                </c:pt>
                <c:pt idx="1">
                  <c:v>70000-79999</c:v>
                </c:pt>
                <c:pt idx="2">
                  <c:v>80000-89999</c:v>
                </c:pt>
                <c:pt idx="3">
                  <c:v>90000-100000</c:v>
                </c:pt>
              </c:strCache>
            </c:strRef>
          </c:cat>
          <c:val>
            <c:numRef>
              <c:f>Pivot2!$G$117:$G$121</c:f>
              <c:numCache>
                <c:formatCode>0%</c:formatCode>
                <c:ptCount val="4"/>
                <c:pt idx="0">
                  <c:v>0.15</c:v>
                </c:pt>
                <c:pt idx="1">
                  <c:v>0.3</c:v>
                </c:pt>
                <c:pt idx="2">
                  <c:v>0.3</c:v>
                </c:pt>
                <c:pt idx="3">
                  <c:v>0.25</c:v>
                </c:pt>
              </c:numCache>
            </c:numRef>
          </c:val>
          <c:extLst>
            <c:ext xmlns:c16="http://schemas.microsoft.com/office/drawing/2014/chart" uri="{C3380CC4-5D6E-409C-BE32-E72D297353CC}">
              <c16:uniqueId val="{00000000-A4A3-422F-893F-3EB6DBFDCAE9}"/>
            </c:ext>
          </c:extLst>
        </c:ser>
        <c:dLbls>
          <c:showLegendKey val="0"/>
          <c:showVal val="0"/>
          <c:showCatName val="0"/>
          <c:showSerName val="0"/>
          <c:showPercent val="0"/>
          <c:showBubbleSize val="0"/>
        </c:dLbls>
        <c:gapWidth val="150"/>
        <c:overlap val="100"/>
        <c:axId val="529240575"/>
        <c:axId val="529233375"/>
      </c:barChart>
      <c:catAx>
        <c:axId val="529240575"/>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Cost(BDT)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233375"/>
        <c:crosses val="autoZero"/>
        <c:auto val="1"/>
        <c:lblAlgn val="ctr"/>
        <c:lblOffset val="100"/>
        <c:noMultiLvlLbl val="0"/>
      </c:catAx>
      <c:valAx>
        <c:axId val="5292333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 of</a:t>
                </a:r>
                <a:r>
                  <a:rPr lang="en-US" b="1" baseline="0"/>
                  <a:t> Dry Fishers</a:t>
                </a:r>
                <a:endParaRPr lang="en-US"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240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Final.xlsx]Pivot2!PivotTable39</c:name>
    <c:fmtId val="14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Occupational Satisfaction among Dry Fishers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2">
              <a:lumMod val="40000"/>
              <a:lumOff val="60000"/>
            </a:schemeClr>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lumMod val="60000"/>
              <a:lumOff val="40000"/>
            </a:schemeClr>
          </a:solidFill>
          <a:ln w="25400">
            <a:solidFill>
              <a:schemeClr val="lt1"/>
            </a:solidFill>
          </a:ln>
          <a:effectLst/>
          <a:sp3d contourW="25400">
            <a:contourClr>
              <a:schemeClr val="lt1"/>
            </a:contourClr>
          </a:sp3d>
        </c:spPr>
        <c:dLbl>
          <c:idx val="0"/>
          <c:layout>
            <c:manualLayout>
              <c:x val="-0.17296183289588801"/>
              <c:y val="6.096055701370661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lumMod val="75000"/>
            </a:schemeClr>
          </a:solidFill>
          <a:ln w="25400">
            <a:solidFill>
              <a:schemeClr val="lt1"/>
            </a:solidFill>
          </a:ln>
          <a:effectLst/>
          <a:sp3d contourW="25400">
            <a:contourClr>
              <a:schemeClr val="lt1"/>
            </a:contourClr>
          </a:sp3d>
        </c:spPr>
        <c:dLbl>
          <c:idx val="0"/>
          <c:layout>
            <c:manualLayout>
              <c:x val="0.18710258092738408"/>
              <c:y val="-0.200916083406240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lumMod val="40000"/>
              <a:lumOff val="60000"/>
            </a:schemeClr>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lumMod val="60000"/>
              <a:lumOff val="40000"/>
            </a:schemeClr>
          </a:solidFill>
          <a:ln w="25400">
            <a:solidFill>
              <a:schemeClr val="lt1"/>
            </a:solidFill>
          </a:ln>
          <a:effectLst/>
          <a:sp3d contourW="25400">
            <a:contourClr>
              <a:schemeClr val="lt1"/>
            </a:contourClr>
          </a:sp3d>
        </c:spPr>
        <c:dLbl>
          <c:idx val="0"/>
          <c:layout>
            <c:manualLayout>
              <c:x val="-0.17296183289588801"/>
              <c:y val="6.096055701370661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lumMod val="75000"/>
            </a:schemeClr>
          </a:solidFill>
          <a:ln w="25400">
            <a:solidFill>
              <a:schemeClr val="lt1"/>
            </a:solidFill>
          </a:ln>
          <a:effectLst/>
          <a:sp3d contourW="25400">
            <a:contourClr>
              <a:schemeClr val="lt1"/>
            </a:contourClr>
          </a:sp3d>
        </c:spPr>
        <c:dLbl>
          <c:idx val="0"/>
          <c:layout>
            <c:manualLayout>
              <c:x val="0.18710258092738408"/>
              <c:y val="-0.200916083406240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lumMod val="40000"/>
              <a:lumOff val="60000"/>
            </a:schemeClr>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lumMod val="60000"/>
              <a:lumOff val="40000"/>
            </a:schemeClr>
          </a:solidFill>
          <a:ln w="25400">
            <a:solidFill>
              <a:schemeClr val="lt1"/>
            </a:solidFill>
          </a:ln>
          <a:effectLst/>
          <a:sp3d contourW="25400">
            <a:contourClr>
              <a:schemeClr val="lt1"/>
            </a:contourClr>
          </a:sp3d>
        </c:spPr>
        <c:dLbl>
          <c:idx val="0"/>
          <c:layout>
            <c:manualLayout>
              <c:x val="-0.17296183289588801"/>
              <c:y val="6.096055701370661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lumMod val="75000"/>
            </a:schemeClr>
          </a:solidFill>
          <a:ln w="25400">
            <a:solidFill>
              <a:schemeClr val="lt1"/>
            </a:solidFill>
          </a:ln>
          <a:effectLst/>
          <a:sp3d contourW="25400">
            <a:contourClr>
              <a:schemeClr val="lt1"/>
            </a:contourClr>
          </a:sp3d>
        </c:spPr>
        <c:dLbl>
          <c:idx val="0"/>
          <c:layout>
            <c:manualLayout>
              <c:x val="0.18710258092738408"/>
              <c:y val="-0.200916083406240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Pivot2!$G$127</c:f>
              <c:strCache>
                <c:ptCount val="1"/>
                <c:pt idx="0">
                  <c:v>Total</c:v>
                </c:pt>
              </c:strCache>
            </c:strRef>
          </c:tx>
          <c:spPr>
            <a:solidFill>
              <a:schemeClr val="accent2">
                <a:lumMod val="40000"/>
                <a:lumOff val="60000"/>
              </a:schemeClr>
            </a:solidFill>
          </c:spPr>
          <c:dPt>
            <c:idx val="0"/>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0F53-42AE-A762-29FF0AC9777B}"/>
              </c:ext>
            </c:extLst>
          </c:dPt>
          <c:dPt>
            <c:idx val="1"/>
            <c:bubble3D val="0"/>
            <c:spPr>
              <a:solidFill>
                <a:schemeClr val="accent6">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0F53-42AE-A762-29FF0AC9777B}"/>
              </c:ext>
            </c:extLst>
          </c:dPt>
          <c:dLbls>
            <c:dLbl>
              <c:idx val="0"/>
              <c:layout>
                <c:manualLayout>
                  <c:x val="-0.17296183289588801"/>
                  <c:y val="6.0960557013706618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F53-42AE-A762-29FF0AC9777B}"/>
                </c:ext>
              </c:extLst>
            </c:dLbl>
            <c:dLbl>
              <c:idx val="1"/>
              <c:layout>
                <c:manualLayout>
                  <c:x val="0.18710258092738408"/>
                  <c:y val="-0.2009160834062409"/>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F53-42AE-A762-29FF0AC9777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Pivot2!$F$128:$F$130</c:f>
              <c:strCache>
                <c:ptCount val="2"/>
                <c:pt idx="0">
                  <c:v>Not Satisfied</c:v>
                </c:pt>
                <c:pt idx="1">
                  <c:v>Satisfied</c:v>
                </c:pt>
              </c:strCache>
            </c:strRef>
          </c:cat>
          <c:val>
            <c:numRef>
              <c:f>Pivot2!$G$128:$G$130</c:f>
              <c:numCache>
                <c:formatCode>0%</c:formatCode>
                <c:ptCount val="2"/>
                <c:pt idx="0">
                  <c:v>0.3</c:v>
                </c:pt>
                <c:pt idx="1">
                  <c:v>0.7</c:v>
                </c:pt>
              </c:numCache>
            </c:numRef>
          </c:val>
          <c:extLst>
            <c:ext xmlns:c16="http://schemas.microsoft.com/office/drawing/2014/chart" uri="{C3380CC4-5D6E-409C-BE32-E72D297353CC}">
              <c16:uniqueId val="{00000004-0F53-42AE-A762-29FF0AC9777B}"/>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Final.xlsx]Pivot1!PivotTable33</c:name>
    <c:fmtId val="30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Own Land</a:t>
            </a:r>
            <a:r>
              <a:rPr lang="en-US" b="1" baseline="0"/>
              <a:t> among Fishermen</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Pivot1!$H$96</c:f>
              <c:strCache>
                <c:ptCount val="1"/>
                <c:pt idx="0">
                  <c:v>Total</c:v>
                </c:pt>
              </c:strCache>
            </c:strRef>
          </c:tx>
          <c:spPr>
            <a:solidFill>
              <a:schemeClr val="accent1">
                <a:lumMod val="75000"/>
              </a:schemeClr>
            </a:solidFill>
            <a:ln>
              <a:noFill/>
            </a:ln>
            <a:effectLst/>
          </c:spPr>
          <c:invertIfNegative val="0"/>
          <c:cat>
            <c:strRef>
              <c:f>Pivot1!$G$97:$G$99</c:f>
              <c:strCache>
                <c:ptCount val="2"/>
                <c:pt idx="0">
                  <c:v>no</c:v>
                </c:pt>
                <c:pt idx="1">
                  <c:v>yes</c:v>
                </c:pt>
              </c:strCache>
            </c:strRef>
          </c:cat>
          <c:val>
            <c:numRef>
              <c:f>Pivot1!$H$97:$H$99</c:f>
              <c:numCache>
                <c:formatCode>0%</c:formatCode>
                <c:ptCount val="2"/>
                <c:pt idx="0">
                  <c:v>0.64864864864864868</c:v>
                </c:pt>
                <c:pt idx="1">
                  <c:v>0.35135135135135137</c:v>
                </c:pt>
              </c:numCache>
            </c:numRef>
          </c:val>
          <c:extLst>
            <c:ext xmlns:c16="http://schemas.microsoft.com/office/drawing/2014/chart" uri="{C3380CC4-5D6E-409C-BE32-E72D297353CC}">
              <c16:uniqueId val="{00000000-13DB-4761-9D08-00DBA8A4D252}"/>
            </c:ext>
          </c:extLst>
        </c:ser>
        <c:dLbls>
          <c:showLegendKey val="0"/>
          <c:showVal val="0"/>
          <c:showCatName val="0"/>
          <c:showSerName val="0"/>
          <c:showPercent val="0"/>
          <c:showBubbleSize val="0"/>
        </c:dLbls>
        <c:gapWidth val="150"/>
        <c:overlap val="100"/>
        <c:axId val="596406624"/>
        <c:axId val="596387424"/>
      </c:barChart>
      <c:catAx>
        <c:axId val="59640662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Land</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387424"/>
        <c:crosses val="autoZero"/>
        <c:auto val="1"/>
        <c:lblAlgn val="ctr"/>
        <c:lblOffset val="100"/>
        <c:noMultiLvlLbl val="0"/>
      </c:catAx>
      <c:valAx>
        <c:axId val="596387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 of</a:t>
                </a:r>
                <a:r>
                  <a:rPr lang="en-US" b="1" baseline="0"/>
                  <a:t> Fishermen</a:t>
                </a:r>
                <a:endParaRPr lang="en-US" b="1"/>
              </a:p>
            </c:rich>
          </c:tx>
          <c:layout>
            <c:manualLayout>
              <c:xMode val="edge"/>
              <c:yMode val="edge"/>
              <c:x val="1.9444444444444445E-2"/>
              <c:y val="0.32440215806357536"/>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406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Final.xlsx]Pivot1!PivotTable36</c:name>
    <c:fmtId val="31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Annual Family Expenditure of Fishermen</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Pivot1!$C$116</c:f>
              <c:strCache>
                <c:ptCount val="1"/>
                <c:pt idx="0">
                  <c:v>Total</c:v>
                </c:pt>
              </c:strCache>
            </c:strRef>
          </c:tx>
          <c:spPr>
            <a:solidFill>
              <a:schemeClr val="accent1">
                <a:lumMod val="75000"/>
              </a:schemeClr>
            </a:solidFill>
            <a:ln>
              <a:noFill/>
            </a:ln>
            <a:effectLst/>
          </c:spPr>
          <c:invertIfNegative val="0"/>
          <c:cat>
            <c:strRef>
              <c:f>Pivot1!$B$117:$B$121</c:f>
              <c:strCache>
                <c:ptCount val="4"/>
                <c:pt idx="0">
                  <c:v>180000-199999</c:v>
                </c:pt>
                <c:pt idx="1">
                  <c:v>200000-219999</c:v>
                </c:pt>
                <c:pt idx="2">
                  <c:v>240000-259999</c:v>
                </c:pt>
                <c:pt idx="3">
                  <c:v>280000-300000</c:v>
                </c:pt>
              </c:strCache>
            </c:strRef>
          </c:cat>
          <c:val>
            <c:numRef>
              <c:f>Pivot1!$C$117:$C$121</c:f>
              <c:numCache>
                <c:formatCode>0%</c:formatCode>
                <c:ptCount val="4"/>
                <c:pt idx="0">
                  <c:v>0.67567567567567566</c:v>
                </c:pt>
                <c:pt idx="1">
                  <c:v>0.21621621621621623</c:v>
                </c:pt>
                <c:pt idx="2">
                  <c:v>2.7027027027027029E-2</c:v>
                </c:pt>
                <c:pt idx="3">
                  <c:v>8.1081081081081086E-2</c:v>
                </c:pt>
              </c:numCache>
            </c:numRef>
          </c:val>
          <c:extLst>
            <c:ext xmlns:c16="http://schemas.microsoft.com/office/drawing/2014/chart" uri="{C3380CC4-5D6E-409C-BE32-E72D297353CC}">
              <c16:uniqueId val="{00000000-5DEE-4E6C-B9B2-ABAB7E95AF38}"/>
            </c:ext>
          </c:extLst>
        </c:ser>
        <c:dLbls>
          <c:showLegendKey val="0"/>
          <c:showVal val="0"/>
          <c:showCatName val="0"/>
          <c:showSerName val="0"/>
          <c:showPercent val="0"/>
          <c:showBubbleSize val="0"/>
        </c:dLbls>
        <c:gapWidth val="219"/>
        <c:overlap val="-27"/>
        <c:axId val="596417184"/>
        <c:axId val="596423904"/>
      </c:barChart>
      <c:catAx>
        <c:axId val="59641718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Amount(BDT)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423904"/>
        <c:crosses val="autoZero"/>
        <c:auto val="1"/>
        <c:lblAlgn val="ctr"/>
        <c:lblOffset val="100"/>
        <c:noMultiLvlLbl val="0"/>
      </c:catAx>
      <c:valAx>
        <c:axId val="596423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 of Fishermen</a:t>
                </a:r>
              </a:p>
            </c:rich>
          </c:tx>
          <c:layout>
            <c:manualLayout>
              <c:xMode val="edge"/>
              <c:yMode val="edge"/>
              <c:x val="1.9444444444444445E-2"/>
              <c:y val="0.32440215806357536"/>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417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Final.xlsx]Pivot1!PivotTable1</c:name>
    <c:fmtId val="27"/>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sysClr val="windowText" lastClr="000000">
                    <a:lumMod val="65000"/>
                    <a:lumOff val="35000"/>
                  </a:sysClr>
                </a:solidFill>
                <a:latin typeface="+mn-lt"/>
                <a:ea typeface="+mn-ea"/>
                <a:cs typeface="+mn-cs"/>
              </a:defRPr>
            </a:pPr>
            <a:r>
              <a:rPr lang="en-US" sz="1400" b="1" i="0" u="none" strike="noStrike" kern="1200" spc="0" baseline="0">
                <a:solidFill>
                  <a:sysClr val="windowText" lastClr="000000">
                    <a:lumMod val="65000"/>
                    <a:lumOff val="35000"/>
                  </a:sysClr>
                </a:solidFill>
              </a:rPr>
              <a:t>Educational Attainment Among Fishermen</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25400">
            <a:solidFill>
              <a:schemeClr val="lt1"/>
            </a:solidFill>
          </a:ln>
          <a:effectLst/>
          <a:sp3d contourW="25400">
            <a:contourClr>
              <a:schemeClr val="lt1"/>
            </a:contourClr>
          </a:sp3d>
        </c:spPr>
        <c:dLbl>
          <c:idx val="0"/>
          <c:layout>
            <c:manualLayout>
              <c:x val="-0.13091336602121462"/>
              <c:y val="-0.239753572470107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5"/>
          </a:solidFill>
          <a:ln w="25400">
            <a:solidFill>
              <a:schemeClr val="lt1"/>
            </a:solidFill>
          </a:ln>
          <a:effectLst/>
          <a:sp3d contourW="25400">
            <a:contourClr>
              <a:schemeClr val="lt1"/>
            </a:contourClr>
          </a:sp3d>
        </c:spPr>
        <c:dLbl>
          <c:idx val="0"/>
          <c:layout>
            <c:manualLayout>
              <c:x val="4.7113047316562004E-2"/>
              <c:y val="7.915099154272382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6"/>
          </a:solidFill>
          <a:ln w="25400">
            <a:solidFill>
              <a:schemeClr val="lt1"/>
            </a:solidFill>
          </a:ln>
          <a:effectLst/>
          <a:sp3d contourW="25400">
            <a:contourClr>
              <a:schemeClr val="lt1"/>
            </a:contourClr>
          </a:sp3d>
        </c:spPr>
        <c:dLbl>
          <c:idx val="0"/>
          <c:layout>
            <c:manualLayout>
              <c:x val="2.6949539028806879E-2"/>
              <c:y val="6.916046952464274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dLbl>
          <c:idx val="0"/>
          <c:layout>
            <c:manualLayout>
              <c:x val="-0.13091336602121462"/>
              <c:y val="-0.239753572470107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dLbl>
          <c:idx val="0"/>
          <c:layout>
            <c:manualLayout>
              <c:x val="4.7113047316562004E-2"/>
              <c:y val="7.915099154272382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dLbl>
          <c:idx val="0"/>
          <c:layout>
            <c:manualLayout>
              <c:x val="2.6949539028806879E-2"/>
              <c:y val="6.916046952464274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6">
              <a:lumMod val="60000"/>
              <a:lumOff val="40000"/>
            </a:schemeClr>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tx2">
              <a:lumMod val="75000"/>
            </a:schemeClr>
          </a:solidFill>
          <a:ln w="25400">
            <a:solidFill>
              <a:schemeClr val="lt1"/>
            </a:solidFill>
          </a:ln>
          <a:effectLst/>
          <a:sp3d contourW="25400">
            <a:contourClr>
              <a:schemeClr val="lt1"/>
            </a:contourClr>
          </a:sp3d>
        </c:spPr>
      </c:pivotFmt>
      <c:pivotFmt>
        <c:idx val="13"/>
        <c:spPr>
          <a:solidFill>
            <a:schemeClr val="accent5">
              <a:lumMod val="75000"/>
            </a:schemeClr>
          </a:solidFill>
          <a:ln w="25400">
            <a:solidFill>
              <a:schemeClr val="lt1"/>
            </a:solidFill>
          </a:ln>
          <a:effectLst/>
          <a:sp3d contourW="25400">
            <a:contourClr>
              <a:schemeClr val="lt1"/>
            </a:contourClr>
          </a:sp3d>
        </c:spPr>
      </c:pivotFmt>
      <c:pivotFmt>
        <c:idx val="14"/>
        <c:spPr>
          <a:solidFill>
            <a:schemeClr val="bg1">
              <a:lumMod val="65000"/>
            </a:schemeClr>
          </a:solidFill>
          <a:ln w="25400">
            <a:solidFill>
              <a:schemeClr val="lt1"/>
            </a:solidFill>
          </a:ln>
          <a:effectLst/>
          <a:sp3d contourW="25400">
            <a:contourClr>
              <a:schemeClr val="lt1"/>
            </a:contourClr>
          </a:sp3d>
        </c:spPr>
      </c:pivotFmt>
      <c:pivotFmt>
        <c:idx val="15"/>
        <c:spPr>
          <a:solidFill>
            <a:schemeClr val="accent6">
              <a:lumMod val="75000"/>
            </a:schemeClr>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pivotFmt>
      <c:pivotFmt>
        <c:idx val="20"/>
        <c:spPr>
          <a:solidFill>
            <a:schemeClr val="accent6">
              <a:lumMod val="60000"/>
              <a:lumOff val="40000"/>
            </a:schemeClr>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tx2">
              <a:lumMod val="75000"/>
            </a:schemeClr>
          </a:solidFill>
          <a:ln w="25400">
            <a:solidFill>
              <a:schemeClr val="lt1"/>
            </a:solidFill>
          </a:ln>
          <a:effectLst/>
          <a:sp3d contourW="25400">
            <a:contourClr>
              <a:schemeClr val="lt1"/>
            </a:contourClr>
          </a:sp3d>
        </c:spPr>
      </c:pivotFmt>
      <c:pivotFmt>
        <c:idx val="22"/>
        <c:spPr>
          <a:solidFill>
            <a:schemeClr val="accent5">
              <a:lumMod val="75000"/>
            </a:schemeClr>
          </a:solidFill>
          <a:ln w="25400">
            <a:solidFill>
              <a:schemeClr val="lt1"/>
            </a:solidFill>
          </a:ln>
          <a:effectLst/>
          <a:sp3d contourW="25400">
            <a:contourClr>
              <a:schemeClr val="lt1"/>
            </a:contourClr>
          </a:sp3d>
        </c:spPr>
      </c:pivotFmt>
      <c:pivotFmt>
        <c:idx val="23"/>
        <c:spPr>
          <a:solidFill>
            <a:schemeClr val="bg1">
              <a:lumMod val="65000"/>
            </a:schemeClr>
          </a:solidFill>
          <a:ln w="25400">
            <a:solidFill>
              <a:schemeClr val="lt1"/>
            </a:solidFill>
          </a:ln>
          <a:effectLst/>
          <a:sp3d contourW="25400">
            <a:contourClr>
              <a:schemeClr val="lt1"/>
            </a:contourClr>
          </a:sp3d>
        </c:spPr>
      </c:pivotFmt>
      <c:pivotFmt>
        <c:idx val="24"/>
        <c:spPr>
          <a:solidFill>
            <a:schemeClr val="accent6">
              <a:lumMod val="75000"/>
            </a:schemeClr>
          </a:solidFill>
          <a:ln w="25400">
            <a:solidFill>
              <a:schemeClr val="lt1"/>
            </a:solidFill>
          </a:ln>
          <a:effectLst/>
          <a:sp3d contourW="25400">
            <a:contourClr>
              <a:schemeClr val="lt1"/>
            </a:contourClr>
          </a:sp3d>
        </c:spPr>
      </c:pivotFmt>
      <c:pivotFmt>
        <c:idx val="25"/>
        <c:spPr>
          <a:solidFill>
            <a:schemeClr val="accent6">
              <a:lumMod val="60000"/>
              <a:lumOff val="40000"/>
            </a:schemeClr>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tx2">
              <a:lumMod val="75000"/>
            </a:schemeClr>
          </a:solidFill>
          <a:ln w="25400">
            <a:solidFill>
              <a:schemeClr val="lt1"/>
            </a:solidFill>
          </a:ln>
          <a:effectLst/>
          <a:sp3d contourW="25400">
            <a:contourClr>
              <a:schemeClr val="lt1"/>
            </a:contourClr>
          </a:sp3d>
        </c:spPr>
      </c:pivotFmt>
      <c:pivotFmt>
        <c:idx val="27"/>
        <c:spPr>
          <a:solidFill>
            <a:schemeClr val="accent5">
              <a:lumMod val="75000"/>
            </a:schemeClr>
          </a:solidFill>
          <a:ln w="25400">
            <a:solidFill>
              <a:schemeClr val="lt1"/>
            </a:solidFill>
          </a:ln>
          <a:effectLst/>
          <a:sp3d contourW="25400">
            <a:contourClr>
              <a:schemeClr val="lt1"/>
            </a:contourClr>
          </a:sp3d>
        </c:spPr>
      </c:pivotFmt>
      <c:pivotFmt>
        <c:idx val="28"/>
        <c:spPr>
          <a:solidFill>
            <a:schemeClr val="bg1">
              <a:lumMod val="65000"/>
            </a:schemeClr>
          </a:solidFill>
          <a:ln w="25400">
            <a:solidFill>
              <a:schemeClr val="lt1"/>
            </a:solidFill>
          </a:ln>
          <a:effectLst/>
          <a:sp3d contourW="25400">
            <a:contourClr>
              <a:schemeClr val="lt1"/>
            </a:contourClr>
          </a:sp3d>
        </c:spPr>
      </c:pivotFmt>
      <c:pivotFmt>
        <c:idx val="29"/>
        <c:spPr>
          <a:solidFill>
            <a:schemeClr val="accent6">
              <a:lumMod val="75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Pivot1!$C$3</c:f>
              <c:strCache>
                <c:ptCount val="1"/>
                <c:pt idx="0">
                  <c:v>Total</c:v>
                </c:pt>
              </c:strCache>
            </c:strRef>
          </c:tx>
          <c:spPr>
            <a:solidFill>
              <a:schemeClr val="accent6">
                <a:lumMod val="60000"/>
                <a:lumOff val="40000"/>
              </a:schemeClr>
            </a:solidFill>
          </c:spPr>
          <c:dPt>
            <c:idx val="0"/>
            <c:bubble3D val="0"/>
            <c:spPr>
              <a:solidFill>
                <a:schemeClr val="tx2">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A000-4747-8964-83A0CBD33503}"/>
              </c:ext>
            </c:extLst>
          </c:dPt>
          <c:dPt>
            <c:idx val="1"/>
            <c:bubble3D val="0"/>
            <c:explosion val="7"/>
            <c:spPr>
              <a:solidFill>
                <a:schemeClr val="accent5">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A000-4747-8964-83A0CBD33503}"/>
              </c:ext>
            </c:extLst>
          </c:dPt>
          <c:dPt>
            <c:idx val="2"/>
            <c:bubble3D val="0"/>
            <c:spPr>
              <a:solidFill>
                <a:schemeClr val="bg1">
                  <a:lumMod val="6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5-A000-4747-8964-83A0CBD33503}"/>
              </c:ext>
            </c:extLst>
          </c:dPt>
          <c:dPt>
            <c:idx val="3"/>
            <c:bubble3D val="0"/>
            <c:spPr>
              <a:solidFill>
                <a:schemeClr val="accent6">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A000-4747-8964-83A0CBD33503}"/>
              </c:ext>
            </c:extLst>
          </c:dPt>
          <c:dPt>
            <c:idx val="4"/>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9-A000-4747-8964-83A0CBD33503}"/>
              </c:ext>
            </c:extLst>
          </c:dPt>
          <c:dPt>
            <c:idx val="5"/>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B-A000-4747-8964-83A0CBD3350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Pivot1!$B$4:$B$8</c:f>
              <c:strCache>
                <c:ptCount val="4"/>
                <c:pt idx="0">
                  <c:v>Uneducated</c:v>
                </c:pt>
                <c:pt idx="1">
                  <c:v>Primary</c:v>
                </c:pt>
                <c:pt idx="2">
                  <c:v>JSC</c:v>
                </c:pt>
                <c:pt idx="3">
                  <c:v>SSC</c:v>
                </c:pt>
              </c:strCache>
            </c:strRef>
          </c:cat>
          <c:val>
            <c:numRef>
              <c:f>Pivot1!$C$4:$C$8</c:f>
              <c:numCache>
                <c:formatCode>General</c:formatCode>
                <c:ptCount val="4"/>
                <c:pt idx="0">
                  <c:v>9</c:v>
                </c:pt>
                <c:pt idx="1">
                  <c:v>20</c:v>
                </c:pt>
                <c:pt idx="2">
                  <c:v>5</c:v>
                </c:pt>
                <c:pt idx="3">
                  <c:v>3</c:v>
                </c:pt>
              </c:numCache>
            </c:numRef>
          </c:val>
          <c:extLst>
            <c:ext xmlns:c16="http://schemas.microsoft.com/office/drawing/2014/chart" uri="{C3380CC4-5D6E-409C-BE32-E72D297353CC}">
              <c16:uniqueId val="{0000000C-A000-4747-8964-83A0CBD33503}"/>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Final.xlsx]Pivot1!PivotTable41</c:name>
    <c:fmtId val="34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Occupational Satisfaction among</a:t>
            </a:r>
            <a:r>
              <a:rPr lang="en-US" b="1" baseline="0"/>
              <a:t> Fishermen</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Pivot1!$H$133</c:f>
              <c:strCache>
                <c:ptCount val="1"/>
                <c:pt idx="0">
                  <c:v>Total</c:v>
                </c:pt>
              </c:strCache>
            </c:strRef>
          </c:tx>
          <c:spPr>
            <a:solidFill>
              <a:schemeClr val="accent1">
                <a:lumMod val="75000"/>
              </a:schemeClr>
            </a:solidFill>
            <a:ln>
              <a:noFill/>
            </a:ln>
            <a:effectLst/>
          </c:spPr>
          <c:invertIfNegative val="0"/>
          <c:cat>
            <c:strRef>
              <c:f>Pivot1!$G$134:$G$136</c:f>
              <c:strCache>
                <c:ptCount val="2"/>
                <c:pt idx="0">
                  <c:v>Not satisfied</c:v>
                </c:pt>
                <c:pt idx="1">
                  <c:v>Satisfied</c:v>
                </c:pt>
              </c:strCache>
            </c:strRef>
          </c:cat>
          <c:val>
            <c:numRef>
              <c:f>Pivot1!$H$134:$H$136</c:f>
              <c:numCache>
                <c:formatCode>0%</c:formatCode>
                <c:ptCount val="2"/>
                <c:pt idx="0">
                  <c:v>0.43243243243243246</c:v>
                </c:pt>
                <c:pt idx="1">
                  <c:v>0.56756756756756754</c:v>
                </c:pt>
              </c:numCache>
            </c:numRef>
          </c:val>
          <c:extLst>
            <c:ext xmlns:c16="http://schemas.microsoft.com/office/drawing/2014/chart" uri="{C3380CC4-5D6E-409C-BE32-E72D297353CC}">
              <c16:uniqueId val="{00000000-8CF6-4A08-91A7-ECF2099B91FA}"/>
            </c:ext>
          </c:extLst>
        </c:ser>
        <c:dLbls>
          <c:showLegendKey val="0"/>
          <c:showVal val="0"/>
          <c:showCatName val="0"/>
          <c:showSerName val="0"/>
          <c:showPercent val="0"/>
          <c:showBubbleSize val="0"/>
        </c:dLbls>
        <c:gapWidth val="219"/>
        <c:overlap val="-27"/>
        <c:axId val="596414784"/>
        <c:axId val="596389824"/>
      </c:barChart>
      <c:catAx>
        <c:axId val="596414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Satisfaction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389824"/>
        <c:crosses val="autoZero"/>
        <c:auto val="1"/>
        <c:lblAlgn val="ctr"/>
        <c:lblOffset val="100"/>
        <c:noMultiLvlLbl val="0"/>
      </c:catAx>
      <c:valAx>
        <c:axId val="596389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Fishermen</a:t>
                </a:r>
              </a:p>
            </c:rich>
          </c:tx>
          <c:layout>
            <c:manualLayout>
              <c:xMode val="edge"/>
              <c:yMode val="edge"/>
              <c:x val="2.5000000000000001E-2"/>
              <c:y val="0.282735491396908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414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Final.xlsx]Pivot1!PivotTable42</c:name>
    <c:fmtId val="35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0"/>
              <a:t>Alternative</a:t>
            </a:r>
            <a:r>
              <a:rPr lang="en-US" b="0" baseline="0"/>
              <a:t> Livelihood of Fishermen</a:t>
            </a:r>
            <a:endParaRPr lang="en-US" b="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Pivot1!$C$141</c:f>
              <c:strCache>
                <c:ptCount val="1"/>
                <c:pt idx="0">
                  <c:v>Total</c:v>
                </c:pt>
              </c:strCache>
            </c:strRef>
          </c:tx>
          <c:spPr>
            <a:solidFill>
              <a:schemeClr val="accent1">
                <a:lumMod val="75000"/>
              </a:schemeClr>
            </a:solidFill>
            <a:ln>
              <a:noFill/>
            </a:ln>
            <a:effectLst/>
          </c:spPr>
          <c:invertIfNegative val="0"/>
          <c:cat>
            <c:strRef>
              <c:f>Pivot1!$B$142:$B$144</c:f>
              <c:strCache>
                <c:ptCount val="2"/>
                <c:pt idx="0">
                  <c:v>No</c:v>
                </c:pt>
                <c:pt idx="1">
                  <c:v>Yes</c:v>
                </c:pt>
              </c:strCache>
            </c:strRef>
          </c:cat>
          <c:val>
            <c:numRef>
              <c:f>Pivot1!$C$142:$C$144</c:f>
              <c:numCache>
                <c:formatCode>0%</c:formatCode>
                <c:ptCount val="2"/>
                <c:pt idx="0">
                  <c:v>0.56756756756756754</c:v>
                </c:pt>
                <c:pt idx="1">
                  <c:v>0.43243243243243246</c:v>
                </c:pt>
              </c:numCache>
            </c:numRef>
          </c:val>
          <c:extLst>
            <c:ext xmlns:c16="http://schemas.microsoft.com/office/drawing/2014/chart" uri="{C3380CC4-5D6E-409C-BE32-E72D297353CC}">
              <c16:uniqueId val="{00000000-32E8-46D0-895D-8285FA04FFEF}"/>
            </c:ext>
          </c:extLst>
        </c:ser>
        <c:dLbls>
          <c:showLegendKey val="0"/>
          <c:showVal val="0"/>
          <c:showCatName val="0"/>
          <c:showSerName val="0"/>
          <c:showPercent val="0"/>
          <c:showBubbleSize val="0"/>
        </c:dLbls>
        <c:gapWidth val="219"/>
        <c:overlap val="-27"/>
        <c:axId val="1401611616"/>
        <c:axId val="1401622176"/>
      </c:barChart>
      <c:catAx>
        <c:axId val="14016116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Livelihood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1622176"/>
        <c:crosses val="autoZero"/>
        <c:auto val="1"/>
        <c:lblAlgn val="ctr"/>
        <c:lblOffset val="100"/>
        <c:noMultiLvlLbl val="0"/>
      </c:catAx>
      <c:valAx>
        <c:axId val="1401622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Fishermen</a:t>
                </a:r>
              </a:p>
            </c:rich>
          </c:tx>
          <c:layout>
            <c:manualLayout>
              <c:xMode val="edge"/>
              <c:yMode val="edge"/>
              <c:x val="1.9444444444444445E-2"/>
              <c:y val="0.2966243802857976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1611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Final.xlsx]Pivot1!PivotTable31</c:name>
    <c:fmtId val="292"/>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Health Facilities of</a:t>
            </a:r>
            <a:r>
              <a:rPr lang="en-US" b="1" baseline="0"/>
              <a:t> Fishermen</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Pivot1!$H$88</c:f>
              <c:strCache>
                <c:ptCount val="1"/>
                <c:pt idx="0">
                  <c:v>Total</c:v>
                </c:pt>
              </c:strCache>
            </c:strRef>
          </c:tx>
          <c:spPr>
            <a:solidFill>
              <a:schemeClr val="accent1">
                <a:lumMod val="75000"/>
              </a:schemeClr>
            </a:solidFill>
            <a:ln>
              <a:noFill/>
            </a:ln>
            <a:effectLst/>
          </c:spPr>
          <c:invertIfNegative val="0"/>
          <c:cat>
            <c:strRef>
              <c:f>Pivot1!$G$89:$G$92</c:f>
              <c:strCache>
                <c:ptCount val="3"/>
                <c:pt idx="0">
                  <c:v>Doctor</c:v>
                </c:pt>
                <c:pt idx="1">
                  <c:v>Pharmacy</c:v>
                </c:pt>
                <c:pt idx="2">
                  <c:v>Union health complex</c:v>
                </c:pt>
              </c:strCache>
            </c:strRef>
          </c:cat>
          <c:val>
            <c:numRef>
              <c:f>Pivot1!$H$89:$H$92</c:f>
              <c:numCache>
                <c:formatCode>0%</c:formatCode>
                <c:ptCount val="3"/>
                <c:pt idx="0">
                  <c:v>2.7027027027027029E-2</c:v>
                </c:pt>
                <c:pt idx="1">
                  <c:v>0.70270270270270274</c:v>
                </c:pt>
                <c:pt idx="2">
                  <c:v>0.27027027027027029</c:v>
                </c:pt>
              </c:numCache>
            </c:numRef>
          </c:val>
          <c:extLst>
            <c:ext xmlns:c16="http://schemas.microsoft.com/office/drawing/2014/chart" uri="{C3380CC4-5D6E-409C-BE32-E72D297353CC}">
              <c16:uniqueId val="{00000000-E29B-421B-BC6E-A8534CB60467}"/>
            </c:ext>
          </c:extLst>
        </c:ser>
        <c:dLbls>
          <c:showLegendKey val="0"/>
          <c:showVal val="0"/>
          <c:showCatName val="0"/>
          <c:showSerName val="0"/>
          <c:showPercent val="0"/>
          <c:showBubbleSize val="0"/>
        </c:dLbls>
        <c:gapWidth val="219"/>
        <c:overlap val="-27"/>
        <c:axId val="596448384"/>
        <c:axId val="596450784"/>
      </c:barChart>
      <c:catAx>
        <c:axId val="59644838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Health</a:t>
                </a:r>
                <a:r>
                  <a:rPr lang="en-US" b="1" baseline="0"/>
                  <a:t> Facilities</a:t>
                </a:r>
                <a:endParaRPr lang="en-US" b="1"/>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450784"/>
        <c:crosses val="autoZero"/>
        <c:auto val="1"/>
        <c:lblAlgn val="ctr"/>
        <c:lblOffset val="100"/>
        <c:noMultiLvlLbl val="0"/>
      </c:catAx>
      <c:valAx>
        <c:axId val="596450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a:t>
                </a:r>
                <a:r>
                  <a:rPr lang="en-US" b="1" baseline="0"/>
                  <a:t> of Fishermen</a:t>
                </a:r>
                <a:endParaRPr lang="en-US" b="1"/>
              </a:p>
            </c:rich>
          </c:tx>
          <c:layout>
            <c:manualLayout>
              <c:xMode val="edge"/>
              <c:yMode val="edge"/>
              <c:x val="2.5000000000000001E-2"/>
              <c:y val="0.31514289880431612"/>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4483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Final.xlsx]Pivot1!PivotTable32</c:name>
    <c:fmtId val="29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Sanitary Facilities of Fishermen</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Pivot1!$C$96</c:f>
              <c:strCache>
                <c:ptCount val="1"/>
                <c:pt idx="0">
                  <c:v>Total</c:v>
                </c:pt>
              </c:strCache>
            </c:strRef>
          </c:tx>
          <c:spPr>
            <a:solidFill>
              <a:schemeClr val="accent1">
                <a:lumMod val="75000"/>
              </a:schemeClr>
            </a:solidFill>
            <a:ln>
              <a:noFill/>
            </a:ln>
            <a:effectLst/>
          </c:spPr>
          <c:invertIfNegative val="0"/>
          <c:cat>
            <c:strRef>
              <c:f>Pivot1!$B$97:$B$99</c:f>
              <c:strCache>
                <c:ptCount val="2"/>
                <c:pt idx="0">
                  <c:v>Open Kacha</c:v>
                </c:pt>
                <c:pt idx="1">
                  <c:v>Sanitary Latrin</c:v>
                </c:pt>
              </c:strCache>
            </c:strRef>
          </c:cat>
          <c:val>
            <c:numRef>
              <c:f>Pivot1!$C$97:$C$99</c:f>
              <c:numCache>
                <c:formatCode>0%</c:formatCode>
                <c:ptCount val="2"/>
                <c:pt idx="0">
                  <c:v>0.21621621621621623</c:v>
                </c:pt>
                <c:pt idx="1">
                  <c:v>0.78378378378378377</c:v>
                </c:pt>
              </c:numCache>
            </c:numRef>
          </c:val>
          <c:extLst>
            <c:ext xmlns:c16="http://schemas.microsoft.com/office/drawing/2014/chart" uri="{C3380CC4-5D6E-409C-BE32-E72D297353CC}">
              <c16:uniqueId val="{00000000-39C6-4C5A-86C8-BFB17630A795}"/>
            </c:ext>
          </c:extLst>
        </c:ser>
        <c:dLbls>
          <c:showLegendKey val="0"/>
          <c:showVal val="0"/>
          <c:showCatName val="0"/>
          <c:showSerName val="0"/>
          <c:showPercent val="0"/>
          <c:showBubbleSize val="0"/>
        </c:dLbls>
        <c:gapWidth val="150"/>
        <c:overlap val="100"/>
        <c:axId val="596406144"/>
        <c:axId val="596394144"/>
      </c:barChart>
      <c:catAx>
        <c:axId val="59640614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Type of Sanitary</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394144"/>
        <c:crosses val="autoZero"/>
        <c:auto val="1"/>
        <c:lblAlgn val="ctr"/>
        <c:lblOffset val="100"/>
        <c:noMultiLvlLbl val="0"/>
      </c:catAx>
      <c:valAx>
        <c:axId val="596394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 of Fishermen</a:t>
                </a:r>
              </a:p>
            </c:rich>
          </c:tx>
          <c:layout>
            <c:manualLayout>
              <c:xMode val="edge"/>
              <c:yMode val="edge"/>
              <c:x val="2.2222222222222223E-2"/>
              <c:y val="0.32440215806357536"/>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40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[Graph Analysis Final.xlsx]Pivot2!PivotTable30</c:name>
    <c:fmtId val="10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Own Land among Dry Fishers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Pivot2!$B$70</c:f>
              <c:strCache>
                <c:ptCount val="1"/>
                <c:pt idx="0">
                  <c:v>Total</c:v>
                </c:pt>
              </c:strCache>
            </c:strRef>
          </c:tx>
          <c:spPr>
            <a:solidFill>
              <a:schemeClr val="accent1">
                <a:lumMod val="75000"/>
              </a:schemeClr>
            </a:solidFill>
            <a:ln>
              <a:noFill/>
            </a:ln>
            <a:effectLst/>
          </c:spPr>
          <c:invertIfNegative val="0"/>
          <c:cat>
            <c:strRef>
              <c:f>Pivot2!$A$71:$A$73</c:f>
              <c:strCache>
                <c:ptCount val="2"/>
                <c:pt idx="0">
                  <c:v>No</c:v>
                </c:pt>
                <c:pt idx="1">
                  <c:v>Yes</c:v>
                </c:pt>
              </c:strCache>
            </c:strRef>
          </c:cat>
          <c:val>
            <c:numRef>
              <c:f>Pivot2!$B$71:$B$73</c:f>
              <c:numCache>
                <c:formatCode>0%</c:formatCode>
                <c:ptCount val="2"/>
                <c:pt idx="0">
                  <c:v>0.25</c:v>
                </c:pt>
                <c:pt idx="1">
                  <c:v>0.75</c:v>
                </c:pt>
              </c:numCache>
            </c:numRef>
          </c:val>
          <c:extLst>
            <c:ext xmlns:c16="http://schemas.microsoft.com/office/drawing/2014/chart" uri="{C3380CC4-5D6E-409C-BE32-E72D297353CC}">
              <c16:uniqueId val="{00000000-BF82-4523-A614-9766BCFBC8F0}"/>
            </c:ext>
          </c:extLst>
        </c:ser>
        <c:dLbls>
          <c:showLegendKey val="0"/>
          <c:showVal val="0"/>
          <c:showCatName val="0"/>
          <c:showSerName val="0"/>
          <c:showPercent val="0"/>
          <c:showBubbleSize val="0"/>
        </c:dLbls>
        <c:gapWidth val="150"/>
        <c:overlap val="100"/>
        <c:axId val="1998181824"/>
        <c:axId val="1998170304"/>
      </c:barChart>
      <c:catAx>
        <c:axId val="199818182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Land</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8170304"/>
        <c:crosses val="autoZero"/>
        <c:auto val="1"/>
        <c:lblAlgn val="ctr"/>
        <c:lblOffset val="100"/>
        <c:noMultiLvlLbl val="0"/>
      </c:catAx>
      <c:valAx>
        <c:axId val="1998170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 of Dry Fishers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8181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05-Nov-24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05-Nov-24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05-Nov-24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05-Nov-24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05-Nov-24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7.xml"/><Relationship Id="rId4" Type="http://schemas.openxmlformats.org/officeDocument/2006/relationships/chart" Target="../charts/char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AutoShape 2"/>
          <p:cNvSpPr/>
          <p:nvPr/>
        </p:nvSpPr>
        <p:spPr>
          <a:xfrm flipV="1">
            <a:off x="0" y="761795"/>
            <a:ext cx="13613108" cy="97360"/>
          </a:xfrm>
          <a:prstGeom prst="line">
            <a:avLst/>
          </a:prstGeom>
          <a:ln w="19050" cap="flat">
            <a:solidFill>
              <a:srgbClr val="000000"/>
            </a:solidFill>
            <a:prstDash val="solid"/>
            <a:headEnd type="none" w="sm" len="sm"/>
            <a:tailEnd type="none" w="sm" len="sm"/>
          </a:ln>
        </p:spPr>
      </p:sp>
      <p:sp>
        <p:nvSpPr>
          <p:cNvPr id="3" name="AutoShape 3"/>
          <p:cNvSpPr/>
          <p:nvPr/>
        </p:nvSpPr>
        <p:spPr>
          <a:xfrm flipV="1">
            <a:off x="4669485" y="9525205"/>
            <a:ext cx="13618515" cy="81753"/>
          </a:xfrm>
          <a:prstGeom prst="line">
            <a:avLst/>
          </a:prstGeom>
          <a:ln w="19050" cap="flat">
            <a:solidFill>
              <a:srgbClr val="000000"/>
            </a:solidFill>
            <a:prstDash val="solid"/>
            <a:headEnd type="none" w="sm" len="sm"/>
            <a:tailEnd type="none" w="sm" len="sm"/>
          </a:ln>
        </p:spPr>
      </p:sp>
      <p:sp>
        <p:nvSpPr>
          <p:cNvPr id="4" name="Freeform 4"/>
          <p:cNvSpPr/>
          <p:nvPr/>
        </p:nvSpPr>
        <p:spPr>
          <a:xfrm>
            <a:off x="8282909" y="6159070"/>
            <a:ext cx="1722182" cy="2434180"/>
          </a:xfrm>
          <a:custGeom>
            <a:avLst/>
            <a:gdLst/>
            <a:ahLst/>
            <a:cxnLst/>
            <a:rect l="l" t="t" r="r" b="b"/>
            <a:pathLst>
              <a:path w="1722182" h="2434180">
                <a:moveTo>
                  <a:pt x="0" y="0"/>
                </a:moveTo>
                <a:lnTo>
                  <a:pt x="1722182" y="0"/>
                </a:lnTo>
                <a:lnTo>
                  <a:pt x="1722182" y="2434180"/>
                </a:lnTo>
                <a:lnTo>
                  <a:pt x="0" y="2434180"/>
                </a:lnTo>
                <a:lnTo>
                  <a:pt x="0" y="0"/>
                </a:lnTo>
                <a:close/>
              </a:path>
            </a:pathLst>
          </a:custGeom>
          <a:blipFill>
            <a:blip r:embed="rId2"/>
            <a:stretch>
              <a:fillRect/>
            </a:stretch>
          </a:blipFill>
        </p:spPr>
      </p:sp>
      <p:sp>
        <p:nvSpPr>
          <p:cNvPr id="5" name="TextBox 5"/>
          <p:cNvSpPr txBox="1"/>
          <p:nvPr/>
        </p:nvSpPr>
        <p:spPr>
          <a:xfrm>
            <a:off x="1600201" y="1268730"/>
            <a:ext cx="15392400" cy="1975734"/>
          </a:xfrm>
          <a:prstGeom prst="rect">
            <a:avLst/>
          </a:prstGeom>
        </p:spPr>
        <p:txBody>
          <a:bodyPr wrap="square" lIns="0" tIns="0" rIns="0" bIns="0" rtlCol="0" anchor="t">
            <a:spAutoFit/>
          </a:bodyPr>
          <a:lstStyle/>
          <a:p>
            <a:pPr algn="ctr">
              <a:lnSpc>
                <a:spcPts val="8040"/>
              </a:lnSpc>
            </a:pPr>
            <a:r>
              <a:rPr lang="en-US" sz="6000" dirty="0">
                <a:solidFill>
                  <a:srgbClr val="000000"/>
                </a:solidFill>
                <a:latin typeface="Times New Roman Condensed"/>
                <a:ea typeface="Times New Roman Condensed"/>
                <a:cs typeface="Times New Roman Condensed"/>
                <a:sym typeface="Times New Roman Condensed"/>
              </a:rPr>
              <a:t>Study on Socio-economic Status of Fishermen and Dry Fishers in Ashuganj Upazila, Bangladesh</a:t>
            </a:r>
          </a:p>
        </p:txBody>
      </p:sp>
      <p:sp>
        <p:nvSpPr>
          <p:cNvPr id="6" name="TextBox 6"/>
          <p:cNvSpPr txBox="1"/>
          <p:nvPr/>
        </p:nvSpPr>
        <p:spPr>
          <a:xfrm>
            <a:off x="6677121" y="3859735"/>
            <a:ext cx="4933759" cy="1889760"/>
          </a:xfrm>
          <a:prstGeom prst="rect">
            <a:avLst/>
          </a:prstGeom>
        </p:spPr>
        <p:txBody>
          <a:bodyPr lIns="0" tIns="0" rIns="0" bIns="0" rtlCol="0" anchor="t">
            <a:spAutoFit/>
          </a:bodyPr>
          <a:lstStyle/>
          <a:p>
            <a:pPr algn="ctr">
              <a:lnSpc>
                <a:spcPts val="5040"/>
              </a:lnSpc>
            </a:pPr>
            <a:r>
              <a:rPr lang="en-US" sz="3600" b="1" dirty="0">
                <a:solidFill>
                  <a:srgbClr val="000000"/>
                </a:solidFill>
                <a:latin typeface="Times New Roman" panose="02020603050405020304" pitchFamily="18" charset="0"/>
                <a:ea typeface="Proxima Nova Bold"/>
                <a:cs typeface="Times New Roman" panose="02020603050405020304" pitchFamily="18" charset="0"/>
                <a:sym typeface="Proxima Nova Bold"/>
              </a:rPr>
              <a:t>Presented by</a:t>
            </a:r>
          </a:p>
          <a:p>
            <a:pPr algn="ctr">
              <a:lnSpc>
                <a:spcPts val="5040"/>
              </a:lnSpc>
            </a:pPr>
            <a:r>
              <a:rPr lang="en-US" sz="3600" dirty="0">
                <a:solidFill>
                  <a:srgbClr val="000000"/>
                </a:solidFill>
                <a:latin typeface="Times New Roman" panose="02020603050405020304" pitchFamily="18" charset="0"/>
                <a:ea typeface="Proxima Nova"/>
                <a:cs typeface="Times New Roman" panose="02020603050405020304" pitchFamily="18" charset="0"/>
                <a:sym typeface="Proxima Nova"/>
              </a:rPr>
              <a:t>Name: </a:t>
            </a:r>
            <a:r>
              <a:rPr lang="en-US" sz="3600" dirty="0" err="1">
                <a:solidFill>
                  <a:srgbClr val="000000"/>
                </a:solidFill>
                <a:latin typeface="Times New Roman" panose="02020603050405020304" pitchFamily="18" charset="0"/>
                <a:ea typeface="Proxima Nova"/>
                <a:cs typeface="Times New Roman" panose="02020603050405020304" pitchFamily="18" charset="0"/>
                <a:sym typeface="Proxima Nova"/>
              </a:rPr>
              <a:t>Saikat</a:t>
            </a:r>
            <a:r>
              <a:rPr lang="en-US" sz="3600" dirty="0">
                <a:solidFill>
                  <a:srgbClr val="000000"/>
                </a:solidFill>
                <a:latin typeface="Times New Roman" panose="02020603050405020304" pitchFamily="18" charset="0"/>
                <a:ea typeface="Proxima Nova"/>
                <a:cs typeface="Times New Roman" panose="02020603050405020304" pitchFamily="18" charset="0"/>
                <a:sym typeface="Proxima Nova"/>
              </a:rPr>
              <a:t> Das</a:t>
            </a:r>
          </a:p>
          <a:p>
            <a:pPr algn="ctr">
              <a:lnSpc>
                <a:spcPts val="5040"/>
              </a:lnSpc>
            </a:pPr>
            <a:r>
              <a:rPr lang="en-US" sz="3600" dirty="0">
                <a:solidFill>
                  <a:srgbClr val="000000"/>
                </a:solidFill>
                <a:latin typeface="Times New Roman" panose="02020603050405020304" pitchFamily="18" charset="0"/>
                <a:ea typeface="Proxima Nova"/>
                <a:cs typeface="Times New Roman" panose="02020603050405020304" pitchFamily="18" charset="0"/>
                <a:sym typeface="Proxima Nova"/>
              </a:rPr>
              <a:t>Session: 2020-21</a:t>
            </a:r>
          </a:p>
        </p:txBody>
      </p:sp>
      <p:sp>
        <p:nvSpPr>
          <p:cNvPr id="7" name="TextBox 7"/>
          <p:cNvSpPr txBox="1"/>
          <p:nvPr/>
        </p:nvSpPr>
        <p:spPr>
          <a:xfrm>
            <a:off x="1028700" y="8433435"/>
            <a:ext cx="16230600" cy="824865"/>
          </a:xfrm>
          <a:prstGeom prst="rect">
            <a:avLst/>
          </a:prstGeom>
        </p:spPr>
        <p:txBody>
          <a:bodyPr lIns="0" tIns="0" rIns="0" bIns="0" rtlCol="0" anchor="t">
            <a:spAutoFit/>
          </a:bodyPr>
          <a:lstStyle/>
          <a:p>
            <a:pPr algn="ctr">
              <a:lnSpc>
                <a:spcPts val="7200"/>
              </a:lnSpc>
            </a:pPr>
            <a:r>
              <a:rPr lang="en-US" sz="3600" spc="-72" dirty="0">
                <a:solidFill>
                  <a:srgbClr val="000000"/>
                </a:solidFill>
                <a:latin typeface="Arial" panose="020B0604020202020204" pitchFamily="34" charset="0"/>
                <a:ea typeface="Proxima Nova"/>
                <a:cs typeface="Arial" panose="020B0604020202020204" pitchFamily="34" charset="0"/>
                <a:sym typeface="Proxima Nova"/>
              </a:rPr>
              <a:t>Institute of Marine Sciences, University of Chittagong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4" name="TextBox 4"/>
          <p:cNvSpPr txBox="1"/>
          <p:nvPr/>
        </p:nvSpPr>
        <p:spPr>
          <a:xfrm>
            <a:off x="1028700" y="1107840"/>
            <a:ext cx="8115300" cy="1272271"/>
          </a:xfrm>
          <a:prstGeom prst="rect">
            <a:avLst/>
          </a:prstGeom>
        </p:spPr>
        <p:txBody>
          <a:bodyPr lIns="0" tIns="0" rIns="0" bIns="0" rtlCol="0" anchor="t">
            <a:spAutoFit/>
          </a:bodyPr>
          <a:lstStyle/>
          <a:p>
            <a:pPr algn="l">
              <a:lnSpc>
                <a:spcPts val="10824"/>
              </a:lnSpc>
            </a:pPr>
            <a:r>
              <a:rPr lang="en-US" sz="8000" b="1" dirty="0">
                <a:solidFill>
                  <a:srgbClr val="000000"/>
                </a:solidFill>
                <a:latin typeface="Arial" panose="020B0604020202020204" pitchFamily="34" charset="0"/>
                <a:ea typeface="Magnolia Script"/>
                <a:cs typeface="Arial" panose="020B0604020202020204" pitchFamily="34" charset="0"/>
                <a:sym typeface="Magnolia Script"/>
              </a:rPr>
              <a:t>Dry Fishers</a:t>
            </a:r>
          </a:p>
        </p:txBody>
      </p:sp>
      <p:sp>
        <p:nvSpPr>
          <p:cNvPr id="5" name="TextBox 5"/>
          <p:cNvSpPr txBox="1"/>
          <p:nvPr/>
        </p:nvSpPr>
        <p:spPr>
          <a:xfrm>
            <a:off x="1028700" y="3026834"/>
            <a:ext cx="9434232" cy="5590441"/>
          </a:xfrm>
          <a:prstGeom prst="rect">
            <a:avLst/>
          </a:prstGeom>
        </p:spPr>
        <p:txBody>
          <a:bodyPr lIns="0" tIns="0" rIns="0" bIns="0" rtlCol="0" anchor="t">
            <a:spAutoFit/>
          </a:bodyPr>
          <a:lstStyle/>
          <a:p>
            <a:pPr marL="777240" lvl="1" indent="-388620" algn="just">
              <a:lnSpc>
                <a:spcPts val="9000"/>
              </a:lnSpc>
              <a:buFont typeface="Arial"/>
              <a:buChar char="•"/>
            </a:pPr>
            <a:r>
              <a:rPr lang="en-US" sz="3600" b="1" spc="-72" dirty="0">
                <a:solidFill>
                  <a:srgbClr val="000000"/>
                </a:solidFill>
                <a:latin typeface="Times New Roman" panose="02020603050405020304" pitchFamily="18" charset="0"/>
                <a:ea typeface="Proxima Nova Bold"/>
                <a:cs typeface="Times New Roman" panose="02020603050405020304" pitchFamily="18" charset="0"/>
                <a:sym typeface="Proxima Nova Bold"/>
              </a:rPr>
              <a:t>Land Ownership: </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75% of dry fishers own land.</a:t>
            </a:r>
          </a:p>
          <a:p>
            <a:pPr marL="777240" lvl="1" indent="-388620" algn="just">
              <a:lnSpc>
                <a:spcPts val="9000"/>
              </a:lnSpc>
              <a:buFont typeface="Arial"/>
              <a:buChar char="•"/>
            </a:pPr>
            <a:r>
              <a:rPr lang="en-US" sz="3600" b="1" spc="-72" dirty="0">
                <a:solidFill>
                  <a:srgbClr val="000000"/>
                </a:solidFill>
                <a:latin typeface="Times New Roman" panose="02020603050405020304" pitchFamily="18" charset="0"/>
                <a:ea typeface="Proxima Nova Bold"/>
                <a:cs typeface="Times New Roman" panose="02020603050405020304" pitchFamily="18" charset="0"/>
                <a:sym typeface="Proxima Nova Bold"/>
              </a:rPr>
              <a:t>Housing: </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70% live in </a:t>
            </a:r>
            <a:r>
              <a:rPr lang="en-US" sz="3600" spc="-72" dirty="0" err="1">
                <a:solidFill>
                  <a:srgbClr val="000000"/>
                </a:solidFill>
                <a:latin typeface="Times New Roman" panose="02020603050405020304" pitchFamily="18" charset="0"/>
                <a:ea typeface="Proxima Nova"/>
                <a:cs typeface="Times New Roman" panose="02020603050405020304" pitchFamily="18" charset="0"/>
                <a:sym typeface="Proxima Nova"/>
              </a:rPr>
              <a:t>tinshed</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 houses.</a:t>
            </a:r>
          </a:p>
          <a:p>
            <a:pPr marL="777240" lvl="1" indent="-388620" algn="just">
              <a:lnSpc>
                <a:spcPts val="9000"/>
              </a:lnSpc>
              <a:buFont typeface="Arial"/>
              <a:buChar char="•"/>
            </a:pPr>
            <a:r>
              <a:rPr lang="en-US" sz="3600" b="1" spc="-72" dirty="0">
                <a:solidFill>
                  <a:srgbClr val="000000"/>
                </a:solidFill>
                <a:latin typeface="Times New Roman" panose="02020603050405020304" pitchFamily="18" charset="0"/>
                <a:ea typeface="Proxima Nova Bold"/>
                <a:cs typeface="Times New Roman" panose="02020603050405020304" pitchFamily="18" charset="0"/>
                <a:sym typeface="Proxima Nova Bold"/>
              </a:rPr>
              <a:t>Education:</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 25% have completed secondary education, offering better economic resilience than fishermen.</a:t>
            </a:r>
          </a:p>
        </p:txBody>
      </p:sp>
      <p:grpSp>
        <p:nvGrpSpPr>
          <p:cNvPr id="11" name="Group 10">
            <a:extLst>
              <a:ext uri="{FF2B5EF4-FFF2-40B4-BE49-F238E27FC236}">
                <a16:creationId xmlns:a16="http://schemas.microsoft.com/office/drawing/2014/main" id="{CC3C09F5-651C-72D6-6D90-1A6C72FD5E0D}"/>
              </a:ext>
            </a:extLst>
          </p:cNvPr>
          <p:cNvGrpSpPr/>
          <p:nvPr/>
        </p:nvGrpSpPr>
        <p:grpSpPr>
          <a:xfrm>
            <a:off x="11792552" y="131044"/>
            <a:ext cx="5466748" cy="3187051"/>
            <a:chOff x="11792552" y="282921"/>
            <a:chExt cx="5466748" cy="3187051"/>
          </a:xfrm>
        </p:grpSpPr>
        <p:graphicFrame>
          <p:nvGraphicFramePr>
            <p:cNvPr id="7" name="Chart 6">
              <a:extLst>
                <a:ext uri="{FF2B5EF4-FFF2-40B4-BE49-F238E27FC236}">
                  <a16:creationId xmlns:a16="http://schemas.microsoft.com/office/drawing/2014/main" id="{7A3AFF2A-2612-40EB-ADB1-9B6C9B39CB50}"/>
                </a:ext>
              </a:extLst>
            </p:cNvPr>
            <p:cNvGraphicFramePr>
              <a:graphicFrameLocks/>
            </p:cNvGraphicFramePr>
            <p:nvPr>
              <p:extLst>
                <p:ext uri="{D42A27DB-BD31-4B8C-83A1-F6EECF244321}">
                  <p14:modId xmlns:p14="http://schemas.microsoft.com/office/powerpoint/2010/main" val="1443937695"/>
                </p:ext>
              </p:extLst>
            </p:nvPr>
          </p:nvGraphicFramePr>
          <p:xfrm>
            <a:off x="11792552" y="282921"/>
            <a:ext cx="5466748" cy="3148238"/>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Rounded Corners 9">
              <a:extLst>
                <a:ext uri="{FF2B5EF4-FFF2-40B4-BE49-F238E27FC236}">
                  <a16:creationId xmlns:a16="http://schemas.microsoft.com/office/drawing/2014/main" id="{4D8877ED-80C9-D303-4C48-56D1B49B4618}"/>
                </a:ext>
              </a:extLst>
            </p:cNvPr>
            <p:cNvSpPr/>
            <p:nvPr/>
          </p:nvSpPr>
          <p:spPr>
            <a:xfrm>
              <a:off x="11792552" y="321734"/>
              <a:ext cx="5466748" cy="314823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95FD2018-29A5-F1A3-0B20-58C7E167F7E4}"/>
              </a:ext>
            </a:extLst>
          </p:cNvPr>
          <p:cNvGrpSpPr/>
          <p:nvPr/>
        </p:nvGrpSpPr>
        <p:grpSpPr>
          <a:xfrm>
            <a:off x="11792552" y="3448108"/>
            <a:ext cx="5466748" cy="3272807"/>
            <a:chOff x="11792552" y="3544222"/>
            <a:chExt cx="5466748" cy="3272807"/>
          </a:xfrm>
        </p:grpSpPr>
        <p:graphicFrame>
          <p:nvGraphicFramePr>
            <p:cNvPr id="8" name="Chart 7">
              <a:extLst>
                <a:ext uri="{FF2B5EF4-FFF2-40B4-BE49-F238E27FC236}">
                  <a16:creationId xmlns:a16="http://schemas.microsoft.com/office/drawing/2014/main" id="{053A8053-084D-4A7F-8931-F3FDD9819149}"/>
                </a:ext>
              </a:extLst>
            </p:cNvPr>
            <p:cNvGraphicFramePr>
              <a:graphicFrameLocks/>
            </p:cNvGraphicFramePr>
            <p:nvPr>
              <p:extLst>
                <p:ext uri="{D42A27DB-BD31-4B8C-83A1-F6EECF244321}">
                  <p14:modId xmlns:p14="http://schemas.microsoft.com/office/powerpoint/2010/main" val="1460635516"/>
                </p:ext>
              </p:extLst>
            </p:nvPr>
          </p:nvGraphicFramePr>
          <p:xfrm>
            <a:off x="11792552" y="3544222"/>
            <a:ext cx="5466748" cy="3272807"/>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Rounded Corners 11">
              <a:extLst>
                <a:ext uri="{FF2B5EF4-FFF2-40B4-BE49-F238E27FC236}">
                  <a16:creationId xmlns:a16="http://schemas.microsoft.com/office/drawing/2014/main" id="{ECB1397C-F688-8108-B12F-1D28B3435ABE}"/>
                </a:ext>
              </a:extLst>
            </p:cNvPr>
            <p:cNvSpPr/>
            <p:nvPr/>
          </p:nvSpPr>
          <p:spPr>
            <a:xfrm>
              <a:off x="11792552" y="3544222"/>
              <a:ext cx="5466748" cy="32728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E019C08-2531-100E-1EB2-591AD4022BF8}"/>
              </a:ext>
            </a:extLst>
          </p:cNvPr>
          <p:cNvGrpSpPr/>
          <p:nvPr/>
        </p:nvGrpSpPr>
        <p:grpSpPr>
          <a:xfrm>
            <a:off x="11792552" y="6918586"/>
            <a:ext cx="5466748" cy="3272807"/>
            <a:chOff x="11792552" y="6918586"/>
            <a:chExt cx="5466748" cy="3272807"/>
          </a:xfrm>
        </p:grpSpPr>
        <p:graphicFrame>
          <p:nvGraphicFramePr>
            <p:cNvPr id="9" name="Chart 8">
              <a:extLst>
                <a:ext uri="{FF2B5EF4-FFF2-40B4-BE49-F238E27FC236}">
                  <a16:creationId xmlns:a16="http://schemas.microsoft.com/office/drawing/2014/main" id="{01B0A7A1-DBCE-436F-B113-97559BD53D70}"/>
                </a:ext>
              </a:extLst>
            </p:cNvPr>
            <p:cNvGraphicFramePr>
              <a:graphicFrameLocks/>
            </p:cNvGraphicFramePr>
            <p:nvPr>
              <p:extLst>
                <p:ext uri="{D42A27DB-BD31-4B8C-83A1-F6EECF244321}">
                  <p14:modId xmlns:p14="http://schemas.microsoft.com/office/powerpoint/2010/main" val="3771232316"/>
                </p:ext>
              </p:extLst>
            </p:nvPr>
          </p:nvGraphicFramePr>
          <p:xfrm>
            <a:off x="11792552" y="7043156"/>
            <a:ext cx="5466748" cy="3148237"/>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Rounded Corners 12">
              <a:extLst>
                <a:ext uri="{FF2B5EF4-FFF2-40B4-BE49-F238E27FC236}">
                  <a16:creationId xmlns:a16="http://schemas.microsoft.com/office/drawing/2014/main" id="{80D116E1-9BEC-81A9-7733-627963A58804}"/>
                </a:ext>
              </a:extLst>
            </p:cNvPr>
            <p:cNvSpPr/>
            <p:nvPr/>
          </p:nvSpPr>
          <p:spPr>
            <a:xfrm>
              <a:off x="11792552" y="6918586"/>
              <a:ext cx="5466748" cy="32728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a:extLst>
            <a:ext uri="{FF2B5EF4-FFF2-40B4-BE49-F238E27FC236}">
              <a16:creationId xmlns:a16="http://schemas.microsoft.com/office/drawing/2014/main" id="{0972A837-D0BA-0879-6A39-B0B911650B4B}"/>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D2F0E034-2B37-7F30-9FE6-EAA6CBAFEAFF}"/>
              </a:ext>
            </a:extLst>
          </p:cNvPr>
          <p:cNvSpPr txBox="1"/>
          <p:nvPr/>
        </p:nvSpPr>
        <p:spPr>
          <a:xfrm>
            <a:off x="838200" y="617421"/>
            <a:ext cx="9434232" cy="9052158"/>
          </a:xfrm>
          <a:prstGeom prst="rect">
            <a:avLst/>
          </a:prstGeom>
        </p:spPr>
        <p:txBody>
          <a:bodyPr lIns="0" tIns="0" rIns="0" bIns="0" rtlCol="0" anchor="t">
            <a:spAutoFit/>
          </a:bodyPr>
          <a:lstStyle/>
          <a:p>
            <a:pPr marL="777240" lvl="1" indent="-388620" algn="just">
              <a:lnSpc>
                <a:spcPct val="150000"/>
              </a:lnSpc>
              <a:buFont typeface="Arial"/>
              <a:buChar char="•"/>
            </a:pPr>
            <a:r>
              <a:rPr lang="en-US" sz="3600" b="1" dirty="0"/>
              <a:t>Financial Stability</a:t>
            </a:r>
            <a:r>
              <a:rPr lang="en-US" sz="3600" dirty="0"/>
              <a:t>: Higher land ownership and income levels enable better economic stability compared to fishermen.</a:t>
            </a:r>
          </a:p>
          <a:p>
            <a:pPr marL="777240" lvl="1" indent="-388620" algn="just">
              <a:lnSpc>
                <a:spcPct val="150000"/>
              </a:lnSpc>
              <a:buFont typeface="Arial"/>
              <a:buChar char="•"/>
            </a:pPr>
            <a:r>
              <a:rPr lang="en-US" sz="3600" b="1" dirty="0"/>
              <a:t>Occupational Costs</a:t>
            </a:r>
            <a:r>
              <a:rPr lang="en-US" sz="3600" dirty="0"/>
              <a:t>: Significant funds are required for equipment maintenance and fish processing, impacting overall profitability.</a:t>
            </a:r>
          </a:p>
          <a:p>
            <a:pPr marL="777240" lvl="1" indent="-388620" algn="just">
              <a:lnSpc>
                <a:spcPct val="150000"/>
              </a:lnSpc>
              <a:buFont typeface="Arial"/>
              <a:buChar char="•"/>
            </a:pPr>
            <a:r>
              <a:rPr lang="en-US" sz="3600" b="1" dirty="0"/>
              <a:t>Occupational Satisfaction</a:t>
            </a:r>
            <a:r>
              <a:rPr lang="en-US" sz="3600" dirty="0"/>
              <a:t>: Many dry fishers report moderate to high job satisfaction due to relative financial stability and community support, though seasonal income variations can be a source of stress.</a:t>
            </a:r>
            <a:endPar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endParaRPr>
          </a:p>
        </p:txBody>
      </p:sp>
      <p:grpSp>
        <p:nvGrpSpPr>
          <p:cNvPr id="13" name="Group 12">
            <a:extLst>
              <a:ext uri="{FF2B5EF4-FFF2-40B4-BE49-F238E27FC236}">
                <a16:creationId xmlns:a16="http://schemas.microsoft.com/office/drawing/2014/main" id="{DD276268-16F9-763E-81FD-F483C1FEB867}"/>
              </a:ext>
            </a:extLst>
          </p:cNvPr>
          <p:cNvGrpSpPr/>
          <p:nvPr/>
        </p:nvGrpSpPr>
        <p:grpSpPr>
          <a:xfrm>
            <a:off x="11506200" y="190501"/>
            <a:ext cx="5943600" cy="3352801"/>
            <a:chOff x="11506200" y="190501"/>
            <a:chExt cx="5943600" cy="3352801"/>
          </a:xfrm>
        </p:grpSpPr>
        <p:graphicFrame>
          <p:nvGraphicFramePr>
            <p:cNvPr id="7" name="Chart 6">
              <a:extLst>
                <a:ext uri="{FF2B5EF4-FFF2-40B4-BE49-F238E27FC236}">
                  <a16:creationId xmlns:a16="http://schemas.microsoft.com/office/drawing/2014/main" id="{E5D8BF98-72C2-4128-B094-6E1012F1C0D6}"/>
                </a:ext>
              </a:extLst>
            </p:cNvPr>
            <p:cNvGraphicFramePr>
              <a:graphicFrameLocks/>
            </p:cNvGraphicFramePr>
            <p:nvPr>
              <p:extLst>
                <p:ext uri="{D42A27DB-BD31-4B8C-83A1-F6EECF244321}">
                  <p14:modId xmlns:p14="http://schemas.microsoft.com/office/powerpoint/2010/main" val="2189709285"/>
                </p:ext>
              </p:extLst>
            </p:nvPr>
          </p:nvGraphicFramePr>
          <p:xfrm>
            <a:off x="11506200" y="190501"/>
            <a:ext cx="5715000" cy="3352800"/>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Rounded Corners 9">
              <a:extLst>
                <a:ext uri="{FF2B5EF4-FFF2-40B4-BE49-F238E27FC236}">
                  <a16:creationId xmlns:a16="http://schemas.microsoft.com/office/drawing/2014/main" id="{800BA62C-0109-A696-1728-A8D9EB22D7F2}"/>
                </a:ext>
              </a:extLst>
            </p:cNvPr>
            <p:cNvSpPr/>
            <p:nvPr/>
          </p:nvSpPr>
          <p:spPr>
            <a:xfrm>
              <a:off x="11506200" y="190502"/>
              <a:ext cx="5943600" cy="3352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6C6C486-994E-87E9-8EE1-72DBC883E0E1}"/>
              </a:ext>
            </a:extLst>
          </p:cNvPr>
          <p:cNvGrpSpPr/>
          <p:nvPr/>
        </p:nvGrpSpPr>
        <p:grpSpPr>
          <a:xfrm>
            <a:off x="11506200" y="3741672"/>
            <a:ext cx="5943600" cy="3352800"/>
            <a:chOff x="11506200" y="3646714"/>
            <a:chExt cx="5943600" cy="3352800"/>
          </a:xfrm>
        </p:grpSpPr>
        <p:graphicFrame>
          <p:nvGraphicFramePr>
            <p:cNvPr id="8" name="Chart 7">
              <a:extLst>
                <a:ext uri="{FF2B5EF4-FFF2-40B4-BE49-F238E27FC236}">
                  <a16:creationId xmlns:a16="http://schemas.microsoft.com/office/drawing/2014/main" id="{4A798AB6-42D3-4924-9D82-A2F399518612}"/>
                </a:ext>
              </a:extLst>
            </p:cNvPr>
            <p:cNvGraphicFramePr>
              <a:graphicFrameLocks/>
            </p:cNvGraphicFramePr>
            <p:nvPr>
              <p:extLst>
                <p:ext uri="{D42A27DB-BD31-4B8C-83A1-F6EECF244321}">
                  <p14:modId xmlns:p14="http://schemas.microsoft.com/office/powerpoint/2010/main" val="3716448847"/>
                </p:ext>
              </p:extLst>
            </p:nvPr>
          </p:nvGraphicFramePr>
          <p:xfrm>
            <a:off x="11506200" y="3646714"/>
            <a:ext cx="57150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Rounded Corners 10">
              <a:extLst>
                <a:ext uri="{FF2B5EF4-FFF2-40B4-BE49-F238E27FC236}">
                  <a16:creationId xmlns:a16="http://schemas.microsoft.com/office/drawing/2014/main" id="{0123D246-A6E9-4ED3-ECBE-F484A6219956}"/>
                </a:ext>
              </a:extLst>
            </p:cNvPr>
            <p:cNvSpPr/>
            <p:nvPr/>
          </p:nvSpPr>
          <p:spPr>
            <a:xfrm>
              <a:off x="11506200" y="3646714"/>
              <a:ext cx="5943600" cy="3352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11CD33AC-FAC1-2AF4-7D10-49512F2867D1}"/>
              </a:ext>
            </a:extLst>
          </p:cNvPr>
          <p:cNvGrpSpPr/>
          <p:nvPr/>
        </p:nvGrpSpPr>
        <p:grpSpPr>
          <a:xfrm>
            <a:off x="11353800" y="7171305"/>
            <a:ext cx="6096000" cy="3200400"/>
            <a:chOff x="11353800" y="7024914"/>
            <a:chExt cx="6096000" cy="3200400"/>
          </a:xfrm>
        </p:grpSpPr>
        <p:graphicFrame>
          <p:nvGraphicFramePr>
            <p:cNvPr id="9" name="Chart 8">
              <a:extLst>
                <a:ext uri="{FF2B5EF4-FFF2-40B4-BE49-F238E27FC236}">
                  <a16:creationId xmlns:a16="http://schemas.microsoft.com/office/drawing/2014/main" id="{573C5BC6-5FD0-4B66-BA41-59440E3A80E7}"/>
                </a:ext>
              </a:extLst>
            </p:cNvPr>
            <p:cNvGraphicFramePr>
              <a:graphicFrameLocks/>
            </p:cNvGraphicFramePr>
            <p:nvPr>
              <p:extLst>
                <p:ext uri="{D42A27DB-BD31-4B8C-83A1-F6EECF244321}">
                  <p14:modId xmlns:p14="http://schemas.microsoft.com/office/powerpoint/2010/main" val="2587408348"/>
                </p:ext>
              </p:extLst>
            </p:nvPr>
          </p:nvGraphicFramePr>
          <p:xfrm>
            <a:off x="11353800" y="7024914"/>
            <a:ext cx="6019800" cy="3200400"/>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Rounded Corners 11">
              <a:extLst>
                <a:ext uri="{FF2B5EF4-FFF2-40B4-BE49-F238E27FC236}">
                  <a16:creationId xmlns:a16="http://schemas.microsoft.com/office/drawing/2014/main" id="{AD55242F-6B91-8F19-726D-E1FE98633D4E}"/>
                </a:ext>
              </a:extLst>
            </p:cNvPr>
            <p:cNvSpPr/>
            <p:nvPr/>
          </p:nvSpPr>
          <p:spPr>
            <a:xfrm>
              <a:off x="11506200" y="7102926"/>
              <a:ext cx="5943600" cy="28399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390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AutoShape 2"/>
          <p:cNvSpPr/>
          <p:nvPr/>
        </p:nvSpPr>
        <p:spPr>
          <a:xfrm flipV="1">
            <a:off x="-1" y="1279847"/>
            <a:ext cx="13433565" cy="129853"/>
          </a:xfrm>
          <a:prstGeom prst="line">
            <a:avLst/>
          </a:prstGeom>
          <a:ln w="19050" cap="flat">
            <a:solidFill>
              <a:srgbClr val="000000"/>
            </a:solidFill>
            <a:prstDash val="solid"/>
            <a:headEnd type="none" w="sm" len="sm"/>
            <a:tailEnd type="none" w="sm" len="sm"/>
          </a:ln>
        </p:spPr>
      </p:sp>
      <p:sp>
        <p:nvSpPr>
          <p:cNvPr id="3" name="AutoShape 3"/>
          <p:cNvSpPr/>
          <p:nvPr/>
        </p:nvSpPr>
        <p:spPr>
          <a:xfrm flipV="1">
            <a:off x="5622175" y="9182101"/>
            <a:ext cx="12665825" cy="57150"/>
          </a:xfrm>
          <a:prstGeom prst="line">
            <a:avLst/>
          </a:prstGeom>
          <a:ln w="19050" cap="flat">
            <a:solidFill>
              <a:srgbClr val="000000"/>
            </a:solidFill>
            <a:prstDash val="solid"/>
            <a:headEnd type="none" w="sm" len="sm"/>
            <a:tailEnd type="none" w="sm" len="sm"/>
          </a:ln>
        </p:spPr>
      </p:sp>
      <p:sp>
        <p:nvSpPr>
          <p:cNvPr id="4" name="TextBox 4"/>
          <p:cNvSpPr txBox="1"/>
          <p:nvPr/>
        </p:nvSpPr>
        <p:spPr>
          <a:xfrm>
            <a:off x="1024646" y="3714442"/>
            <a:ext cx="16234654" cy="4768215"/>
          </a:xfrm>
          <a:prstGeom prst="rect">
            <a:avLst/>
          </a:prstGeom>
        </p:spPr>
        <p:txBody>
          <a:bodyPr lIns="0" tIns="0" rIns="0" bIns="0" rtlCol="0" anchor="t">
            <a:spAutoFit/>
          </a:bodyPr>
          <a:lstStyle/>
          <a:p>
            <a:pPr marL="777240" lvl="1" indent="-388620" algn="just">
              <a:lnSpc>
                <a:spcPts val="54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Enhancing access to education, healthcare, and financial support is essential to alleviate economic hardships.</a:t>
            </a:r>
          </a:p>
          <a:p>
            <a:pPr marL="777240" lvl="1" indent="-388620" algn="just">
              <a:lnSpc>
                <a:spcPts val="54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Income diversification through small-scale agriculture or fish processing can improve community resilience.</a:t>
            </a:r>
          </a:p>
          <a:p>
            <a:pPr marL="777240" lvl="1" indent="-388620" algn="just">
              <a:lnSpc>
                <a:spcPts val="54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Sustainable fishing practices and targeted policy interventions are necessary to support long-term socio-economic stability.</a:t>
            </a:r>
          </a:p>
          <a:p>
            <a:pPr algn="just">
              <a:lnSpc>
                <a:spcPts val="5400"/>
              </a:lnSpc>
            </a:pPr>
            <a:endPar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endParaRPr>
          </a:p>
        </p:txBody>
      </p:sp>
      <p:sp>
        <p:nvSpPr>
          <p:cNvPr id="5" name="TextBox 5"/>
          <p:cNvSpPr txBox="1"/>
          <p:nvPr/>
        </p:nvSpPr>
        <p:spPr>
          <a:xfrm>
            <a:off x="1024646" y="1740544"/>
            <a:ext cx="8484128" cy="1272271"/>
          </a:xfrm>
          <a:prstGeom prst="rect">
            <a:avLst/>
          </a:prstGeom>
        </p:spPr>
        <p:txBody>
          <a:bodyPr lIns="0" tIns="0" rIns="0" bIns="0" rtlCol="0" anchor="t">
            <a:spAutoFit/>
          </a:bodyPr>
          <a:lstStyle/>
          <a:p>
            <a:pPr algn="l">
              <a:lnSpc>
                <a:spcPts val="10824"/>
              </a:lnSpc>
            </a:pPr>
            <a:r>
              <a:rPr lang="en-US" sz="8000" b="1" dirty="0">
                <a:solidFill>
                  <a:srgbClr val="000000"/>
                </a:solidFill>
                <a:latin typeface="Arial" panose="020B0604020202020204" pitchFamily="34" charset="0"/>
                <a:ea typeface="Magnolia Script"/>
                <a:cs typeface="Arial" panose="020B0604020202020204" pitchFamily="34" charset="0"/>
                <a:sym typeface="Magnolia Script"/>
              </a:rPr>
              <a:t>Conclusion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1028700" y="1940361"/>
            <a:ext cx="10091526" cy="1013098"/>
          </a:xfrm>
          <a:prstGeom prst="rect">
            <a:avLst/>
          </a:prstGeom>
        </p:spPr>
        <p:txBody>
          <a:bodyPr lIns="0" tIns="0" rIns="0" bIns="0" rtlCol="0" anchor="t">
            <a:spAutoFit/>
          </a:bodyPr>
          <a:lstStyle/>
          <a:p>
            <a:pPr algn="l">
              <a:lnSpc>
                <a:spcPts val="7880"/>
              </a:lnSpc>
            </a:pPr>
            <a:r>
              <a:rPr lang="en-US" sz="8000" b="1" dirty="0">
                <a:solidFill>
                  <a:srgbClr val="000000"/>
                </a:solidFill>
                <a:latin typeface="Arial" panose="020B0604020202020204" pitchFamily="34" charset="0"/>
                <a:ea typeface="Magnolia Script"/>
                <a:cs typeface="Arial" panose="020B0604020202020204" pitchFamily="34" charset="0"/>
                <a:sym typeface="Magnolia Script"/>
              </a:rPr>
              <a:t>Recommendation</a:t>
            </a:r>
          </a:p>
        </p:txBody>
      </p:sp>
      <p:sp>
        <p:nvSpPr>
          <p:cNvPr id="3" name="TextBox 3"/>
          <p:cNvSpPr txBox="1"/>
          <p:nvPr/>
        </p:nvSpPr>
        <p:spPr>
          <a:xfrm>
            <a:off x="1028700" y="3206363"/>
            <a:ext cx="15408734" cy="5396865"/>
          </a:xfrm>
          <a:prstGeom prst="rect">
            <a:avLst/>
          </a:prstGeom>
        </p:spPr>
        <p:txBody>
          <a:bodyPr lIns="0" tIns="0" rIns="0" bIns="0" rtlCol="0" anchor="t">
            <a:spAutoFit/>
          </a:bodyPr>
          <a:lstStyle/>
          <a:p>
            <a:pPr algn="just">
              <a:lnSpc>
                <a:spcPts val="7200"/>
              </a:lnSpc>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Suggested Actions:</a:t>
            </a:r>
          </a:p>
          <a:p>
            <a:pPr marL="777240" lvl="1" indent="-388620" algn="just">
              <a:lnSpc>
                <a:spcPts val="72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Increase educational opportunities and skill training.</a:t>
            </a:r>
          </a:p>
          <a:p>
            <a:pPr marL="777240" lvl="1" indent="-388620" algn="just">
              <a:lnSpc>
                <a:spcPts val="72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Improve healthcare and sanitation facilities for fishing communities.</a:t>
            </a:r>
          </a:p>
          <a:p>
            <a:pPr marL="777240" lvl="1" indent="-388620" algn="just">
              <a:lnSpc>
                <a:spcPts val="72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Provide financial support for alternative livelihoods.</a:t>
            </a:r>
          </a:p>
          <a:p>
            <a:pPr marL="777240" lvl="1" indent="-388620" algn="just">
              <a:lnSpc>
                <a:spcPts val="72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Promote sustainable fishing practices and resource management.</a:t>
            </a:r>
          </a:p>
          <a:p>
            <a:pPr algn="just">
              <a:lnSpc>
                <a:spcPts val="7200"/>
              </a:lnSpc>
            </a:pPr>
            <a:endPar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endParaRPr>
          </a:p>
        </p:txBody>
      </p:sp>
      <p:sp>
        <p:nvSpPr>
          <p:cNvPr id="4" name="AutoShape 4"/>
          <p:cNvSpPr/>
          <p:nvPr/>
        </p:nvSpPr>
        <p:spPr>
          <a:xfrm flipV="1">
            <a:off x="0" y="1265559"/>
            <a:ext cx="13437618" cy="3086"/>
          </a:xfrm>
          <a:prstGeom prst="line">
            <a:avLst/>
          </a:prstGeom>
          <a:ln w="19050" cap="flat">
            <a:solidFill>
              <a:srgbClr val="000000"/>
            </a:solidFill>
            <a:prstDash val="solid"/>
            <a:headEnd type="none" w="sm" len="sm"/>
            <a:tailEnd type="none" w="sm" len="sm"/>
          </a:ln>
        </p:spPr>
      </p:sp>
      <p:sp>
        <p:nvSpPr>
          <p:cNvPr id="5" name="AutoShape 5"/>
          <p:cNvSpPr/>
          <p:nvPr/>
        </p:nvSpPr>
        <p:spPr>
          <a:xfrm flipV="1">
            <a:off x="5297570" y="9182101"/>
            <a:ext cx="12990430" cy="92844"/>
          </a:xfrm>
          <a:prstGeom prst="line">
            <a:avLst/>
          </a:prstGeom>
          <a:ln w="19050" cap="flat">
            <a:solidFill>
              <a:srgbClr val="000000"/>
            </a:solidFill>
            <a:prstDash val="solid"/>
            <a:headEnd type="none" w="sm" len="sm"/>
            <a:tailEnd type="none" w="sm" len="sm"/>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AutoShape 2"/>
          <p:cNvSpPr/>
          <p:nvPr/>
        </p:nvSpPr>
        <p:spPr>
          <a:xfrm flipV="1">
            <a:off x="-1" y="1229866"/>
            <a:ext cx="13444043" cy="195359"/>
          </a:xfrm>
          <a:prstGeom prst="line">
            <a:avLst/>
          </a:prstGeom>
          <a:ln w="19050" cap="flat">
            <a:solidFill>
              <a:srgbClr val="000000"/>
            </a:solidFill>
            <a:prstDash val="solid"/>
            <a:headEnd type="none" w="sm" len="sm"/>
            <a:tailEnd type="none" w="sm" len="sm"/>
          </a:ln>
        </p:spPr>
      </p:sp>
      <p:sp>
        <p:nvSpPr>
          <p:cNvPr id="3" name="AutoShape 3"/>
          <p:cNvSpPr/>
          <p:nvPr/>
        </p:nvSpPr>
        <p:spPr>
          <a:xfrm>
            <a:off x="5303994" y="9239250"/>
            <a:ext cx="12984006" cy="95250"/>
          </a:xfrm>
          <a:prstGeom prst="line">
            <a:avLst/>
          </a:prstGeom>
          <a:ln w="19050" cap="flat">
            <a:solidFill>
              <a:srgbClr val="000000"/>
            </a:solidFill>
            <a:prstDash val="solid"/>
            <a:headEnd type="none" w="sm" len="sm"/>
            <a:tailEnd type="none" w="sm" len="sm"/>
          </a:ln>
        </p:spPr>
      </p:sp>
      <p:sp>
        <p:nvSpPr>
          <p:cNvPr id="4" name="Freeform 4"/>
          <p:cNvSpPr/>
          <p:nvPr/>
        </p:nvSpPr>
        <p:spPr>
          <a:xfrm>
            <a:off x="13444043" y="5803154"/>
            <a:ext cx="2714671" cy="2724579"/>
          </a:xfrm>
          <a:custGeom>
            <a:avLst/>
            <a:gdLst/>
            <a:ahLst/>
            <a:cxnLst/>
            <a:rect l="l" t="t" r="r" b="b"/>
            <a:pathLst>
              <a:path w="2714671" h="2724579">
                <a:moveTo>
                  <a:pt x="0" y="0"/>
                </a:moveTo>
                <a:lnTo>
                  <a:pt x="2714671" y="0"/>
                </a:lnTo>
                <a:lnTo>
                  <a:pt x="2714671" y="2724579"/>
                </a:lnTo>
                <a:lnTo>
                  <a:pt x="0" y="27245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775411" y="3908271"/>
            <a:ext cx="12737178" cy="2129557"/>
          </a:xfrm>
          <a:prstGeom prst="rect">
            <a:avLst/>
          </a:prstGeom>
        </p:spPr>
        <p:txBody>
          <a:bodyPr lIns="0" tIns="0" rIns="0" bIns="0" rtlCol="0" anchor="t">
            <a:spAutoFit/>
          </a:bodyPr>
          <a:lstStyle/>
          <a:p>
            <a:pPr marL="0" lvl="0" indent="0" algn="ctr">
              <a:lnSpc>
                <a:spcPts val="18183"/>
              </a:lnSpc>
              <a:spcBef>
                <a:spcPct val="0"/>
              </a:spcBef>
            </a:pPr>
            <a:r>
              <a:rPr lang="en-US" sz="12987" b="1" u="none" strike="noStrike" dirty="0">
                <a:solidFill>
                  <a:srgbClr val="000000"/>
                </a:solidFill>
                <a:latin typeface="Arial" panose="020B0604020202020204" pitchFamily="34" charset="0"/>
                <a:ea typeface="Magnolia Script"/>
                <a:cs typeface="Arial" panose="020B0604020202020204" pitchFamily="34" charset="0"/>
                <a:sym typeface="Magnolia Script"/>
              </a:rPr>
              <a:t>Thank You</a:t>
            </a:r>
          </a:p>
        </p:txBody>
      </p:sp>
      <p:sp>
        <p:nvSpPr>
          <p:cNvPr id="6" name="Freeform 6"/>
          <p:cNvSpPr/>
          <p:nvPr/>
        </p:nvSpPr>
        <p:spPr>
          <a:xfrm flipH="1">
            <a:off x="1564213" y="2136742"/>
            <a:ext cx="2714671" cy="2724579"/>
          </a:xfrm>
          <a:custGeom>
            <a:avLst/>
            <a:gdLst/>
            <a:ahLst/>
            <a:cxnLst/>
            <a:rect l="l" t="t" r="r" b="b"/>
            <a:pathLst>
              <a:path w="2714671" h="2724579">
                <a:moveTo>
                  <a:pt x="2714671" y="0"/>
                </a:moveTo>
                <a:lnTo>
                  <a:pt x="0" y="0"/>
                </a:lnTo>
                <a:lnTo>
                  <a:pt x="0" y="2724579"/>
                </a:lnTo>
                <a:lnTo>
                  <a:pt x="2714671" y="2724579"/>
                </a:lnTo>
                <a:lnTo>
                  <a:pt x="2714671"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grpSp>
        <p:nvGrpSpPr>
          <p:cNvPr id="2" name="Group 2"/>
          <p:cNvGrpSpPr/>
          <p:nvPr/>
        </p:nvGrpSpPr>
        <p:grpSpPr>
          <a:xfrm>
            <a:off x="2289848" y="5059379"/>
            <a:ext cx="5162742" cy="847830"/>
            <a:chOff x="0" y="0"/>
            <a:chExt cx="1416876" cy="232681"/>
          </a:xfrm>
        </p:grpSpPr>
        <p:sp>
          <p:nvSpPr>
            <p:cNvPr id="3" name="Freeform 3"/>
            <p:cNvSpPr/>
            <p:nvPr/>
          </p:nvSpPr>
          <p:spPr>
            <a:xfrm>
              <a:off x="0" y="0"/>
              <a:ext cx="1416876" cy="232681"/>
            </a:xfrm>
            <a:custGeom>
              <a:avLst/>
              <a:gdLst/>
              <a:ahLst/>
              <a:cxnLst/>
              <a:rect l="l" t="t" r="r" b="b"/>
              <a:pathLst>
                <a:path w="1416876" h="232681">
                  <a:moveTo>
                    <a:pt x="76478" y="0"/>
                  </a:moveTo>
                  <a:lnTo>
                    <a:pt x="1340398" y="0"/>
                  </a:lnTo>
                  <a:cubicBezTo>
                    <a:pt x="1360681" y="0"/>
                    <a:pt x="1380134" y="8058"/>
                    <a:pt x="1394476" y="22400"/>
                  </a:cubicBezTo>
                  <a:cubicBezTo>
                    <a:pt x="1408818" y="36742"/>
                    <a:pt x="1416876" y="56195"/>
                    <a:pt x="1416876" y="76478"/>
                  </a:cubicBezTo>
                  <a:lnTo>
                    <a:pt x="1416876" y="156202"/>
                  </a:lnTo>
                  <a:cubicBezTo>
                    <a:pt x="1416876" y="176485"/>
                    <a:pt x="1408818" y="195938"/>
                    <a:pt x="1394476" y="210281"/>
                  </a:cubicBezTo>
                  <a:cubicBezTo>
                    <a:pt x="1380134" y="224623"/>
                    <a:pt x="1360681" y="232681"/>
                    <a:pt x="1340398" y="232681"/>
                  </a:cubicBezTo>
                  <a:lnTo>
                    <a:pt x="76478" y="232681"/>
                  </a:lnTo>
                  <a:cubicBezTo>
                    <a:pt x="56195" y="232681"/>
                    <a:pt x="36742" y="224623"/>
                    <a:pt x="22400" y="210281"/>
                  </a:cubicBezTo>
                  <a:cubicBezTo>
                    <a:pt x="8058" y="195938"/>
                    <a:pt x="0" y="176485"/>
                    <a:pt x="0" y="156202"/>
                  </a:cubicBezTo>
                  <a:lnTo>
                    <a:pt x="0" y="76478"/>
                  </a:lnTo>
                  <a:cubicBezTo>
                    <a:pt x="0" y="56195"/>
                    <a:pt x="8058" y="36742"/>
                    <a:pt x="22400" y="22400"/>
                  </a:cubicBezTo>
                  <a:cubicBezTo>
                    <a:pt x="36742" y="8058"/>
                    <a:pt x="56195" y="0"/>
                    <a:pt x="76478" y="0"/>
                  </a:cubicBezTo>
                  <a:close/>
                </a:path>
              </a:pathLst>
            </a:custGeom>
            <a:solidFill>
              <a:srgbClr val="D1B99C"/>
            </a:solidFill>
            <a:ln w="38100" cap="rnd">
              <a:solidFill>
                <a:srgbClr val="000000"/>
              </a:solidFill>
              <a:prstDash val="solid"/>
              <a:round/>
            </a:ln>
          </p:spPr>
        </p:sp>
        <p:sp>
          <p:nvSpPr>
            <p:cNvPr id="4" name="TextBox 4"/>
            <p:cNvSpPr txBox="1"/>
            <p:nvPr/>
          </p:nvSpPr>
          <p:spPr>
            <a:xfrm>
              <a:off x="0" y="-38100"/>
              <a:ext cx="1416876" cy="27078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285635" y="3434147"/>
            <a:ext cx="5166956" cy="848522"/>
            <a:chOff x="0" y="0"/>
            <a:chExt cx="1416876" cy="232681"/>
          </a:xfrm>
        </p:grpSpPr>
        <p:sp>
          <p:nvSpPr>
            <p:cNvPr id="6" name="Freeform 6"/>
            <p:cNvSpPr/>
            <p:nvPr/>
          </p:nvSpPr>
          <p:spPr>
            <a:xfrm>
              <a:off x="0" y="0"/>
              <a:ext cx="1416876" cy="232681"/>
            </a:xfrm>
            <a:custGeom>
              <a:avLst/>
              <a:gdLst/>
              <a:ahLst/>
              <a:cxnLst/>
              <a:rect l="l" t="t" r="r" b="b"/>
              <a:pathLst>
                <a:path w="1416876" h="232681">
                  <a:moveTo>
                    <a:pt x="76416" y="0"/>
                  </a:moveTo>
                  <a:lnTo>
                    <a:pt x="1340460" y="0"/>
                  </a:lnTo>
                  <a:cubicBezTo>
                    <a:pt x="1360727" y="0"/>
                    <a:pt x="1380164" y="8051"/>
                    <a:pt x="1394494" y="22382"/>
                  </a:cubicBezTo>
                  <a:cubicBezTo>
                    <a:pt x="1408825" y="36712"/>
                    <a:pt x="1416876" y="56149"/>
                    <a:pt x="1416876" y="76416"/>
                  </a:cubicBezTo>
                  <a:lnTo>
                    <a:pt x="1416876" y="156265"/>
                  </a:lnTo>
                  <a:cubicBezTo>
                    <a:pt x="1416876" y="176531"/>
                    <a:pt x="1408825" y="195968"/>
                    <a:pt x="1394494" y="210299"/>
                  </a:cubicBezTo>
                  <a:cubicBezTo>
                    <a:pt x="1380164" y="224630"/>
                    <a:pt x="1360727" y="232681"/>
                    <a:pt x="1340460" y="232681"/>
                  </a:cubicBezTo>
                  <a:lnTo>
                    <a:pt x="76416" y="232681"/>
                  </a:lnTo>
                  <a:cubicBezTo>
                    <a:pt x="56149" y="232681"/>
                    <a:pt x="36712" y="224630"/>
                    <a:pt x="22382" y="210299"/>
                  </a:cubicBezTo>
                  <a:cubicBezTo>
                    <a:pt x="8051" y="195968"/>
                    <a:pt x="0" y="176531"/>
                    <a:pt x="0" y="156265"/>
                  </a:cubicBezTo>
                  <a:lnTo>
                    <a:pt x="0" y="76416"/>
                  </a:lnTo>
                  <a:cubicBezTo>
                    <a:pt x="0" y="56149"/>
                    <a:pt x="8051" y="36712"/>
                    <a:pt x="22382" y="22382"/>
                  </a:cubicBezTo>
                  <a:cubicBezTo>
                    <a:pt x="36712" y="8051"/>
                    <a:pt x="56149" y="0"/>
                    <a:pt x="76416" y="0"/>
                  </a:cubicBezTo>
                  <a:close/>
                </a:path>
              </a:pathLst>
            </a:custGeom>
            <a:solidFill>
              <a:srgbClr val="D1B99C"/>
            </a:solidFill>
            <a:ln w="38100" cap="rnd">
              <a:solidFill>
                <a:srgbClr val="000000"/>
              </a:solidFill>
              <a:prstDash val="solid"/>
              <a:round/>
            </a:ln>
          </p:spPr>
        </p:sp>
        <p:sp>
          <p:nvSpPr>
            <p:cNvPr id="7" name="TextBox 7"/>
            <p:cNvSpPr txBox="1"/>
            <p:nvPr/>
          </p:nvSpPr>
          <p:spPr>
            <a:xfrm>
              <a:off x="0" y="-38100"/>
              <a:ext cx="1416876" cy="270781"/>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1084950" y="5031002"/>
            <a:ext cx="5162742" cy="847830"/>
            <a:chOff x="0" y="0"/>
            <a:chExt cx="1416876" cy="232681"/>
          </a:xfrm>
        </p:grpSpPr>
        <p:sp>
          <p:nvSpPr>
            <p:cNvPr id="9" name="Freeform 9"/>
            <p:cNvSpPr/>
            <p:nvPr/>
          </p:nvSpPr>
          <p:spPr>
            <a:xfrm>
              <a:off x="0" y="0"/>
              <a:ext cx="1416876" cy="232681"/>
            </a:xfrm>
            <a:custGeom>
              <a:avLst/>
              <a:gdLst/>
              <a:ahLst/>
              <a:cxnLst/>
              <a:rect l="l" t="t" r="r" b="b"/>
              <a:pathLst>
                <a:path w="1416876" h="232681">
                  <a:moveTo>
                    <a:pt x="76478" y="0"/>
                  </a:moveTo>
                  <a:lnTo>
                    <a:pt x="1340398" y="0"/>
                  </a:lnTo>
                  <a:cubicBezTo>
                    <a:pt x="1360681" y="0"/>
                    <a:pt x="1380134" y="8058"/>
                    <a:pt x="1394476" y="22400"/>
                  </a:cubicBezTo>
                  <a:cubicBezTo>
                    <a:pt x="1408818" y="36742"/>
                    <a:pt x="1416876" y="56195"/>
                    <a:pt x="1416876" y="76478"/>
                  </a:cubicBezTo>
                  <a:lnTo>
                    <a:pt x="1416876" y="156202"/>
                  </a:lnTo>
                  <a:cubicBezTo>
                    <a:pt x="1416876" y="176485"/>
                    <a:pt x="1408818" y="195938"/>
                    <a:pt x="1394476" y="210281"/>
                  </a:cubicBezTo>
                  <a:cubicBezTo>
                    <a:pt x="1380134" y="224623"/>
                    <a:pt x="1360681" y="232681"/>
                    <a:pt x="1340398" y="232681"/>
                  </a:cubicBezTo>
                  <a:lnTo>
                    <a:pt x="76478" y="232681"/>
                  </a:lnTo>
                  <a:cubicBezTo>
                    <a:pt x="56195" y="232681"/>
                    <a:pt x="36742" y="224623"/>
                    <a:pt x="22400" y="210281"/>
                  </a:cubicBezTo>
                  <a:cubicBezTo>
                    <a:pt x="8058" y="195938"/>
                    <a:pt x="0" y="176485"/>
                    <a:pt x="0" y="156202"/>
                  </a:cubicBezTo>
                  <a:lnTo>
                    <a:pt x="0" y="76478"/>
                  </a:lnTo>
                  <a:cubicBezTo>
                    <a:pt x="0" y="56195"/>
                    <a:pt x="8058" y="36742"/>
                    <a:pt x="22400" y="22400"/>
                  </a:cubicBezTo>
                  <a:cubicBezTo>
                    <a:pt x="36742" y="8058"/>
                    <a:pt x="56195" y="0"/>
                    <a:pt x="76478" y="0"/>
                  </a:cubicBezTo>
                  <a:close/>
                </a:path>
              </a:pathLst>
            </a:custGeom>
            <a:solidFill>
              <a:srgbClr val="D1B99C"/>
            </a:solidFill>
            <a:ln w="38100" cap="rnd">
              <a:solidFill>
                <a:srgbClr val="000000"/>
              </a:solidFill>
              <a:prstDash val="solid"/>
              <a:round/>
            </a:ln>
          </p:spPr>
        </p:sp>
        <p:sp>
          <p:nvSpPr>
            <p:cNvPr id="10" name="TextBox 10"/>
            <p:cNvSpPr txBox="1"/>
            <p:nvPr/>
          </p:nvSpPr>
          <p:spPr>
            <a:xfrm>
              <a:off x="0" y="-38100"/>
              <a:ext cx="1416876" cy="270781"/>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886126" y="8282778"/>
            <a:ext cx="4953506" cy="813469"/>
            <a:chOff x="0" y="0"/>
            <a:chExt cx="1416876" cy="232681"/>
          </a:xfrm>
        </p:grpSpPr>
        <p:sp>
          <p:nvSpPr>
            <p:cNvPr id="12" name="Freeform 12"/>
            <p:cNvSpPr/>
            <p:nvPr/>
          </p:nvSpPr>
          <p:spPr>
            <a:xfrm>
              <a:off x="0" y="0"/>
              <a:ext cx="1416876" cy="232681"/>
            </a:xfrm>
            <a:custGeom>
              <a:avLst/>
              <a:gdLst/>
              <a:ahLst/>
              <a:cxnLst/>
              <a:rect l="l" t="t" r="r" b="b"/>
              <a:pathLst>
                <a:path w="1416876" h="232681">
                  <a:moveTo>
                    <a:pt x="79709" y="0"/>
                  </a:moveTo>
                  <a:lnTo>
                    <a:pt x="1337167" y="0"/>
                  </a:lnTo>
                  <a:cubicBezTo>
                    <a:pt x="1381189" y="0"/>
                    <a:pt x="1416876" y="35687"/>
                    <a:pt x="1416876" y="79709"/>
                  </a:cubicBezTo>
                  <a:lnTo>
                    <a:pt x="1416876" y="152972"/>
                  </a:lnTo>
                  <a:cubicBezTo>
                    <a:pt x="1416876" y="196994"/>
                    <a:pt x="1381189" y="232681"/>
                    <a:pt x="1337167" y="232681"/>
                  </a:cubicBezTo>
                  <a:lnTo>
                    <a:pt x="79709" y="232681"/>
                  </a:lnTo>
                  <a:cubicBezTo>
                    <a:pt x="35687" y="232681"/>
                    <a:pt x="0" y="196994"/>
                    <a:pt x="0" y="152972"/>
                  </a:cubicBezTo>
                  <a:lnTo>
                    <a:pt x="0" y="79709"/>
                  </a:lnTo>
                  <a:cubicBezTo>
                    <a:pt x="0" y="35687"/>
                    <a:pt x="35687" y="0"/>
                    <a:pt x="79709" y="0"/>
                  </a:cubicBezTo>
                  <a:close/>
                </a:path>
              </a:pathLst>
            </a:custGeom>
            <a:solidFill>
              <a:srgbClr val="D1B99C"/>
            </a:solidFill>
            <a:ln w="38100" cap="rnd">
              <a:solidFill>
                <a:srgbClr val="000000"/>
              </a:solidFill>
              <a:prstDash val="solid"/>
              <a:round/>
            </a:ln>
          </p:spPr>
        </p:sp>
        <p:sp>
          <p:nvSpPr>
            <p:cNvPr id="13" name="TextBox 13"/>
            <p:cNvSpPr txBox="1"/>
            <p:nvPr/>
          </p:nvSpPr>
          <p:spPr>
            <a:xfrm>
              <a:off x="0" y="-38100"/>
              <a:ext cx="1416876" cy="270781"/>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1084950" y="3434839"/>
            <a:ext cx="5162742" cy="847830"/>
            <a:chOff x="0" y="0"/>
            <a:chExt cx="1416876" cy="232681"/>
          </a:xfrm>
        </p:grpSpPr>
        <p:sp>
          <p:nvSpPr>
            <p:cNvPr id="15" name="Freeform 15"/>
            <p:cNvSpPr/>
            <p:nvPr/>
          </p:nvSpPr>
          <p:spPr>
            <a:xfrm>
              <a:off x="0" y="0"/>
              <a:ext cx="1416876" cy="232681"/>
            </a:xfrm>
            <a:custGeom>
              <a:avLst/>
              <a:gdLst/>
              <a:ahLst/>
              <a:cxnLst/>
              <a:rect l="l" t="t" r="r" b="b"/>
              <a:pathLst>
                <a:path w="1416876" h="232681">
                  <a:moveTo>
                    <a:pt x="76478" y="0"/>
                  </a:moveTo>
                  <a:lnTo>
                    <a:pt x="1340398" y="0"/>
                  </a:lnTo>
                  <a:cubicBezTo>
                    <a:pt x="1360681" y="0"/>
                    <a:pt x="1380134" y="8058"/>
                    <a:pt x="1394476" y="22400"/>
                  </a:cubicBezTo>
                  <a:cubicBezTo>
                    <a:pt x="1408818" y="36742"/>
                    <a:pt x="1416876" y="56195"/>
                    <a:pt x="1416876" y="76478"/>
                  </a:cubicBezTo>
                  <a:lnTo>
                    <a:pt x="1416876" y="156202"/>
                  </a:lnTo>
                  <a:cubicBezTo>
                    <a:pt x="1416876" y="176485"/>
                    <a:pt x="1408818" y="195938"/>
                    <a:pt x="1394476" y="210281"/>
                  </a:cubicBezTo>
                  <a:cubicBezTo>
                    <a:pt x="1380134" y="224623"/>
                    <a:pt x="1360681" y="232681"/>
                    <a:pt x="1340398" y="232681"/>
                  </a:cubicBezTo>
                  <a:lnTo>
                    <a:pt x="76478" y="232681"/>
                  </a:lnTo>
                  <a:cubicBezTo>
                    <a:pt x="56195" y="232681"/>
                    <a:pt x="36742" y="224623"/>
                    <a:pt x="22400" y="210281"/>
                  </a:cubicBezTo>
                  <a:cubicBezTo>
                    <a:pt x="8058" y="195938"/>
                    <a:pt x="0" y="176485"/>
                    <a:pt x="0" y="156202"/>
                  </a:cubicBezTo>
                  <a:lnTo>
                    <a:pt x="0" y="76478"/>
                  </a:lnTo>
                  <a:cubicBezTo>
                    <a:pt x="0" y="56195"/>
                    <a:pt x="8058" y="36742"/>
                    <a:pt x="22400" y="22400"/>
                  </a:cubicBezTo>
                  <a:cubicBezTo>
                    <a:pt x="36742" y="8058"/>
                    <a:pt x="56195" y="0"/>
                    <a:pt x="76478" y="0"/>
                  </a:cubicBezTo>
                  <a:close/>
                </a:path>
              </a:pathLst>
            </a:custGeom>
            <a:solidFill>
              <a:srgbClr val="D1B99C"/>
            </a:solidFill>
            <a:ln w="38100" cap="rnd">
              <a:solidFill>
                <a:srgbClr val="000000"/>
              </a:solidFill>
              <a:prstDash val="solid"/>
              <a:round/>
            </a:ln>
          </p:spPr>
        </p:sp>
        <p:sp>
          <p:nvSpPr>
            <p:cNvPr id="16" name="TextBox 16"/>
            <p:cNvSpPr txBox="1"/>
            <p:nvPr/>
          </p:nvSpPr>
          <p:spPr>
            <a:xfrm>
              <a:off x="0" y="-38100"/>
              <a:ext cx="1416876" cy="270781"/>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2289848" y="6653898"/>
            <a:ext cx="5162742" cy="847830"/>
            <a:chOff x="0" y="0"/>
            <a:chExt cx="1416876" cy="232681"/>
          </a:xfrm>
        </p:grpSpPr>
        <p:sp>
          <p:nvSpPr>
            <p:cNvPr id="18" name="Freeform 18"/>
            <p:cNvSpPr/>
            <p:nvPr/>
          </p:nvSpPr>
          <p:spPr>
            <a:xfrm>
              <a:off x="0" y="0"/>
              <a:ext cx="1416876" cy="232681"/>
            </a:xfrm>
            <a:custGeom>
              <a:avLst/>
              <a:gdLst/>
              <a:ahLst/>
              <a:cxnLst/>
              <a:rect l="l" t="t" r="r" b="b"/>
              <a:pathLst>
                <a:path w="1416876" h="232681">
                  <a:moveTo>
                    <a:pt x="76478" y="0"/>
                  </a:moveTo>
                  <a:lnTo>
                    <a:pt x="1340398" y="0"/>
                  </a:lnTo>
                  <a:cubicBezTo>
                    <a:pt x="1360681" y="0"/>
                    <a:pt x="1380134" y="8058"/>
                    <a:pt x="1394476" y="22400"/>
                  </a:cubicBezTo>
                  <a:cubicBezTo>
                    <a:pt x="1408818" y="36742"/>
                    <a:pt x="1416876" y="56195"/>
                    <a:pt x="1416876" y="76478"/>
                  </a:cubicBezTo>
                  <a:lnTo>
                    <a:pt x="1416876" y="156202"/>
                  </a:lnTo>
                  <a:cubicBezTo>
                    <a:pt x="1416876" y="176485"/>
                    <a:pt x="1408818" y="195938"/>
                    <a:pt x="1394476" y="210281"/>
                  </a:cubicBezTo>
                  <a:cubicBezTo>
                    <a:pt x="1380134" y="224623"/>
                    <a:pt x="1360681" y="232681"/>
                    <a:pt x="1340398" y="232681"/>
                  </a:cubicBezTo>
                  <a:lnTo>
                    <a:pt x="76478" y="232681"/>
                  </a:lnTo>
                  <a:cubicBezTo>
                    <a:pt x="56195" y="232681"/>
                    <a:pt x="36742" y="224623"/>
                    <a:pt x="22400" y="210281"/>
                  </a:cubicBezTo>
                  <a:cubicBezTo>
                    <a:pt x="8058" y="195938"/>
                    <a:pt x="0" y="176485"/>
                    <a:pt x="0" y="156202"/>
                  </a:cubicBezTo>
                  <a:lnTo>
                    <a:pt x="0" y="76478"/>
                  </a:lnTo>
                  <a:cubicBezTo>
                    <a:pt x="0" y="56195"/>
                    <a:pt x="8058" y="36742"/>
                    <a:pt x="22400" y="22400"/>
                  </a:cubicBezTo>
                  <a:cubicBezTo>
                    <a:pt x="36742" y="8058"/>
                    <a:pt x="56195" y="0"/>
                    <a:pt x="76478" y="0"/>
                  </a:cubicBezTo>
                  <a:close/>
                </a:path>
              </a:pathLst>
            </a:custGeom>
            <a:solidFill>
              <a:srgbClr val="D1B99C"/>
            </a:solidFill>
            <a:ln w="38100" cap="rnd">
              <a:solidFill>
                <a:srgbClr val="000000"/>
              </a:solidFill>
              <a:prstDash val="solid"/>
              <a:round/>
            </a:ln>
          </p:spPr>
        </p:sp>
        <p:sp>
          <p:nvSpPr>
            <p:cNvPr id="19" name="TextBox 19"/>
            <p:cNvSpPr txBox="1"/>
            <p:nvPr/>
          </p:nvSpPr>
          <p:spPr>
            <a:xfrm>
              <a:off x="0" y="-38100"/>
              <a:ext cx="1416876" cy="270781"/>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1084950" y="6506475"/>
            <a:ext cx="5162742" cy="847830"/>
            <a:chOff x="0" y="0"/>
            <a:chExt cx="1416876" cy="232681"/>
          </a:xfrm>
        </p:grpSpPr>
        <p:sp>
          <p:nvSpPr>
            <p:cNvPr id="21" name="Freeform 21"/>
            <p:cNvSpPr/>
            <p:nvPr/>
          </p:nvSpPr>
          <p:spPr>
            <a:xfrm>
              <a:off x="0" y="0"/>
              <a:ext cx="1416876" cy="232681"/>
            </a:xfrm>
            <a:custGeom>
              <a:avLst/>
              <a:gdLst/>
              <a:ahLst/>
              <a:cxnLst/>
              <a:rect l="l" t="t" r="r" b="b"/>
              <a:pathLst>
                <a:path w="1416876" h="232681">
                  <a:moveTo>
                    <a:pt x="76478" y="0"/>
                  </a:moveTo>
                  <a:lnTo>
                    <a:pt x="1340398" y="0"/>
                  </a:lnTo>
                  <a:cubicBezTo>
                    <a:pt x="1360681" y="0"/>
                    <a:pt x="1380134" y="8058"/>
                    <a:pt x="1394476" y="22400"/>
                  </a:cubicBezTo>
                  <a:cubicBezTo>
                    <a:pt x="1408818" y="36742"/>
                    <a:pt x="1416876" y="56195"/>
                    <a:pt x="1416876" y="76478"/>
                  </a:cubicBezTo>
                  <a:lnTo>
                    <a:pt x="1416876" y="156202"/>
                  </a:lnTo>
                  <a:cubicBezTo>
                    <a:pt x="1416876" y="176485"/>
                    <a:pt x="1408818" y="195938"/>
                    <a:pt x="1394476" y="210281"/>
                  </a:cubicBezTo>
                  <a:cubicBezTo>
                    <a:pt x="1380134" y="224623"/>
                    <a:pt x="1360681" y="232681"/>
                    <a:pt x="1340398" y="232681"/>
                  </a:cubicBezTo>
                  <a:lnTo>
                    <a:pt x="76478" y="232681"/>
                  </a:lnTo>
                  <a:cubicBezTo>
                    <a:pt x="56195" y="232681"/>
                    <a:pt x="36742" y="224623"/>
                    <a:pt x="22400" y="210281"/>
                  </a:cubicBezTo>
                  <a:cubicBezTo>
                    <a:pt x="8058" y="195938"/>
                    <a:pt x="0" y="176485"/>
                    <a:pt x="0" y="156202"/>
                  </a:cubicBezTo>
                  <a:lnTo>
                    <a:pt x="0" y="76478"/>
                  </a:lnTo>
                  <a:cubicBezTo>
                    <a:pt x="0" y="56195"/>
                    <a:pt x="8058" y="36742"/>
                    <a:pt x="22400" y="22400"/>
                  </a:cubicBezTo>
                  <a:cubicBezTo>
                    <a:pt x="36742" y="8058"/>
                    <a:pt x="56195" y="0"/>
                    <a:pt x="76478" y="0"/>
                  </a:cubicBezTo>
                  <a:close/>
                </a:path>
              </a:pathLst>
            </a:custGeom>
            <a:solidFill>
              <a:srgbClr val="D1B99C"/>
            </a:solidFill>
            <a:ln w="38100" cap="rnd">
              <a:solidFill>
                <a:srgbClr val="000000"/>
              </a:solidFill>
              <a:prstDash val="solid"/>
              <a:round/>
            </a:ln>
          </p:spPr>
        </p:sp>
        <p:sp>
          <p:nvSpPr>
            <p:cNvPr id="22" name="TextBox 22"/>
            <p:cNvSpPr txBox="1"/>
            <p:nvPr/>
          </p:nvSpPr>
          <p:spPr>
            <a:xfrm>
              <a:off x="0" y="-38100"/>
              <a:ext cx="1416876" cy="270781"/>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4869112" y="1721701"/>
            <a:ext cx="8549775" cy="1396151"/>
          </a:xfrm>
          <a:prstGeom prst="rect">
            <a:avLst/>
          </a:prstGeom>
        </p:spPr>
        <p:txBody>
          <a:bodyPr lIns="0" tIns="0" rIns="0" bIns="0" rtlCol="0" anchor="t">
            <a:spAutoFit/>
          </a:bodyPr>
          <a:lstStyle/>
          <a:p>
            <a:pPr algn="ctr">
              <a:lnSpc>
                <a:spcPts val="11652"/>
              </a:lnSpc>
            </a:pPr>
            <a:r>
              <a:rPr lang="en-US" sz="8000" b="1" dirty="0">
                <a:solidFill>
                  <a:srgbClr val="000000"/>
                </a:solidFill>
                <a:latin typeface="Arial" panose="020B0604020202020204" pitchFamily="34" charset="0"/>
                <a:ea typeface="Magnolia Script"/>
                <a:cs typeface="Arial" panose="020B0604020202020204" pitchFamily="34" charset="0"/>
                <a:sym typeface="Magnolia Script"/>
              </a:rPr>
              <a:t>Overview</a:t>
            </a:r>
          </a:p>
        </p:txBody>
      </p:sp>
      <p:sp>
        <p:nvSpPr>
          <p:cNvPr id="24" name="AutoShape 24"/>
          <p:cNvSpPr/>
          <p:nvPr/>
        </p:nvSpPr>
        <p:spPr>
          <a:xfrm>
            <a:off x="-1" y="1232885"/>
            <a:ext cx="13433565" cy="58307"/>
          </a:xfrm>
          <a:prstGeom prst="line">
            <a:avLst/>
          </a:prstGeom>
          <a:ln w="19050" cap="flat">
            <a:solidFill>
              <a:srgbClr val="000000"/>
            </a:solidFill>
            <a:prstDash val="solid"/>
            <a:headEnd type="none" w="sm" len="sm"/>
            <a:tailEnd type="none" w="sm" len="sm"/>
          </a:ln>
        </p:spPr>
      </p:sp>
      <p:sp>
        <p:nvSpPr>
          <p:cNvPr id="25" name="AutoShape 25"/>
          <p:cNvSpPr/>
          <p:nvPr/>
        </p:nvSpPr>
        <p:spPr>
          <a:xfrm flipV="1">
            <a:off x="5278834" y="9229447"/>
            <a:ext cx="13009166" cy="71129"/>
          </a:xfrm>
          <a:prstGeom prst="line">
            <a:avLst/>
          </a:prstGeom>
          <a:ln w="19050" cap="flat">
            <a:solidFill>
              <a:srgbClr val="000000"/>
            </a:solidFill>
            <a:prstDash val="solid"/>
            <a:headEnd type="none" w="sm" len="sm"/>
            <a:tailEnd type="none" w="sm" len="sm"/>
          </a:ln>
        </p:spPr>
      </p:sp>
      <p:sp>
        <p:nvSpPr>
          <p:cNvPr id="26" name="TextBox 26"/>
          <p:cNvSpPr txBox="1"/>
          <p:nvPr/>
        </p:nvSpPr>
        <p:spPr>
          <a:xfrm>
            <a:off x="11313262" y="5196100"/>
            <a:ext cx="4706118" cy="582660"/>
          </a:xfrm>
          <a:prstGeom prst="rect">
            <a:avLst/>
          </a:prstGeom>
        </p:spPr>
        <p:txBody>
          <a:bodyPr wrap="square" lIns="0" tIns="0" rIns="0" bIns="0" rtlCol="0" anchor="t">
            <a:spAutoFit/>
          </a:bodyPr>
          <a:lstStyle/>
          <a:p>
            <a:pPr algn="ctr">
              <a:lnSpc>
                <a:spcPts val="4971"/>
              </a:lnSpc>
              <a:spcBef>
                <a:spcPct val="0"/>
              </a:spcBef>
            </a:pPr>
            <a:r>
              <a:rPr lang="en-US" sz="3550" b="1" dirty="0">
                <a:solidFill>
                  <a:srgbClr val="000000"/>
                </a:solidFill>
                <a:latin typeface="Arial" panose="020B0604020202020204" pitchFamily="34" charset="0"/>
                <a:ea typeface="Proxima Nova Bold"/>
                <a:cs typeface="Arial" panose="020B0604020202020204" pitchFamily="34" charset="0"/>
                <a:sym typeface="Proxima Nova Bold"/>
              </a:rPr>
              <a:t>Ma</a:t>
            </a:r>
            <a:r>
              <a:rPr lang="en-US" sz="3550" b="1" u="none" strike="noStrike" dirty="0">
                <a:solidFill>
                  <a:srgbClr val="000000"/>
                </a:solidFill>
                <a:latin typeface="Arial" panose="020B0604020202020204" pitchFamily="34" charset="0"/>
                <a:ea typeface="Proxima Nova Bold"/>
                <a:cs typeface="Arial" panose="020B0604020202020204" pitchFamily="34" charset="0"/>
                <a:sym typeface="Proxima Nova Bold"/>
              </a:rPr>
              <a:t>terials</a:t>
            </a:r>
            <a:r>
              <a:rPr lang="en-US" sz="3550" b="1" u="none" strike="noStrike" dirty="0">
                <a:solidFill>
                  <a:srgbClr val="000000"/>
                </a:solidFill>
                <a:latin typeface="Proxima Nova Bold"/>
                <a:ea typeface="Proxima Nova Bold"/>
                <a:cs typeface="Proxima Nova Bold"/>
                <a:sym typeface="Proxima Nova Bold"/>
              </a:rPr>
              <a:t> &amp; Methods</a:t>
            </a:r>
          </a:p>
        </p:txBody>
      </p:sp>
      <p:sp>
        <p:nvSpPr>
          <p:cNvPr id="27" name="TextBox 27"/>
          <p:cNvSpPr txBox="1"/>
          <p:nvPr/>
        </p:nvSpPr>
        <p:spPr>
          <a:xfrm>
            <a:off x="11351836" y="3521814"/>
            <a:ext cx="4521009" cy="582660"/>
          </a:xfrm>
          <a:prstGeom prst="rect">
            <a:avLst/>
          </a:prstGeom>
        </p:spPr>
        <p:txBody>
          <a:bodyPr wrap="square" lIns="0" tIns="0" rIns="0" bIns="0" rtlCol="0" anchor="t">
            <a:spAutoFit/>
          </a:bodyPr>
          <a:lstStyle/>
          <a:p>
            <a:pPr marL="0" lvl="1" indent="0" algn="ctr">
              <a:lnSpc>
                <a:spcPts val="4971"/>
              </a:lnSpc>
              <a:spcBef>
                <a:spcPct val="0"/>
              </a:spcBef>
            </a:pPr>
            <a:r>
              <a:rPr lang="en-US" sz="3550" b="1" dirty="0">
                <a:solidFill>
                  <a:srgbClr val="000000"/>
                </a:solidFill>
                <a:latin typeface="Proxima Nova Bold"/>
                <a:ea typeface="Proxima Nova Bold"/>
                <a:cs typeface="Proxima Nova Bold"/>
                <a:sym typeface="Proxima Nova Bold"/>
              </a:rPr>
              <a:t>Problem </a:t>
            </a:r>
            <a:r>
              <a:rPr lang="en-US" sz="3550" b="1" dirty="0">
                <a:solidFill>
                  <a:srgbClr val="000000"/>
                </a:solidFill>
                <a:latin typeface="Arial" panose="020B0604020202020204" pitchFamily="34" charset="0"/>
                <a:ea typeface="Proxima Nova Bold"/>
                <a:cs typeface="Arial" panose="020B0604020202020204" pitchFamily="34" charset="0"/>
                <a:sym typeface="Proxima Nova Bold"/>
              </a:rPr>
              <a:t>Statement</a:t>
            </a:r>
          </a:p>
        </p:txBody>
      </p:sp>
      <p:sp>
        <p:nvSpPr>
          <p:cNvPr id="28" name="TextBox 28"/>
          <p:cNvSpPr txBox="1"/>
          <p:nvPr/>
        </p:nvSpPr>
        <p:spPr>
          <a:xfrm>
            <a:off x="2585880" y="5135158"/>
            <a:ext cx="4300246" cy="607205"/>
          </a:xfrm>
          <a:prstGeom prst="rect">
            <a:avLst/>
          </a:prstGeom>
        </p:spPr>
        <p:txBody>
          <a:bodyPr lIns="0" tIns="0" rIns="0" bIns="0" rtlCol="0" anchor="t">
            <a:spAutoFit/>
          </a:bodyPr>
          <a:lstStyle/>
          <a:p>
            <a:pPr marL="0" lvl="1" indent="0" algn="ctr">
              <a:lnSpc>
                <a:spcPts val="4971"/>
              </a:lnSpc>
              <a:spcBef>
                <a:spcPct val="0"/>
              </a:spcBef>
            </a:pPr>
            <a:r>
              <a:rPr lang="en-US" sz="3550" b="1" u="none" strike="noStrike" dirty="0">
                <a:solidFill>
                  <a:srgbClr val="000000"/>
                </a:solidFill>
                <a:latin typeface="Arial" panose="020B0604020202020204" pitchFamily="34" charset="0"/>
                <a:ea typeface="Proxima Nova Bold"/>
                <a:cs typeface="Arial" panose="020B0604020202020204" pitchFamily="34" charset="0"/>
                <a:sym typeface="Proxima Nova Bold"/>
              </a:rPr>
              <a:t>Objectives</a:t>
            </a:r>
          </a:p>
        </p:txBody>
      </p:sp>
      <p:sp>
        <p:nvSpPr>
          <p:cNvPr id="29" name="TextBox 29"/>
          <p:cNvSpPr txBox="1"/>
          <p:nvPr/>
        </p:nvSpPr>
        <p:spPr>
          <a:xfrm>
            <a:off x="3665827" y="6740873"/>
            <a:ext cx="2410784" cy="607205"/>
          </a:xfrm>
          <a:prstGeom prst="rect">
            <a:avLst/>
          </a:prstGeom>
        </p:spPr>
        <p:txBody>
          <a:bodyPr lIns="0" tIns="0" rIns="0" bIns="0" rtlCol="0" anchor="t">
            <a:spAutoFit/>
          </a:bodyPr>
          <a:lstStyle/>
          <a:p>
            <a:pPr marL="0" lvl="1" indent="0" algn="ctr">
              <a:lnSpc>
                <a:spcPts val="4971"/>
              </a:lnSpc>
              <a:spcBef>
                <a:spcPct val="0"/>
              </a:spcBef>
            </a:pPr>
            <a:r>
              <a:rPr lang="en-US" sz="3550" b="1" u="none" strike="noStrike" dirty="0">
                <a:solidFill>
                  <a:srgbClr val="000000"/>
                </a:solidFill>
                <a:latin typeface="Arial" panose="020B0604020202020204" pitchFamily="34" charset="0"/>
                <a:ea typeface="Proxima Nova Bold"/>
                <a:cs typeface="Arial" panose="020B0604020202020204" pitchFamily="34" charset="0"/>
                <a:sym typeface="Proxima Nova Bold"/>
              </a:rPr>
              <a:t>Result</a:t>
            </a:r>
          </a:p>
        </p:txBody>
      </p:sp>
      <p:sp>
        <p:nvSpPr>
          <p:cNvPr id="30" name="TextBox 30"/>
          <p:cNvSpPr txBox="1"/>
          <p:nvPr/>
        </p:nvSpPr>
        <p:spPr>
          <a:xfrm>
            <a:off x="7225870" y="8374269"/>
            <a:ext cx="4125966" cy="561116"/>
          </a:xfrm>
          <a:prstGeom prst="rect">
            <a:avLst/>
          </a:prstGeom>
        </p:spPr>
        <p:txBody>
          <a:bodyPr lIns="0" tIns="0" rIns="0" bIns="0" rtlCol="0" anchor="t">
            <a:spAutoFit/>
          </a:bodyPr>
          <a:lstStyle/>
          <a:p>
            <a:pPr marL="0" lvl="1" indent="0" algn="ctr">
              <a:lnSpc>
                <a:spcPts val="4769"/>
              </a:lnSpc>
              <a:spcBef>
                <a:spcPct val="0"/>
              </a:spcBef>
            </a:pPr>
            <a:r>
              <a:rPr lang="en-US" sz="3406" b="1" u="none" strike="noStrike" dirty="0">
                <a:solidFill>
                  <a:srgbClr val="000000"/>
                </a:solidFill>
                <a:latin typeface="Arial" panose="020B0604020202020204" pitchFamily="34" charset="0"/>
                <a:ea typeface="Proxima Nova Bold"/>
                <a:cs typeface="Arial" panose="020B0604020202020204" pitchFamily="34" charset="0"/>
                <a:sym typeface="Proxima Nova Bold"/>
              </a:rPr>
              <a:t>Conclusion</a:t>
            </a:r>
          </a:p>
        </p:txBody>
      </p:sp>
      <p:sp>
        <p:nvSpPr>
          <p:cNvPr id="31" name="TextBox 31"/>
          <p:cNvSpPr txBox="1"/>
          <p:nvPr/>
        </p:nvSpPr>
        <p:spPr>
          <a:xfrm>
            <a:off x="11606829" y="6635976"/>
            <a:ext cx="4118984" cy="584584"/>
          </a:xfrm>
          <a:prstGeom prst="rect">
            <a:avLst/>
          </a:prstGeom>
        </p:spPr>
        <p:txBody>
          <a:bodyPr wrap="square" lIns="0" tIns="0" rIns="0" bIns="0" rtlCol="0" anchor="t">
            <a:spAutoFit/>
          </a:bodyPr>
          <a:lstStyle/>
          <a:p>
            <a:pPr marL="0" lvl="1" indent="0" algn="ctr">
              <a:lnSpc>
                <a:spcPts val="4971"/>
              </a:lnSpc>
              <a:spcBef>
                <a:spcPct val="0"/>
              </a:spcBef>
            </a:pPr>
            <a:r>
              <a:rPr lang="en-US" sz="3550" b="1" u="none" strike="noStrike" dirty="0">
                <a:solidFill>
                  <a:srgbClr val="000000"/>
                </a:solidFill>
                <a:latin typeface="Arial" panose="020B0604020202020204" pitchFamily="34" charset="0"/>
                <a:ea typeface="Proxima Nova Bold"/>
                <a:cs typeface="Arial" panose="020B0604020202020204" pitchFamily="34" charset="0"/>
                <a:sym typeface="Proxima Nova Bold"/>
              </a:rPr>
              <a:t>Recommendation</a:t>
            </a:r>
          </a:p>
        </p:txBody>
      </p:sp>
      <p:sp>
        <p:nvSpPr>
          <p:cNvPr id="32" name="TextBox 32"/>
          <p:cNvSpPr txBox="1"/>
          <p:nvPr/>
        </p:nvSpPr>
        <p:spPr>
          <a:xfrm>
            <a:off x="3335803" y="3521247"/>
            <a:ext cx="3016810" cy="607646"/>
          </a:xfrm>
          <a:prstGeom prst="rect">
            <a:avLst/>
          </a:prstGeom>
        </p:spPr>
        <p:txBody>
          <a:bodyPr lIns="0" tIns="0" rIns="0" bIns="0" rtlCol="0" anchor="t">
            <a:spAutoFit/>
          </a:bodyPr>
          <a:lstStyle/>
          <a:p>
            <a:pPr marL="0" lvl="1" indent="0" algn="ctr">
              <a:lnSpc>
                <a:spcPts val="4975"/>
              </a:lnSpc>
              <a:spcBef>
                <a:spcPct val="0"/>
              </a:spcBef>
            </a:pPr>
            <a:r>
              <a:rPr lang="en-US" sz="3553" b="1" dirty="0">
                <a:solidFill>
                  <a:srgbClr val="000000"/>
                </a:solidFill>
                <a:latin typeface="Arial" panose="020B0604020202020204" pitchFamily="34" charset="0"/>
                <a:ea typeface="Proxima Nova Bold"/>
                <a:cs typeface="Arial" panose="020B0604020202020204" pitchFamily="34" charset="0"/>
                <a:sym typeface="Proxima Nova Bold"/>
              </a:rPr>
              <a:t>Background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AutoShape 2"/>
          <p:cNvSpPr/>
          <p:nvPr/>
        </p:nvSpPr>
        <p:spPr>
          <a:xfrm flipV="1">
            <a:off x="0" y="1258441"/>
            <a:ext cx="13437618" cy="50483"/>
          </a:xfrm>
          <a:prstGeom prst="line">
            <a:avLst/>
          </a:prstGeom>
          <a:ln w="19050" cap="flat">
            <a:solidFill>
              <a:srgbClr val="000000"/>
            </a:solidFill>
            <a:prstDash val="solid"/>
            <a:headEnd type="none" w="sm" len="sm"/>
            <a:tailEnd type="none" w="sm" len="sm"/>
          </a:ln>
        </p:spPr>
      </p:sp>
      <p:sp>
        <p:nvSpPr>
          <p:cNvPr id="3" name="AutoShape 3"/>
          <p:cNvSpPr/>
          <p:nvPr/>
        </p:nvSpPr>
        <p:spPr>
          <a:xfrm flipV="1">
            <a:off x="5297564" y="9252674"/>
            <a:ext cx="12990436" cy="15152"/>
          </a:xfrm>
          <a:prstGeom prst="line">
            <a:avLst/>
          </a:prstGeom>
          <a:ln w="19050" cap="flat">
            <a:solidFill>
              <a:srgbClr val="000000"/>
            </a:solidFill>
            <a:prstDash val="solid"/>
            <a:headEnd type="none" w="sm" len="sm"/>
            <a:tailEnd type="none" w="sm" len="sm"/>
          </a:ln>
        </p:spPr>
      </p:sp>
      <p:sp>
        <p:nvSpPr>
          <p:cNvPr id="4" name="TextBox 4"/>
          <p:cNvSpPr txBox="1"/>
          <p:nvPr/>
        </p:nvSpPr>
        <p:spPr>
          <a:xfrm>
            <a:off x="1028700" y="1034327"/>
            <a:ext cx="8878642" cy="2378343"/>
          </a:xfrm>
          <a:prstGeom prst="rect">
            <a:avLst/>
          </a:prstGeom>
        </p:spPr>
        <p:txBody>
          <a:bodyPr lIns="0" tIns="0" rIns="0" bIns="0" rtlCol="0" anchor="t">
            <a:spAutoFit/>
          </a:bodyPr>
          <a:lstStyle/>
          <a:p>
            <a:pPr algn="l">
              <a:lnSpc>
                <a:spcPts val="22318"/>
              </a:lnSpc>
            </a:pPr>
            <a:r>
              <a:rPr lang="en-US" sz="8000" b="1" dirty="0">
                <a:solidFill>
                  <a:srgbClr val="000000"/>
                </a:solidFill>
                <a:latin typeface="Arial" panose="020B0604020202020204" pitchFamily="34" charset="0"/>
                <a:ea typeface="Magnolia Script"/>
                <a:cs typeface="Arial" panose="020B0604020202020204" pitchFamily="34" charset="0"/>
                <a:sym typeface="Magnolia Script"/>
              </a:rPr>
              <a:t>Background</a:t>
            </a:r>
          </a:p>
        </p:txBody>
      </p:sp>
      <p:sp>
        <p:nvSpPr>
          <p:cNvPr id="5" name="TextBox 5"/>
          <p:cNvSpPr txBox="1"/>
          <p:nvPr/>
        </p:nvSpPr>
        <p:spPr>
          <a:xfrm>
            <a:off x="1028700" y="3581211"/>
            <a:ext cx="16230600" cy="5396865"/>
          </a:xfrm>
          <a:prstGeom prst="rect">
            <a:avLst/>
          </a:prstGeom>
        </p:spPr>
        <p:txBody>
          <a:bodyPr lIns="0" tIns="0" rIns="0" bIns="0" rtlCol="0" anchor="t">
            <a:spAutoFit/>
          </a:bodyPr>
          <a:lstStyle/>
          <a:p>
            <a:pPr marL="777240" lvl="1" indent="-388620" algn="just">
              <a:lnSpc>
                <a:spcPts val="72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Fishing is a vital sector for Bangladesh's economy, supporting livelihoods, food security, and export earnings.</a:t>
            </a:r>
          </a:p>
          <a:p>
            <a:pPr marL="777240" lvl="1" indent="-388620" algn="just">
              <a:lnSpc>
                <a:spcPts val="72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Ashuganj Upazila is a significant fishing region; however, its fishermen face socio-economic challenges.</a:t>
            </a:r>
          </a:p>
          <a:p>
            <a:pPr marL="777240" lvl="1" indent="-388620" algn="just">
              <a:lnSpc>
                <a:spcPts val="72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Issues such as income instability, low education, lack of healthcare, and environmental pressures hinder the community’s growth.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AutoShape 2"/>
          <p:cNvSpPr/>
          <p:nvPr/>
        </p:nvSpPr>
        <p:spPr>
          <a:xfrm flipV="1">
            <a:off x="0" y="1279847"/>
            <a:ext cx="13397454" cy="53653"/>
          </a:xfrm>
          <a:prstGeom prst="line">
            <a:avLst/>
          </a:prstGeom>
          <a:ln w="19050" cap="flat">
            <a:solidFill>
              <a:srgbClr val="000000"/>
            </a:solidFill>
            <a:prstDash val="solid"/>
            <a:headEnd type="none" w="sm" len="sm"/>
            <a:tailEnd type="none" w="sm" len="sm"/>
          </a:ln>
        </p:spPr>
      </p:sp>
      <p:sp>
        <p:nvSpPr>
          <p:cNvPr id="3" name="AutoShape 3"/>
          <p:cNvSpPr/>
          <p:nvPr/>
        </p:nvSpPr>
        <p:spPr>
          <a:xfrm flipV="1">
            <a:off x="5293516" y="9258300"/>
            <a:ext cx="12994484" cy="30931"/>
          </a:xfrm>
          <a:prstGeom prst="line">
            <a:avLst/>
          </a:prstGeom>
          <a:ln w="19050" cap="flat">
            <a:solidFill>
              <a:srgbClr val="000000"/>
            </a:solidFill>
            <a:prstDash val="solid"/>
            <a:headEnd type="none" w="sm" len="sm"/>
            <a:tailEnd type="none" w="sm" len="sm"/>
          </a:ln>
        </p:spPr>
      </p:sp>
      <p:sp>
        <p:nvSpPr>
          <p:cNvPr id="4" name="TextBox 4"/>
          <p:cNvSpPr txBox="1"/>
          <p:nvPr/>
        </p:nvSpPr>
        <p:spPr>
          <a:xfrm>
            <a:off x="1028700" y="2337829"/>
            <a:ext cx="12894386" cy="1309589"/>
          </a:xfrm>
          <a:prstGeom prst="rect">
            <a:avLst/>
          </a:prstGeom>
        </p:spPr>
        <p:txBody>
          <a:bodyPr lIns="0" tIns="0" rIns="0" bIns="0" rtlCol="0" anchor="t">
            <a:spAutoFit/>
          </a:bodyPr>
          <a:lstStyle/>
          <a:p>
            <a:pPr algn="l">
              <a:lnSpc>
                <a:spcPts val="10824"/>
              </a:lnSpc>
            </a:pPr>
            <a:r>
              <a:rPr lang="en-US" sz="8000" b="1" dirty="0">
                <a:solidFill>
                  <a:srgbClr val="000000"/>
                </a:solidFill>
                <a:latin typeface="Arial" panose="020B0604020202020204" pitchFamily="34" charset="0"/>
                <a:ea typeface="Magnolia Script"/>
                <a:cs typeface="Arial" panose="020B0604020202020204" pitchFamily="34" charset="0"/>
                <a:sym typeface="Magnolia Script"/>
              </a:rPr>
              <a:t>Problem Statement</a:t>
            </a:r>
          </a:p>
        </p:txBody>
      </p:sp>
      <p:sp>
        <p:nvSpPr>
          <p:cNvPr id="5" name="TextBox 5"/>
          <p:cNvSpPr txBox="1"/>
          <p:nvPr/>
        </p:nvSpPr>
        <p:spPr>
          <a:xfrm>
            <a:off x="1028700" y="4311611"/>
            <a:ext cx="16230600" cy="3570657"/>
          </a:xfrm>
          <a:prstGeom prst="rect">
            <a:avLst/>
          </a:prstGeom>
        </p:spPr>
        <p:txBody>
          <a:bodyPr lIns="0" tIns="0" rIns="0" bIns="0" rtlCol="0" anchor="t">
            <a:spAutoFit/>
          </a:bodyPr>
          <a:lstStyle/>
          <a:p>
            <a:pPr marL="777240" lvl="1" indent="-388620" algn="just">
              <a:lnSpc>
                <a:spcPts val="72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High dependency on fishing with limited income diversification options.</a:t>
            </a:r>
          </a:p>
          <a:p>
            <a:pPr marL="777240" lvl="1" indent="-388620" algn="just">
              <a:lnSpc>
                <a:spcPts val="72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Economic vulnerabilities due to limited land ownership and low income.</a:t>
            </a:r>
          </a:p>
          <a:p>
            <a:pPr marL="777240" lvl="1" indent="-388620" algn="just">
              <a:lnSpc>
                <a:spcPts val="72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Lack of education and healthcare access restricts socio-economic mobility.</a:t>
            </a:r>
          </a:p>
          <a:p>
            <a:pPr marL="777240" lvl="1" indent="-388620" algn="just">
              <a:lnSpc>
                <a:spcPts val="72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Need for targeted policies to support sustainable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AutoShape 2"/>
          <p:cNvSpPr/>
          <p:nvPr/>
        </p:nvSpPr>
        <p:spPr>
          <a:xfrm flipV="1">
            <a:off x="0" y="1229866"/>
            <a:ext cx="13437618" cy="27434"/>
          </a:xfrm>
          <a:prstGeom prst="line">
            <a:avLst/>
          </a:prstGeom>
          <a:ln w="19050" cap="flat">
            <a:solidFill>
              <a:srgbClr val="000000"/>
            </a:solidFill>
            <a:prstDash val="solid"/>
            <a:headEnd type="none" w="sm" len="sm"/>
            <a:tailEnd type="none" w="sm" len="sm"/>
          </a:ln>
        </p:spPr>
      </p:sp>
      <p:sp>
        <p:nvSpPr>
          <p:cNvPr id="3" name="AutoShape 3"/>
          <p:cNvSpPr/>
          <p:nvPr/>
        </p:nvSpPr>
        <p:spPr>
          <a:xfrm flipV="1">
            <a:off x="5347072" y="9057135"/>
            <a:ext cx="12940928" cy="124966"/>
          </a:xfrm>
          <a:prstGeom prst="line">
            <a:avLst/>
          </a:prstGeom>
          <a:ln w="19050" cap="flat">
            <a:solidFill>
              <a:srgbClr val="000000"/>
            </a:solidFill>
            <a:prstDash val="solid"/>
            <a:headEnd type="none" w="sm" len="sm"/>
            <a:tailEnd type="none" w="sm" len="sm"/>
          </a:ln>
        </p:spPr>
      </p:sp>
      <p:sp>
        <p:nvSpPr>
          <p:cNvPr id="4" name="TextBox 4"/>
          <p:cNvSpPr txBox="1"/>
          <p:nvPr/>
        </p:nvSpPr>
        <p:spPr>
          <a:xfrm>
            <a:off x="1028700" y="1775286"/>
            <a:ext cx="7614908" cy="1272271"/>
          </a:xfrm>
          <a:prstGeom prst="rect">
            <a:avLst/>
          </a:prstGeom>
        </p:spPr>
        <p:txBody>
          <a:bodyPr lIns="0" tIns="0" rIns="0" bIns="0" rtlCol="0" anchor="t">
            <a:spAutoFit/>
          </a:bodyPr>
          <a:lstStyle/>
          <a:p>
            <a:pPr algn="l">
              <a:lnSpc>
                <a:spcPts val="10824"/>
              </a:lnSpc>
            </a:pPr>
            <a:r>
              <a:rPr lang="en-US" sz="8000" b="1" dirty="0">
                <a:solidFill>
                  <a:srgbClr val="000000"/>
                </a:solidFill>
                <a:latin typeface="Arial" panose="020B0604020202020204" pitchFamily="34" charset="0"/>
                <a:ea typeface="Magnolia Script"/>
                <a:cs typeface="Arial" panose="020B0604020202020204" pitchFamily="34" charset="0"/>
                <a:sym typeface="Magnolia Script"/>
              </a:rPr>
              <a:t>Objectives</a:t>
            </a:r>
          </a:p>
        </p:txBody>
      </p:sp>
      <p:sp>
        <p:nvSpPr>
          <p:cNvPr id="5" name="TextBox 5"/>
          <p:cNvSpPr txBox="1"/>
          <p:nvPr/>
        </p:nvSpPr>
        <p:spPr>
          <a:xfrm>
            <a:off x="1028700" y="3406168"/>
            <a:ext cx="16230600" cy="6139815"/>
          </a:xfrm>
          <a:prstGeom prst="rect">
            <a:avLst/>
          </a:prstGeom>
        </p:spPr>
        <p:txBody>
          <a:bodyPr lIns="0" tIns="0" rIns="0" bIns="0" rtlCol="0" anchor="t">
            <a:spAutoFit/>
          </a:bodyPr>
          <a:lstStyle/>
          <a:p>
            <a:pPr algn="just">
              <a:lnSpc>
                <a:spcPts val="5400"/>
              </a:lnSpc>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The main objectives of this study are:</a:t>
            </a:r>
          </a:p>
          <a:p>
            <a:pPr marL="777240" lvl="1" indent="-388620" algn="just">
              <a:lnSpc>
                <a:spcPts val="5400"/>
              </a:lnSpc>
              <a:buAutoNum type="arabicPeriod"/>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To assess the income levels, educational attainment, and occupational patterns of fishermen and dry fishers in </a:t>
            </a:r>
            <a:r>
              <a:rPr lang="en-US" sz="3600" spc="-72" dirty="0" err="1">
                <a:solidFill>
                  <a:srgbClr val="000000"/>
                </a:solidFill>
                <a:latin typeface="Times New Roman" panose="02020603050405020304" pitchFamily="18" charset="0"/>
                <a:ea typeface="Proxima Nova"/>
                <a:cs typeface="Times New Roman" panose="02020603050405020304" pitchFamily="18" charset="0"/>
                <a:sym typeface="Proxima Nova"/>
              </a:rPr>
              <a:t>Ashugonj</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 Upazila.</a:t>
            </a:r>
          </a:p>
          <a:p>
            <a:pPr marL="777240" lvl="1" indent="-388620" algn="just">
              <a:lnSpc>
                <a:spcPts val="5400"/>
              </a:lnSpc>
              <a:buAutoNum type="arabicPeriod"/>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To analyze the impact of environmental and market dynamics on their economic activities.</a:t>
            </a:r>
          </a:p>
          <a:p>
            <a:pPr marL="777240" lvl="1" indent="-388620" algn="just">
              <a:lnSpc>
                <a:spcPts val="5400"/>
              </a:lnSpc>
              <a:buAutoNum type="arabicPeriod"/>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To identify the socio-cultural and institutional factors affecting their livelihoods.</a:t>
            </a:r>
          </a:p>
          <a:p>
            <a:pPr marL="777240" lvl="1" indent="-388620" algn="just">
              <a:lnSpc>
                <a:spcPts val="5400"/>
              </a:lnSpc>
              <a:buAutoNum type="arabicPeriod"/>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To suggest policy recommendations for improving the socio-economic status of these communities.</a:t>
            </a:r>
          </a:p>
          <a:p>
            <a:pPr algn="just">
              <a:lnSpc>
                <a:spcPts val="5400"/>
              </a:lnSpc>
            </a:pPr>
            <a:endPar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1028700" y="1805286"/>
            <a:ext cx="15511540" cy="1272271"/>
          </a:xfrm>
          <a:prstGeom prst="rect">
            <a:avLst/>
          </a:prstGeom>
        </p:spPr>
        <p:txBody>
          <a:bodyPr lIns="0" tIns="0" rIns="0" bIns="0" rtlCol="0" anchor="t">
            <a:spAutoFit/>
          </a:bodyPr>
          <a:lstStyle/>
          <a:p>
            <a:pPr algn="l">
              <a:lnSpc>
                <a:spcPts val="10824"/>
              </a:lnSpc>
            </a:pPr>
            <a:r>
              <a:rPr lang="en-US" sz="8000" b="1" dirty="0">
                <a:solidFill>
                  <a:srgbClr val="000000"/>
                </a:solidFill>
                <a:latin typeface="Arial" panose="020B0604020202020204" pitchFamily="34" charset="0"/>
                <a:ea typeface="Magnolia Script"/>
                <a:cs typeface="Arial" panose="020B0604020202020204" pitchFamily="34" charset="0"/>
                <a:sym typeface="Magnolia Script"/>
              </a:rPr>
              <a:t>Materials &amp; Methods</a:t>
            </a:r>
          </a:p>
        </p:txBody>
      </p:sp>
      <p:sp>
        <p:nvSpPr>
          <p:cNvPr id="3" name="TextBox 3"/>
          <p:cNvSpPr txBox="1"/>
          <p:nvPr/>
        </p:nvSpPr>
        <p:spPr>
          <a:xfrm>
            <a:off x="1028700" y="3436168"/>
            <a:ext cx="16230600" cy="4782528"/>
          </a:xfrm>
          <a:prstGeom prst="rect">
            <a:avLst/>
          </a:prstGeom>
        </p:spPr>
        <p:txBody>
          <a:bodyPr lIns="0" tIns="0" rIns="0" bIns="0" rtlCol="0" anchor="t">
            <a:spAutoFit/>
          </a:bodyPr>
          <a:lstStyle/>
          <a:p>
            <a:pPr marL="777240" lvl="1" indent="-388620" algn="just">
              <a:lnSpc>
                <a:spcPts val="54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Study Area: Ashuganj Upazila, </a:t>
            </a:r>
            <a:r>
              <a:rPr lang="en-US" sz="3600" spc="-72" dirty="0" err="1">
                <a:solidFill>
                  <a:srgbClr val="000000"/>
                </a:solidFill>
                <a:latin typeface="Times New Roman" panose="02020603050405020304" pitchFamily="18" charset="0"/>
                <a:ea typeface="Proxima Nova"/>
                <a:cs typeface="Times New Roman" panose="02020603050405020304" pitchFamily="18" charset="0"/>
                <a:sym typeface="Proxima Nova"/>
              </a:rPr>
              <a:t>Brahmanbaria</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 along the Meghna River.</a:t>
            </a:r>
          </a:p>
          <a:p>
            <a:pPr marL="777240" lvl="1" indent="-388620" algn="just">
              <a:lnSpc>
                <a:spcPts val="54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Population: Surveyed 37 fishermen and 20 dry fishers.</a:t>
            </a:r>
          </a:p>
          <a:p>
            <a:pPr marL="777240" lvl="1" indent="-388620" algn="just">
              <a:lnSpc>
                <a:spcPts val="54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Sampling Technique: Multi-stage sampling of households within fishing communities.</a:t>
            </a:r>
          </a:p>
          <a:p>
            <a:pPr marL="777240" lvl="1" indent="-388620" algn="just">
              <a:lnSpc>
                <a:spcPts val="54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Data Collection: Structured surveys covering demographics, income, health, education, and occupation.</a:t>
            </a:r>
          </a:p>
          <a:p>
            <a:pPr marL="777240" lvl="1" indent="-388620" algn="just">
              <a:lnSpc>
                <a:spcPts val="5400"/>
              </a:lnSpc>
              <a:buFont typeface="Arial"/>
              <a:buChar char="•"/>
            </a:pP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Data Analysis: Quantitative and qualitative analysis focused on socio-economic indicators.</a:t>
            </a:r>
          </a:p>
        </p:txBody>
      </p:sp>
      <p:sp>
        <p:nvSpPr>
          <p:cNvPr id="4" name="AutoShape 4"/>
          <p:cNvSpPr/>
          <p:nvPr/>
        </p:nvSpPr>
        <p:spPr>
          <a:xfrm>
            <a:off x="0" y="1257300"/>
            <a:ext cx="13437618" cy="8259"/>
          </a:xfrm>
          <a:prstGeom prst="line">
            <a:avLst/>
          </a:prstGeom>
          <a:ln w="19050" cap="flat">
            <a:solidFill>
              <a:srgbClr val="000000"/>
            </a:solidFill>
            <a:prstDash val="solid"/>
            <a:headEnd type="none" w="sm" len="sm"/>
            <a:tailEnd type="none" w="sm" len="sm"/>
          </a:ln>
        </p:spPr>
      </p:sp>
      <p:sp>
        <p:nvSpPr>
          <p:cNvPr id="5" name="AutoShape 5"/>
          <p:cNvSpPr/>
          <p:nvPr/>
        </p:nvSpPr>
        <p:spPr>
          <a:xfrm flipV="1">
            <a:off x="5297570" y="9258300"/>
            <a:ext cx="12990430" cy="30931"/>
          </a:xfrm>
          <a:prstGeom prst="line">
            <a:avLst/>
          </a:prstGeom>
          <a:ln w="19050" cap="flat">
            <a:solidFill>
              <a:srgbClr val="000000"/>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4" name="TextBox 4"/>
          <p:cNvSpPr txBox="1"/>
          <p:nvPr/>
        </p:nvSpPr>
        <p:spPr>
          <a:xfrm>
            <a:off x="1028700" y="1214015"/>
            <a:ext cx="11453464" cy="1309589"/>
          </a:xfrm>
          <a:prstGeom prst="rect">
            <a:avLst/>
          </a:prstGeom>
        </p:spPr>
        <p:txBody>
          <a:bodyPr lIns="0" tIns="0" rIns="0" bIns="0" rtlCol="0" anchor="t">
            <a:spAutoFit/>
          </a:bodyPr>
          <a:lstStyle/>
          <a:p>
            <a:pPr algn="l">
              <a:lnSpc>
                <a:spcPts val="10824"/>
              </a:lnSpc>
            </a:pPr>
            <a:r>
              <a:rPr lang="en-US" sz="8000" b="1" dirty="0">
                <a:solidFill>
                  <a:srgbClr val="000000"/>
                </a:solidFill>
                <a:latin typeface="Arial" panose="020B0604020202020204" pitchFamily="34" charset="0"/>
                <a:ea typeface="Magnolia Script"/>
                <a:cs typeface="Arial" panose="020B0604020202020204" pitchFamily="34" charset="0"/>
                <a:sym typeface="Magnolia Script"/>
              </a:rPr>
              <a:t>Result-Fishermen</a:t>
            </a:r>
          </a:p>
        </p:txBody>
      </p:sp>
      <p:sp>
        <p:nvSpPr>
          <p:cNvPr id="5" name="TextBox 5"/>
          <p:cNvSpPr txBox="1"/>
          <p:nvPr/>
        </p:nvSpPr>
        <p:spPr>
          <a:xfrm>
            <a:off x="1028700" y="2946170"/>
            <a:ext cx="10736815" cy="5568315"/>
          </a:xfrm>
          <a:prstGeom prst="rect">
            <a:avLst/>
          </a:prstGeom>
        </p:spPr>
        <p:txBody>
          <a:bodyPr lIns="0" tIns="0" rIns="0" bIns="0" rtlCol="0" anchor="t">
            <a:spAutoFit/>
          </a:bodyPr>
          <a:lstStyle/>
          <a:p>
            <a:pPr marL="777240" lvl="1" indent="-388620" algn="just">
              <a:lnSpc>
                <a:spcPts val="9000"/>
              </a:lnSpc>
              <a:buFont typeface="Arial"/>
              <a:buChar char="•"/>
            </a:pPr>
            <a:r>
              <a:rPr lang="en-US" sz="3600" b="1" spc="-72" dirty="0">
                <a:solidFill>
                  <a:srgbClr val="000000"/>
                </a:solidFill>
                <a:latin typeface="Times New Roman" panose="02020603050405020304" pitchFamily="18" charset="0"/>
                <a:ea typeface="Proxima Nova Bold"/>
                <a:cs typeface="Times New Roman" panose="02020603050405020304" pitchFamily="18" charset="0"/>
                <a:sym typeface="Proxima Nova Bold"/>
              </a:rPr>
              <a:t>Income: </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72% earn between BDT 168,000 and 217,999 annually.</a:t>
            </a:r>
          </a:p>
          <a:p>
            <a:pPr marL="777240" lvl="1" indent="-388620" algn="just">
              <a:lnSpc>
                <a:spcPts val="9000"/>
              </a:lnSpc>
              <a:buFont typeface="Arial"/>
              <a:buChar char="•"/>
            </a:pPr>
            <a:r>
              <a:rPr lang="en-US" sz="3600" b="1" spc="-72" dirty="0">
                <a:solidFill>
                  <a:srgbClr val="000000"/>
                </a:solidFill>
                <a:latin typeface="Times New Roman" panose="02020603050405020304" pitchFamily="18" charset="0"/>
                <a:ea typeface="Proxima Nova Bold"/>
                <a:cs typeface="Times New Roman" panose="02020603050405020304" pitchFamily="18" charset="0"/>
                <a:sym typeface="Proxima Nova Bold"/>
              </a:rPr>
              <a:t>Land Ownership: </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64% of fishermen are landless.</a:t>
            </a:r>
          </a:p>
          <a:p>
            <a:pPr marL="777240" lvl="1" indent="-388620" algn="just">
              <a:lnSpc>
                <a:spcPts val="9000"/>
              </a:lnSpc>
              <a:buFont typeface="Arial"/>
              <a:buChar char="•"/>
            </a:pPr>
            <a:r>
              <a:rPr lang="en-US" sz="3600" b="1" spc="-72" dirty="0">
                <a:solidFill>
                  <a:srgbClr val="000000"/>
                </a:solidFill>
                <a:latin typeface="Times New Roman" panose="02020603050405020304" pitchFamily="18" charset="0"/>
                <a:ea typeface="Proxima Nova Bold"/>
                <a:cs typeface="Times New Roman" panose="02020603050405020304" pitchFamily="18" charset="0"/>
                <a:sym typeface="Proxima Nova Bold"/>
              </a:rPr>
              <a:t>Expenditures:</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 Family expenses range from BDT 180,000 to 300,000, limiting savings.</a:t>
            </a:r>
          </a:p>
        </p:txBody>
      </p:sp>
      <p:grpSp>
        <p:nvGrpSpPr>
          <p:cNvPr id="13" name="Group 12">
            <a:extLst>
              <a:ext uri="{FF2B5EF4-FFF2-40B4-BE49-F238E27FC236}">
                <a16:creationId xmlns:a16="http://schemas.microsoft.com/office/drawing/2014/main" id="{3A7AC992-CDD4-3F3C-0C07-80E90E73221A}"/>
              </a:ext>
            </a:extLst>
          </p:cNvPr>
          <p:cNvGrpSpPr/>
          <p:nvPr/>
        </p:nvGrpSpPr>
        <p:grpSpPr>
          <a:xfrm>
            <a:off x="12482164" y="202969"/>
            <a:ext cx="5312300" cy="3210237"/>
            <a:chOff x="12482164" y="202969"/>
            <a:chExt cx="5312300" cy="3210237"/>
          </a:xfrm>
        </p:grpSpPr>
        <p:graphicFrame>
          <p:nvGraphicFramePr>
            <p:cNvPr id="8" name="Chart 7">
              <a:extLst>
                <a:ext uri="{FF2B5EF4-FFF2-40B4-BE49-F238E27FC236}">
                  <a16:creationId xmlns:a16="http://schemas.microsoft.com/office/drawing/2014/main" id="{B7C286DF-BB5D-4F2D-92BA-D33552C1E7E3}"/>
                </a:ext>
              </a:extLst>
            </p:cNvPr>
            <p:cNvGraphicFramePr>
              <a:graphicFrameLocks/>
            </p:cNvGraphicFramePr>
            <p:nvPr>
              <p:extLst>
                <p:ext uri="{D42A27DB-BD31-4B8C-83A1-F6EECF244321}">
                  <p14:modId xmlns:p14="http://schemas.microsoft.com/office/powerpoint/2010/main" val="3976405521"/>
                </p:ext>
              </p:extLst>
            </p:nvPr>
          </p:nvGraphicFramePr>
          <p:xfrm>
            <a:off x="12482164" y="202969"/>
            <a:ext cx="5312300" cy="3210237"/>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Rounded Corners 9">
              <a:extLst>
                <a:ext uri="{FF2B5EF4-FFF2-40B4-BE49-F238E27FC236}">
                  <a16:creationId xmlns:a16="http://schemas.microsoft.com/office/drawing/2014/main" id="{E228E858-E051-B4C7-F602-06E62CB492CB}"/>
                </a:ext>
              </a:extLst>
            </p:cNvPr>
            <p:cNvSpPr/>
            <p:nvPr/>
          </p:nvSpPr>
          <p:spPr>
            <a:xfrm>
              <a:off x="12482164" y="202969"/>
              <a:ext cx="5312300" cy="316562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28EAD32-BBED-81E6-3B55-70FA0A46C223}"/>
              </a:ext>
            </a:extLst>
          </p:cNvPr>
          <p:cNvGrpSpPr/>
          <p:nvPr/>
        </p:nvGrpSpPr>
        <p:grpSpPr>
          <a:xfrm>
            <a:off x="12482164" y="3413207"/>
            <a:ext cx="5312300" cy="3165623"/>
            <a:chOff x="12482164" y="3413207"/>
            <a:chExt cx="5312300" cy="3165623"/>
          </a:xfrm>
        </p:grpSpPr>
        <p:graphicFrame>
          <p:nvGraphicFramePr>
            <p:cNvPr id="7" name="Chart 6">
              <a:extLst>
                <a:ext uri="{FF2B5EF4-FFF2-40B4-BE49-F238E27FC236}">
                  <a16:creationId xmlns:a16="http://schemas.microsoft.com/office/drawing/2014/main" id="{499E745F-AAB1-4136-999A-E77CD84890A6}"/>
                </a:ext>
              </a:extLst>
            </p:cNvPr>
            <p:cNvGraphicFramePr>
              <a:graphicFrameLocks/>
            </p:cNvGraphicFramePr>
            <p:nvPr>
              <p:extLst>
                <p:ext uri="{D42A27DB-BD31-4B8C-83A1-F6EECF244321}">
                  <p14:modId xmlns:p14="http://schemas.microsoft.com/office/powerpoint/2010/main" val="964270407"/>
                </p:ext>
              </p:extLst>
            </p:nvPr>
          </p:nvGraphicFramePr>
          <p:xfrm>
            <a:off x="12482164" y="3413207"/>
            <a:ext cx="5312300" cy="3165623"/>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Rounded Corners 10">
              <a:extLst>
                <a:ext uri="{FF2B5EF4-FFF2-40B4-BE49-F238E27FC236}">
                  <a16:creationId xmlns:a16="http://schemas.microsoft.com/office/drawing/2014/main" id="{A01CE5C1-C8C7-C33D-A86E-DE91911B1408}"/>
                </a:ext>
              </a:extLst>
            </p:cNvPr>
            <p:cNvSpPr/>
            <p:nvPr/>
          </p:nvSpPr>
          <p:spPr>
            <a:xfrm>
              <a:off x="12482164" y="3488842"/>
              <a:ext cx="5312300" cy="30741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389A6B0-3218-DAAE-0E5F-B5EDA39D8A8C}"/>
              </a:ext>
            </a:extLst>
          </p:cNvPr>
          <p:cNvGrpSpPr/>
          <p:nvPr/>
        </p:nvGrpSpPr>
        <p:grpSpPr>
          <a:xfrm>
            <a:off x="12482164" y="6578829"/>
            <a:ext cx="5312300" cy="3505201"/>
            <a:chOff x="12482164" y="6578829"/>
            <a:chExt cx="5312300" cy="3505201"/>
          </a:xfrm>
        </p:grpSpPr>
        <p:graphicFrame>
          <p:nvGraphicFramePr>
            <p:cNvPr id="9" name="Chart 8">
              <a:extLst>
                <a:ext uri="{FF2B5EF4-FFF2-40B4-BE49-F238E27FC236}">
                  <a16:creationId xmlns:a16="http://schemas.microsoft.com/office/drawing/2014/main" id="{2CF99F11-CE96-4CE6-84FA-481E14CAF17D}"/>
                </a:ext>
              </a:extLst>
            </p:cNvPr>
            <p:cNvGraphicFramePr>
              <a:graphicFrameLocks/>
            </p:cNvGraphicFramePr>
            <p:nvPr>
              <p:extLst>
                <p:ext uri="{D42A27DB-BD31-4B8C-83A1-F6EECF244321}">
                  <p14:modId xmlns:p14="http://schemas.microsoft.com/office/powerpoint/2010/main" val="2542505521"/>
                </p:ext>
              </p:extLst>
            </p:nvPr>
          </p:nvGraphicFramePr>
          <p:xfrm>
            <a:off x="12482164" y="6578829"/>
            <a:ext cx="5312300" cy="3505201"/>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Rounded Corners 11">
              <a:extLst>
                <a:ext uri="{FF2B5EF4-FFF2-40B4-BE49-F238E27FC236}">
                  <a16:creationId xmlns:a16="http://schemas.microsoft.com/office/drawing/2014/main" id="{1FEC919F-1649-B81A-04DC-992742801190}"/>
                </a:ext>
              </a:extLst>
            </p:cNvPr>
            <p:cNvSpPr/>
            <p:nvPr/>
          </p:nvSpPr>
          <p:spPr>
            <a:xfrm>
              <a:off x="12482164" y="6654466"/>
              <a:ext cx="5312300" cy="33539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5" name="TextBox 5"/>
          <p:cNvSpPr txBox="1"/>
          <p:nvPr/>
        </p:nvSpPr>
        <p:spPr>
          <a:xfrm>
            <a:off x="1028700" y="1392555"/>
            <a:ext cx="9645772" cy="6340647"/>
          </a:xfrm>
          <a:prstGeom prst="rect">
            <a:avLst/>
          </a:prstGeom>
        </p:spPr>
        <p:txBody>
          <a:bodyPr lIns="0" tIns="0" rIns="0" bIns="0" rtlCol="0" anchor="t">
            <a:spAutoFit/>
          </a:bodyPr>
          <a:lstStyle/>
          <a:p>
            <a:pPr marL="777240" lvl="1" indent="-388620" algn="just">
              <a:lnSpc>
                <a:spcPts val="7200"/>
              </a:lnSpc>
              <a:buFont typeface="Arial"/>
              <a:buChar char="•"/>
            </a:pPr>
            <a:r>
              <a:rPr lang="en-US" sz="3600" b="1" spc="-72" dirty="0">
                <a:solidFill>
                  <a:srgbClr val="000000"/>
                </a:solidFill>
                <a:latin typeface="Times New Roman" panose="02020603050405020304" pitchFamily="18" charset="0"/>
                <a:ea typeface="Proxima Nova Bold"/>
                <a:cs typeface="Times New Roman" panose="02020603050405020304" pitchFamily="18" charset="0"/>
                <a:sym typeface="Proxima Nova Bold"/>
              </a:rPr>
              <a:t>Education:</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 54% only completed primary school.</a:t>
            </a:r>
          </a:p>
          <a:p>
            <a:pPr marL="777240" lvl="1" indent="-388620" algn="just">
              <a:lnSpc>
                <a:spcPts val="7200"/>
              </a:lnSpc>
              <a:buFont typeface="Arial"/>
              <a:buChar char="•"/>
            </a:pPr>
            <a:r>
              <a:rPr lang="en-US" sz="3600" b="1" spc="-72" dirty="0">
                <a:solidFill>
                  <a:srgbClr val="000000"/>
                </a:solidFill>
                <a:latin typeface="Times New Roman" panose="02020603050405020304" pitchFamily="18" charset="0"/>
                <a:ea typeface="Proxima Nova Bold"/>
                <a:cs typeface="Times New Roman" panose="02020603050405020304" pitchFamily="18" charset="0"/>
                <a:sym typeface="Proxima Nova Bold"/>
              </a:rPr>
              <a:t>Occupational Satisfaction:</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 Many fishermen report low satisfaction due to financial struggles and limited resources.</a:t>
            </a:r>
          </a:p>
          <a:p>
            <a:pPr marL="777240" lvl="1" indent="-388620" algn="just">
              <a:lnSpc>
                <a:spcPts val="7200"/>
              </a:lnSpc>
              <a:buFont typeface="Arial"/>
              <a:buChar char="•"/>
            </a:pPr>
            <a:r>
              <a:rPr lang="en-US" sz="3600" b="1" spc="-72" dirty="0">
                <a:solidFill>
                  <a:srgbClr val="000000"/>
                </a:solidFill>
                <a:latin typeface="Times New Roman" panose="02020603050405020304" pitchFamily="18" charset="0"/>
                <a:ea typeface="Proxima Nova Bold"/>
                <a:cs typeface="Times New Roman" panose="02020603050405020304" pitchFamily="18" charset="0"/>
                <a:sym typeface="Proxima Nova Bold"/>
              </a:rPr>
              <a:t>Alternative Livelihoods:</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 Few opportunities for income diversification; fishermen largely depend solely on fishing.</a:t>
            </a:r>
          </a:p>
        </p:txBody>
      </p:sp>
      <p:grpSp>
        <p:nvGrpSpPr>
          <p:cNvPr id="14" name="Group 13">
            <a:extLst>
              <a:ext uri="{FF2B5EF4-FFF2-40B4-BE49-F238E27FC236}">
                <a16:creationId xmlns:a16="http://schemas.microsoft.com/office/drawing/2014/main" id="{D5E89C14-6E00-4826-0F94-9B791B0DBFD1}"/>
              </a:ext>
            </a:extLst>
          </p:cNvPr>
          <p:cNvGrpSpPr/>
          <p:nvPr/>
        </p:nvGrpSpPr>
        <p:grpSpPr>
          <a:xfrm>
            <a:off x="11582400" y="86746"/>
            <a:ext cx="5167666" cy="3293467"/>
            <a:chOff x="12685116" y="0"/>
            <a:chExt cx="5167666" cy="3293467"/>
          </a:xfrm>
        </p:grpSpPr>
        <p:graphicFrame>
          <p:nvGraphicFramePr>
            <p:cNvPr id="6" name="Chart 5">
              <a:extLst>
                <a:ext uri="{FF2B5EF4-FFF2-40B4-BE49-F238E27FC236}">
                  <a16:creationId xmlns:a16="http://schemas.microsoft.com/office/drawing/2014/main" id="{707D126D-639C-410B-BC4C-B546E3B143C9}"/>
                </a:ext>
              </a:extLst>
            </p:cNvPr>
            <p:cNvGraphicFramePr>
              <a:graphicFrameLocks/>
            </p:cNvGraphicFramePr>
            <p:nvPr>
              <p:extLst>
                <p:ext uri="{D42A27DB-BD31-4B8C-83A1-F6EECF244321}">
                  <p14:modId xmlns:p14="http://schemas.microsoft.com/office/powerpoint/2010/main" val="306680579"/>
                </p:ext>
              </p:extLst>
            </p:nvPr>
          </p:nvGraphicFramePr>
          <p:xfrm>
            <a:off x="12685116" y="322821"/>
            <a:ext cx="5167666" cy="2970646"/>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Rounded Corners 8">
              <a:extLst>
                <a:ext uri="{FF2B5EF4-FFF2-40B4-BE49-F238E27FC236}">
                  <a16:creationId xmlns:a16="http://schemas.microsoft.com/office/drawing/2014/main" id="{2D35699C-B7FA-3E7F-4718-7FD16719AE28}"/>
                </a:ext>
              </a:extLst>
            </p:cNvPr>
            <p:cNvSpPr/>
            <p:nvPr/>
          </p:nvSpPr>
          <p:spPr>
            <a:xfrm>
              <a:off x="12685116" y="0"/>
              <a:ext cx="5167666" cy="32934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D9839A6-D9A0-7E22-3E0A-432D543C4FE0}"/>
              </a:ext>
            </a:extLst>
          </p:cNvPr>
          <p:cNvGrpSpPr/>
          <p:nvPr/>
        </p:nvGrpSpPr>
        <p:grpSpPr>
          <a:xfrm>
            <a:off x="11582400" y="3496766"/>
            <a:ext cx="5167666" cy="3293467"/>
            <a:chOff x="12685116" y="3410020"/>
            <a:chExt cx="5167666" cy="3293467"/>
          </a:xfrm>
        </p:grpSpPr>
        <p:graphicFrame>
          <p:nvGraphicFramePr>
            <p:cNvPr id="7" name="Chart 6">
              <a:extLst>
                <a:ext uri="{FF2B5EF4-FFF2-40B4-BE49-F238E27FC236}">
                  <a16:creationId xmlns:a16="http://schemas.microsoft.com/office/drawing/2014/main" id="{EB25A21E-A3F5-4E0E-A28B-134B4B5222B9}"/>
                </a:ext>
              </a:extLst>
            </p:cNvPr>
            <p:cNvGraphicFramePr>
              <a:graphicFrameLocks/>
            </p:cNvGraphicFramePr>
            <p:nvPr>
              <p:extLst>
                <p:ext uri="{D42A27DB-BD31-4B8C-83A1-F6EECF244321}">
                  <p14:modId xmlns:p14="http://schemas.microsoft.com/office/powerpoint/2010/main" val="3581819940"/>
                </p:ext>
              </p:extLst>
            </p:nvPr>
          </p:nvGraphicFramePr>
          <p:xfrm>
            <a:off x="12685116" y="3410020"/>
            <a:ext cx="5167666" cy="3106097"/>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Rounded Corners 9">
              <a:extLst>
                <a:ext uri="{FF2B5EF4-FFF2-40B4-BE49-F238E27FC236}">
                  <a16:creationId xmlns:a16="http://schemas.microsoft.com/office/drawing/2014/main" id="{750E2ADF-8B54-97CB-0A94-7660CC2AD621}"/>
                </a:ext>
              </a:extLst>
            </p:cNvPr>
            <p:cNvSpPr/>
            <p:nvPr/>
          </p:nvSpPr>
          <p:spPr>
            <a:xfrm>
              <a:off x="12685116" y="3410020"/>
              <a:ext cx="5167666" cy="32934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55407E0-993C-992C-1A8B-3632F0CAF050}"/>
              </a:ext>
            </a:extLst>
          </p:cNvPr>
          <p:cNvGrpSpPr/>
          <p:nvPr/>
        </p:nvGrpSpPr>
        <p:grpSpPr>
          <a:xfrm>
            <a:off x="11571514" y="6882622"/>
            <a:ext cx="5178552" cy="3317631"/>
            <a:chOff x="12674230" y="6795876"/>
            <a:chExt cx="5178552" cy="3317631"/>
          </a:xfrm>
        </p:grpSpPr>
        <p:graphicFrame>
          <p:nvGraphicFramePr>
            <p:cNvPr id="8" name="Chart 7">
              <a:extLst>
                <a:ext uri="{FF2B5EF4-FFF2-40B4-BE49-F238E27FC236}">
                  <a16:creationId xmlns:a16="http://schemas.microsoft.com/office/drawing/2014/main" id="{23EFB2BF-566C-4D4D-B3DF-4CCFBE893E29}"/>
                </a:ext>
              </a:extLst>
            </p:cNvPr>
            <p:cNvGraphicFramePr>
              <a:graphicFrameLocks/>
            </p:cNvGraphicFramePr>
            <p:nvPr>
              <p:extLst>
                <p:ext uri="{D42A27DB-BD31-4B8C-83A1-F6EECF244321}">
                  <p14:modId xmlns:p14="http://schemas.microsoft.com/office/powerpoint/2010/main" val="3873796376"/>
                </p:ext>
              </p:extLst>
            </p:nvPr>
          </p:nvGraphicFramePr>
          <p:xfrm>
            <a:off x="12685116" y="6795876"/>
            <a:ext cx="5167666" cy="3106096"/>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Rounded Corners 10">
              <a:extLst>
                <a:ext uri="{FF2B5EF4-FFF2-40B4-BE49-F238E27FC236}">
                  <a16:creationId xmlns:a16="http://schemas.microsoft.com/office/drawing/2014/main" id="{52FBB1E6-F8FD-9D6E-9FB8-445FABC9152C}"/>
                </a:ext>
              </a:extLst>
            </p:cNvPr>
            <p:cNvSpPr/>
            <p:nvPr/>
          </p:nvSpPr>
          <p:spPr>
            <a:xfrm>
              <a:off x="12674230" y="6820040"/>
              <a:ext cx="5167666" cy="32934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4" name="TextBox 4"/>
          <p:cNvSpPr txBox="1"/>
          <p:nvPr/>
        </p:nvSpPr>
        <p:spPr>
          <a:xfrm>
            <a:off x="533400" y="2073592"/>
            <a:ext cx="8420099" cy="6139815"/>
          </a:xfrm>
          <a:prstGeom prst="rect">
            <a:avLst/>
          </a:prstGeom>
        </p:spPr>
        <p:txBody>
          <a:bodyPr wrap="square" lIns="0" tIns="0" rIns="0" bIns="0" rtlCol="0" anchor="t">
            <a:spAutoFit/>
          </a:bodyPr>
          <a:lstStyle/>
          <a:p>
            <a:pPr marL="777240" lvl="1" indent="-388620" algn="just">
              <a:lnSpc>
                <a:spcPts val="5400"/>
              </a:lnSpc>
              <a:buFont typeface="Arial"/>
              <a:buChar char="•"/>
            </a:pPr>
            <a:r>
              <a:rPr lang="en-US" sz="3600" b="1" spc="-72" dirty="0">
                <a:solidFill>
                  <a:srgbClr val="000000"/>
                </a:solidFill>
                <a:latin typeface="Times New Roman" panose="02020603050405020304" pitchFamily="18" charset="0"/>
                <a:ea typeface="Proxima Nova Bold"/>
                <a:cs typeface="Times New Roman" panose="02020603050405020304" pitchFamily="18" charset="0"/>
                <a:sym typeface="Proxima Nova Bold"/>
              </a:rPr>
              <a:t>Health &amp; Sanitation:</a:t>
            </a:r>
            <a:r>
              <a:rPr lang="en-US" sz="3600" spc="-72" dirty="0">
                <a:solidFill>
                  <a:srgbClr val="000000"/>
                </a:solidFill>
                <a:latin typeface="Times New Roman" panose="02020603050405020304" pitchFamily="18" charset="0"/>
                <a:ea typeface="Proxima Nova"/>
                <a:cs typeface="Times New Roman" panose="02020603050405020304" pitchFamily="18" charset="0"/>
                <a:sym typeface="Proxima Nova"/>
              </a:rPr>
              <a:t> Fishermen face limited access to essential healthcare and sanitation facilities, increasing their vulnerability to health issues. Poor sanitation contributes to frequent illnesses, impacting both productivity and income stability. These conditions further deepen their socio-economic challenges, creating additional financial strain.</a:t>
            </a:r>
          </a:p>
        </p:txBody>
      </p:sp>
      <p:grpSp>
        <p:nvGrpSpPr>
          <p:cNvPr id="10" name="Group 9">
            <a:extLst>
              <a:ext uri="{FF2B5EF4-FFF2-40B4-BE49-F238E27FC236}">
                <a16:creationId xmlns:a16="http://schemas.microsoft.com/office/drawing/2014/main" id="{8CCDB939-B75F-82FD-76AA-9B5ACA23E3B8}"/>
              </a:ext>
            </a:extLst>
          </p:cNvPr>
          <p:cNvGrpSpPr/>
          <p:nvPr/>
        </p:nvGrpSpPr>
        <p:grpSpPr>
          <a:xfrm>
            <a:off x="9819419" y="82634"/>
            <a:ext cx="7935179" cy="5060865"/>
            <a:chOff x="9819421" y="181599"/>
            <a:chExt cx="7935179" cy="5060865"/>
          </a:xfrm>
        </p:grpSpPr>
        <p:graphicFrame>
          <p:nvGraphicFramePr>
            <p:cNvPr id="5" name="Chart 4">
              <a:extLst>
                <a:ext uri="{FF2B5EF4-FFF2-40B4-BE49-F238E27FC236}">
                  <a16:creationId xmlns:a16="http://schemas.microsoft.com/office/drawing/2014/main" id="{0E289CAB-F23C-495C-A020-C1B380E4CD89}"/>
                </a:ext>
              </a:extLst>
            </p:cNvPr>
            <p:cNvGraphicFramePr>
              <a:graphicFrameLocks/>
            </p:cNvGraphicFramePr>
            <p:nvPr>
              <p:extLst>
                <p:ext uri="{D42A27DB-BD31-4B8C-83A1-F6EECF244321}">
                  <p14:modId xmlns:p14="http://schemas.microsoft.com/office/powerpoint/2010/main" val="3759890254"/>
                </p:ext>
              </p:extLst>
            </p:nvPr>
          </p:nvGraphicFramePr>
          <p:xfrm>
            <a:off x="9819421" y="181599"/>
            <a:ext cx="7731449" cy="5060865"/>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Rounded Corners 6">
              <a:extLst>
                <a:ext uri="{FF2B5EF4-FFF2-40B4-BE49-F238E27FC236}">
                  <a16:creationId xmlns:a16="http://schemas.microsoft.com/office/drawing/2014/main" id="{C40406A5-BA28-E616-EB28-DAAD90ED0BC1}"/>
                </a:ext>
              </a:extLst>
            </p:cNvPr>
            <p:cNvSpPr/>
            <p:nvPr/>
          </p:nvSpPr>
          <p:spPr>
            <a:xfrm>
              <a:off x="9819421" y="181599"/>
              <a:ext cx="7935179" cy="50608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B9FF3DC7-A860-BB91-5FBF-AE9CD9BBCE90}"/>
              </a:ext>
            </a:extLst>
          </p:cNvPr>
          <p:cNvGrpSpPr/>
          <p:nvPr/>
        </p:nvGrpSpPr>
        <p:grpSpPr>
          <a:xfrm>
            <a:off x="9819420" y="5242464"/>
            <a:ext cx="7935179" cy="4862938"/>
            <a:chOff x="9819420" y="5424062"/>
            <a:chExt cx="7935179" cy="4862938"/>
          </a:xfrm>
        </p:grpSpPr>
        <p:graphicFrame>
          <p:nvGraphicFramePr>
            <p:cNvPr id="6" name="Chart 5">
              <a:extLst>
                <a:ext uri="{FF2B5EF4-FFF2-40B4-BE49-F238E27FC236}">
                  <a16:creationId xmlns:a16="http://schemas.microsoft.com/office/drawing/2014/main" id="{4171E8C2-D6AA-48BA-9E48-1F0FC3C392AC}"/>
                </a:ext>
              </a:extLst>
            </p:cNvPr>
            <p:cNvGraphicFramePr>
              <a:graphicFrameLocks/>
            </p:cNvGraphicFramePr>
            <p:nvPr>
              <p:extLst>
                <p:ext uri="{D42A27DB-BD31-4B8C-83A1-F6EECF244321}">
                  <p14:modId xmlns:p14="http://schemas.microsoft.com/office/powerpoint/2010/main" val="1094995252"/>
                </p:ext>
              </p:extLst>
            </p:nvPr>
          </p:nvGraphicFramePr>
          <p:xfrm>
            <a:off x="9819421" y="5424063"/>
            <a:ext cx="7731449" cy="4862937"/>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Rounded Corners 7">
              <a:extLst>
                <a:ext uri="{FF2B5EF4-FFF2-40B4-BE49-F238E27FC236}">
                  <a16:creationId xmlns:a16="http://schemas.microsoft.com/office/drawing/2014/main" id="{9B51415C-E9AB-1D13-C06C-96E92EB56F79}"/>
                </a:ext>
              </a:extLst>
            </p:cNvPr>
            <p:cNvSpPr/>
            <p:nvPr/>
          </p:nvSpPr>
          <p:spPr>
            <a:xfrm>
              <a:off x="9819420" y="5424062"/>
              <a:ext cx="7935179" cy="48629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730</Words>
  <Application>Microsoft Office PowerPoint</Application>
  <PresentationFormat>Custom</PresentationFormat>
  <Paragraphs>101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Times New Roman Condensed</vt:lpstr>
      <vt:lpstr>Proxima Nova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Presentation</dc:title>
  <cp:lastModifiedBy>Mostofa Kamal Orpon</cp:lastModifiedBy>
  <cp:revision>5</cp:revision>
  <dcterms:created xsi:type="dcterms:W3CDTF">2006-08-16T00:00:00Z</dcterms:created>
  <dcterms:modified xsi:type="dcterms:W3CDTF">2024-11-05T04:05:50Z</dcterms:modified>
  <dc:identifier>DAGVg-rBVNo</dc:identifier>
</cp:coreProperties>
</file>