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Belleza"/>
      <p:regular r:id="rId23"/>
    </p:embeddedFont>
    <p:embeddedFont>
      <p:font typeface="Quicksa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iZp/wYlNBVC9OnS9H+TfjfAD7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Quicksand-regular.fntdata"/><Relationship Id="rId23" Type="http://schemas.openxmlformats.org/officeDocument/2006/relationships/font" Target="fonts/Bellez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7030A0"/>
                </a:solidFill>
              </a:rPr>
              <a:t>This presentation will support you while facilitating L1 Hello Points workshop online to your clients.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7030A0"/>
                </a:solidFill>
              </a:rPr>
              <a:t>It’s divided into 3 parts. Each one has opening, pause, process and closure.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7030A0"/>
                </a:solidFill>
              </a:rPr>
              <a:t>You will find here only with the content (white) slides that you can present during each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7030A0"/>
                </a:solidFill>
              </a:rPr>
              <a:t>[If you put music before the meeting start, choose music with lyrics and nice rhythm, so it won’t be like Pause music Start exactly on time]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If you have the Explorer badge, you can put it on your shirt so the participants will see it on you during the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Hello and thank you for joining this Academy How to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Any questions up to now?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Welcome everyone to the online 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My name is </a:t>
            </a:r>
            <a:r>
              <a:rPr i="1" lang="en-US"/>
              <a:t>[introduce yourself 2–3 sentences]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Together with me is [name of helper] from…..,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We will be managing this call together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Welcome everyone to the online 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My name is </a:t>
            </a:r>
            <a:r>
              <a:rPr i="1" lang="en-US"/>
              <a:t>[introduce yourself 2–3 sentences]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Together with me is [name of helper] from…..,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We will be managing this call together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8ae3e9b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118ae3e9b8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Welcome everyone to the online 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My name is </a:t>
            </a:r>
            <a:r>
              <a:rPr i="1" lang="en-US"/>
              <a:t>[introduce yourself 2–3 sentences]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Together with me is [name of helper] from…..,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We will be managing this call together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This is what people will learn during the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[Read slide]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457200" y="6406198"/>
            <a:ext cx="273609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>
  <p:cSld name="כותרת מקטע עליונה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722312" y="4406901"/>
            <a:ext cx="7772401" cy="13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elleza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722312" y="2906714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Belleza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Belleza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Belleza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Belleza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Belleza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457200" y="6406198"/>
            <a:ext cx="273609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>
  <p:cSld name="שני תכנים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457200" y="1600200"/>
            <a:ext cx="4038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457200" y="6406198"/>
            <a:ext cx="273609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>
  <p:cSld name="השוואה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1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lleza"/>
              <a:buNone/>
              <a:defRPr b="1" sz="2400"/>
            </a:lvl1pPr>
            <a:lvl2pPr indent="-228600" lvl="1" marL="9144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lleza"/>
              <a:buNone/>
              <a:defRPr b="1" sz="2400"/>
            </a:lvl2pPr>
            <a:lvl3pPr indent="-228600" lvl="2" marL="13716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lleza"/>
              <a:buNone/>
              <a:defRPr b="1" sz="2400"/>
            </a:lvl3pPr>
            <a:lvl4pPr indent="-228600" lvl="3" marL="18288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lleza"/>
              <a:buNone/>
              <a:defRPr b="1" sz="2400"/>
            </a:lvl4pPr>
            <a:lvl5pPr indent="-228600" lvl="4" marL="22860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lleza"/>
              <a:buNone/>
              <a:defRPr b="1" sz="2400"/>
            </a:lvl5pPr>
            <a:lvl6pPr indent="-342900" lvl="5" marL="2743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2" type="body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457200" y="6406198"/>
            <a:ext cx="273609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>
  <p:cSld name="כותרת בלבד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457200" y="6406198"/>
            <a:ext cx="273609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>
  <p:cSld name="ריק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457200" y="6406198"/>
            <a:ext cx="273609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>
  <p:cSld name="תוכן עם כיתוב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457201" y="273050"/>
            <a:ext cx="300831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elleza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2" type="body"/>
          </p:nvPr>
        </p:nvSpPr>
        <p:spPr>
          <a:xfrm>
            <a:off x="457200" y="1435101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457200" y="6406198"/>
            <a:ext cx="273609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>
  <p:cSld name="תמונה עם כיתוב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1792288" y="4800601"/>
            <a:ext cx="5486401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elleza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6"/>
          <p:cNvSpPr/>
          <p:nvPr>
            <p:ph idx="2" type="pic"/>
          </p:nvPr>
        </p:nvSpPr>
        <p:spPr>
          <a:xfrm>
            <a:off x="1792288" y="612776"/>
            <a:ext cx="5486401" cy="4114801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lleza"/>
              <a:buNone/>
              <a:defRPr sz="1400"/>
            </a:lvl1pPr>
            <a:lvl2pPr indent="-228600" lvl="1" marL="9144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lleza"/>
              <a:buNone/>
              <a:defRPr sz="1400"/>
            </a:lvl2pPr>
            <a:lvl3pPr indent="-228600" lvl="2" marL="1371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lleza"/>
              <a:buNone/>
              <a:defRPr sz="1400"/>
            </a:lvl3pPr>
            <a:lvl4pPr indent="-228600" lvl="3" marL="18288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lleza"/>
              <a:buNone/>
              <a:defRPr sz="1400"/>
            </a:lvl4pPr>
            <a:lvl5pPr indent="-228600" lvl="4" marL="22860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lleza"/>
              <a:buNone/>
              <a:defRPr sz="1400"/>
            </a:lvl5pPr>
            <a:lvl6pPr indent="-342900" lvl="5" marL="2743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457200" y="6406198"/>
            <a:ext cx="273609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elleza"/>
              <a:buNone/>
              <a:defRPr b="0" i="0" sz="4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elleza"/>
              <a:buNone/>
              <a:defRPr b="0" i="0" sz="4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elleza"/>
              <a:buNone/>
              <a:defRPr b="0" i="0" sz="4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elleza"/>
              <a:buNone/>
              <a:defRPr b="0" i="0" sz="4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elleza"/>
              <a:buNone/>
              <a:defRPr b="0" i="0" sz="4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elleza"/>
              <a:buNone/>
              <a:defRPr b="0" i="0" sz="4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elleza"/>
              <a:buNone/>
              <a:defRPr b="0" i="0" sz="4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elleza"/>
              <a:buNone/>
              <a:defRPr b="0" i="0" sz="4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elleza"/>
              <a:buNone/>
              <a:defRPr b="0" i="0" sz="4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indent="-431800" lvl="1" marL="91440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indent="-431800" lvl="2" marL="137160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indent="-431800" lvl="3" marL="182880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indent="-431800" lvl="4" marL="228600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indent="-431800" lvl="5" marL="274320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indent="-431800" lvl="6" marL="320040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indent="-431800" lvl="7" marL="365760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indent="-431800" lvl="8" marL="411480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457200" y="6406198"/>
            <a:ext cx="273609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b="0" i="0" sz="1200" u="none" cap="none" strike="noStrike">
                <a:solidFill>
                  <a:srgbClr val="888888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b="0" i="0" sz="1200" u="none" cap="none" strike="noStrike">
                <a:solidFill>
                  <a:srgbClr val="888888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b="0" i="0" sz="1200" u="none" cap="none" strike="noStrike">
                <a:solidFill>
                  <a:srgbClr val="888888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b="0" i="0" sz="1200" u="none" cap="none" strike="noStrike">
                <a:solidFill>
                  <a:srgbClr val="888888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b="0" i="0" sz="1200" u="none" cap="none" strike="noStrike">
                <a:solidFill>
                  <a:srgbClr val="888888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b="0" i="0" sz="1200" u="none" cap="none" strike="noStrike">
                <a:solidFill>
                  <a:srgbClr val="888888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b="0" i="0" sz="1200" u="none" cap="none" strike="noStrike">
                <a:solidFill>
                  <a:srgbClr val="888888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b="0" i="0" sz="1200" u="none" cap="none" strike="noStrike">
                <a:solidFill>
                  <a:srgbClr val="888888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  <a:defRPr b="0" i="0" sz="1200" u="none" cap="none" strike="noStrike">
                <a:solidFill>
                  <a:srgbClr val="888888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10.jpg"/><Relationship Id="rId6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50" y="-1"/>
            <a:ext cx="9144000" cy="6858001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grpSp>
        <p:nvGrpSpPr>
          <p:cNvPr id="46" name="Google Shape;46;p1"/>
          <p:cNvGrpSpPr/>
          <p:nvPr/>
        </p:nvGrpSpPr>
        <p:grpSpPr>
          <a:xfrm>
            <a:off x="3952010" y="2417188"/>
            <a:ext cx="1399798" cy="1460028"/>
            <a:chOff x="0" y="0"/>
            <a:chExt cx="1399796" cy="1460026"/>
          </a:xfrm>
        </p:grpSpPr>
        <p:sp>
          <p:nvSpPr>
            <p:cNvPr id="47" name="Google Shape;47;p1"/>
            <p:cNvSpPr/>
            <p:nvPr/>
          </p:nvSpPr>
          <p:spPr>
            <a:xfrm>
              <a:off x="0" y="0"/>
              <a:ext cx="1399796" cy="14600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8" name="Google Shape;48;p1"/>
            <p:cNvSpPr txBox="1"/>
            <p:nvPr/>
          </p:nvSpPr>
          <p:spPr>
            <a:xfrm>
              <a:off x="222203" y="422236"/>
              <a:ext cx="955389" cy="615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Belleza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Belleza"/>
                  <a:ea typeface="Belleza"/>
                  <a:cs typeface="Belleza"/>
                  <a:sym typeface="Belleza"/>
                </a:rPr>
                <a:t>MASTER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Belleza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Belleza"/>
                  <a:ea typeface="Belleza"/>
                  <a:cs typeface="Belleza"/>
                  <a:sym typeface="Belleza"/>
                </a:rPr>
                <a:t>CLASS</a:t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  <p:sp>
        <p:nvSpPr>
          <p:cNvPr id="49" name="Google Shape;49;p1"/>
          <p:cNvSpPr txBox="1"/>
          <p:nvPr/>
        </p:nvSpPr>
        <p:spPr>
          <a:xfrm>
            <a:off x="2933424" y="4066925"/>
            <a:ext cx="3436971" cy="87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956A"/>
              </a:buClr>
              <a:buSzPts val="3000"/>
              <a:buFont typeface="Belleza"/>
              <a:buNone/>
            </a:pPr>
            <a:r>
              <a:rPr b="1" i="0" lang="en-US" sz="3000" u="none" cap="none" strike="noStrike">
                <a:solidFill>
                  <a:srgbClr val="56956A"/>
                </a:solidFill>
                <a:latin typeface="Belleza"/>
                <a:ea typeface="Belleza"/>
                <a:cs typeface="Belleza"/>
                <a:sym typeface="Belleza"/>
              </a:rPr>
              <a:t>The Art of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956A"/>
              </a:buClr>
              <a:buSzPts val="3000"/>
              <a:buFont typeface="Belleza"/>
              <a:buNone/>
            </a:pPr>
            <a:r>
              <a:rPr b="1" i="0" lang="en-US" sz="3000" u="none" cap="none" strike="noStrike">
                <a:solidFill>
                  <a:srgbClr val="56956A"/>
                </a:solidFill>
                <a:latin typeface="Belleza"/>
                <a:ea typeface="Belleza"/>
                <a:cs typeface="Belleza"/>
                <a:sym typeface="Belleza"/>
              </a:rPr>
              <a:t>Interactions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987693" y="5393322"/>
            <a:ext cx="3328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llez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May Sj Soriano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15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7908" y="905017"/>
            <a:ext cx="2268001" cy="53049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/>
          <p:nvPr/>
        </p:nvSpPr>
        <p:spPr>
          <a:xfrm rot="10800000">
            <a:off x="6588224" y="2060848"/>
            <a:ext cx="144077" cy="144077"/>
          </a:xfrm>
          <a:prstGeom prst="ellipse">
            <a:avLst/>
          </a:prstGeom>
          <a:solidFill>
            <a:srgbClr val="56956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3" name="Google Shape;53;p1"/>
          <p:cNvSpPr/>
          <p:nvPr/>
        </p:nvSpPr>
        <p:spPr>
          <a:xfrm rot="10800000">
            <a:off x="7812360" y="1844824"/>
            <a:ext cx="144077" cy="144077"/>
          </a:xfrm>
          <a:prstGeom prst="ellipse">
            <a:avLst/>
          </a:prstGeom>
          <a:solidFill>
            <a:srgbClr val="E07F4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4" name="Google Shape;54;p1"/>
          <p:cNvSpPr/>
          <p:nvPr/>
        </p:nvSpPr>
        <p:spPr>
          <a:xfrm rot="10800000">
            <a:off x="8172399" y="2348880"/>
            <a:ext cx="144077" cy="1440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5" name="Google Shape;55;p1"/>
          <p:cNvSpPr/>
          <p:nvPr/>
        </p:nvSpPr>
        <p:spPr>
          <a:xfrm rot="10800000">
            <a:off x="6228184" y="2060848"/>
            <a:ext cx="144077" cy="144077"/>
          </a:xfrm>
          <a:prstGeom prst="ellipse">
            <a:avLst/>
          </a:prstGeom>
          <a:solidFill>
            <a:srgbClr val="37609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6" name="Google Shape;56;p1"/>
          <p:cNvSpPr/>
          <p:nvPr/>
        </p:nvSpPr>
        <p:spPr>
          <a:xfrm rot="10800000">
            <a:off x="8676455" y="2564903"/>
            <a:ext cx="144077" cy="144077"/>
          </a:xfrm>
          <a:prstGeom prst="ellipse">
            <a:avLst/>
          </a:prstGeom>
          <a:solidFill>
            <a:srgbClr val="91BE8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7" name="Google Shape;57;p1"/>
          <p:cNvSpPr/>
          <p:nvPr/>
        </p:nvSpPr>
        <p:spPr>
          <a:xfrm rot="10800000">
            <a:off x="6372199" y="2420888"/>
            <a:ext cx="144077" cy="144077"/>
          </a:xfrm>
          <a:prstGeom prst="ellipse">
            <a:avLst/>
          </a:prstGeom>
          <a:solidFill>
            <a:srgbClr val="D3A9B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8" name="Google Shape;58;p1"/>
          <p:cNvSpPr/>
          <p:nvPr/>
        </p:nvSpPr>
        <p:spPr>
          <a:xfrm rot="-4160999">
            <a:off x="8612092" y="2284515"/>
            <a:ext cx="53017" cy="53017"/>
          </a:xfrm>
          <a:prstGeom prst="ellipse">
            <a:avLst/>
          </a:prstGeom>
          <a:solidFill>
            <a:srgbClr val="56956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9" name="Google Shape;59;p1"/>
          <p:cNvSpPr/>
          <p:nvPr/>
        </p:nvSpPr>
        <p:spPr>
          <a:xfrm rot="-4160999">
            <a:off x="8036031" y="1852468"/>
            <a:ext cx="53017" cy="53017"/>
          </a:xfrm>
          <a:prstGeom prst="ellipse">
            <a:avLst/>
          </a:prstGeom>
          <a:solidFill>
            <a:srgbClr val="37609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60" name="Google Shape;60;p1"/>
          <p:cNvSpPr/>
          <p:nvPr/>
        </p:nvSpPr>
        <p:spPr>
          <a:xfrm rot="-4160999">
            <a:off x="6379843" y="2788573"/>
            <a:ext cx="53017" cy="530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61" name="Google Shape;61;p1"/>
          <p:cNvSpPr/>
          <p:nvPr/>
        </p:nvSpPr>
        <p:spPr>
          <a:xfrm rot="-4160999">
            <a:off x="8396068" y="2068492"/>
            <a:ext cx="53017" cy="53017"/>
          </a:xfrm>
          <a:prstGeom prst="ellipse">
            <a:avLst/>
          </a:prstGeom>
          <a:solidFill>
            <a:srgbClr val="908D7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62" name="Google Shape;62;p1"/>
          <p:cNvSpPr/>
          <p:nvPr/>
        </p:nvSpPr>
        <p:spPr>
          <a:xfrm rot="-4160999">
            <a:off x="7964020" y="2068494"/>
            <a:ext cx="53017" cy="53017"/>
          </a:xfrm>
          <a:prstGeom prst="ellipse">
            <a:avLst/>
          </a:prstGeom>
          <a:solidFill>
            <a:srgbClr val="91BE8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63" name="Google Shape;63;p1"/>
          <p:cNvSpPr/>
          <p:nvPr/>
        </p:nvSpPr>
        <p:spPr>
          <a:xfrm rot="-4160999">
            <a:off x="8324060" y="2716564"/>
            <a:ext cx="53017" cy="53017"/>
          </a:xfrm>
          <a:prstGeom prst="ellipse">
            <a:avLst/>
          </a:prstGeom>
          <a:solidFill>
            <a:srgbClr val="D3A9B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64" name="Google Shape;64;p1"/>
          <p:cNvSpPr/>
          <p:nvPr/>
        </p:nvSpPr>
        <p:spPr>
          <a:xfrm rot="-4160999">
            <a:off x="8476460" y="1860854"/>
            <a:ext cx="53017" cy="530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65" name="Google Shape;65;p1"/>
          <p:cNvSpPr/>
          <p:nvPr/>
        </p:nvSpPr>
        <p:spPr>
          <a:xfrm rot="-4160999">
            <a:off x="6163821" y="2356525"/>
            <a:ext cx="53017" cy="53017"/>
          </a:xfrm>
          <a:prstGeom prst="ellipse">
            <a:avLst/>
          </a:prstGeom>
          <a:solidFill>
            <a:srgbClr val="E07F4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66" name="Google Shape;66;p1"/>
          <p:cNvSpPr/>
          <p:nvPr/>
        </p:nvSpPr>
        <p:spPr>
          <a:xfrm rot="-4160999">
            <a:off x="6163821" y="1852467"/>
            <a:ext cx="53017" cy="53017"/>
          </a:xfrm>
          <a:prstGeom prst="ellipse">
            <a:avLst/>
          </a:prstGeom>
          <a:solidFill>
            <a:srgbClr val="D3A9B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67" name="Google Shape;67;p1"/>
          <p:cNvSpPr/>
          <p:nvPr/>
        </p:nvSpPr>
        <p:spPr>
          <a:xfrm rot="-4160999">
            <a:off x="6379845" y="2212509"/>
            <a:ext cx="53017" cy="53017"/>
          </a:xfrm>
          <a:prstGeom prst="ellipse">
            <a:avLst/>
          </a:prstGeom>
          <a:solidFill>
            <a:srgbClr val="91BE8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68" name="Google Shape;68;p1"/>
          <p:cNvSpPr/>
          <p:nvPr/>
        </p:nvSpPr>
        <p:spPr>
          <a:xfrm rot="-4160999">
            <a:off x="5947797" y="2644556"/>
            <a:ext cx="53017" cy="53017"/>
          </a:xfrm>
          <a:prstGeom prst="ellipse">
            <a:avLst/>
          </a:prstGeom>
          <a:solidFill>
            <a:srgbClr val="56956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69" name="Google Shape;69;p1"/>
          <p:cNvSpPr/>
          <p:nvPr/>
        </p:nvSpPr>
        <p:spPr>
          <a:xfrm rot="-4160999">
            <a:off x="6595868" y="1852468"/>
            <a:ext cx="53017" cy="53017"/>
          </a:xfrm>
          <a:prstGeom prst="ellipse">
            <a:avLst/>
          </a:prstGeom>
          <a:solidFill>
            <a:srgbClr val="91B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0" name="Google Shape;70;p1"/>
          <p:cNvSpPr/>
          <p:nvPr/>
        </p:nvSpPr>
        <p:spPr>
          <a:xfrm rot="-4160999">
            <a:off x="8180045" y="1996484"/>
            <a:ext cx="53017" cy="53017"/>
          </a:xfrm>
          <a:prstGeom prst="ellipse">
            <a:avLst/>
          </a:prstGeom>
          <a:solidFill>
            <a:srgbClr val="91B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1" name="Google Shape;71;p1"/>
          <p:cNvSpPr/>
          <p:nvPr/>
        </p:nvSpPr>
        <p:spPr>
          <a:xfrm rot="-4160999">
            <a:off x="8396068" y="2284517"/>
            <a:ext cx="53017" cy="53017"/>
          </a:xfrm>
          <a:prstGeom prst="ellipse">
            <a:avLst/>
          </a:prstGeom>
          <a:solidFill>
            <a:srgbClr val="E07F4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2" name="Google Shape;72;p1"/>
          <p:cNvSpPr/>
          <p:nvPr/>
        </p:nvSpPr>
        <p:spPr>
          <a:xfrm rot="-4160999">
            <a:off x="6595870" y="2932589"/>
            <a:ext cx="53017" cy="53017"/>
          </a:xfrm>
          <a:prstGeom prst="ellipse">
            <a:avLst/>
          </a:prstGeom>
          <a:solidFill>
            <a:srgbClr val="37609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3" name="Google Shape;73;p1"/>
          <p:cNvSpPr/>
          <p:nvPr/>
        </p:nvSpPr>
        <p:spPr>
          <a:xfrm rot="-4160999">
            <a:off x="6955908" y="1852468"/>
            <a:ext cx="53017" cy="53017"/>
          </a:xfrm>
          <a:prstGeom prst="ellipse">
            <a:avLst/>
          </a:prstGeom>
          <a:solidFill>
            <a:srgbClr val="908D7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4" name="Google Shape;74;p1"/>
          <p:cNvSpPr/>
          <p:nvPr/>
        </p:nvSpPr>
        <p:spPr>
          <a:xfrm rot="-4160999">
            <a:off x="6523862" y="2644557"/>
            <a:ext cx="53017" cy="5301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5" name="Google Shape;75;p1"/>
          <p:cNvSpPr/>
          <p:nvPr/>
        </p:nvSpPr>
        <p:spPr>
          <a:xfrm rot="-4160999">
            <a:off x="7820004" y="1708455"/>
            <a:ext cx="53017" cy="5301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6" name="Google Shape;76;p1"/>
          <p:cNvSpPr/>
          <p:nvPr/>
        </p:nvSpPr>
        <p:spPr>
          <a:xfrm rot="-4160999">
            <a:off x="6883902" y="1564438"/>
            <a:ext cx="53017" cy="530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7" name="Google Shape;77;p1"/>
          <p:cNvSpPr/>
          <p:nvPr/>
        </p:nvSpPr>
        <p:spPr>
          <a:xfrm rot="-4160999">
            <a:off x="8180044" y="3004597"/>
            <a:ext cx="53017" cy="530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8" name="Google Shape;78;p1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grpSp>
        <p:nvGrpSpPr>
          <p:cNvPr id="79" name="Google Shape;79;p1"/>
          <p:cNvGrpSpPr/>
          <p:nvPr/>
        </p:nvGrpSpPr>
        <p:grpSpPr>
          <a:xfrm rot="1747604">
            <a:off x="2107226" y="3194942"/>
            <a:ext cx="1360752" cy="468114"/>
            <a:chOff x="0" y="0"/>
            <a:chExt cx="1360750" cy="468113"/>
          </a:xfrm>
        </p:grpSpPr>
        <p:sp>
          <p:nvSpPr>
            <p:cNvPr id="80" name="Google Shape;80;p1"/>
            <p:cNvSpPr/>
            <p:nvPr/>
          </p:nvSpPr>
          <p:spPr>
            <a:xfrm rot="10800000">
              <a:off x="680374" y="252028"/>
              <a:ext cx="144077" cy="144077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 rot="10800000">
              <a:off x="968406" y="324036"/>
              <a:ext cx="144077" cy="144077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 rot="10800000">
              <a:off x="140254" y="36004"/>
              <a:ext cx="144077" cy="1440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 rot="10800000">
              <a:off x="248326" y="288032"/>
              <a:ext cx="144077" cy="144077"/>
            </a:xfrm>
            <a:prstGeom prst="ellipse">
              <a:avLst/>
            </a:prstGeom>
            <a:solidFill>
              <a:srgbClr val="37609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 rot="10800000">
              <a:off x="1004410" y="0"/>
              <a:ext cx="144077" cy="144077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 rot="10800000">
              <a:off x="500354" y="108012"/>
              <a:ext cx="144077" cy="144077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 rot="-4160999">
              <a:off x="7645" y="223669"/>
              <a:ext cx="53017" cy="53017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 rot="-4160999">
              <a:off x="616011" y="7645"/>
              <a:ext cx="53017" cy="53017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 rot="-4160999">
              <a:off x="904043" y="187665"/>
              <a:ext cx="53017" cy="530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 rot="-4160999">
              <a:off x="1300087" y="259673"/>
              <a:ext cx="53017" cy="53017"/>
            </a:xfrm>
            <a:prstGeom prst="ellipse">
              <a:avLst/>
            </a:prstGeom>
            <a:solidFill>
              <a:srgbClr val="37609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rot="-4160999">
              <a:off x="435991" y="295677"/>
              <a:ext cx="53017" cy="53017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-4160999">
              <a:off x="1192075" y="115657"/>
              <a:ext cx="53017" cy="53017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/>
          <p:nvPr/>
        </p:nvSpPr>
        <p:spPr>
          <a:xfrm>
            <a:off x="0" y="725183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19" name="Google Shape;219;p9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269775" y="65278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icksand"/>
              <a:buNone/>
            </a:pPr>
            <a:r>
              <a:rPr b="1" i="0" lang="en-US" sz="45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Round 2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687450" y="1749725"/>
            <a:ext cx="57897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Belleza"/>
              <a:buChar char="●"/>
            </a:pP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Partner A, recall an UNFORGETTABLE</a:t>
            </a:r>
            <a:r>
              <a:rPr b="1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 HAPPY EXPERIENCE</a:t>
            </a:r>
            <a:endParaRPr b="0" i="0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Belleza"/>
              <a:buChar char="●"/>
            </a:pP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Partner B, recall an UNFORGETTABLE </a:t>
            </a:r>
            <a:r>
              <a:rPr b="1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CHALLENGING EXPERIENCE</a:t>
            </a:r>
            <a:endParaRPr b="1" i="0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687450" y="3276725"/>
            <a:ext cx="7389900" cy="26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Belleza"/>
              <a:buChar char="●"/>
            </a:pP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Partner A will start sharing their story.</a:t>
            </a:r>
            <a:endParaRPr b="0" i="0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Belleza"/>
              <a:buChar char="●"/>
            </a:pP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When you see </a:t>
            </a:r>
            <a:r>
              <a:rPr b="0" i="0" lang="en-US" sz="2000" u="none" cap="none" strike="noStrike">
                <a:solidFill>
                  <a:srgbClr val="7F7F7F"/>
                </a:solidFill>
                <a:highlight>
                  <a:srgbClr val="FFF2CC"/>
                </a:highlight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b="1" i="0" lang="en-US" sz="2000" u="none" cap="none" strike="noStrike">
                <a:solidFill>
                  <a:srgbClr val="595959"/>
                </a:solidFill>
                <a:highlight>
                  <a:srgbClr val="FFF2CC"/>
                </a:highlight>
                <a:latin typeface="Belleza"/>
                <a:ea typeface="Belleza"/>
                <a:cs typeface="Belleza"/>
                <a:sym typeface="Belleza"/>
              </a:rPr>
              <a:t>SWITCH</a:t>
            </a:r>
            <a:r>
              <a:rPr b="0" i="0" lang="en-US" sz="2000" u="none" cap="none" strike="noStrike">
                <a:solidFill>
                  <a:srgbClr val="7F7F7F"/>
                </a:solidFill>
                <a:highlight>
                  <a:srgbClr val="FFF2CC"/>
                </a:highlight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 through the breakout room message, Partner B will then share their story.</a:t>
            </a:r>
            <a:endParaRPr b="0" i="0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Belleza"/>
              <a:buChar char="●"/>
            </a:pP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And then, </a:t>
            </a:r>
            <a:r>
              <a:rPr b="1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when you see </a:t>
            </a:r>
            <a:r>
              <a:rPr b="0" i="0" lang="en-US" sz="2000" u="none" cap="none" strike="noStrike">
                <a:solidFill>
                  <a:srgbClr val="7F7F7F"/>
                </a:solidFill>
                <a:highlight>
                  <a:srgbClr val="FFF2CC"/>
                </a:highlight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b="1" i="0" lang="en-US" sz="2000" u="none" cap="none" strike="noStrike">
                <a:solidFill>
                  <a:srgbClr val="595959"/>
                </a:solidFill>
                <a:highlight>
                  <a:srgbClr val="FFF2CC"/>
                </a:highlight>
                <a:latin typeface="Belleza"/>
                <a:ea typeface="Belleza"/>
                <a:cs typeface="Belleza"/>
                <a:sym typeface="Belleza"/>
              </a:rPr>
              <a:t>SWITCH</a:t>
            </a:r>
            <a:r>
              <a:rPr b="0" i="0" lang="en-US" sz="2000" u="none" cap="none" strike="noStrike">
                <a:solidFill>
                  <a:srgbClr val="7F7F7F"/>
                </a:solidFill>
                <a:highlight>
                  <a:srgbClr val="FFF2CC"/>
                </a:highlight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b="1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 again, Partner A continues their story</a:t>
            </a: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; and so on and so forth whenever we </a:t>
            </a:r>
            <a:r>
              <a:rPr b="1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SWITCH</a:t>
            </a: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.</a:t>
            </a:r>
            <a:endParaRPr b="0" i="0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228" name="Google Shape;2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30" name="Google Shape;230;p10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descr="D:\Joseph\@ VBI Files\Proposals 2008\Who We Are - June 2008\face question.jpg" id="231" name="Google Shape;2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1303" y="2538530"/>
            <a:ext cx="1828800" cy="1930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:\Joseph\@ VBI Files\Proposals 2008\Who We Are - June 2008\Picture4.jpg" id="232" name="Google Shape;23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2103" y="2551230"/>
            <a:ext cx="1828800" cy="1905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33" name="Google Shape;233;p10"/>
          <p:cNvSpPr txBox="1"/>
          <p:nvPr/>
        </p:nvSpPr>
        <p:spPr>
          <a:xfrm>
            <a:off x="2521551" y="5246530"/>
            <a:ext cx="190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Quicksand"/>
              <a:buNone/>
            </a:pPr>
            <a:r>
              <a:rPr b="1" i="0" lang="en-US" sz="2500" u="none" cap="none" strike="noStrike">
                <a:solidFill>
                  <a:srgbClr val="7F7F7F"/>
                </a:solidFill>
                <a:latin typeface="Quicksand"/>
                <a:ea typeface="Quicksand"/>
                <a:cs typeface="Quicksand"/>
                <a:sym typeface="Quicksand"/>
              </a:rPr>
              <a:t>INTERNAL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2634203" y="4763864"/>
            <a:ext cx="16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Quicksand"/>
              <a:buNone/>
            </a:pPr>
            <a:r>
              <a:rPr b="0" i="0" lang="en-US" sz="2000" u="none" cap="none" strike="noStrike">
                <a:solidFill>
                  <a:srgbClr val="2E75B5"/>
                </a:solidFill>
                <a:latin typeface="Quicksand"/>
                <a:ea typeface="Quicksand"/>
                <a:cs typeface="Quicksand"/>
                <a:sym typeface="Quicksand"/>
              </a:rPr>
              <a:t>Level 1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5112351" y="5246530"/>
            <a:ext cx="190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Quicksand"/>
              <a:buNone/>
            </a:pPr>
            <a:r>
              <a:rPr b="1" i="0" lang="en-US" sz="2500" u="none" cap="none" strike="noStrike">
                <a:solidFill>
                  <a:srgbClr val="7F7F7F"/>
                </a:solidFill>
                <a:latin typeface="Quicksand"/>
                <a:ea typeface="Quicksand"/>
                <a:cs typeface="Quicksand"/>
                <a:sym typeface="Quicksand"/>
              </a:rPr>
              <a:t>FOCUSED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5225003" y="4763864"/>
            <a:ext cx="16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Quicksand"/>
              <a:buNone/>
            </a:pPr>
            <a:r>
              <a:rPr b="0" i="0" lang="en-US" sz="2000" u="none" cap="none" strike="noStrike">
                <a:solidFill>
                  <a:srgbClr val="2E75B5"/>
                </a:solidFill>
                <a:latin typeface="Quicksand"/>
                <a:ea typeface="Quicksand"/>
                <a:cs typeface="Quicksand"/>
                <a:sym typeface="Quicksand"/>
              </a:rPr>
              <a:t>Level 2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364985" y="84878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icksand"/>
              <a:buNone/>
            </a:pPr>
            <a:r>
              <a:rPr b="1" i="0" lang="en-US" sz="45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Levels of Listening</a:t>
            </a:r>
            <a:endParaRPr b="0" i="1" sz="4500" u="none" cap="none" strike="noStrike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1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45" name="Google Shape;245;p11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364985" y="6681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icksand"/>
              <a:buNone/>
            </a:pPr>
            <a:r>
              <a:rPr b="1" i="0" lang="en-US" sz="45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Round 3</a:t>
            </a:r>
            <a:endParaRPr b="1" i="0" sz="4500" u="none" cap="none" strike="noStrike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687450" y="1749725"/>
            <a:ext cx="65706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Char char="●"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Get a </a:t>
            </a:r>
            <a:r>
              <a:rPr b="1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FAVORITE CARD </a:t>
            </a: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from The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Belleza"/>
                <a:ea typeface="Belleza"/>
                <a:cs typeface="Belleza"/>
                <a:sym typeface="Belleza"/>
              </a:rPr>
              <a:t>Coaching Game</a:t>
            </a: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.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Char char="●"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What inspires you? What motivates you?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687450" y="3581525"/>
            <a:ext cx="6951600" cy="251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Char char="●"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Each partner will have 2 minutes.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Char char="●"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Pure listening, no asking questions, no advice, no interruptions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Char char="●"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Please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Belleza"/>
                <a:ea typeface="Belleza"/>
                <a:cs typeface="Belleza"/>
                <a:sym typeface="Belleza"/>
              </a:rPr>
              <a:t>pin</a:t>
            </a: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 the video of the partner speaking.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Char char="●"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We will be back to the main room after this sharing. 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grpSp>
        <p:nvGrpSpPr>
          <p:cNvPr id="249" name="Google Shape;249;p11"/>
          <p:cNvGrpSpPr/>
          <p:nvPr/>
        </p:nvGrpSpPr>
        <p:grpSpPr>
          <a:xfrm rot="-1077982">
            <a:off x="6898291" y="2194533"/>
            <a:ext cx="1962191" cy="1410640"/>
            <a:chOff x="5811903" y="3434864"/>
            <a:chExt cx="3999323" cy="2920237"/>
          </a:xfrm>
        </p:grpSpPr>
        <p:pic>
          <p:nvPicPr>
            <p:cNvPr id="250" name="Google Shape;25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61800" y="3513651"/>
              <a:ext cx="3499531" cy="2731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11903" y="3434864"/>
              <a:ext cx="3999323" cy="29202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59" name="Google Shape;259;p12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269775" y="620002"/>
            <a:ext cx="115764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Quicksand"/>
              <a:buNone/>
            </a:pPr>
            <a:r>
              <a:rPr b="1" i="0" lang="en-US" sz="45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Breakout! Let us mine values</a:t>
            </a:r>
            <a:endParaRPr b="0" i="0" sz="4500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457200" y="2345602"/>
            <a:ext cx="8519652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Char char="●"/>
            </a:pP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Partner A tell Partner B and vice versa, 2.5 mins. each partner; total 5 mins. Do not affirm nor contradict what you hear.</a:t>
            </a:r>
            <a:endParaRPr b="0" i="0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eza"/>
              <a:buNone/>
            </a:pPr>
            <a:r>
              <a:t/>
            </a:r>
            <a:endParaRPr b="0" i="0" sz="11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Char char="○"/>
            </a:pPr>
            <a:r>
              <a:rPr b="0" i="1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What emotions did you feel coming from your partner’s story?</a:t>
            </a:r>
            <a:endParaRPr b="0" i="1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Char char="○"/>
            </a:pPr>
            <a:r>
              <a:rPr b="0" i="1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Who is your partner behind the story?</a:t>
            </a:r>
            <a:endParaRPr b="0" i="1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Char char="○"/>
            </a:pPr>
            <a:r>
              <a:rPr b="0" i="1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What learning and/or inspiration did you get from your partner’s story?</a:t>
            </a:r>
            <a:endParaRPr b="0" i="1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267" name="Google Shape;2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3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69" name="Google Shape;269;p13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descr="D:\Joseph\@ VBI Files\Proposals 2008\Who We Are - June 2008\face question.jpg" id="270" name="Google Shape;27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4955" y="2634359"/>
            <a:ext cx="1828800" cy="1930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descr="D:\Joseph\@ VBI Files\Proposals 2008\Who We Are - June 2008\Picture4.jpg" id="271" name="Google Shape;27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5755" y="2647059"/>
            <a:ext cx="1828800" cy="1905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descr="D:\Joseph\@ VBI Files\Proposals 2008\Who We Are - June 2008\buddha face.jpg" id="272" name="Google Shape;27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6356555" y="2608959"/>
            <a:ext cx="1828800" cy="19812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273" name="Google Shape;273;p13"/>
          <p:cNvSpPr txBox="1"/>
          <p:nvPr/>
        </p:nvSpPr>
        <p:spPr>
          <a:xfrm>
            <a:off x="1135203" y="5342359"/>
            <a:ext cx="190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Quicksand"/>
              <a:buNone/>
            </a:pPr>
            <a:r>
              <a:rPr b="1" i="0" lang="en-US" sz="2500" u="none" cap="none" strike="noStrike">
                <a:solidFill>
                  <a:srgbClr val="7F7F7F"/>
                </a:solidFill>
                <a:latin typeface="Quicksand"/>
                <a:ea typeface="Quicksand"/>
                <a:cs typeface="Quicksand"/>
                <a:sym typeface="Quicksand"/>
              </a:rPr>
              <a:t>INTERNAL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1247855" y="4859693"/>
            <a:ext cx="16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Quicksand"/>
              <a:buNone/>
            </a:pPr>
            <a:r>
              <a:rPr b="0" i="0" lang="en-US" sz="2000" u="none" cap="none" strike="noStrike">
                <a:solidFill>
                  <a:srgbClr val="2E75B5"/>
                </a:solidFill>
                <a:latin typeface="Quicksand"/>
                <a:ea typeface="Quicksand"/>
                <a:cs typeface="Quicksand"/>
                <a:sym typeface="Quicksand"/>
              </a:rPr>
              <a:t>Level 1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3726003" y="5342359"/>
            <a:ext cx="190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Quicksand"/>
              <a:buNone/>
            </a:pPr>
            <a:r>
              <a:rPr b="1" i="0" lang="en-US" sz="2500" u="none" cap="none" strike="noStrike">
                <a:solidFill>
                  <a:srgbClr val="7F7F7F"/>
                </a:solidFill>
                <a:latin typeface="Quicksand"/>
                <a:ea typeface="Quicksand"/>
                <a:cs typeface="Quicksand"/>
                <a:sym typeface="Quicksand"/>
              </a:rPr>
              <a:t>FOCUSED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3838655" y="4859693"/>
            <a:ext cx="16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Quicksand"/>
              <a:buNone/>
            </a:pPr>
            <a:r>
              <a:rPr b="0" i="0" lang="en-US" sz="2000" u="none" cap="none" strike="noStrike">
                <a:solidFill>
                  <a:srgbClr val="2E75B5"/>
                </a:solidFill>
                <a:latin typeface="Quicksand"/>
                <a:ea typeface="Quicksand"/>
                <a:cs typeface="Quicksand"/>
                <a:sym typeface="Quicksand"/>
              </a:rPr>
              <a:t>Level 2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77" name="Google Shape;277;p13"/>
          <p:cNvSpPr txBox="1"/>
          <p:nvPr/>
        </p:nvSpPr>
        <p:spPr>
          <a:xfrm>
            <a:off x="6316803" y="5342359"/>
            <a:ext cx="190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Quicksand"/>
              <a:buNone/>
            </a:pPr>
            <a:r>
              <a:rPr b="1" i="0" lang="en-US" sz="2500" u="none" cap="none" strike="noStrike">
                <a:solidFill>
                  <a:srgbClr val="7F7F7F"/>
                </a:solidFill>
                <a:latin typeface="Quicksand"/>
                <a:ea typeface="Quicksand"/>
                <a:cs typeface="Quicksand"/>
                <a:sym typeface="Quicksand"/>
              </a:rPr>
              <a:t>GLOBAL/</a:t>
            </a:r>
            <a:endParaRPr b="1" i="0" sz="2500" u="none" cap="none" strike="noStrike">
              <a:solidFill>
                <a:srgbClr val="7F7F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Quicksand"/>
              <a:buNone/>
            </a:pPr>
            <a:r>
              <a:rPr b="1" i="0" lang="en-US" sz="2500" u="none" cap="none" strike="noStrike">
                <a:solidFill>
                  <a:srgbClr val="7F7F7F"/>
                </a:solidFill>
                <a:latin typeface="Quicksand"/>
                <a:ea typeface="Quicksand"/>
                <a:cs typeface="Quicksand"/>
                <a:sym typeface="Quicksand"/>
              </a:rPr>
              <a:t>SENSITIVE</a:t>
            </a:r>
            <a:endParaRPr b="1" i="0" sz="2500" u="none" cap="none" strike="noStrike">
              <a:solidFill>
                <a:srgbClr val="7F7F7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6429455" y="4859693"/>
            <a:ext cx="16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Quicksand"/>
              <a:buNone/>
            </a:pPr>
            <a:r>
              <a:rPr b="0" i="0" lang="en-US" sz="2000" u="none" cap="none" strike="noStrike">
                <a:solidFill>
                  <a:srgbClr val="2E75B5"/>
                </a:solidFill>
                <a:latin typeface="Quicksand"/>
                <a:ea typeface="Quicksand"/>
                <a:cs typeface="Quicksand"/>
                <a:sym typeface="Quicksand"/>
              </a:rPr>
              <a:t>Level 3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376503" y="9135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icksand"/>
              <a:buNone/>
            </a:pPr>
            <a:r>
              <a:rPr b="1" i="0" lang="en-US" sz="45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Levels of Listening</a:t>
            </a:r>
            <a:endParaRPr b="0" i="1" sz="4500" u="none" cap="none" strike="noStrike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2786831" y="1090748"/>
            <a:ext cx="3570338" cy="5034004"/>
            <a:chOff x="615162" y="804075"/>
            <a:chExt cx="3570338" cy="5034004"/>
          </a:xfrm>
        </p:grpSpPr>
        <p:sp>
          <p:nvSpPr>
            <p:cNvPr id="289" name="Google Shape;289;p14"/>
            <p:cNvSpPr txBox="1"/>
            <p:nvPr/>
          </p:nvSpPr>
          <p:spPr>
            <a:xfrm>
              <a:off x="615162" y="1479669"/>
              <a:ext cx="3570300" cy="7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4500"/>
                <a:buFont typeface="Quicksand"/>
                <a:buNone/>
              </a:pPr>
              <a:r>
                <a:rPr b="1" i="0" lang="en-US" sz="4500" u="none" cap="none" strike="noStrike">
                  <a:solidFill>
                    <a:srgbClr val="7F7F7F"/>
                  </a:solidFill>
                  <a:latin typeface="Quicksand"/>
                  <a:ea typeface="Quicksand"/>
                  <a:cs typeface="Quicksand"/>
                  <a:sym typeface="Quicksand"/>
                </a:rPr>
                <a:t>KNOWING</a:t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0" name="Google Shape;290;p14"/>
            <p:cNvSpPr txBox="1"/>
            <p:nvPr/>
          </p:nvSpPr>
          <p:spPr>
            <a:xfrm>
              <a:off x="615164" y="3211870"/>
              <a:ext cx="3570300" cy="7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4500"/>
                <a:buFont typeface="Quicksand"/>
                <a:buNone/>
              </a:pPr>
              <a:r>
                <a:rPr b="1" i="0" lang="en-US" sz="4500" u="none" cap="none" strike="noStrike">
                  <a:solidFill>
                    <a:srgbClr val="7F7F7F"/>
                  </a:solidFill>
                  <a:latin typeface="Quicksand"/>
                  <a:ea typeface="Quicksand"/>
                  <a:cs typeface="Quicksand"/>
                  <a:sym typeface="Quicksand"/>
                </a:rPr>
                <a:t>BEING</a:t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1" name="Google Shape;291;p14"/>
            <p:cNvSpPr txBox="1"/>
            <p:nvPr/>
          </p:nvSpPr>
          <p:spPr>
            <a:xfrm>
              <a:off x="615200" y="5053279"/>
              <a:ext cx="3570300" cy="7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4500"/>
                <a:buFont typeface="Quicksand"/>
                <a:buNone/>
              </a:pPr>
              <a:r>
                <a:rPr b="1" i="0" lang="en-US" sz="4500" u="none" cap="none" strike="noStrike">
                  <a:solidFill>
                    <a:srgbClr val="7F7F7F"/>
                  </a:solidFill>
                  <a:latin typeface="Quicksand"/>
                  <a:ea typeface="Quicksand"/>
                  <a:cs typeface="Quicksand"/>
                  <a:sym typeface="Quicksand"/>
                </a:rPr>
                <a:t>DOING</a:t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pic>
          <p:nvPicPr>
            <p:cNvPr descr="Lightbulb" id="292" name="Google Shape;29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62503" y="804075"/>
              <a:ext cx="675594" cy="675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ser" id="293" name="Google Shape;293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17101" y="2645474"/>
              <a:ext cx="566397" cy="566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ymnast: Floor routine" id="294" name="Google Shape;294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62501" y="4377685"/>
              <a:ext cx="675594" cy="6755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4"/>
          <p:cNvSpPr/>
          <p:nvPr/>
        </p:nvSpPr>
        <p:spPr>
          <a:xfrm flipH="1">
            <a:off x="207927" y="2549647"/>
            <a:ext cx="3000300" cy="930600"/>
          </a:xfrm>
          <a:prstGeom prst="roundRect">
            <a:avLst>
              <a:gd fmla="val 50000" name="adj"/>
            </a:avLst>
          </a:prstGeom>
          <a:solidFill>
            <a:srgbClr val="95C93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icksand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RESULTS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96" name="Google Shape;296;p14"/>
          <p:cNvSpPr/>
          <p:nvPr/>
        </p:nvSpPr>
        <p:spPr>
          <a:xfrm flipH="1">
            <a:off x="5937524" y="2549647"/>
            <a:ext cx="3000300" cy="930600"/>
          </a:xfrm>
          <a:prstGeom prst="roundRect">
            <a:avLst>
              <a:gd fmla="val 50000" name="adj"/>
            </a:avLst>
          </a:prstGeom>
          <a:solidFill>
            <a:srgbClr val="2E75B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icksand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REASONS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Thumbs up sign" id="297" name="Google Shape;29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7374" y="3754454"/>
            <a:ext cx="1311291" cy="1311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s up sign" id="298" name="Google Shape;298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6925334" y="3690863"/>
            <a:ext cx="1311292" cy="131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304" name="Google Shape;3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306" name="Google Shape;306;p15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1383277" y="1588681"/>
            <a:ext cx="6515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Belleza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Everyone is naturally born</a:t>
            </a:r>
            <a:endParaRPr b="0" i="0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Belleza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intelligent, loving, powerful and beautiful!</a:t>
            </a:r>
            <a:endParaRPr b="0" i="0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Belleza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Every human being is good!</a:t>
            </a:r>
            <a:endParaRPr b="0" i="0" sz="2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2556978" y="4727972"/>
            <a:ext cx="441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Belleza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Interaction</a:t>
            </a: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addresses the </a:t>
            </a: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participant</a:t>
            </a: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’s</a:t>
            </a: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 W</a:t>
            </a: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hole </a:t>
            </a: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L</a:t>
            </a: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ife!</a:t>
            </a:r>
            <a:endParaRPr b="0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45719" y="3286454"/>
            <a:ext cx="2497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 agenda comes from the </a:t>
            </a: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 participant</a:t>
            </a: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6815541" y="3325483"/>
            <a:ext cx="249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Belleza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Interaction</a:t>
            </a:r>
            <a:endParaRPr b="0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 a Partnership!</a:t>
            </a:r>
            <a:endParaRPr b="0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grpSp>
        <p:nvGrpSpPr>
          <p:cNvPr id="311" name="Google Shape;311;p15"/>
          <p:cNvGrpSpPr/>
          <p:nvPr/>
        </p:nvGrpSpPr>
        <p:grpSpPr>
          <a:xfrm>
            <a:off x="2685072" y="3167754"/>
            <a:ext cx="4297609" cy="926828"/>
            <a:chOff x="4099119" y="2482143"/>
            <a:chExt cx="4319978" cy="1208400"/>
          </a:xfrm>
        </p:grpSpPr>
        <p:sp>
          <p:nvSpPr>
            <p:cNvPr id="312" name="Google Shape;312;p15"/>
            <p:cNvSpPr/>
            <p:nvPr/>
          </p:nvSpPr>
          <p:spPr>
            <a:xfrm flipH="1" rot="10800000">
              <a:off x="4102862" y="2482143"/>
              <a:ext cx="4310100" cy="1208400"/>
            </a:xfrm>
            <a:prstGeom prst="roundRect">
              <a:avLst>
                <a:gd fmla="val 50000" name="adj"/>
              </a:avLst>
            </a:prstGeom>
            <a:solidFill>
              <a:srgbClr val="95C93D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Belleza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5"/>
            <p:cNvSpPr txBox="1"/>
            <p:nvPr/>
          </p:nvSpPr>
          <p:spPr>
            <a:xfrm>
              <a:off x="4099119" y="2745198"/>
              <a:ext cx="4310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Quicksand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INTERACTION/COACHING</a:t>
              </a:r>
              <a:endPara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4108997" y="3210846"/>
              <a:ext cx="43101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Quicksand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PRINCIPLES</a:t>
              </a:r>
              <a:endParaRPr b="0" i="0" sz="1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>
            <a:off x="1599722" y="1072327"/>
            <a:ext cx="6128432" cy="4938706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321" name="Google Shape;3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6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323" name="Google Shape;323;p16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cxnSp>
        <p:nvCxnSpPr>
          <p:cNvPr id="324" name="Google Shape;324;p16"/>
          <p:cNvCxnSpPr/>
          <p:nvPr/>
        </p:nvCxnSpPr>
        <p:spPr>
          <a:xfrm>
            <a:off x="2546554" y="4729317"/>
            <a:ext cx="4247536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25" name="Google Shape;325;p16"/>
          <p:cNvSpPr txBox="1"/>
          <p:nvPr/>
        </p:nvSpPr>
        <p:spPr>
          <a:xfrm>
            <a:off x="2142707" y="4954678"/>
            <a:ext cx="5055229" cy="830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Belleza"/>
              <a:buNone/>
            </a:pPr>
            <a:r>
              <a:rPr b="1" i="0" lang="en-US" sz="4800" u="none" cap="none" strike="noStrike">
                <a:solidFill>
                  <a:srgbClr val="FF0000"/>
                </a:solidFill>
                <a:latin typeface="Belleza"/>
                <a:ea typeface="Belleza"/>
                <a:cs typeface="Belleza"/>
                <a:sym typeface="Belleza"/>
              </a:rPr>
              <a:t>INNER RESEARCH</a:t>
            </a:r>
            <a:endParaRPr b="1" i="0" sz="4800" u="none" cap="none" strike="noStrike">
              <a:solidFill>
                <a:srgbClr val="FF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3655941" y="2632151"/>
            <a:ext cx="2028759" cy="1938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llez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KNOWLEDGE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lleza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llez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SKILLS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lleza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llez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STRUCTURES</a:t>
            </a:r>
            <a:endParaRPr/>
          </a:p>
        </p:txBody>
      </p:sp>
      <p:sp>
        <p:nvSpPr>
          <p:cNvPr id="327" name="Google Shape;327;p16"/>
          <p:cNvSpPr txBox="1"/>
          <p:nvPr/>
        </p:nvSpPr>
        <p:spPr>
          <a:xfrm>
            <a:off x="2546554" y="6169209"/>
            <a:ext cx="4410821" cy="461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Belleza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Belleza"/>
                <a:ea typeface="Belleza"/>
                <a:cs typeface="Belleza"/>
                <a:sym typeface="Belleza"/>
              </a:rPr>
              <a:t>BUILD ON THE FOUNDATION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333" name="Google Shape;3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335" name="Google Shape;335;p17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descr="A person riding a bike down the street&#10;&#10;Description automatically generated" id="336" name="Google Shape;3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8547" y="1563329"/>
            <a:ext cx="4371259" cy="305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7"/>
          <p:cNvPicPr preferRelativeResize="0"/>
          <p:nvPr/>
        </p:nvPicPr>
        <p:blipFill rotWithShape="1">
          <a:blip r:embed="rId5">
            <a:alphaModFix/>
          </a:blip>
          <a:srcRect b="49" l="0" r="0" t="49"/>
          <a:stretch/>
        </p:blipFill>
        <p:spPr>
          <a:xfrm>
            <a:off x="500764" y="5619092"/>
            <a:ext cx="2059180" cy="67096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7"/>
          <p:cNvSpPr txBox="1"/>
          <p:nvPr/>
        </p:nvSpPr>
        <p:spPr>
          <a:xfrm>
            <a:off x="3158733" y="5810028"/>
            <a:ext cx="3497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AB2F"/>
              </a:buClr>
              <a:buSzPts val="1800"/>
              <a:buFont typeface="Quicksand"/>
              <a:buNone/>
            </a:pPr>
            <a:r>
              <a:rPr b="1" i="0" lang="en-US" sz="1800" u="none" cap="none" strike="noStrike">
                <a:solidFill>
                  <a:srgbClr val="7CAB2F"/>
                </a:solidFill>
                <a:latin typeface="Quicksand"/>
                <a:ea typeface="Quicksand"/>
                <a:cs typeface="Quicksand"/>
                <a:sym typeface="Quicksand"/>
              </a:rPr>
              <a:t>coachmay</a:t>
            </a:r>
            <a:r>
              <a:rPr b="1" i="0" lang="en-US" sz="1800" u="none" cap="none" strike="noStrike">
                <a:solidFill>
                  <a:srgbClr val="7F7F7F"/>
                </a:solidFill>
                <a:latin typeface="Quicksand"/>
                <a:ea typeface="Quicksand"/>
                <a:cs typeface="Quicksand"/>
                <a:sym typeface="Quicksand"/>
              </a:rPr>
              <a:t>cares</a:t>
            </a:r>
            <a:r>
              <a:rPr b="0" i="0" lang="en-US" sz="1800" u="none" cap="none" strike="noStrike">
                <a:solidFill>
                  <a:srgbClr val="818285"/>
                </a:solidFill>
                <a:latin typeface="Quicksand"/>
                <a:ea typeface="Quicksand"/>
                <a:cs typeface="Quicksand"/>
                <a:sym typeface="Quicksand"/>
              </a:rPr>
              <a:t>@gmail.com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Email" id="339" name="Google Shape;33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4376" y="5894976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eiver" id="340" name="Google Shape;34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2642" y="5877326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7"/>
          <p:cNvSpPr txBox="1"/>
          <p:nvPr/>
        </p:nvSpPr>
        <p:spPr>
          <a:xfrm>
            <a:off x="7255094" y="5846131"/>
            <a:ext cx="239156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+63 917 846 3405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-461173" y="2200359"/>
            <a:ext cx="3063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500"/>
              <a:buFont typeface="Quicksand"/>
              <a:buNone/>
            </a:pPr>
            <a:r>
              <a:rPr b="1" i="0" lang="en-US" sz="3500" u="none" cap="none" strike="noStrike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THANK </a:t>
            </a:r>
            <a:endParaRPr b="0" i="0" sz="3500" u="none" cap="none" strike="noStrike">
              <a:solidFill>
                <a:srgbClr val="0070C0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500"/>
              <a:buFont typeface="Quicksand"/>
              <a:buNone/>
            </a:pPr>
            <a:r>
              <a:rPr b="1" i="0" lang="en-US" sz="3500" u="none" cap="none" strike="noStrike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YOU!</a:t>
            </a:r>
            <a:endParaRPr b="0" i="0" sz="3500" u="none" cap="none" strike="noStrike">
              <a:solidFill>
                <a:srgbClr val="0070C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6365879" y="2294408"/>
            <a:ext cx="3126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Quicksand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HAPPY </a:t>
            </a:r>
            <a:endParaRPr b="0" i="0" sz="2400" u="none" cap="none" strike="noStrike">
              <a:solidFill>
                <a:srgbClr val="0070C0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Quicksand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INTERACTION!</a:t>
            </a:r>
            <a:endParaRPr b="0" i="0" sz="2400" u="none" cap="none" strike="noStrike">
              <a:solidFill>
                <a:srgbClr val="0070C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45719" y="188639"/>
            <a:ext cx="9044094" cy="32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Opening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457200" y="6406198"/>
            <a:ext cx="273609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0310" y="1104859"/>
            <a:ext cx="7256207" cy="544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730809" y="1688261"/>
            <a:ext cx="411202" cy="378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Belleza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Belleza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Belleza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U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Belleza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Belleza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E</a:t>
            </a:r>
            <a:endParaRPr b="0" i="0" sz="4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27455" y="1200453"/>
            <a:ext cx="9089090" cy="638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Belleza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Welcome!</a:t>
            </a: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3916282" y="5589239"/>
            <a:ext cx="1360752" cy="468114"/>
            <a:chOff x="0" y="0"/>
            <a:chExt cx="1360750" cy="468113"/>
          </a:xfrm>
        </p:grpSpPr>
        <p:sp>
          <p:nvSpPr>
            <p:cNvPr id="110" name="Google Shape;110;p3"/>
            <p:cNvSpPr/>
            <p:nvPr/>
          </p:nvSpPr>
          <p:spPr>
            <a:xfrm rot="10800000">
              <a:off x="680374" y="252028"/>
              <a:ext cx="144077" cy="144077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968406" y="324036"/>
              <a:ext cx="144077" cy="144077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 rot="10800000">
              <a:off x="140254" y="36004"/>
              <a:ext cx="144077" cy="1440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rot="10800000">
              <a:off x="248326" y="288032"/>
              <a:ext cx="144077" cy="144077"/>
            </a:xfrm>
            <a:prstGeom prst="ellipse">
              <a:avLst/>
            </a:prstGeom>
            <a:solidFill>
              <a:srgbClr val="37609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1004410" y="0"/>
              <a:ext cx="144077" cy="144077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500354" y="108012"/>
              <a:ext cx="144077" cy="144077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4160999">
              <a:off x="7645" y="223669"/>
              <a:ext cx="53017" cy="53017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-4160999">
              <a:off x="616011" y="7645"/>
              <a:ext cx="53017" cy="53017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 rot="-4160999">
              <a:off x="904043" y="187665"/>
              <a:ext cx="53017" cy="530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-4160999">
              <a:off x="1300087" y="259673"/>
              <a:ext cx="53017" cy="53017"/>
            </a:xfrm>
            <a:prstGeom prst="ellipse">
              <a:avLst/>
            </a:prstGeom>
            <a:solidFill>
              <a:srgbClr val="37609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4160999">
              <a:off x="435991" y="295677"/>
              <a:ext cx="53017" cy="53017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-4160999">
              <a:off x="1192075" y="115657"/>
              <a:ext cx="53017" cy="53017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958382" y="2406262"/>
            <a:ext cx="6863415" cy="1200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llez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Recall an unforgettable interaction you have experienced in the past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llez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Describe the experience in 3 words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llez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SHARE IN BREAKOUT ROOM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4"/>
          <p:cNvGrpSpPr/>
          <p:nvPr/>
        </p:nvGrpSpPr>
        <p:grpSpPr>
          <a:xfrm>
            <a:off x="3916282" y="5589239"/>
            <a:ext cx="1360752" cy="468114"/>
            <a:chOff x="0" y="0"/>
            <a:chExt cx="1360750" cy="468113"/>
          </a:xfrm>
        </p:grpSpPr>
        <p:sp>
          <p:nvSpPr>
            <p:cNvPr id="131" name="Google Shape;131;p4"/>
            <p:cNvSpPr/>
            <p:nvPr/>
          </p:nvSpPr>
          <p:spPr>
            <a:xfrm rot="10800000">
              <a:off x="680374" y="252028"/>
              <a:ext cx="144077" cy="144077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968406" y="324036"/>
              <a:ext cx="144077" cy="144077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140254" y="36004"/>
              <a:ext cx="144077" cy="1440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48326" y="288032"/>
              <a:ext cx="144077" cy="144077"/>
            </a:xfrm>
            <a:prstGeom prst="ellipse">
              <a:avLst/>
            </a:prstGeom>
            <a:solidFill>
              <a:srgbClr val="37609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rot="10800000">
              <a:off x="1004410" y="0"/>
              <a:ext cx="144077" cy="144077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500354" y="108012"/>
              <a:ext cx="144077" cy="144077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-4160999">
              <a:off x="7645" y="223669"/>
              <a:ext cx="53017" cy="53017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rot="-4160999">
              <a:off x="616011" y="7645"/>
              <a:ext cx="53017" cy="53017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 rot="-4160999">
              <a:off x="904043" y="187665"/>
              <a:ext cx="53017" cy="530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 rot="-4160999">
              <a:off x="1300087" y="259673"/>
              <a:ext cx="53017" cy="53017"/>
            </a:xfrm>
            <a:prstGeom prst="ellipse">
              <a:avLst/>
            </a:prstGeom>
            <a:solidFill>
              <a:srgbClr val="37609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 rot="-4160999">
              <a:off x="435991" y="295677"/>
              <a:ext cx="53017" cy="53017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 rot="-4160999">
              <a:off x="1192075" y="115657"/>
              <a:ext cx="53017" cy="53017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  <p:sp>
        <p:nvSpPr>
          <p:cNvPr id="143" name="Google Shape;143;p4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515588" y="2228850"/>
            <a:ext cx="8112825" cy="3604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857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lleza"/>
              <a:buChar char="●"/>
            </a:pPr>
            <a:r>
              <a:rPr b="1" i="0" lang="en-US" sz="1800" u="none" cap="none" strike="noStrike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It is the ART &amp; SKILL of how a person is being processed to address his agenda or intentions.</a:t>
            </a:r>
            <a:endParaRPr b="1" i="0" sz="1800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lleza"/>
              <a:buNone/>
            </a:pPr>
            <a:r>
              <a:t/>
            </a:r>
            <a:endParaRPr b="0" i="1" sz="1800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Belleza"/>
              <a:buNone/>
            </a:pPr>
            <a:r>
              <a:rPr b="1" i="0" lang="en-US" sz="1500" u="none" cap="none" strike="noStrike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DICTIONARY DEFINITION:</a:t>
            </a:r>
            <a:endParaRPr b="1" i="0" sz="1500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2857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lleza"/>
              <a:buChar char="●"/>
            </a:pPr>
            <a:r>
              <a:rPr b="1" i="0" lang="en-US" sz="1800" u="none" cap="none" strike="noStrike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Interaction is communication or direct involvement with someone or something</a:t>
            </a:r>
            <a:endParaRPr b="1" i="0" sz="1800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230850" y="1028663"/>
            <a:ext cx="86823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Quicksand"/>
              <a:buNone/>
            </a:pPr>
            <a:r>
              <a:rPr b="1" i="0" lang="en-US" sz="3375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What is Interaction?</a:t>
            </a:r>
            <a:endParaRPr b="0" i="0" sz="3375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8ae3e9b84_0_0"/>
          <p:cNvSpPr/>
          <p:nvPr/>
        </p:nvSpPr>
        <p:spPr>
          <a:xfrm>
            <a:off x="1" y="1"/>
            <a:ext cx="9144000" cy="75600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151" name="Google Shape;151;g118ae3e9b8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g118ae3e9b84_0_0"/>
          <p:cNvGrpSpPr/>
          <p:nvPr/>
        </p:nvGrpSpPr>
        <p:grpSpPr>
          <a:xfrm>
            <a:off x="3916282" y="5589316"/>
            <a:ext cx="1360542" cy="468036"/>
            <a:chOff x="0" y="77"/>
            <a:chExt cx="1360542" cy="468036"/>
          </a:xfrm>
        </p:grpSpPr>
        <p:sp>
          <p:nvSpPr>
            <p:cNvPr id="153" name="Google Shape;153;g118ae3e9b84_0_0"/>
            <p:cNvSpPr/>
            <p:nvPr/>
          </p:nvSpPr>
          <p:spPr>
            <a:xfrm rot="10800000">
              <a:off x="680451" y="252105"/>
              <a:ext cx="144000" cy="14400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4" name="Google Shape;154;g118ae3e9b84_0_0"/>
            <p:cNvSpPr/>
            <p:nvPr/>
          </p:nvSpPr>
          <p:spPr>
            <a:xfrm rot="10800000">
              <a:off x="968483" y="324113"/>
              <a:ext cx="144000" cy="14400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5" name="Google Shape;155;g118ae3e9b84_0_0"/>
            <p:cNvSpPr/>
            <p:nvPr/>
          </p:nvSpPr>
          <p:spPr>
            <a:xfrm rot="10800000">
              <a:off x="140331" y="36081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6" name="Google Shape;156;g118ae3e9b84_0_0"/>
            <p:cNvSpPr/>
            <p:nvPr/>
          </p:nvSpPr>
          <p:spPr>
            <a:xfrm rot="10800000">
              <a:off x="248403" y="288109"/>
              <a:ext cx="144000" cy="144000"/>
            </a:xfrm>
            <a:prstGeom prst="ellipse">
              <a:avLst/>
            </a:prstGeom>
            <a:solidFill>
              <a:srgbClr val="37609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7" name="Google Shape;157;g118ae3e9b84_0_0"/>
            <p:cNvSpPr/>
            <p:nvPr/>
          </p:nvSpPr>
          <p:spPr>
            <a:xfrm rot="10800000">
              <a:off x="1004487" y="77"/>
              <a:ext cx="144000" cy="14400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8" name="Google Shape;158;g118ae3e9b84_0_0"/>
            <p:cNvSpPr/>
            <p:nvPr/>
          </p:nvSpPr>
          <p:spPr>
            <a:xfrm rot="10800000">
              <a:off x="500431" y="108089"/>
              <a:ext cx="144000" cy="14400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9" name="Google Shape;159;g118ae3e9b84_0_0"/>
            <p:cNvSpPr/>
            <p:nvPr/>
          </p:nvSpPr>
          <p:spPr>
            <a:xfrm rot="-4164355">
              <a:off x="7610" y="223745"/>
              <a:ext cx="52879" cy="52879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60" name="Google Shape;160;g118ae3e9b84_0_0"/>
            <p:cNvSpPr/>
            <p:nvPr/>
          </p:nvSpPr>
          <p:spPr>
            <a:xfrm rot="-4164355">
              <a:off x="615976" y="7721"/>
              <a:ext cx="52879" cy="52879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61" name="Google Shape;161;g118ae3e9b84_0_0"/>
            <p:cNvSpPr/>
            <p:nvPr/>
          </p:nvSpPr>
          <p:spPr>
            <a:xfrm rot="-4164355">
              <a:off x="904008" y="187741"/>
              <a:ext cx="52879" cy="5287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62" name="Google Shape;162;g118ae3e9b84_0_0"/>
            <p:cNvSpPr/>
            <p:nvPr/>
          </p:nvSpPr>
          <p:spPr>
            <a:xfrm rot="-4164355">
              <a:off x="1300052" y="259749"/>
              <a:ext cx="52879" cy="52879"/>
            </a:xfrm>
            <a:prstGeom prst="ellipse">
              <a:avLst/>
            </a:prstGeom>
            <a:solidFill>
              <a:srgbClr val="37609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63" name="Google Shape;163;g118ae3e9b84_0_0"/>
            <p:cNvSpPr/>
            <p:nvPr/>
          </p:nvSpPr>
          <p:spPr>
            <a:xfrm rot="-4164355">
              <a:off x="435956" y="295753"/>
              <a:ext cx="52879" cy="52879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64" name="Google Shape;164;g118ae3e9b84_0_0"/>
            <p:cNvSpPr/>
            <p:nvPr/>
          </p:nvSpPr>
          <p:spPr>
            <a:xfrm rot="-4164355">
              <a:off x="1192040" y="115733"/>
              <a:ext cx="52879" cy="52879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ellez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  <p:sp>
        <p:nvSpPr>
          <p:cNvPr id="165" name="Google Shape;165;g118ae3e9b84_0_0"/>
          <p:cNvSpPr txBox="1"/>
          <p:nvPr>
            <p:ph idx="12" type="sldNum"/>
          </p:nvPr>
        </p:nvSpPr>
        <p:spPr>
          <a:xfrm>
            <a:off x="457200" y="6406198"/>
            <a:ext cx="18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66" name="Google Shape;166;g118ae3e9b84_0_0"/>
          <p:cNvSpPr txBox="1"/>
          <p:nvPr/>
        </p:nvSpPr>
        <p:spPr>
          <a:xfrm>
            <a:off x="515588" y="2228850"/>
            <a:ext cx="8112900" cy="3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857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lleza"/>
              <a:buChar char="●"/>
            </a:pPr>
            <a:r>
              <a:rPr b="1" i="0" lang="en-US" sz="1800" u="none" cap="none" strike="noStrike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It is the ART &amp; SKILL of how a person is being processed to address his agenda or intentions.</a:t>
            </a:r>
            <a:endParaRPr b="1" i="0" sz="1800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lleza"/>
              <a:buNone/>
            </a:pPr>
            <a:r>
              <a:t/>
            </a:r>
            <a:endParaRPr b="0" i="1" sz="1800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Belleza"/>
              <a:buNone/>
            </a:pPr>
            <a:r>
              <a:rPr b="1" i="0" lang="en-US" sz="1500" u="none" cap="none" strike="noStrike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DICTIONARY DEFINITION:</a:t>
            </a:r>
            <a:endParaRPr b="1" i="0" sz="1500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2857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lleza"/>
              <a:buChar char="●"/>
            </a:pPr>
            <a:r>
              <a:rPr b="1" i="0" lang="en-US" sz="1800" u="none" cap="none" strike="noStrike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Interaction is communication or direct involvement with someone or something</a:t>
            </a:r>
            <a:endParaRPr b="1" i="0" sz="1800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67" name="Google Shape;167;g118ae3e9b84_0_0"/>
          <p:cNvSpPr txBox="1"/>
          <p:nvPr/>
        </p:nvSpPr>
        <p:spPr>
          <a:xfrm>
            <a:off x="230850" y="1028663"/>
            <a:ext cx="86823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Quicksand"/>
              <a:buNone/>
            </a:pPr>
            <a:r>
              <a:rPr b="1" i="0" lang="en-US" sz="3375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What is Interaction?</a:t>
            </a:r>
            <a:endParaRPr b="0" i="0" sz="3375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75" name="Google Shape;175;p5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-934874" y="1995699"/>
            <a:ext cx="108171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Building Trust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Asking Powerful Questions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Intuiting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Listening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Articulating What is Going On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Mining Values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Bottomlining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Belleza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Self-Management</a:t>
            </a:r>
            <a:endParaRPr b="0" i="0" sz="24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-1314522" y="474528"/>
            <a:ext cx="115764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Quicksand"/>
              <a:buNone/>
            </a:pPr>
            <a:r>
              <a:rPr b="1" i="0" lang="en-US" sz="45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Essential Skills of Coaching</a:t>
            </a:r>
            <a:endParaRPr b="0" i="0" sz="4500" u="none" cap="none" strike="noStrike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384650" y="11959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icksand"/>
              <a:buNone/>
            </a:pPr>
            <a:r>
              <a:rPr b="1" i="0" lang="en-US" sz="45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Partner Up!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icksand"/>
              <a:buNone/>
            </a:pPr>
            <a:r>
              <a:rPr b="0" i="1" lang="en-US" sz="30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Let us see how we listen...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677618" y="4303672"/>
            <a:ext cx="68679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Belleza"/>
              <a:buChar char="●"/>
            </a:pPr>
            <a:r>
              <a:rPr b="0" i="0" lang="en-US" sz="3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Please choose who will be </a:t>
            </a:r>
            <a:r>
              <a:rPr b="1" i="0" lang="en-US" sz="3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Partner A</a:t>
            </a:r>
            <a:r>
              <a:rPr b="0" i="0" lang="en-US" sz="3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 and </a:t>
            </a:r>
            <a:r>
              <a:rPr b="1" i="0" lang="en-US" sz="3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Partner B</a:t>
            </a:r>
            <a:endParaRPr b="1" i="0" sz="3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677618" y="2628772"/>
            <a:ext cx="68679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Belleza"/>
              <a:buChar char="●"/>
            </a:pPr>
            <a:r>
              <a:rPr b="0" i="0" lang="en-US" sz="30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You will be assigned to a breakout room with a partner.</a:t>
            </a:r>
            <a:endParaRPr b="1" i="0" sz="30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96" name="Google Shape;196;p7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457200" y="71214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icksand"/>
              <a:buNone/>
            </a:pPr>
            <a:r>
              <a:rPr b="1" i="0" lang="en-US" sz="45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Round 1</a:t>
            </a:r>
            <a:endParaRPr b="0" i="1" sz="4500" u="none" cap="none" strike="noStrike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687450" y="3424625"/>
            <a:ext cx="68679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Belleza"/>
              <a:buChar char="●"/>
            </a:pPr>
            <a:r>
              <a:rPr b="0" i="0" lang="en-US" sz="25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Please tell everyone why you are the BEAUTIFUL / GORGEOUS one</a:t>
            </a:r>
            <a:endParaRPr b="0" i="0" sz="25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Belleza"/>
              <a:buNone/>
            </a:pPr>
            <a:r>
              <a:rPr b="0" i="0" lang="en-US" sz="25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--</a:t>
            </a:r>
            <a:r>
              <a:rPr b="0" i="1" lang="en-US" sz="25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all speak at the same time</a:t>
            </a:r>
            <a:endParaRPr b="0" i="1" sz="25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687450" y="1749725"/>
            <a:ext cx="68679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Belleza"/>
              <a:buChar char="●"/>
            </a:pPr>
            <a:r>
              <a:rPr b="1" i="0" lang="en-US" sz="25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Who are BEAUTIFUL ones in the group?</a:t>
            </a:r>
            <a:endParaRPr b="1" i="0" sz="25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Belleza"/>
              <a:buChar char="●"/>
            </a:pPr>
            <a:r>
              <a:rPr b="1" i="0" lang="en-US" sz="2500" u="none" cap="none" strike="noStrike">
                <a:solidFill>
                  <a:srgbClr val="7F7F7F"/>
                </a:solidFill>
                <a:latin typeface="Belleza"/>
                <a:ea typeface="Belleza"/>
                <a:cs typeface="Belleza"/>
                <a:sym typeface="Belleza"/>
              </a:rPr>
              <a:t>Who are the INTELLIGENT ones?</a:t>
            </a:r>
            <a:endParaRPr b="1" i="0" sz="2500" u="none" cap="none" strike="noStrike">
              <a:solidFill>
                <a:srgbClr val="7F7F7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1" y="1"/>
            <a:ext cx="9144001" cy="755973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ellez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descr="תמונה 7"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281448"/>
            <a:ext cx="1565922" cy="19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45719" y="188639"/>
            <a:ext cx="90440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07" name="Google Shape;207;p8"/>
          <p:cNvSpPr txBox="1"/>
          <p:nvPr>
            <p:ph idx="12" type="sldNum"/>
          </p:nvPr>
        </p:nvSpPr>
        <p:spPr>
          <a:xfrm>
            <a:off x="457200" y="6406198"/>
            <a:ext cx="188875" cy="265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Belleza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descr="D:\Joseph\@ VBI Files\Proposals 2008\Who We Are - June 2008\face question.jpg" id="208" name="Google Shape;20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6093" y="2634359"/>
            <a:ext cx="1828800" cy="1930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09" name="Google Shape;209;p8"/>
          <p:cNvSpPr txBox="1"/>
          <p:nvPr/>
        </p:nvSpPr>
        <p:spPr>
          <a:xfrm>
            <a:off x="2426341" y="5342359"/>
            <a:ext cx="190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Quicksand"/>
              <a:buNone/>
            </a:pPr>
            <a:r>
              <a:rPr b="1" i="0" lang="en-US" sz="2500" u="none" cap="none" strike="noStrike">
                <a:solidFill>
                  <a:srgbClr val="7F7F7F"/>
                </a:solidFill>
                <a:latin typeface="Quicksand"/>
                <a:ea typeface="Quicksand"/>
                <a:cs typeface="Quicksand"/>
                <a:sym typeface="Quicksand"/>
              </a:rPr>
              <a:t>INTERNAL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2538993" y="4859693"/>
            <a:ext cx="16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Quicksand"/>
              <a:buNone/>
            </a:pPr>
            <a:r>
              <a:rPr b="0" i="0" lang="en-US" sz="2000" u="none" cap="none" strike="noStrike">
                <a:solidFill>
                  <a:srgbClr val="2E75B5"/>
                </a:solidFill>
                <a:latin typeface="Quicksand"/>
                <a:ea typeface="Quicksand"/>
                <a:cs typeface="Quicksand"/>
                <a:sym typeface="Quicksand"/>
              </a:rPr>
              <a:t>Level 1</a:t>
            </a:r>
            <a:endParaRPr b="0" i="0" sz="18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269775" y="94461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icksand"/>
              <a:buNone/>
            </a:pPr>
            <a:r>
              <a:rPr b="1" i="0" lang="en-US" sz="45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Levels of Listening</a:t>
            </a:r>
            <a:endParaRPr b="0" i="1" sz="4500" u="none" cap="none" strike="noStrike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ערכת נושא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ערכת נושא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Coach May Soriano</dc:creator>
</cp:coreProperties>
</file>