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3.png" ContentType="image/png"/>
  <Override PartName="/ppt/media/image1.jpeg" ContentType="image/jpeg"/>
  <Override PartName="/ppt/media/image8.png" ContentType="image/png"/>
  <Override PartName="/ppt/media/image2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9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2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80512" cy="6840537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824FDF6-1935-4B59-A91B-5B1F8740DB2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8280" cy="4028760"/>
          </a:xfrm>
          <a:prstGeom prst="rect">
            <a:avLst/>
          </a:prstGeom>
        </p:spPr>
        <p:txBody>
          <a:bodyPr lIns="94680" rIns="94680" tIns="47520" bIns="47520"/>
          <a:p>
            <a:pPr marL="216000" indent="-2156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Introduce yourself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Img"/>
          </p:nvPr>
        </p:nvSpPr>
        <p:spPr>
          <a:xfrm>
            <a:off x="1231920" y="1279440"/>
            <a:ext cx="4634280" cy="345348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body"/>
          </p:nvPr>
        </p:nvSpPr>
        <p:spPr>
          <a:xfrm>
            <a:off x="709920" y="4925520"/>
            <a:ext cx="5678280" cy="4028760"/>
          </a:xfrm>
          <a:prstGeom prst="rect">
            <a:avLst/>
          </a:prstGeom>
        </p:spPr>
        <p:txBody>
          <a:bodyPr lIns="94680" rIns="94680" tIns="47520" bIns="47520"/>
          <a:p>
            <a:pPr marL="216000" indent="-215640"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Calibri"/>
                <a:ea typeface="Calibri"/>
              </a:rPr>
              <a:t>Introduce yourself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1231920" y="1279440"/>
            <a:ext cx="4634280" cy="345348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826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9000" y="3672720"/>
            <a:ext cx="826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90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926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52600" y="160056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45840" y="160056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9000" y="367272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52600" y="367272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45840" y="367272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9000" y="1600560"/>
            <a:ext cx="8261640" cy="396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826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9000" y="272880"/>
            <a:ext cx="826164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90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9000" y="1600560"/>
            <a:ext cx="8261640" cy="3966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926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9000" y="3672720"/>
            <a:ext cx="826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826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9000" y="3672720"/>
            <a:ext cx="826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90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926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52600" y="160056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45840" y="160056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9000" y="367272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52600" y="367272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45840" y="3672720"/>
            <a:ext cx="26600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826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9000" y="272880"/>
            <a:ext cx="8261640" cy="5294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90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2600" y="367272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2600" y="1600560"/>
            <a:ext cx="403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9000" y="3672720"/>
            <a:ext cx="8261640" cy="1892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280" cy="11415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8261280" cy="3966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9000" y="272880"/>
            <a:ext cx="8261640" cy="114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9000" y="1600560"/>
            <a:ext cx="8261640" cy="396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4;p1" descr=""/>
          <p:cNvPicPr/>
          <p:nvPr/>
        </p:nvPicPr>
        <p:blipFill>
          <a:blip r:embed="rId1"/>
          <a:stretch/>
        </p:blipFill>
        <p:spPr>
          <a:xfrm>
            <a:off x="0" y="0"/>
            <a:ext cx="9179280" cy="6839280"/>
          </a:xfrm>
          <a:prstGeom prst="rect">
            <a:avLst/>
          </a:prstGeom>
          <a:ln>
            <a:noFill/>
          </a:ln>
        </p:spPr>
      </p:pic>
      <p:pic>
        <p:nvPicPr>
          <p:cNvPr id="83" name="Google Shape;85;p1" descr=""/>
          <p:cNvPicPr/>
          <p:nvPr/>
        </p:nvPicPr>
        <p:blipFill>
          <a:blip r:embed="rId2"/>
          <a:srcRect l="29051" t="53097" r="27417" b="36504"/>
          <a:stretch/>
        </p:blipFill>
        <p:spPr>
          <a:xfrm>
            <a:off x="2599200" y="3081960"/>
            <a:ext cx="3995280" cy="710280"/>
          </a:xfrm>
          <a:prstGeom prst="rect">
            <a:avLst/>
          </a:prstGeom>
          <a:ln>
            <a:noFill/>
          </a:ln>
        </p:spPr>
      </p:pic>
      <p:pic>
        <p:nvPicPr>
          <p:cNvPr id="84" name="Google Shape;86;p1" descr=""/>
          <p:cNvPicPr/>
          <p:nvPr/>
        </p:nvPicPr>
        <p:blipFill>
          <a:blip r:embed="rId3"/>
          <a:stretch/>
        </p:blipFill>
        <p:spPr>
          <a:xfrm>
            <a:off x="2579760" y="2955240"/>
            <a:ext cx="4019760" cy="9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Google Shape;130;p4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Belleza"/>
                <a:ea typeface="Belleza"/>
              </a:rPr>
              <a:t>Master class  - Co-Facilitation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216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217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CustomShape 16"/>
          <p:cNvSpPr/>
          <p:nvPr/>
        </p:nvSpPr>
        <p:spPr>
          <a:xfrm>
            <a:off x="0" y="1008000"/>
            <a:ext cx="917928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11. Listening first.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Listening before you speak. Understand. Diagnose. Listen with your ears, eyes and heart.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12. Keep Commitments.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Continuously improving, being a constant learner. Acting on a feedback that was received.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13. Extending Trust.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Confronting issues before they turn into major problems. Confronting reality not a person.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0"/>
            <a:ext cx="9179280" cy="7531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1" name="Google Shape;225;p8" descr=""/>
          <p:cNvPicPr/>
          <p:nvPr/>
        </p:nvPicPr>
        <p:blipFill>
          <a:blip r:embed="rId1"/>
          <a:stretch/>
        </p:blipFill>
        <p:spPr>
          <a:xfrm>
            <a:off x="299160" y="280800"/>
            <a:ext cx="1560960" cy="191520"/>
          </a:xfrm>
          <a:prstGeom prst="rect">
            <a:avLst/>
          </a:prstGeom>
          <a:ln>
            <a:noFill/>
          </a:ln>
        </p:spPr>
      </p:pic>
      <p:sp>
        <p:nvSpPr>
          <p:cNvPr id="232" name="CustomShape 2"/>
          <p:cNvSpPr/>
          <p:nvPr/>
        </p:nvSpPr>
        <p:spPr>
          <a:xfrm>
            <a:off x="29880" y="4255200"/>
            <a:ext cx="9155880" cy="25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3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234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6" name="" descr=""/>
          <p:cNvPicPr/>
          <p:nvPr/>
        </p:nvPicPr>
        <p:blipFill>
          <a:blip r:embed="rId2"/>
          <a:stretch/>
        </p:blipFill>
        <p:spPr>
          <a:xfrm>
            <a:off x="1714320" y="550800"/>
            <a:ext cx="5831640" cy="583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0" y="0"/>
            <a:ext cx="9179280" cy="7531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Google Shape;246;p9" descr=""/>
          <p:cNvPicPr/>
          <p:nvPr/>
        </p:nvPicPr>
        <p:blipFill>
          <a:blip r:embed="rId1"/>
          <a:stretch/>
        </p:blipFill>
        <p:spPr>
          <a:xfrm>
            <a:off x="299160" y="280800"/>
            <a:ext cx="1560960" cy="191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576000" y="1440000"/>
            <a:ext cx="7991640" cy="53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Optima"/>
                <a:ea typeface="Belleza"/>
              </a:rPr>
              <a:t>What could we do even more to create our experiences, relationships stronger? 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Doing so that our Co-s would be open hearted, connecting, truthful and filled with learning and growth?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Doing it so we are serving participants with No Ego &lt;3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PARENT,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LEADER,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CONTAINER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800" spc="-1" strike="noStrike">
                <a:solidFill>
                  <a:srgbClr val="ce181e"/>
                </a:solidFill>
                <a:latin typeface="Optima"/>
                <a:ea typeface="Belleza"/>
              </a:rPr>
              <a:t>(Live vs Virtual experiences keeping in mind)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250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251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0"/>
            <a:ext cx="9179280" cy="7531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Google Shape;267;p10" descr=""/>
          <p:cNvPicPr/>
          <p:nvPr/>
        </p:nvPicPr>
        <p:blipFill>
          <a:blip r:embed="rId1"/>
          <a:stretch/>
        </p:blipFill>
        <p:spPr>
          <a:xfrm>
            <a:off x="299160" y="280800"/>
            <a:ext cx="1560960" cy="191520"/>
          </a:xfrm>
          <a:prstGeom prst="rect">
            <a:avLst/>
          </a:prstGeom>
          <a:ln>
            <a:noFill/>
          </a:ln>
        </p:spPr>
      </p:pic>
      <p:sp>
        <p:nvSpPr>
          <p:cNvPr id="265" name="CustomShape 2"/>
          <p:cNvSpPr/>
          <p:nvPr/>
        </p:nvSpPr>
        <p:spPr>
          <a:xfrm>
            <a:off x="29880" y="1080000"/>
            <a:ext cx="9155880" cy="57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Our individual impact based on book “Speed of Trust”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GB" sz="2400" spc="-1" strike="noStrike">
              <a:latin typeface="Arial"/>
            </a:endParaRPr>
          </a:p>
        </p:txBody>
      </p:sp>
      <p:grpSp>
        <p:nvGrpSpPr>
          <p:cNvPr id="266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267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65800" y="2018520"/>
            <a:ext cx="7413840" cy="40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740;p24" descr=""/>
          <p:cNvPicPr/>
          <p:nvPr/>
        </p:nvPicPr>
        <p:blipFill>
          <a:blip r:embed="rId1"/>
          <a:stretch/>
        </p:blipFill>
        <p:spPr>
          <a:xfrm>
            <a:off x="2249280" y="615240"/>
            <a:ext cx="4680720" cy="3780000"/>
          </a:xfrm>
          <a:prstGeom prst="rect">
            <a:avLst/>
          </a:prstGeom>
          <a:ln>
            <a:noFill/>
          </a:ln>
        </p:spPr>
      </p:pic>
      <p:sp>
        <p:nvSpPr>
          <p:cNvPr id="281" name="CustomShape 1"/>
          <p:cNvSpPr/>
          <p:nvPr/>
        </p:nvSpPr>
        <p:spPr>
          <a:xfrm>
            <a:off x="0" y="0"/>
            <a:ext cx="9179280" cy="7531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2" name="Google Shape;742;p24" descr=""/>
          <p:cNvPicPr/>
          <p:nvPr/>
        </p:nvPicPr>
        <p:blipFill>
          <a:blip r:embed="rId2"/>
          <a:stretch/>
        </p:blipFill>
        <p:spPr>
          <a:xfrm>
            <a:off x="299160" y="280800"/>
            <a:ext cx="1560960" cy="191520"/>
          </a:xfrm>
          <a:prstGeom prst="rect">
            <a:avLst/>
          </a:prstGeom>
          <a:ln>
            <a:noFill/>
          </a:ln>
        </p:spPr>
      </p:pic>
      <p:sp>
        <p:nvSpPr>
          <p:cNvPr id="283" name="CustomShape 2"/>
          <p:cNvSpPr/>
          <p:nvPr/>
        </p:nvSpPr>
        <p:spPr>
          <a:xfrm>
            <a:off x="0" y="4255200"/>
            <a:ext cx="9186120" cy="25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Search for your significant insight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What are my main insights from this Master Class?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How can I use my discovery to uplift mine and my peer co-facilitation experiences?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grpSp>
        <p:nvGrpSpPr>
          <p:cNvPr id="284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285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761;p25" descr=""/>
          <p:cNvPicPr/>
          <p:nvPr/>
        </p:nvPicPr>
        <p:blipFill>
          <a:blip r:embed="rId1"/>
          <a:stretch/>
        </p:blipFill>
        <p:spPr>
          <a:xfrm>
            <a:off x="2249280" y="615240"/>
            <a:ext cx="4680720" cy="3780000"/>
          </a:xfrm>
          <a:prstGeom prst="rect">
            <a:avLst/>
          </a:prstGeom>
          <a:ln>
            <a:noFill/>
          </a:ln>
        </p:spPr>
      </p:pic>
      <p:sp>
        <p:nvSpPr>
          <p:cNvPr id="298" name="CustomShape 1"/>
          <p:cNvSpPr/>
          <p:nvPr/>
        </p:nvSpPr>
        <p:spPr>
          <a:xfrm>
            <a:off x="0" y="0"/>
            <a:ext cx="9179280" cy="7531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99" name="Google Shape;763;p25" descr=""/>
          <p:cNvPicPr/>
          <p:nvPr/>
        </p:nvPicPr>
        <p:blipFill>
          <a:blip r:embed="rId2"/>
          <a:stretch/>
        </p:blipFill>
        <p:spPr>
          <a:xfrm>
            <a:off x="299160" y="280800"/>
            <a:ext cx="1560960" cy="191520"/>
          </a:xfrm>
          <a:prstGeom prst="rect">
            <a:avLst/>
          </a:prstGeom>
          <a:ln>
            <a:noFill/>
          </a:ln>
        </p:spPr>
      </p:pic>
      <p:sp>
        <p:nvSpPr>
          <p:cNvPr id="300" name="CustomShape 2"/>
          <p:cNvSpPr/>
          <p:nvPr/>
        </p:nvSpPr>
        <p:spPr>
          <a:xfrm>
            <a:off x="0" y="4255200"/>
            <a:ext cx="9186120" cy="25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Turn your insight into actions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How will I bring my insight into my everyday life?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What simple actions will I take in: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The next 24 hours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The next 7 days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The next 30 days</a:t>
            </a:r>
            <a:endParaRPr b="0" lang="en-GB" sz="1800" spc="-1" strike="noStrike">
              <a:latin typeface="Arial"/>
            </a:endParaRPr>
          </a:p>
        </p:txBody>
      </p:sp>
      <p:grpSp>
        <p:nvGrpSpPr>
          <p:cNvPr id="301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302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0" y="0"/>
            <a:ext cx="9179280" cy="7531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15" name="Google Shape;763;p25" descr=""/>
          <p:cNvPicPr/>
          <p:nvPr/>
        </p:nvPicPr>
        <p:blipFill>
          <a:blip r:embed="rId1"/>
          <a:stretch/>
        </p:blipFill>
        <p:spPr>
          <a:xfrm>
            <a:off x="299160" y="280800"/>
            <a:ext cx="1560960" cy="19152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>
          <a:xfrm>
            <a:off x="0" y="4255200"/>
            <a:ext cx="9186120" cy="258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What am I taking away with me? 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In one word maximum one sentence :) 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grpSp>
        <p:nvGrpSpPr>
          <p:cNvPr id="317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318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871;p30" descr=""/>
          <p:cNvPicPr/>
          <p:nvPr/>
        </p:nvPicPr>
        <p:blipFill>
          <a:blip r:embed="rId1"/>
          <a:stretch/>
        </p:blipFill>
        <p:spPr>
          <a:xfrm>
            <a:off x="0" y="0"/>
            <a:ext cx="9179280" cy="683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6" name="Google Shape;92;p2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87" name="CustomShape 2"/>
          <p:cNvSpPr/>
          <p:nvPr/>
        </p:nvSpPr>
        <p:spPr>
          <a:xfrm>
            <a:off x="0" y="5296680"/>
            <a:ext cx="9179280" cy="12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There’s is a reason behind everything we do…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0000"/>
                </a:solidFill>
                <a:latin typeface="Optima"/>
                <a:ea typeface="Belleza"/>
              </a:rPr>
              <a:t>Milda Latakaitė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7661520" y="1264680"/>
            <a:ext cx="20653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Belleza"/>
                <a:ea typeface="Belleza"/>
              </a:rPr>
              <a:t>January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2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Belleza"/>
                <a:ea typeface="Belleza"/>
              </a:rPr>
              <a:t>2020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6978600" y="1342800"/>
            <a:ext cx="182376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20000"/>
              </a:lnSpc>
            </a:pPr>
            <a:r>
              <a:rPr b="1" lang="en-GB" sz="2000" spc="-1" strike="noStrike">
                <a:solidFill>
                  <a:srgbClr val="ffffff"/>
                </a:solidFill>
                <a:latin typeface="Optima"/>
                <a:ea typeface="Belleza"/>
              </a:rPr>
              <a:t>June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9000"/>
              </a:lnSpc>
            </a:pPr>
            <a:r>
              <a:rPr b="1" lang="en-GB" sz="2200" spc="-1" strike="noStrike">
                <a:solidFill>
                  <a:srgbClr val="ffffff"/>
                </a:solidFill>
                <a:latin typeface="Optima"/>
                <a:ea typeface="Belleza"/>
              </a:rPr>
              <a:t>2020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Optima"/>
                <a:ea typeface="Belleza"/>
              </a:rPr>
              <a:t>Welcome everyone!</a:t>
            </a:r>
            <a:endParaRPr b="0" lang="en-GB" sz="14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2016000" y="1349640"/>
            <a:ext cx="5158440" cy="268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Google Shape;130;p4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Belleza"/>
                <a:ea typeface="Belleza"/>
              </a:rPr>
              <a:t>Master class  - Co-Facilitation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95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96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" name="CustomShape 16"/>
          <p:cNvSpPr/>
          <p:nvPr/>
        </p:nvSpPr>
        <p:spPr>
          <a:xfrm>
            <a:off x="0" y="1008000"/>
            <a:ext cx="917928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A Short Agenda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1. Start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2. Connecting with self as Facilitator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3. Connecting with relationships through role of a Facilitator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4. What can we do more?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5. Further possibilities to grow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6. Closure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4;p3" descr=""/>
          <p:cNvPicPr/>
          <p:nvPr/>
        </p:nvPicPr>
        <p:blipFill>
          <a:blip r:embed="rId1"/>
          <a:srcRect l="54735" t="3912" r="7318" b="54079"/>
          <a:stretch/>
        </p:blipFill>
        <p:spPr>
          <a:xfrm>
            <a:off x="2871360" y="1801800"/>
            <a:ext cx="3400560" cy="2661120"/>
          </a:xfrm>
          <a:prstGeom prst="rect">
            <a:avLst/>
          </a:prstGeom>
          <a:ln>
            <a:noFill/>
          </a:ln>
        </p:spPr>
      </p:pic>
      <p:sp>
        <p:nvSpPr>
          <p:cNvPr id="110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1" name="Google Shape;106;p3" descr=""/>
          <p:cNvPicPr/>
          <p:nvPr/>
        </p:nvPicPr>
        <p:blipFill>
          <a:blip r:embed="rId2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112" name="CustomShape 2"/>
          <p:cNvSpPr/>
          <p:nvPr/>
        </p:nvSpPr>
        <p:spPr>
          <a:xfrm>
            <a:off x="0" y="1004040"/>
            <a:ext cx="9186120" cy="81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1080" rIns="91080" tIns="45000" bIns="45000"/>
          <a:p>
            <a:pPr algn="ctr">
              <a:lnSpc>
                <a:spcPct val="15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Belleza"/>
                <a:ea typeface="Belleza"/>
              </a:rPr>
              <a:t>Pick Faces card that connect with you most towards you as Facilitator.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368000" y="4619160"/>
            <a:ext cx="647964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Optima"/>
                <a:ea typeface="Belleza"/>
              </a:rPr>
              <a:t>Be curious for a beginning.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Optima"/>
                <a:ea typeface="Belleza"/>
              </a:rPr>
              <a:t>Why this one?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Optima"/>
                <a:ea typeface="Belleza"/>
              </a:rPr>
              <a:t>What is so special about it?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Optima"/>
                <a:ea typeface="Belleza"/>
              </a:rPr>
              <a:t>How does it connect with you?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Optima"/>
                <a:ea typeface="Belleza"/>
              </a:rPr>
              <a:t>Than.. Take a sheet of paper, a pen and lets start focusing on our personal integrity with Me as Facilitator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</p:txBody>
      </p:sp>
      <p:grpSp>
        <p:nvGrpSpPr>
          <p:cNvPr id="114" name="Group 4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115" name="CustomShape 5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12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13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4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CustomShape 15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CustomShape 16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" name="CustomShape 17"/>
          <p:cNvSpPr/>
          <p:nvPr/>
        </p:nvSpPr>
        <p:spPr>
          <a:xfrm>
            <a:off x="3012480" y="5411160"/>
            <a:ext cx="246744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18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Belleza"/>
                <a:ea typeface="Belleza"/>
              </a:rPr>
              <a:t>Master class  - Co-Facilitation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9" name="CustomShape 19"/>
          <p:cNvSpPr/>
          <p:nvPr/>
        </p:nvSpPr>
        <p:spPr>
          <a:xfrm>
            <a:off x="408600" y="6200280"/>
            <a:ext cx="8536680" cy="51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30;p4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132" name="CustomShape 2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Belleza"/>
                <a:ea typeface="Belleza"/>
              </a:rPr>
              <a:t>Master class  - Co-Facilitation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133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134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CustomShape 16"/>
          <p:cNvSpPr/>
          <p:nvPr/>
        </p:nvSpPr>
        <p:spPr>
          <a:xfrm>
            <a:off x="0" y="1008000"/>
            <a:ext cx="917928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My integrity.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How am I making and keeping commitments with self? What am I standing for? 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My Intent.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What are my motives of being a facilitator? What is my way of declaring my intent? Am I abundant? How could I bring more of it?</a:t>
            </a: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Optima"/>
                <a:ea typeface="Belleza"/>
              </a:rPr>
              <a:t>My Capabilities.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What are my strengths? What is my purpose as facilitator? How am I keeping myself relevant sand not slipping away? Where am I going with my path?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Optima"/>
                <a:ea typeface="Belleza"/>
              </a:rPr>
              <a:t>My Results.</a:t>
            </a:r>
            <a:endParaRPr b="0" lang="en-GB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Optima"/>
                <a:ea typeface="Belleza"/>
              </a:rPr>
              <a:t>What results am I achieving? Am I taking enough responsibility for these? From 1 to 10 – how strong am I in this one? 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2070720"/>
            <a:ext cx="9179280" cy="18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Optima"/>
                <a:ea typeface="Belleza"/>
              </a:rPr>
              <a:t>Breakout groups of 3. 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Optima"/>
                <a:ea typeface="Belleza"/>
              </a:rPr>
              <a:t>15 min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Optima"/>
                <a:ea typeface="Belleza"/>
              </a:rPr>
              <a:t>1. Introduce self shortly</a:t>
            </a: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Optima"/>
                <a:ea typeface="Belleza"/>
              </a:rPr>
              <a:t>2. Share discoveries</a:t>
            </a: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Optima"/>
                <a:ea typeface="Belleza"/>
              </a:rPr>
              <a:t>3. Ensure that everyone shines 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Google Shape;152;p5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grpSp>
        <p:nvGrpSpPr>
          <p:cNvPr id="150" name="Group 3"/>
          <p:cNvGrpSpPr/>
          <p:nvPr/>
        </p:nvGrpSpPr>
        <p:grpSpPr>
          <a:xfrm>
            <a:off x="3111120" y="5107320"/>
            <a:ext cx="2720160" cy="935280"/>
            <a:chOff x="3111120" y="5107320"/>
            <a:chExt cx="2720160" cy="935280"/>
          </a:xfrm>
        </p:grpSpPr>
        <p:sp>
          <p:nvSpPr>
            <p:cNvPr id="151" name="CustomShape 4"/>
            <p:cNvSpPr/>
            <p:nvPr/>
          </p:nvSpPr>
          <p:spPr>
            <a:xfrm rot="10800000">
              <a:off x="4473000" y="5611680"/>
              <a:ext cx="286920" cy="28692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CustomShape 5"/>
            <p:cNvSpPr/>
            <p:nvPr/>
          </p:nvSpPr>
          <p:spPr>
            <a:xfrm rot="10800000">
              <a:off x="5049000" y="5755680"/>
              <a:ext cx="286920" cy="28692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CustomShape 6"/>
            <p:cNvSpPr/>
            <p:nvPr/>
          </p:nvSpPr>
          <p:spPr>
            <a:xfrm rot="10800000">
              <a:off x="3393000" y="5179680"/>
              <a:ext cx="286920" cy="2869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CustomShape 7"/>
            <p:cNvSpPr/>
            <p:nvPr/>
          </p:nvSpPr>
          <p:spPr>
            <a:xfrm rot="10800000">
              <a:off x="3609000" y="5683680"/>
              <a:ext cx="286920" cy="28692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8"/>
            <p:cNvSpPr/>
            <p:nvPr/>
          </p:nvSpPr>
          <p:spPr>
            <a:xfrm rot="10800000">
              <a:off x="5121000" y="5107680"/>
              <a:ext cx="286920" cy="28692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9"/>
            <p:cNvSpPr/>
            <p:nvPr/>
          </p:nvSpPr>
          <p:spPr>
            <a:xfrm rot="10800000">
              <a:off x="4113000" y="5323680"/>
              <a:ext cx="286920" cy="28692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CustomShape 10"/>
            <p:cNvSpPr/>
            <p:nvPr/>
          </p:nvSpPr>
          <p:spPr>
            <a:xfrm rot="17439600">
              <a:off x="3126240" y="5554080"/>
              <a:ext cx="105120" cy="10512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CustomShape 11"/>
            <p:cNvSpPr/>
            <p:nvPr/>
          </p:nvSpPr>
          <p:spPr>
            <a:xfrm rot="17439600">
              <a:off x="4343040" y="5122080"/>
              <a:ext cx="105120" cy="10512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CustomShape 12"/>
            <p:cNvSpPr/>
            <p:nvPr/>
          </p:nvSpPr>
          <p:spPr>
            <a:xfrm rot="17439600">
              <a:off x="4919040" y="5482080"/>
              <a:ext cx="105120" cy="1051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CustomShape 13"/>
            <p:cNvSpPr/>
            <p:nvPr/>
          </p:nvSpPr>
          <p:spPr>
            <a:xfrm rot="17439600">
              <a:off x="5711040" y="5626080"/>
              <a:ext cx="105120" cy="10512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14"/>
            <p:cNvSpPr/>
            <p:nvPr/>
          </p:nvSpPr>
          <p:spPr>
            <a:xfrm rot="17439600">
              <a:off x="3983040" y="5698080"/>
              <a:ext cx="105120" cy="10512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15"/>
            <p:cNvSpPr/>
            <p:nvPr/>
          </p:nvSpPr>
          <p:spPr>
            <a:xfrm rot="17439600">
              <a:off x="5495040" y="5338080"/>
              <a:ext cx="105120" cy="10512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2070720"/>
            <a:ext cx="9179280" cy="185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3600" spc="-1" strike="noStrike">
                <a:solidFill>
                  <a:srgbClr val="000000"/>
                </a:solidFill>
                <a:latin typeface="Optima"/>
                <a:ea typeface="Belleza"/>
              </a:rPr>
              <a:t>Me as Facilitator in Co – Facilitation Relationships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2600" spc="-1" strike="noStrike">
                <a:solidFill>
                  <a:srgbClr val="000000"/>
                </a:solidFill>
                <a:latin typeface="Optima"/>
                <a:ea typeface="Belleza"/>
              </a:rPr>
              <a:t>Am I balancing myself here or am I extreme in one or another direction?</a:t>
            </a: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600" spc="-1" strike="noStrike">
                <a:solidFill>
                  <a:srgbClr val="000000"/>
                </a:solidFill>
                <a:latin typeface="Optima"/>
                <a:ea typeface="Belleza"/>
              </a:rPr>
              <a:t>Reflection based on Stephen M.R. Covey “Speed of Trust Relationships level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Google Shape;152;p5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grpSp>
        <p:nvGrpSpPr>
          <p:cNvPr id="166" name="Group 3"/>
          <p:cNvGrpSpPr/>
          <p:nvPr/>
        </p:nvGrpSpPr>
        <p:grpSpPr>
          <a:xfrm>
            <a:off x="3111120" y="5107320"/>
            <a:ext cx="2720160" cy="935280"/>
            <a:chOff x="3111120" y="5107320"/>
            <a:chExt cx="2720160" cy="935280"/>
          </a:xfrm>
        </p:grpSpPr>
        <p:sp>
          <p:nvSpPr>
            <p:cNvPr id="167" name="CustomShape 4"/>
            <p:cNvSpPr/>
            <p:nvPr/>
          </p:nvSpPr>
          <p:spPr>
            <a:xfrm rot="10800000">
              <a:off x="4473000" y="5611680"/>
              <a:ext cx="286920" cy="28692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5"/>
            <p:cNvSpPr/>
            <p:nvPr/>
          </p:nvSpPr>
          <p:spPr>
            <a:xfrm rot="10800000">
              <a:off x="5049000" y="5755680"/>
              <a:ext cx="286920" cy="28692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CustomShape 6"/>
            <p:cNvSpPr/>
            <p:nvPr/>
          </p:nvSpPr>
          <p:spPr>
            <a:xfrm rot="10800000">
              <a:off x="3393000" y="5179680"/>
              <a:ext cx="286920" cy="2869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7"/>
            <p:cNvSpPr/>
            <p:nvPr/>
          </p:nvSpPr>
          <p:spPr>
            <a:xfrm rot="10800000">
              <a:off x="3609000" y="5683680"/>
              <a:ext cx="286920" cy="28692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CustomShape 8"/>
            <p:cNvSpPr/>
            <p:nvPr/>
          </p:nvSpPr>
          <p:spPr>
            <a:xfrm rot="10800000">
              <a:off x="5121000" y="5107680"/>
              <a:ext cx="286920" cy="28692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CustomShape 9"/>
            <p:cNvSpPr/>
            <p:nvPr/>
          </p:nvSpPr>
          <p:spPr>
            <a:xfrm rot="10800000">
              <a:off x="4113000" y="5323680"/>
              <a:ext cx="286920" cy="28692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CustomShape 10"/>
            <p:cNvSpPr/>
            <p:nvPr/>
          </p:nvSpPr>
          <p:spPr>
            <a:xfrm rot="17439600">
              <a:off x="3126240" y="5554080"/>
              <a:ext cx="105120" cy="10512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CustomShape 11"/>
            <p:cNvSpPr/>
            <p:nvPr/>
          </p:nvSpPr>
          <p:spPr>
            <a:xfrm rot="17439600">
              <a:off x="4343040" y="5122080"/>
              <a:ext cx="105120" cy="10512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CustomShape 12"/>
            <p:cNvSpPr/>
            <p:nvPr/>
          </p:nvSpPr>
          <p:spPr>
            <a:xfrm rot="17439600">
              <a:off x="4919040" y="5482080"/>
              <a:ext cx="105120" cy="1051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CustomShape 13"/>
            <p:cNvSpPr/>
            <p:nvPr/>
          </p:nvSpPr>
          <p:spPr>
            <a:xfrm rot="17439600">
              <a:off x="5711040" y="5626080"/>
              <a:ext cx="105120" cy="10512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CustomShape 14"/>
            <p:cNvSpPr/>
            <p:nvPr/>
          </p:nvSpPr>
          <p:spPr>
            <a:xfrm rot="17439600">
              <a:off x="3983040" y="5698080"/>
              <a:ext cx="105120" cy="10512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CustomShape 15"/>
            <p:cNvSpPr/>
            <p:nvPr/>
          </p:nvSpPr>
          <p:spPr>
            <a:xfrm rot="17439600">
              <a:off x="5495040" y="5338080"/>
              <a:ext cx="105120" cy="10512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Google Shape;130;p4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Belleza"/>
                <a:ea typeface="Belleza"/>
              </a:rPr>
              <a:t>Master class  - Co-Facilitation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182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183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16"/>
          <p:cNvSpPr/>
          <p:nvPr/>
        </p:nvSpPr>
        <p:spPr>
          <a:xfrm>
            <a:off x="0" y="1008000"/>
            <a:ext cx="917928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1. Talking Straight.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Being honest, telling truth. Letting people know where you stand. Using simple language, calling things what they are, demonstrating integrity.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2. Demonstrating Respect.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Genuinely caring for others. Treating everyone in respect, especially those who can’t do anything for you. Showing kindness in little things.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3. Creating Transparency.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Telling truth in a way people can verify, declaring your intent, being open and authentic. Also being transparent about not being able to be transparent.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4. Right wrongs.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Making things right when you are wrong. Apologizing quickly, demonstrating humility. Not allowing pride to get in the way of doing the right thing.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5. Show loyalty.</a:t>
            </a:r>
            <a:r>
              <a:rPr b="0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Giving credit to others, speaking about people if they were present.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9179280" cy="754920"/>
          </a:xfrm>
          <a:prstGeom prst="rect">
            <a:avLst/>
          </a:prstGeom>
          <a:solidFill>
            <a:srgbClr val="ece2d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7" name="Google Shape;130;p4" descr=""/>
          <p:cNvPicPr/>
          <p:nvPr/>
        </p:nvPicPr>
        <p:blipFill>
          <a:blip r:embed="rId1"/>
          <a:stretch/>
        </p:blipFill>
        <p:spPr>
          <a:xfrm>
            <a:off x="269640" y="281520"/>
            <a:ext cx="1564920" cy="191880"/>
          </a:xfrm>
          <a:prstGeom prst="rect">
            <a:avLst/>
          </a:prstGeom>
          <a:ln>
            <a:noFill/>
          </a:ln>
        </p:spPr>
      </p:pic>
      <p:sp>
        <p:nvSpPr>
          <p:cNvPr id="198" name="CustomShape 2"/>
          <p:cNvSpPr/>
          <p:nvPr/>
        </p:nvSpPr>
        <p:spPr>
          <a:xfrm>
            <a:off x="0" y="221400"/>
            <a:ext cx="9179280" cy="26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GB" sz="1400" spc="-1" strike="noStrike">
                <a:solidFill>
                  <a:srgbClr val="000000"/>
                </a:solidFill>
                <a:latin typeface="Belleza"/>
                <a:ea typeface="Belleza"/>
              </a:rPr>
              <a:t>Master class  - Co-Facilitation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199" name="Group 3"/>
          <p:cNvGrpSpPr/>
          <p:nvPr/>
        </p:nvGrpSpPr>
        <p:grpSpPr>
          <a:xfrm>
            <a:off x="7656840" y="116640"/>
            <a:ext cx="1356120" cy="466200"/>
            <a:chOff x="7656840" y="116640"/>
            <a:chExt cx="1356120" cy="466200"/>
          </a:xfrm>
        </p:grpSpPr>
        <p:sp>
          <p:nvSpPr>
            <p:cNvPr id="200" name="CustomShape 4"/>
            <p:cNvSpPr/>
            <p:nvPr/>
          </p:nvSpPr>
          <p:spPr>
            <a:xfrm rot="10800000">
              <a:off x="8336880" y="368280"/>
              <a:ext cx="142560" cy="14256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5"/>
            <p:cNvSpPr/>
            <p:nvPr/>
          </p:nvSpPr>
          <p:spPr>
            <a:xfrm rot="10800000">
              <a:off x="8624160" y="440280"/>
              <a:ext cx="142560" cy="142560"/>
            </a:xfrm>
            <a:prstGeom prst="ellipse">
              <a:avLst/>
            </a:prstGeom>
            <a:solidFill>
              <a:srgbClr val="e07f48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6"/>
            <p:cNvSpPr/>
            <p:nvPr/>
          </p:nvSpPr>
          <p:spPr>
            <a:xfrm rot="10800000">
              <a:off x="7798320" y="153000"/>
              <a:ext cx="142560" cy="1425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7"/>
            <p:cNvSpPr/>
            <p:nvPr/>
          </p:nvSpPr>
          <p:spPr>
            <a:xfrm rot="10800000">
              <a:off x="7905960" y="404280"/>
              <a:ext cx="142560" cy="14256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8"/>
            <p:cNvSpPr/>
            <p:nvPr/>
          </p:nvSpPr>
          <p:spPr>
            <a:xfrm rot="10800000">
              <a:off x="8660160" y="117000"/>
              <a:ext cx="142560" cy="14256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9"/>
            <p:cNvSpPr/>
            <p:nvPr/>
          </p:nvSpPr>
          <p:spPr>
            <a:xfrm rot="10800000">
              <a:off x="8157240" y="224640"/>
              <a:ext cx="142560" cy="14256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0"/>
            <p:cNvSpPr/>
            <p:nvPr/>
          </p:nvSpPr>
          <p:spPr>
            <a:xfrm rot="17439600">
              <a:off x="7664040" y="339840"/>
              <a:ext cx="51840" cy="51840"/>
            </a:xfrm>
            <a:prstGeom prst="ellipse">
              <a:avLst/>
            </a:prstGeom>
            <a:solidFill>
              <a:srgbClr val="56956a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11"/>
            <p:cNvSpPr/>
            <p:nvPr/>
          </p:nvSpPr>
          <p:spPr>
            <a:xfrm rot="17439600">
              <a:off x="8271000" y="124200"/>
              <a:ext cx="51840" cy="51840"/>
            </a:xfrm>
            <a:prstGeom prst="ellipse">
              <a:avLst/>
            </a:prstGeom>
            <a:solidFill>
              <a:srgbClr val="91b2c4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CustomShape 12"/>
            <p:cNvSpPr/>
            <p:nvPr/>
          </p:nvSpPr>
          <p:spPr>
            <a:xfrm rot="17439600">
              <a:off x="8558280" y="303840"/>
              <a:ext cx="51840" cy="518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CustomShape 13"/>
            <p:cNvSpPr/>
            <p:nvPr/>
          </p:nvSpPr>
          <p:spPr>
            <a:xfrm rot="17439600">
              <a:off x="8953200" y="375480"/>
              <a:ext cx="51840" cy="51840"/>
            </a:xfrm>
            <a:prstGeom prst="ellipse">
              <a:avLst/>
            </a:prstGeom>
            <a:solidFill>
              <a:srgbClr val="36609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CustomShape 14"/>
            <p:cNvSpPr/>
            <p:nvPr/>
          </p:nvSpPr>
          <p:spPr>
            <a:xfrm rot="17439600">
              <a:off x="8091360" y="411480"/>
              <a:ext cx="51840" cy="51840"/>
            </a:xfrm>
            <a:prstGeom prst="ellipse">
              <a:avLst/>
            </a:prstGeom>
            <a:solidFill>
              <a:srgbClr val="91be8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15"/>
            <p:cNvSpPr/>
            <p:nvPr/>
          </p:nvSpPr>
          <p:spPr>
            <a:xfrm rot="17439600">
              <a:off x="8845560" y="231840"/>
              <a:ext cx="51840" cy="51840"/>
            </a:xfrm>
            <a:prstGeom prst="ellipse">
              <a:avLst/>
            </a:prstGeom>
            <a:solidFill>
              <a:srgbClr val="d3a9b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2" name="CustomShape 16"/>
          <p:cNvSpPr/>
          <p:nvPr/>
        </p:nvSpPr>
        <p:spPr>
          <a:xfrm>
            <a:off x="0" y="1008000"/>
            <a:ext cx="9179280" cy="439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6. Delivering results.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Establishing a track record of results, not over promising and under delivering. Not creating excuses for not delivering.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7. Getting better.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Continuously improving, being a constant learner. Acting on a feedback that was received.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8. Confront reality.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Confronting issues before they turn into major problems. Confronting reality not a person.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9. Clarifying expectations.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Disclosing and revealing expectations. Nod violating expectation and not assuming that expectations are clear and shared.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10. Practising accountability.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Optima"/>
                <a:ea typeface="Belleza"/>
              </a:rPr>
              <a:t>Holding self accountable first and than holding others accountable second. Taking responsibility for results good or bad.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Application>LibreOffice/6.0.5.2$Windows_X86_64 LibreOffice_project/54c8cbb85f300ac59db32fe8a675ff7683cd5a16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michal</dc:creator>
  <dc:description/>
  <dc:language>en-GB</dc:language>
  <cp:lastModifiedBy/>
  <dcterms:modified xsi:type="dcterms:W3CDTF">2021-01-04T14:56:15Z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