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bookmarkIdSeed="4">
  <p:sldMasterIdLst>
    <p:sldMasterId id="2147483648" r:id="rId1"/>
  </p:sldMasterIdLst>
  <p:notesMasterIdLst>
    <p:notesMasterId r:id="rId23"/>
  </p:notesMasterIdLst>
  <p:sldIdLst>
    <p:sldId id="726" r:id="rId2"/>
    <p:sldId id="817" r:id="rId3"/>
    <p:sldId id="801" r:id="rId4"/>
    <p:sldId id="852" r:id="rId5"/>
    <p:sldId id="760" r:id="rId6"/>
    <p:sldId id="862" r:id="rId7"/>
    <p:sldId id="853" r:id="rId8"/>
    <p:sldId id="866" r:id="rId9"/>
    <p:sldId id="854" r:id="rId10"/>
    <p:sldId id="855" r:id="rId11"/>
    <p:sldId id="856" r:id="rId12"/>
    <p:sldId id="857" r:id="rId13"/>
    <p:sldId id="858" r:id="rId14"/>
    <p:sldId id="860" r:id="rId15"/>
    <p:sldId id="863" r:id="rId16"/>
    <p:sldId id="864" r:id="rId17"/>
    <p:sldId id="865" r:id="rId18"/>
    <p:sldId id="861" r:id="rId19"/>
    <p:sldId id="685" r:id="rId20"/>
    <p:sldId id="602" r:id="rId21"/>
    <p:sldId id="677" r:id="rId22"/>
  </p:sldIdLst>
  <p:sldSz cx="9144000" cy="6858000" type="screen4x3"/>
  <p:notesSz cx="6797675" cy="9926638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user" initials="u" lastIdx="23" clrIdx="6">
    <p:extLst>
      <p:ext uri="{19B8F6BF-5375-455C-9EA6-DF929625EA0E}">
        <p15:presenceInfo xmlns:p15="http://schemas.microsoft.com/office/powerpoint/2012/main" userId="user" providerId="None"/>
      </p:ext>
    </p:extLst>
  </p:cmAuthor>
  <p:cmAuthor id="1" name="yaron" initials="y" lastIdx="25" clrIdx="0">
    <p:extLst>
      <p:ext uri="{19B8F6BF-5375-455C-9EA6-DF929625EA0E}">
        <p15:presenceInfo xmlns:p15="http://schemas.microsoft.com/office/powerpoint/2012/main" userId="yaron" providerId="None"/>
      </p:ext>
    </p:extLst>
  </p:cmAuthor>
  <p:cmAuthor id="2" name="Yaron Golan" initials="YG" lastIdx="4" clrIdx="1">
    <p:extLst>
      <p:ext uri="{19B8F6BF-5375-455C-9EA6-DF929625EA0E}">
        <p15:presenceInfo xmlns:p15="http://schemas.microsoft.com/office/powerpoint/2012/main" userId="5eb0ef2ec0d5a5eb" providerId="Windows Live"/>
      </p:ext>
    </p:extLst>
  </p:cmAuthor>
  <p:cmAuthor id="3" name="michal" initials="m" lastIdx="1" clrIdx="2"/>
  <p:cmAuthor id="4" name="efrat" initials="e" lastIdx="10" clrIdx="3">
    <p:extLst>
      <p:ext uri="{19B8F6BF-5375-455C-9EA6-DF929625EA0E}">
        <p15:presenceInfo xmlns:p15="http://schemas.microsoft.com/office/powerpoint/2012/main" userId="efrat" providerId="None"/>
      </p:ext>
    </p:extLst>
  </p:cmAuthor>
  <p:cmAuthor id="5" name="Dr. Jude Rathburn" initials="DJR" lastIdx="3" clrIdx="4">
    <p:extLst>
      <p:ext uri="{19B8F6BF-5375-455C-9EA6-DF929625EA0E}">
        <p15:presenceInfo xmlns:p15="http://schemas.microsoft.com/office/powerpoint/2012/main" userId="Dr. Jude Rathburn" providerId="None"/>
      </p:ext>
    </p:extLst>
  </p:cmAuthor>
  <p:cmAuthor id="6" name="Efrat Shani" initials="ES" lastIdx="4" clrIdx="5">
    <p:extLst>
      <p:ext uri="{19B8F6BF-5375-455C-9EA6-DF929625EA0E}">
        <p15:presenceInfo xmlns:p15="http://schemas.microsoft.com/office/powerpoint/2012/main" userId="1769f878dd20b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2C4"/>
    <a:srgbClr val="56956A"/>
    <a:srgbClr val="908D78"/>
    <a:srgbClr val="BFB78F"/>
    <a:srgbClr val="A5A391"/>
    <a:srgbClr val="B4B2A2"/>
    <a:srgbClr val="E07F48"/>
    <a:srgbClr val="91BE8C"/>
    <a:srgbClr val="D3A9B0"/>
    <a:srgbClr val="D1E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85" autoAdjust="0"/>
    <p:restoredTop sz="84074" autoAdjust="0"/>
  </p:normalViewPr>
  <p:slideViewPr>
    <p:cSldViewPr>
      <p:cViewPr varScale="1">
        <p:scale>
          <a:sx n="38" d="100"/>
          <a:sy n="38" d="100"/>
        </p:scale>
        <p:origin x="48" y="372"/>
      </p:cViewPr>
      <p:guideLst>
        <p:guide orient="horz" pos="2205"/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2017" y="0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5" y="0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1"/>
          <a:lstStyle>
            <a:lvl1pPr algn="r">
              <a:defRPr sz="1200"/>
            </a:lvl1pPr>
          </a:lstStyle>
          <a:p>
            <a:fld id="{E3AF151F-C8B0-4E83-BC0A-1625F61A24AD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2" tIns="45716" rIns="91432" bIns="45716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2017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5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1" anchor="b"/>
          <a:lstStyle>
            <a:lvl1pPr algn="r">
              <a:defRPr sz="1200"/>
            </a:lvl1pPr>
          </a:lstStyle>
          <a:p>
            <a:fld id="{4E4818ED-08AF-40E6-8CFB-EEF1FCFC4B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2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b="0" i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4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7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he-IL" b="0" i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2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7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b="0" i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07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1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52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0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We will expand the blue part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6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r>
              <a:rPr lang="en-US" b="0" u="none" dirty="0"/>
              <a:t> </a:t>
            </a:r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9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4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4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he-IL" b="0" u="none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818ED-08AF-40E6-8CFB-EEF1FCFC4B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6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4BDA-0E73-4B42-BE82-35AB9BBD2CC8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F37E-0E3B-4642-82AA-633D7C8AC700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8EBD-02BB-4F53-AC27-40AB3493DDC5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8481-68E1-4CE1-9D83-615315B99E37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83EB-0E9C-4168-BB62-77285034C910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1ADC-076C-4002-AB46-0C637E57FEBF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D41E-25AB-465D-8DE7-9CAB223EEA1E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9FC8-B185-435C-82FF-BE5D48D2475B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86D7-90DA-488F-9494-FCF30B435891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A8FD-3C13-44C3-89E7-FCBDB3B0A88A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F481-ACD9-45A0-9372-80140F398A5B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8715-3E3C-4E34-A1DE-C964FC9D8C5C}" type="datetime8">
              <a:rPr lang="he-IL" smtClean="0"/>
              <a:t>05 ספטמבר 19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171D-2B99-46CF-AE5A-2F63FF51B8C7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Gm-6LvsdanVDBHJslkUgBM00dlPPNqf9eILmRsk820g/edit?usp=sharing" TargetMode="External"/><Relationship Id="rId4" Type="http://schemas.openxmlformats.org/officeDocument/2006/relationships/hyperlink" Target="https://points-of-you.typeform.com/to/eiFYl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/>
          <p:cNvSpPr/>
          <p:nvPr/>
        </p:nvSpPr>
        <p:spPr>
          <a:xfrm>
            <a:off x="5652120" y="0"/>
            <a:ext cx="3491880" cy="6857999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3ADFE772-B83B-42C4-A09B-62B8A93DF6ED}"/>
              </a:ext>
            </a:extLst>
          </p:cNvPr>
          <p:cNvSpPr/>
          <p:nvPr/>
        </p:nvSpPr>
        <p:spPr>
          <a:xfrm>
            <a:off x="6716419" y="1988840"/>
            <a:ext cx="1399796" cy="14600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>
                <a:latin typeface="Optima LT" pitchFamily="2" charset="0"/>
              </a:rPr>
              <a:t>Master</a:t>
            </a:r>
            <a:br>
              <a:rPr lang="en-US" sz="2000" b="1" dirty="0">
                <a:latin typeface="Optima LT" pitchFamily="2" charset="0"/>
              </a:rPr>
            </a:br>
            <a:r>
              <a:rPr lang="en-US" sz="2000" b="1" dirty="0">
                <a:latin typeface="Optima LT" pitchFamily="2" charset="0"/>
              </a:rPr>
              <a:t>Class</a:t>
            </a:r>
            <a:br>
              <a:rPr lang="en-US" sz="2000" b="1" dirty="0">
                <a:latin typeface="Optima LT" pitchFamily="2" charset="0"/>
              </a:rPr>
            </a:br>
            <a:r>
              <a:rPr lang="en-US" sz="2000" b="1" dirty="0">
                <a:latin typeface="Optima LT" pitchFamily="2" charset="0"/>
              </a:rPr>
              <a:t>#7</a:t>
            </a:r>
          </a:p>
        </p:txBody>
      </p:sp>
      <p:pic>
        <p:nvPicPr>
          <p:cNvPr id="16" name="תמונה 15" descr="POINTS-OF-YOU_LOGO_ENGLI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2317" y="476670"/>
            <a:ext cx="2268000" cy="530494"/>
          </a:xfrm>
          <a:prstGeom prst="rect">
            <a:avLst/>
          </a:prstGeom>
        </p:spPr>
      </p:pic>
      <p:sp>
        <p:nvSpPr>
          <p:cNvPr id="20" name="אליפסה 19">
            <a:extLst>
              <a:ext uri="{FF2B5EF4-FFF2-40B4-BE49-F238E27FC236}">
                <a16:creationId xmlns:a16="http://schemas.microsoft.com/office/drawing/2014/main" id="{8012AAC4-8582-4B12-9963-63E89D8B7E15}"/>
              </a:ext>
            </a:extLst>
          </p:cNvPr>
          <p:cNvSpPr/>
          <p:nvPr/>
        </p:nvSpPr>
        <p:spPr>
          <a:xfrm flipH="1" flipV="1">
            <a:off x="6588224" y="2060848"/>
            <a:ext cx="144076" cy="144076"/>
          </a:xfrm>
          <a:prstGeom prst="ellipse">
            <a:avLst/>
          </a:prstGeom>
          <a:solidFill>
            <a:srgbClr val="569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0351E71D-4169-4B7A-A566-A048EEF49F48}"/>
              </a:ext>
            </a:extLst>
          </p:cNvPr>
          <p:cNvSpPr/>
          <p:nvPr/>
        </p:nvSpPr>
        <p:spPr>
          <a:xfrm flipH="1" flipV="1">
            <a:off x="7812360" y="1844824"/>
            <a:ext cx="144076" cy="144076"/>
          </a:xfrm>
          <a:prstGeom prst="ellipse">
            <a:avLst/>
          </a:prstGeom>
          <a:solidFill>
            <a:srgbClr val="E07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flipH="1" flipV="1">
            <a:off x="8172400" y="2348880"/>
            <a:ext cx="144076" cy="1440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8012AAC4-8582-4B12-9963-63E89D8B7E15}"/>
              </a:ext>
            </a:extLst>
          </p:cNvPr>
          <p:cNvSpPr/>
          <p:nvPr/>
        </p:nvSpPr>
        <p:spPr>
          <a:xfrm flipH="1" flipV="1">
            <a:off x="6228184" y="2060848"/>
            <a:ext cx="144076" cy="1440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flipH="1" flipV="1">
            <a:off x="8676456" y="2564904"/>
            <a:ext cx="144076" cy="144076"/>
          </a:xfrm>
          <a:prstGeom prst="ellipse">
            <a:avLst/>
          </a:prstGeom>
          <a:solidFill>
            <a:srgbClr val="91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flipH="1" flipV="1">
            <a:off x="6372200" y="2420888"/>
            <a:ext cx="144076" cy="144076"/>
          </a:xfrm>
          <a:prstGeom prst="ellipse">
            <a:avLst/>
          </a:prstGeom>
          <a:solidFill>
            <a:srgbClr val="D3A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8012AAC4-8582-4B12-9963-63E89D8B7E15}"/>
              </a:ext>
            </a:extLst>
          </p:cNvPr>
          <p:cNvSpPr/>
          <p:nvPr/>
        </p:nvSpPr>
        <p:spPr>
          <a:xfrm rot="17439001">
            <a:off x="8612093" y="2284516"/>
            <a:ext cx="53016" cy="53016"/>
          </a:xfrm>
          <a:prstGeom prst="ellipse">
            <a:avLst/>
          </a:prstGeom>
          <a:solidFill>
            <a:srgbClr val="569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0351E71D-4169-4B7A-A566-A048EEF49F48}"/>
              </a:ext>
            </a:extLst>
          </p:cNvPr>
          <p:cNvSpPr/>
          <p:nvPr/>
        </p:nvSpPr>
        <p:spPr>
          <a:xfrm rot="17439001">
            <a:off x="8036031" y="1852469"/>
            <a:ext cx="53016" cy="53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6379844" y="2788574"/>
            <a:ext cx="53016" cy="53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8012AAC4-8582-4B12-9963-63E89D8B7E15}"/>
              </a:ext>
            </a:extLst>
          </p:cNvPr>
          <p:cNvSpPr/>
          <p:nvPr/>
        </p:nvSpPr>
        <p:spPr>
          <a:xfrm rot="17439001">
            <a:off x="8396068" y="2068493"/>
            <a:ext cx="53016" cy="53016"/>
          </a:xfrm>
          <a:prstGeom prst="ellipse">
            <a:avLst/>
          </a:prstGeom>
          <a:solidFill>
            <a:srgbClr val="908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7964021" y="2068494"/>
            <a:ext cx="53016" cy="53016"/>
          </a:xfrm>
          <a:prstGeom prst="ellipse">
            <a:avLst/>
          </a:prstGeom>
          <a:solidFill>
            <a:srgbClr val="91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8324061" y="2716565"/>
            <a:ext cx="53016" cy="53016"/>
          </a:xfrm>
          <a:prstGeom prst="ellipse">
            <a:avLst/>
          </a:prstGeom>
          <a:solidFill>
            <a:srgbClr val="D3A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8476461" y="1860854"/>
            <a:ext cx="53016" cy="53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33" name="אליפסה 32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6163822" y="2356526"/>
            <a:ext cx="53016" cy="53016"/>
          </a:xfrm>
          <a:prstGeom prst="ellipse">
            <a:avLst/>
          </a:prstGeom>
          <a:solidFill>
            <a:srgbClr val="E07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34" name="אליפסה 33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6163821" y="1852468"/>
            <a:ext cx="53016" cy="53016"/>
          </a:xfrm>
          <a:prstGeom prst="ellipse">
            <a:avLst/>
          </a:prstGeom>
          <a:solidFill>
            <a:srgbClr val="D3A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35" name="אליפסה 34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6379845" y="2212510"/>
            <a:ext cx="53016" cy="53016"/>
          </a:xfrm>
          <a:prstGeom prst="ellipse">
            <a:avLst/>
          </a:prstGeom>
          <a:solidFill>
            <a:srgbClr val="91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36" name="אליפסה 35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5947797" y="2644557"/>
            <a:ext cx="53016" cy="53016"/>
          </a:xfrm>
          <a:prstGeom prst="ellipse">
            <a:avLst/>
          </a:prstGeom>
          <a:solidFill>
            <a:srgbClr val="569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37" name="אליפסה 36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6595869" y="1852469"/>
            <a:ext cx="53016" cy="53016"/>
          </a:xfrm>
          <a:prstGeom prst="ellipse">
            <a:avLst/>
          </a:prstGeom>
          <a:solidFill>
            <a:srgbClr val="91B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38" name="אליפסה 37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8180046" y="1996485"/>
            <a:ext cx="53016" cy="53016"/>
          </a:xfrm>
          <a:prstGeom prst="ellipse">
            <a:avLst/>
          </a:prstGeom>
          <a:solidFill>
            <a:srgbClr val="91B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39" name="אליפסה 38">
            <a:extLst>
              <a:ext uri="{FF2B5EF4-FFF2-40B4-BE49-F238E27FC236}">
                <a16:creationId xmlns:a16="http://schemas.microsoft.com/office/drawing/2014/main" id="{F84C4D83-5393-4844-ACB9-5F76F25434A4}"/>
              </a:ext>
            </a:extLst>
          </p:cNvPr>
          <p:cNvSpPr/>
          <p:nvPr/>
        </p:nvSpPr>
        <p:spPr>
          <a:xfrm rot="17439001">
            <a:off x="8396069" y="2284518"/>
            <a:ext cx="53016" cy="53016"/>
          </a:xfrm>
          <a:prstGeom prst="ellipse">
            <a:avLst/>
          </a:prstGeom>
          <a:solidFill>
            <a:srgbClr val="E07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0351E71D-4169-4B7A-A566-A048EEF49F48}"/>
              </a:ext>
            </a:extLst>
          </p:cNvPr>
          <p:cNvSpPr/>
          <p:nvPr/>
        </p:nvSpPr>
        <p:spPr>
          <a:xfrm rot="17439001">
            <a:off x="6595870" y="2932589"/>
            <a:ext cx="53016" cy="53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41" name="אליפסה 40">
            <a:extLst>
              <a:ext uri="{FF2B5EF4-FFF2-40B4-BE49-F238E27FC236}">
                <a16:creationId xmlns:a16="http://schemas.microsoft.com/office/drawing/2014/main" id="{8012AAC4-8582-4B12-9963-63E89D8B7E15}"/>
              </a:ext>
            </a:extLst>
          </p:cNvPr>
          <p:cNvSpPr/>
          <p:nvPr/>
        </p:nvSpPr>
        <p:spPr>
          <a:xfrm rot="17439001">
            <a:off x="6955909" y="1852469"/>
            <a:ext cx="53016" cy="53016"/>
          </a:xfrm>
          <a:prstGeom prst="ellipse">
            <a:avLst/>
          </a:prstGeom>
          <a:solidFill>
            <a:srgbClr val="908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42" name="אליפסה 41">
            <a:extLst>
              <a:ext uri="{FF2B5EF4-FFF2-40B4-BE49-F238E27FC236}">
                <a16:creationId xmlns:a16="http://schemas.microsoft.com/office/drawing/2014/main" id="{8012AAC4-8582-4B12-9963-63E89D8B7E15}"/>
              </a:ext>
            </a:extLst>
          </p:cNvPr>
          <p:cNvSpPr/>
          <p:nvPr/>
        </p:nvSpPr>
        <p:spPr>
          <a:xfrm rot="17439001">
            <a:off x="6523862" y="2644558"/>
            <a:ext cx="53016" cy="53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43" name="אליפסה 42">
            <a:extLst>
              <a:ext uri="{FF2B5EF4-FFF2-40B4-BE49-F238E27FC236}">
                <a16:creationId xmlns:a16="http://schemas.microsoft.com/office/drawing/2014/main" id="{8012AAC4-8582-4B12-9963-63E89D8B7E15}"/>
              </a:ext>
            </a:extLst>
          </p:cNvPr>
          <p:cNvSpPr/>
          <p:nvPr/>
        </p:nvSpPr>
        <p:spPr>
          <a:xfrm rot="17439001">
            <a:off x="7820005" y="1708455"/>
            <a:ext cx="53016" cy="53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44" name="אליפסה 43">
            <a:extLst>
              <a:ext uri="{FF2B5EF4-FFF2-40B4-BE49-F238E27FC236}">
                <a16:creationId xmlns:a16="http://schemas.microsoft.com/office/drawing/2014/main" id="{8012AAC4-8582-4B12-9963-63E89D8B7E15}"/>
              </a:ext>
            </a:extLst>
          </p:cNvPr>
          <p:cNvSpPr/>
          <p:nvPr/>
        </p:nvSpPr>
        <p:spPr>
          <a:xfrm rot="17439001">
            <a:off x="6883902" y="1564438"/>
            <a:ext cx="53016" cy="53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45" name="אליפסה 44">
            <a:extLst>
              <a:ext uri="{FF2B5EF4-FFF2-40B4-BE49-F238E27FC236}">
                <a16:creationId xmlns:a16="http://schemas.microsoft.com/office/drawing/2014/main" id="{8012AAC4-8582-4B12-9963-63E89D8B7E15}"/>
              </a:ext>
            </a:extLst>
          </p:cNvPr>
          <p:cNvSpPr/>
          <p:nvPr/>
        </p:nvSpPr>
        <p:spPr>
          <a:xfrm rot="17439001">
            <a:off x="8180045" y="3004598"/>
            <a:ext cx="53016" cy="53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400" b="1" dirty="0">
              <a:latin typeface="Optima LT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52120" y="3638577"/>
            <a:ext cx="3528394" cy="1213393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algn="ctr" rtl="0">
              <a:lnSpc>
                <a:spcPts val="3000"/>
              </a:lnSpc>
            </a:pPr>
            <a:r>
              <a:rPr lang="en-US" sz="3000" b="1" dirty="0">
                <a:solidFill>
                  <a:srgbClr val="908D78"/>
                </a:solidFill>
                <a:latin typeface="Optima LT" pitchFamily="2" charset="0"/>
              </a:rPr>
              <a:t>Masters meeting</a:t>
            </a:r>
          </a:p>
          <a:p>
            <a:pPr algn="ctr" rtl="0">
              <a:lnSpc>
                <a:spcPts val="3000"/>
              </a:lnSpc>
            </a:pPr>
            <a:endParaRPr lang="en-US" sz="3000" b="1" dirty="0">
              <a:solidFill>
                <a:srgbClr val="908D78"/>
              </a:solidFill>
              <a:latin typeface="Optima LT" pitchFamily="2" charset="0"/>
            </a:endParaRPr>
          </a:p>
          <a:p>
            <a:pPr algn="ctr" rtl="0">
              <a:lnSpc>
                <a:spcPts val="3000"/>
              </a:lnSpc>
            </a:pPr>
            <a:r>
              <a:rPr lang="en-US" dirty="0">
                <a:latin typeface="Optima LT" pitchFamily="2" charset="0"/>
              </a:rPr>
              <a:t>- September 5</a:t>
            </a:r>
            <a:r>
              <a:rPr lang="en-US" baseline="30000" dirty="0">
                <a:latin typeface="Optima LT" pitchFamily="2" charset="0"/>
              </a:rPr>
              <a:t>th</a:t>
            </a:r>
            <a:r>
              <a:rPr lang="en-US" dirty="0">
                <a:latin typeface="Optima LT" pitchFamily="2" charset="0"/>
              </a:rPr>
              <a:t> , 2019- </a:t>
            </a:r>
          </a:p>
        </p:txBody>
      </p:sp>
      <p:sp>
        <p:nvSpPr>
          <p:cNvPr id="48" name="מלבן 47"/>
          <p:cNvSpPr/>
          <p:nvPr/>
        </p:nvSpPr>
        <p:spPr>
          <a:xfrm>
            <a:off x="5706381" y="4964975"/>
            <a:ext cx="3419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tima LT" pitchFamily="2" charset="0"/>
              </a:rPr>
              <a:t>Master, L.4</a:t>
            </a:r>
          </a:p>
          <a:p>
            <a:pPr algn="ctr"/>
            <a:endParaRPr lang="en-US" b="1" dirty="0">
              <a:latin typeface="Optima LT" pitchFamily="2" charset="0"/>
            </a:endParaRPr>
          </a:p>
          <a:p>
            <a:pPr algn="ctr"/>
            <a:r>
              <a:rPr lang="en-US" b="1" dirty="0">
                <a:latin typeface="Optima LT" pitchFamily="2" charset="0"/>
              </a:rPr>
              <a:t>Online Course</a:t>
            </a:r>
            <a:endParaRPr lang="he-IL" b="1" dirty="0"/>
          </a:p>
          <a:p>
            <a:pPr algn="ctr"/>
            <a:endParaRPr lang="en-US" dirty="0">
              <a:latin typeface="Optima LT" pitchFamily="2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0203979E-A890-4E47-A4A7-E52CE4FD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</a:t>
            </a:fld>
            <a:endParaRPr lang="he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A0D04-8A7E-4803-A6A2-7469CACFA211}"/>
              </a:ext>
            </a:extLst>
          </p:cNvPr>
          <p:cNvSpPr txBox="1"/>
          <p:nvPr/>
        </p:nvSpPr>
        <p:spPr>
          <a:xfrm>
            <a:off x="323528" y="4052913"/>
            <a:ext cx="486003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dirty="0">
                <a:latin typeface="Optima LT" panose="02000503060000020003" pitchFamily="2" charset="0"/>
              </a:rPr>
              <a:t>Points of You® Facilitator </a:t>
            </a:r>
          </a:p>
          <a:p>
            <a:pPr algn="ctr" rtl="0"/>
            <a:r>
              <a:rPr lang="en-US" sz="2000" dirty="0">
                <a:latin typeface="Optima LT" panose="02000503060000020003" pitchFamily="2" charset="0"/>
              </a:rPr>
              <a:t>and feedforward</a:t>
            </a:r>
          </a:p>
          <a:p>
            <a:pPr algn="ctr" rtl="0"/>
            <a:br>
              <a:rPr lang="en-US" sz="3200" dirty="0">
                <a:latin typeface="Optima LT" panose="02000503060000020003" pitchFamily="2" charset="0"/>
              </a:rPr>
            </a:br>
            <a:endParaRPr lang="he-IL" sz="3200" dirty="0">
              <a:latin typeface="Optima LT" panose="02000503060000020003" pitchFamily="2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0014BD1-5833-42A8-A08C-F1297B4FD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77" y="549701"/>
            <a:ext cx="4326842" cy="135200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75BCC46-E822-4B50-9D08-3030406603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69" t="33373" r="-1" b="22223"/>
          <a:stretch/>
        </p:blipFill>
        <p:spPr>
          <a:xfrm>
            <a:off x="606877" y="2159099"/>
            <a:ext cx="4330920" cy="1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5317145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itchFamily="2" charset="0"/>
                <a:ea typeface="Belleza"/>
                <a:cs typeface="Belleza"/>
                <a:sym typeface="Belleza"/>
              </a:rPr>
              <a:t>The facilitator role</a:t>
            </a:r>
          </a:p>
          <a:p>
            <a:pPr lvl="0" algn="ctr" rtl="0">
              <a:lnSpc>
                <a:spcPct val="107000"/>
              </a:lnSpc>
            </a:pPr>
            <a:endParaRPr lang="en-US" sz="2400" b="1" dirty="0">
              <a:solidFill>
                <a:srgbClr val="56956A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As a Parent</a:t>
            </a:r>
          </a:p>
          <a:p>
            <a:pPr lvl="0" algn="ctr" rtl="0">
              <a:lnSpc>
                <a:spcPct val="107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Accept them as they are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Challenge them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Caring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Empathetic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Building trust &amp; Safety net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Dare to confront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Affectionate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Responsible adult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Respectful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sz="1400" dirty="0">
                <a:latin typeface="Optima LT" pitchFamily="2" charset="0"/>
                <a:ea typeface="Belleza"/>
                <a:cs typeface="Belleza"/>
                <a:sym typeface="Belleza"/>
              </a:rPr>
              <a:t>*Elaborate and give examples about any of the 'Facilitator as a Parent' Criteria</a:t>
            </a:r>
            <a:endParaRPr lang="en-US" sz="1400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The facilitator’s role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973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5317145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itchFamily="2" charset="0"/>
                <a:ea typeface="Belleza"/>
                <a:cs typeface="Belleza"/>
                <a:sym typeface="Belleza"/>
              </a:rPr>
              <a:t>The facilitator role</a:t>
            </a:r>
          </a:p>
          <a:p>
            <a:pPr lvl="0" algn="ctr" rtl="0">
              <a:lnSpc>
                <a:spcPct val="107000"/>
              </a:lnSpc>
            </a:pPr>
            <a:endParaRPr lang="en-US" sz="2400" b="1" dirty="0">
              <a:solidFill>
                <a:srgbClr val="56956A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  <a:sym typeface="Belleza"/>
              </a:rPr>
              <a:t>As a Leader 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An inspiring figure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Focus primarily on people and their needs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Focus on giving service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It's not about you- Ego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Responsible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A role model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A team player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Resilient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Empowering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Have a positive influence on the group dynamics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sz="1400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*Elaborate and give examples about any of the 'Facilitator as a leader' Criteria </a:t>
            </a:r>
            <a:endParaRPr lang="en-US" sz="1400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The facilitator’s role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151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5613508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itchFamily="2" charset="0"/>
                <a:ea typeface="Belleza"/>
                <a:cs typeface="Belleza"/>
                <a:sym typeface="Belleza"/>
              </a:rPr>
              <a:t>The facilitator role</a:t>
            </a:r>
          </a:p>
          <a:p>
            <a:pPr lvl="0" algn="ctr" rtl="0">
              <a:lnSpc>
                <a:spcPct val="107000"/>
              </a:lnSpc>
            </a:pPr>
            <a:endParaRPr lang="en-US" sz="2400" b="1" dirty="0">
              <a:solidFill>
                <a:srgbClr val="56956A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  <a:sym typeface="Belleza"/>
              </a:rPr>
              <a:t>As a container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Acceptance (of any outcome)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No expectations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No judgment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Mature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Flexible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Hold the space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Emotions containment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Create a comfortable environment for sharing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Comfortable talking about sensitive topics</a:t>
            </a:r>
          </a:p>
          <a:p>
            <a:pPr lvl="0" algn="ctr" rtl="0">
              <a:lnSpc>
                <a:spcPct val="107000"/>
              </a:lnSpc>
            </a:pPr>
            <a:endParaRPr lang="en-US" sz="1400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sz="1400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*Elaborate and give examples about any of the 'Facilitator as a Container' Criteria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The facilitator’s role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92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015967"/>
            <a:ext cx="9144000" cy="5811062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itchFamily="2" charset="0"/>
                <a:ea typeface="Belleza"/>
                <a:cs typeface="Belleza"/>
                <a:sym typeface="Belleza"/>
              </a:rPr>
              <a:t>Process management</a:t>
            </a:r>
          </a:p>
          <a:p>
            <a:pPr lvl="0" algn="ctr" rtl="0">
              <a:lnSpc>
                <a:spcPct val="107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  <a:sym typeface="Belleza"/>
              </a:rPr>
              <a:t>What do we need to manage while facilitating?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Move from leaning on the facilitator, to become independent as individuals and as a group</a:t>
            </a:r>
          </a:p>
          <a:p>
            <a:pPr lvl="0" algn="ctr" rtl="0">
              <a:lnSpc>
                <a:spcPct val="107000"/>
              </a:lnSpc>
            </a:pPr>
            <a:b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</a:b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Unite them as one group</a:t>
            </a:r>
          </a:p>
          <a:p>
            <a:pPr lvl="0" algn="ctr" rtl="0">
              <a:lnSpc>
                <a:spcPct val="107000"/>
              </a:lnSpc>
            </a:pPr>
            <a:b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</a:b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Bring balance between the personal journey and the professional Points of You journey</a:t>
            </a:r>
          </a:p>
          <a:p>
            <a:pPr lvl="0" algn="ctr" rtl="0">
              <a:lnSpc>
                <a:spcPct val="107000"/>
              </a:lnSpc>
            </a:pPr>
            <a:b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</a:b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Deeply touch all the participants</a:t>
            </a:r>
          </a:p>
          <a:p>
            <a:pPr lvl="0" algn="ctr" rtl="0">
              <a:lnSpc>
                <a:spcPct val="107000"/>
              </a:lnSpc>
            </a:pPr>
            <a:b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</a:b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Make the participants fall in love with Points of You</a:t>
            </a:r>
          </a:p>
          <a:p>
            <a:pPr lvl="0" algn="ctr" rtl="0">
              <a:lnSpc>
                <a:spcPct val="107000"/>
              </a:lnSpc>
            </a:pPr>
            <a:b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</a:b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Lead well the TPP logistics</a:t>
            </a:r>
          </a:p>
          <a:p>
            <a:pPr lvl="0" algn="ctr" rtl="0">
              <a:lnSpc>
                <a:spcPct val="107000"/>
              </a:lnSpc>
            </a:pPr>
            <a:b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</a:b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In shared leadership only (Co): facilitate well in shared leadership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sz="1400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*Elaborate and give examples about any of the 'Process management' Criteria</a:t>
            </a: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The process management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007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3242603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itchFamily="2" charset="0"/>
                <a:ea typeface="Belleza"/>
                <a:cs typeface="Belleza"/>
                <a:sym typeface="Belleza"/>
              </a:rPr>
              <a:t>Facilitation skills</a:t>
            </a:r>
          </a:p>
          <a:p>
            <a:pPr lvl="0" algn="ctr" rtl="0">
              <a:lnSpc>
                <a:spcPct val="107000"/>
              </a:lnSpc>
            </a:pPr>
            <a:endParaRPr lang="en-US" sz="2400" b="1" dirty="0">
              <a:solidFill>
                <a:srgbClr val="56956A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Facilitation tools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Non-Verbal communication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Verbal communication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Facilitation skills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601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6436746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itchFamily="2" charset="0"/>
                <a:ea typeface="Belleza"/>
                <a:cs typeface="Belleza"/>
                <a:sym typeface="Belleza"/>
              </a:rPr>
              <a:t>Facilitation skills</a:t>
            </a:r>
          </a:p>
          <a:p>
            <a:pPr lvl="0" algn="ctr" rtl="0">
              <a:lnSpc>
                <a:spcPct val="107000"/>
              </a:lnSpc>
            </a:pPr>
            <a:endParaRPr lang="en-US" sz="2400" b="1" dirty="0">
              <a:solidFill>
                <a:srgbClr val="56956A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  <a:sym typeface="Belleza"/>
              </a:rPr>
              <a:t>Facilitation tools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Interaction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Connecting the dots- Content Context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Stimulus Response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Cutters/ Killers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Build up &amp; PR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By the book' facilitation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sz="1400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*Elaborate and give examples about any of the 'Facilitation tools' Criteria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Facilitation skills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010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5382996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itchFamily="2" charset="0"/>
                <a:ea typeface="Belleza"/>
                <a:cs typeface="Belleza"/>
                <a:sym typeface="Belleza"/>
              </a:rPr>
              <a:t>Facilitation skills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algn="ctr" rtl="0">
              <a:lnSpc>
                <a:spcPct val="107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  <a:sym typeface="Belleza"/>
              </a:rPr>
              <a:t>Non-Verbal communication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Body language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Voice / intonation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sz="1400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sz="1400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*Elaborate and give examples about any of the 'Non-Verbal communication' Criteria</a:t>
            </a: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Facilitation skills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508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5251293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itchFamily="2" charset="0"/>
                <a:ea typeface="Belleza"/>
                <a:cs typeface="Belleza"/>
                <a:sym typeface="Belleza"/>
              </a:rPr>
              <a:t>Facilitation skills</a:t>
            </a:r>
          </a:p>
          <a:p>
            <a:pPr lvl="0" algn="ctr" rtl="0">
              <a:lnSpc>
                <a:spcPct val="107000"/>
              </a:lnSpc>
            </a:pPr>
            <a:endParaRPr lang="en-US" sz="2400" b="1" dirty="0">
              <a:solidFill>
                <a:srgbClr val="56956A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algn="ctr" rtl="0">
              <a:lnSpc>
                <a:spcPct val="107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  <a:sym typeface="Belleza"/>
              </a:rPr>
              <a:t>Verbal communication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Language- simple, eye level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English- clear pronunciation, Vocabulary 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Clarity in speech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Straightforward in speech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Hear and understand Subtext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sz="1400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*Elaborate and give examples about any of the 'Verbal communication' Criteria</a:t>
            </a: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Facilitation skills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385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5020782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itchFamily="2" charset="0"/>
                <a:ea typeface="Belleza"/>
                <a:cs typeface="Belleza"/>
                <a:sym typeface="Belleza"/>
              </a:rPr>
              <a:t>Sandwich feedback</a:t>
            </a:r>
          </a:p>
          <a:p>
            <a:pPr lvl="0" algn="ctr" rtl="0">
              <a:lnSpc>
                <a:spcPct val="107000"/>
              </a:lnSpc>
            </a:pPr>
            <a:endParaRPr lang="en-US" sz="2400" b="1" dirty="0">
              <a:solidFill>
                <a:srgbClr val="56956A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What worked for you in the facilitation of this Master?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What are the Master's opportunities (places of improvement)?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&amp;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What do I suggest to do regarding those opportunities?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What do I take from this Master? (what quality/ behavior etc.)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*Is there anything you would like to add about this Master?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45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1600" b="1" dirty="0">
                <a:latin typeface="Optima LT" pitchFamily="2" charset="0"/>
                <a:ea typeface="Belleza"/>
                <a:cs typeface="Belleza"/>
                <a:sym typeface="Belleza"/>
              </a:rPr>
              <a:t>Sandwich feedback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606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/>
          <p:cNvSpPr/>
          <p:nvPr/>
        </p:nvSpPr>
        <p:spPr>
          <a:xfrm>
            <a:off x="0" y="0"/>
            <a:ext cx="9144000" cy="7579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703" y="282166"/>
            <a:ext cx="1559692" cy="193572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Questions?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5193B9E5-8447-489B-9304-10216FB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19</a:t>
            </a:fld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F8493E9-1BF4-4514-9F45-C40F53CFF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656" y="3896780"/>
            <a:ext cx="3766785" cy="251119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2B31449B-6408-4362-AC38-BE61BC118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35" y="3896781"/>
            <a:ext cx="3766786" cy="2511190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BC310CD6-1C8E-4917-9204-ED563ECE0C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14" t="17623" r="2616"/>
          <a:stretch/>
        </p:blipFill>
        <p:spPr>
          <a:xfrm>
            <a:off x="859335" y="1112684"/>
            <a:ext cx="7725106" cy="24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מלבן 17"/>
          <p:cNvSpPr/>
          <p:nvPr/>
        </p:nvSpPr>
        <p:spPr>
          <a:xfrm>
            <a:off x="20956" y="2996952"/>
            <a:ext cx="9144000" cy="2210553"/>
          </a:xfrm>
          <a:prstGeom prst="rect">
            <a:avLst/>
          </a:prstGeom>
          <a:solidFill>
            <a:srgbClr val="91B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grpSp>
        <p:nvGrpSpPr>
          <p:cNvPr id="2" name="קבוצה 27"/>
          <p:cNvGrpSpPr/>
          <p:nvPr/>
        </p:nvGrpSpPr>
        <p:grpSpPr>
          <a:xfrm>
            <a:off x="3851919" y="6201248"/>
            <a:ext cx="1345458" cy="468112"/>
            <a:chOff x="3154534" y="2420888"/>
            <a:chExt cx="2690916" cy="936224"/>
          </a:xfrm>
        </p:grpSpPr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8012AAC4-8582-4B12-9963-63E89D8B7E15}"/>
                </a:ext>
              </a:extLst>
            </p:cNvPr>
            <p:cNvSpPr/>
            <p:nvPr/>
          </p:nvSpPr>
          <p:spPr>
            <a:xfrm flipH="1" flipV="1">
              <a:off x="4499992" y="2924944"/>
              <a:ext cx="288152" cy="288152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30" name="אליפסה 29">
              <a:extLst>
                <a:ext uri="{FF2B5EF4-FFF2-40B4-BE49-F238E27FC236}">
                  <a16:creationId xmlns:a16="http://schemas.microsoft.com/office/drawing/2014/main" id="{0351E71D-4169-4B7A-A566-A048EEF49F48}"/>
                </a:ext>
              </a:extLst>
            </p:cNvPr>
            <p:cNvSpPr/>
            <p:nvPr/>
          </p:nvSpPr>
          <p:spPr>
            <a:xfrm flipH="1" flipV="1">
              <a:off x="5076056" y="3068960"/>
              <a:ext cx="288152" cy="288152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31" name="אליפסה 30">
              <a:extLst>
                <a:ext uri="{FF2B5EF4-FFF2-40B4-BE49-F238E27FC236}">
                  <a16:creationId xmlns:a16="http://schemas.microsoft.com/office/drawing/2014/main" id="{F84C4D83-5393-4844-ACB9-5F76F25434A4}"/>
                </a:ext>
              </a:extLst>
            </p:cNvPr>
            <p:cNvSpPr/>
            <p:nvPr/>
          </p:nvSpPr>
          <p:spPr>
            <a:xfrm flipH="1" flipV="1">
              <a:off x="3419752" y="2492896"/>
              <a:ext cx="288152" cy="28815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32" name="אליפסה 31">
              <a:extLst>
                <a:ext uri="{FF2B5EF4-FFF2-40B4-BE49-F238E27FC236}">
                  <a16:creationId xmlns:a16="http://schemas.microsoft.com/office/drawing/2014/main" id="{8012AAC4-8582-4B12-9963-63E89D8B7E15}"/>
                </a:ext>
              </a:extLst>
            </p:cNvPr>
            <p:cNvSpPr/>
            <p:nvPr/>
          </p:nvSpPr>
          <p:spPr>
            <a:xfrm flipH="1" flipV="1">
              <a:off x="3635896" y="2996952"/>
              <a:ext cx="288152" cy="28815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33" name="אליפסה 32">
              <a:extLst>
                <a:ext uri="{FF2B5EF4-FFF2-40B4-BE49-F238E27FC236}">
                  <a16:creationId xmlns:a16="http://schemas.microsoft.com/office/drawing/2014/main" id="{F84C4D83-5393-4844-ACB9-5F76F25434A4}"/>
                </a:ext>
              </a:extLst>
            </p:cNvPr>
            <p:cNvSpPr/>
            <p:nvPr/>
          </p:nvSpPr>
          <p:spPr>
            <a:xfrm flipH="1" flipV="1">
              <a:off x="5148064" y="2420888"/>
              <a:ext cx="288152" cy="288152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34" name="אליפסה 33">
              <a:extLst>
                <a:ext uri="{FF2B5EF4-FFF2-40B4-BE49-F238E27FC236}">
                  <a16:creationId xmlns:a16="http://schemas.microsoft.com/office/drawing/2014/main" id="{F84C4D83-5393-4844-ACB9-5F76F25434A4}"/>
                </a:ext>
              </a:extLst>
            </p:cNvPr>
            <p:cNvSpPr/>
            <p:nvPr/>
          </p:nvSpPr>
          <p:spPr>
            <a:xfrm flipH="1" flipV="1">
              <a:off x="4139952" y="2636912"/>
              <a:ext cx="288152" cy="288152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35" name="אליפסה 34">
              <a:extLst>
                <a:ext uri="{FF2B5EF4-FFF2-40B4-BE49-F238E27FC236}">
                  <a16:creationId xmlns:a16="http://schemas.microsoft.com/office/drawing/2014/main" id="{8012AAC4-8582-4B12-9963-63E89D8B7E15}"/>
                </a:ext>
              </a:extLst>
            </p:cNvPr>
            <p:cNvSpPr/>
            <p:nvPr/>
          </p:nvSpPr>
          <p:spPr>
            <a:xfrm rot="17439001">
              <a:off x="3154534" y="2868226"/>
              <a:ext cx="106031" cy="106031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36" name="אליפסה 35">
              <a:extLst>
                <a:ext uri="{FF2B5EF4-FFF2-40B4-BE49-F238E27FC236}">
                  <a16:creationId xmlns:a16="http://schemas.microsoft.com/office/drawing/2014/main" id="{0351E71D-4169-4B7A-A566-A048EEF49F48}"/>
                </a:ext>
              </a:extLst>
            </p:cNvPr>
            <p:cNvSpPr/>
            <p:nvPr/>
          </p:nvSpPr>
          <p:spPr>
            <a:xfrm rot="17439001">
              <a:off x="4371266" y="2436178"/>
              <a:ext cx="106031" cy="106031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F84C4D83-5393-4844-ACB9-5F76F25434A4}"/>
                </a:ext>
              </a:extLst>
            </p:cNvPr>
            <p:cNvSpPr/>
            <p:nvPr/>
          </p:nvSpPr>
          <p:spPr>
            <a:xfrm rot="17439001">
              <a:off x="4947331" y="2796218"/>
              <a:ext cx="106031" cy="1060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8012AAC4-8582-4B12-9963-63E89D8B7E15}"/>
                </a:ext>
              </a:extLst>
            </p:cNvPr>
            <p:cNvSpPr/>
            <p:nvPr/>
          </p:nvSpPr>
          <p:spPr>
            <a:xfrm rot="17439001">
              <a:off x="5739419" y="2940235"/>
              <a:ext cx="106031" cy="10603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39" name="אליפסה 38">
              <a:extLst>
                <a:ext uri="{FF2B5EF4-FFF2-40B4-BE49-F238E27FC236}">
                  <a16:creationId xmlns:a16="http://schemas.microsoft.com/office/drawing/2014/main" id="{F84C4D83-5393-4844-ACB9-5F76F25434A4}"/>
                </a:ext>
              </a:extLst>
            </p:cNvPr>
            <p:cNvSpPr/>
            <p:nvPr/>
          </p:nvSpPr>
          <p:spPr>
            <a:xfrm rot="17439001">
              <a:off x="4011226" y="3012242"/>
              <a:ext cx="106031" cy="106031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  <p:sp>
          <p:nvSpPr>
            <p:cNvPr id="40" name="אליפסה 39">
              <a:extLst>
                <a:ext uri="{FF2B5EF4-FFF2-40B4-BE49-F238E27FC236}">
                  <a16:creationId xmlns:a16="http://schemas.microsoft.com/office/drawing/2014/main" id="{F84C4D83-5393-4844-ACB9-5F76F25434A4}"/>
                </a:ext>
              </a:extLst>
            </p:cNvPr>
            <p:cNvSpPr/>
            <p:nvPr/>
          </p:nvSpPr>
          <p:spPr>
            <a:xfrm rot="17439001">
              <a:off x="5523395" y="2652203"/>
              <a:ext cx="106031" cy="106031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sz="1400" b="1" dirty="0">
                <a:latin typeface="Optima LT" pitchFamily="2" charset="0"/>
              </a:endParaRPr>
            </a:p>
          </p:txBody>
        </p:sp>
      </p:grpSp>
      <p:sp>
        <p:nvSpPr>
          <p:cNvPr id="19" name="מלבן 18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Today’s Session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1900235-38FB-4655-BEA6-6C8250C9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2</a:t>
            </a:fld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AF1FF-D41E-40D6-8A23-26DE13B99928}"/>
              </a:ext>
            </a:extLst>
          </p:cNvPr>
          <p:cNvSpPr txBox="1"/>
          <p:nvPr/>
        </p:nvSpPr>
        <p:spPr>
          <a:xfrm>
            <a:off x="600211" y="1650494"/>
            <a:ext cx="7848874" cy="4514810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algn="ctr" rtl="0"/>
            <a:r>
              <a:rPr lang="en-GB" sz="2400" b="1" dirty="0">
                <a:latin typeface="Optima LT" pitchFamily="2" charset="0"/>
              </a:rPr>
              <a:t>Today’s Session</a:t>
            </a:r>
            <a:endParaRPr lang="en-GB" b="1" dirty="0">
              <a:latin typeface="Optima LT" pitchFamily="2" charset="0"/>
            </a:endParaRPr>
          </a:p>
          <a:p>
            <a:pPr algn="l" rtl="0"/>
            <a:endParaRPr lang="en-GB" b="1" dirty="0">
              <a:latin typeface="Optima LT" pitchFamily="2" charset="0"/>
            </a:endParaRPr>
          </a:p>
          <a:p>
            <a:pPr marL="22860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Opening: Hello, Pause, Agenda	                               	(15 min.) </a:t>
            </a:r>
          </a:p>
          <a:p>
            <a:pPr marL="22860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>
                <a:latin typeface="Optima LT" pitchFamily="2" charset="0"/>
                <a:sym typeface="Belleza"/>
              </a:rPr>
              <a:t>		</a:t>
            </a: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	</a:t>
            </a:r>
          </a:p>
          <a:p>
            <a:pPr marL="22860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Optima LT" pitchFamily="2" charset="0"/>
                <a:sym typeface="Belleza"/>
              </a:rPr>
              <a:t>Points of You ® facilitator                    </a:t>
            </a:r>
            <a:r>
              <a:rPr lang="en-US" dirty="0">
                <a:latin typeface="Optima LT" pitchFamily="2" charset="0"/>
                <a:sym typeface="Belleza"/>
              </a:rPr>
              <a:t>Feedforward form </a:t>
            </a:r>
          </a:p>
          <a:p>
            <a:pPr marL="22860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>
                <a:latin typeface="Optima LT" pitchFamily="2" charset="0"/>
                <a:sym typeface="Belleza"/>
              </a:rPr>
              <a:t>                                                            Facilitator’s role</a:t>
            </a:r>
          </a:p>
          <a:p>
            <a:pPr marL="22860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>
                <a:latin typeface="Optima LT" pitchFamily="2" charset="0"/>
                <a:sym typeface="Belleza"/>
              </a:rPr>
              <a:t>                                                            Process management </a:t>
            </a:r>
          </a:p>
          <a:p>
            <a:pPr marL="22860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>
                <a:latin typeface="Optima LT" pitchFamily="2" charset="0"/>
                <a:sym typeface="Belleza"/>
              </a:rPr>
              <a:t>                                                            Facilitation skills</a:t>
            </a: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  </a:t>
            </a:r>
          </a:p>
          <a:p>
            <a:pPr marL="22860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                                                            Sandwich Feedback          (75 min.) </a:t>
            </a:r>
            <a:endParaRPr lang="en-US" dirty="0">
              <a:latin typeface="Optima LT" pitchFamily="2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dirty="0"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Questions						(20 min.)</a:t>
            </a:r>
            <a:endParaRPr lang="en-US" dirty="0">
              <a:latin typeface="Optima LT" pitchFamily="2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dirty="0">
                <a:latin typeface="Optima LT" pitchFamily="2" charset="0"/>
                <a:ea typeface="Belleza"/>
                <a:cs typeface="Belleza"/>
                <a:sym typeface="Belleza"/>
              </a:rPr>
              <a:t>Closure							(10 min.)</a:t>
            </a:r>
            <a:endParaRPr lang="en-US" dirty="0">
              <a:latin typeface="Optima L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15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מלבן 16"/>
          <p:cNvSpPr/>
          <p:nvPr/>
        </p:nvSpPr>
        <p:spPr>
          <a:xfrm>
            <a:off x="0" y="0"/>
            <a:ext cx="9144000" cy="7579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8" name="תמונה 17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703" y="282166"/>
            <a:ext cx="1559692" cy="193572"/>
          </a:xfrm>
          <a:prstGeom prst="rect">
            <a:avLst/>
          </a:prstGeom>
        </p:spPr>
      </p:pic>
      <p:sp>
        <p:nvSpPr>
          <p:cNvPr id="11" name="מלבן 10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Closure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1AF5C523-C917-4FCE-B05A-C0700AA7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20</a:t>
            </a:fld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8FF2BF4-829B-483C-8DDE-62E9E128E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76" y="1363142"/>
            <a:ext cx="7143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33A4D45-3D5F-4F37-9EF0-4DB7B22E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110"/>
            <a:ext cx="9144000" cy="6119890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>
          <a:xfrm>
            <a:off x="0" y="0"/>
            <a:ext cx="9144000" cy="7579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תמונה 6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8703" y="282166"/>
            <a:ext cx="1559692" cy="193572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Thank You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E1D6E3A3-7F34-4561-A7CD-03B3AEB0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0" y="1988840"/>
            <a:ext cx="9144000" cy="1152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20" name="מלבן 19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About the guide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340768"/>
            <a:ext cx="7920880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rgbClr val="C00000"/>
                </a:solidFill>
                <a:latin typeface="Optima LT" pitchFamily="2" charset="0"/>
              </a:rPr>
              <a:t>- Red -</a:t>
            </a:r>
            <a:endParaRPr lang="en-US" b="1" dirty="0">
              <a:latin typeface="Optima LT" pitchFamily="2" charset="0"/>
            </a:endParaRPr>
          </a:p>
          <a:p>
            <a:pPr algn="ctr" rtl="0"/>
            <a:r>
              <a:rPr lang="en-US" b="1" dirty="0">
                <a:latin typeface="Optima LT" pitchFamily="2" charset="0"/>
              </a:rPr>
              <a:t>Preparation</a:t>
            </a:r>
            <a:endParaRPr lang="en-US" sz="800" b="1" dirty="0">
              <a:latin typeface="Optima LT" pitchFamily="2" charset="0"/>
            </a:endParaRPr>
          </a:p>
          <a:p>
            <a:pPr algn="ctr" rtl="0"/>
            <a:r>
              <a:rPr lang="he-IL" sz="800" dirty="0">
                <a:latin typeface="Optima LT" pitchFamily="2" charset="0"/>
              </a:rPr>
              <a:t> </a:t>
            </a:r>
            <a:endParaRPr lang="en-US" sz="800" dirty="0">
              <a:latin typeface="Optima LT" pitchFamily="2" charset="0"/>
            </a:endParaRPr>
          </a:p>
          <a:p>
            <a:pPr algn="ctr" rtl="0"/>
            <a:r>
              <a:rPr lang="en-US" dirty="0">
                <a:latin typeface="Optima LT" pitchFamily="2" charset="0"/>
              </a:rPr>
              <a:t>Everything you will need to prepare</a:t>
            </a:r>
          </a:p>
          <a:p>
            <a:pPr algn="ctr" rtl="0"/>
            <a:r>
              <a:rPr lang="en-US" dirty="0">
                <a:latin typeface="Optima LT" pitchFamily="2" charset="0"/>
              </a:rPr>
              <a:t>for the workshop in general</a:t>
            </a:r>
          </a:p>
          <a:p>
            <a:pPr algn="ctr" rtl="0"/>
            <a:r>
              <a:rPr lang="en-US" dirty="0">
                <a:latin typeface="Optima LT" pitchFamily="2" charset="0"/>
              </a:rPr>
              <a:t>and for each process in particular.</a:t>
            </a:r>
            <a:endParaRPr lang="en-US" b="1" dirty="0">
              <a:latin typeface="Optima LT" pitchFamily="2" charset="0"/>
            </a:endParaRPr>
          </a:p>
        </p:txBody>
      </p:sp>
      <p:sp>
        <p:nvSpPr>
          <p:cNvPr id="11" name="מלבן 10"/>
          <p:cNvSpPr/>
          <p:nvPr/>
        </p:nvSpPr>
        <p:spPr>
          <a:xfrm>
            <a:off x="0" y="4149080"/>
            <a:ext cx="914400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539552" y="3501008"/>
            <a:ext cx="792088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</a:rPr>
              <a:t>- Blue -</a:t>
            </a:r>
            <a:endParaRPr lang="en-US" b="1" dirty="0">
              <a:latin typeface="Optima LT" pitchFamily="2" charset="0"/>
            </a:endParaRPr>
          </a:p>
          <a:p>
            <a:pPr algn="ctr" rtl="0"/>
            <a:r>
              <a:rPr lang="en-US" b="1" dirty="0">
                <a:latin typeface="Optima LT" pitchFamily="2" charset="0"/>
              </a:rPr>
              <a:t>Points of You facilitation method</a:t>
            </a:r>
            <a:endParaRPr lang="en-US" sz="800" dirty="0">
              <a:latin typeface="Optima LT" pitchFamily="2" charset="0"/>
            </a:endParaRPr>
          </a:p>
          <a:p>
            <a:pPr algn="ctr" rtl="0"/>
            <a:r>
              <a:rPr lang="he-IL" sz="800" dirty="0">
                <a:latin typeface="Optima LT" pitchFamily="2" charset="0"/>
              </a:rPr>
              <a:t> </a:t>
            </a:r>
            <a:endParaRPr lang="en-US" sz="800" dirty="0">
              <a:latin typeface="Optima LT" pitchFamily="2" charset="0"/>
            </a:endParaRPr>
          </a:p>
          <a:p>
            <a:pPr algn="ctr" rtl="0"/>
            <a:r>
              <a:rPr lang="en-US" dirty="0">
                <a:latin typeface="Optima LT" pitchFamily="2" charset="0"/>
              </a:rPr>
              <a:t>Facilitator's Focus points </a:t>
            </a:r>
          </a:p>
          <a:p>
            <a:pPr algn="ctr" rtl="0"/>
            <a:r>
              <a:rPr lang="en-US" dirty="0">
                <a:latin typeface="Optima LT" pitchFamily="2" charset="0"/>
              </a:rPr>
              <a:t>Facilitation Notes</a:t>
            </a:r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453292" y="5409083"/>
            <a:ext cx="6228948" cy="104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 LT" pitchFamily="2" charset="0"/>
                <a:ea typeface="Calibri" pitchFamily="34" charset="0"/>
                <a:cs typeface="Arial" pitchFamily="34" charset="0"/>
              </a:rPr>
              <a:t>- Black &amp; White –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itchFamily="2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 LT" pitchFamily="2" charset="0"/>
                <a:ea typeface="Calibri" pitchFamily="34" charset="0"/>
                <a:cs typeface="Arial" pitchFamily="34" charset="0"/>
              </a:rPr>
              <a:t>Facilitation Content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itchFamily="2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itchFamily="2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tima LT" pitchFamily="2" charset="0"/>
                <a:ea typeface="Calibri" pitchFamily="34" charset="0"/>
                <a:cs typeface="Arial" pitchFamily="34" charset="0"/>
              </a:rPr>
              <a:t>These parts will take you through the workshop step by step.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itchFamily="2" charset="0"/>
              <a:cs typeface="Arial" pitchFamily="34" charset="0"/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3D10978-7379-4204-9ADB-7921F083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72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E8A7FD9-148B-40A8-B0FB-89580EEF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764704"/>
            <a:ext cx="9195502" cy="6071714"/>
          </a:xfrm>
          <a:prstGeom prst="rect">
            <a:avLst/>
          </a:prstGeom>
        </p:spPr>
      </p:pic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20" name="מלבן 19"/>
          <p:cNvSpPr/>
          <p:nvPr/>
        </p:nvSpPr>
        <p:spPr>
          <a:xfrm>
            <a:off x="-36512" y="136524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Points of You ® Facilitator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1410980E-4BCF-4D2B-9BA7-4003F477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33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6502598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anose="02000503060000020003" pitchFamily="2" charset="0"/>
                <a:ea typeface="Belleza"/>
                <a:cs typeface="Belleza"/>
                <a:sym typeface="Belleza"/>
              </a:rPr>
              <a:t>Background</a:t>
            </a:r>
          </a:p>
          <a:p>
            <a:pPr lvl="0" algn="ctr" rtl="0">
              <a:lnSpc>
                <a:spcPct val="107000"/>
              </a:lnSpc>
            </a:pPr>
            <a:endParaRPr lang="en-US" sz="2400" b="1" dirty="0">
              <a:latin typeface="Optima LT" panose="02000503060000020003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algn="ctr" rtl="0">
              <a:lnSpc>
                <a:spcPct val="107000"/>
              </a:lnSpc>
            </a:pPr>
            <a:r>
              <a:rPr lang="en-US" dirty="0">
                <a:latin typeface="Optima LT" panose="02000503060000020003" pitchFamily="2" charset="0"/>
              </a:rPr>
              <a:t>We’re all about learning and becoming more precise, so we created a very profound </a:t>
            </a:r>
            <a:r>
              <a:rPr lang="en-US" b="1" dirty="0">
                <a:latin typeface="Optima LT" panose="02000503060000020003" pitchFamily="2" charset="0"/>
              </a:rPr>
              <a:t>Feedforward form</a:t>
            </a:r>
            <a:r>
              <a:rPr lang="en-US" dirty="0">
                <a:latin typeface="Optima LT" panose="02000503060000020003" pitchFamily="2" charset="0"/>
              </a:rPr>
              <a:t>, where we can rate our facilitation and polish what we need.</a:t>
            </a:r>
          </a:p>
          <a:p>
            <a:pPr algn="ctr" rtl="0">
              <a:lnSpc>
                <a:spcPct val="107000"/>
              </a:lnSpc>
            </a:pPr>
            <a:endParaRPr lang="en-US" dirty="0">
              <a:latin typeface="Optima LT" panose="02000503060000020003" pitchFamily="2" charset="0"/>
            </a:endParaRPr>
          </a:p>
          <a:p>
            <a:pPr algn="ctr" rtl="0">
              <a:lnSpc>
                <a:spcPct val="107000"/>
              </a:lnSpc>
            </a:pPr>
            <a:r>
              <a:rPr lang="en-US" dirty="0">
                <a:latin typeface="Optima LT" panose="02000503060000020003" pitchFamily="2" charset="0"/>
              </a:rPr>
              <a:t>Each criteria on this form and all together are forming the </a:t>
            </a:r>
            <a:r>
              <a:rPr lang="en-US" b="1" dirty="0">
                <a:latin typeface="Optima LT" panose="02000503060000020003" pitchFamily="2" charset="0"/>
              </a:rPr>
              <a:t>Points of You ® facilitator</a:t>
            </a:r>
            <a:r>
              <a:rPr lang="en-US" dirty="0">
                <a:latin typeface="Optima LT" panose="02000503060000020003" pitchFamily="2" charset="0"/>
              </a:rPr>
              <a:t>, </a:t>
            </a:r>
            <a:br>
              <a:rPr lang="en-US" dirty="0">
                <a:latin typeface="Optima LT" panose="02000503060000020003" pitchFamily="2" charset="0"/>
              </a:rPr>
            </a:br>
            <a:r>
              <a:rPr lang="en-US" dirty="0">
                <a:latin typeface="Optima LT" panose="02000503060000020003" pitchFamily="2" charset="0"/>
              </a:rPr>
              <a:t>What does it take to be one, as we see it in our spirit.</a:t>
            </a:r>
          </a:p>
          <a:p>
            <a:pPr algn="ctr" rtl="0">
              <a:lnSpc>
                <a:spcPct val="107000"/>
              </a:lnSpc>
            </a:pPr>
            <a:endParaRPr lang="en-US" dirty="0">
              <a:latin typeface="Optima LT" panose="02000503060000020003" pitchFamily="2" charset="0"/>
            </a:endParaRPr>
          </a:p>
          <a:p>
            <a:pPr algn="ctr" rtl="0">
              <a:lnSpc>
                <a:spcPct val="107000"/>
              </a:lnSpc>
            </a:pPr>
            <a:r>
              <a:rPr lang="en-US" dirty="0">
                <a:latin typeface="Optima LT" panose="02000503060000020003" pitchFamily="2" charset="0"/>
              </a:rPr>
              <a:t>We took the time to elaborate on each of the criteria and we believe that it can serve as an ‘inner guide’ or  a ‘self examination’ to become great facilitators!</a:t>
            </a:r>
          </a:p>
          <a:p>
            <a:pPr lvl="0" algn="ctr" rtl="0">
              <a:lnSpc>
                <a:spcPct val="107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Optima LT" panose="02000503060000020003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anose="02000503060000020003" pitchFamily="2" charset="0"/>
                <a:ea typeface="Belleza"/>
                <a:cs typeface="Belleza"/>
                <a:sym typeface="Belleza"/>
              </a:rPr>
              <a:t>Objectives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Optima LT" panose="02000503060000020003" pitchFamily="2" charset="0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To upgrade our ‘Points of You® facilitation’ style</a:t>
            </a:r>
            <a:b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</a:b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To evaluate ourselves and find blind spots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To give service to other Masters in their upgrade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latin typeface="Optima LT" panose="02000503060000020003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Points of You ® Facilitator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31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2860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endParaRPr lang="he-IL" dirty="0">
              <a:solidFill>
                <a:schemeClr val="tx1"/>
              </a:solidFill>
              <a:latin typeface="Optima LT" panose="02000503060000020003" pitchFamily="2" charset="0"/>
            </a:endParaRPr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Optima LT" panose="02000503060000020003" pitchFamily="2" charset="0"/>
            </a:endParaRPr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772888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anose="02000503060000020003" pitchFamily="2" charset="0"/>
                <a:ea typeface="Belleza"/>
                <a:cs typeface="Belleza"/>
                <a:sym typeface="Belleza"/>
              </a:rPr>
              <a:t>Background</a:t>
            </a: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anose="02000503060000020003" pitchFamily="2" charset="0"/>
              </a:rPr>
              <a:t>Points of You ® Facilitator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81328"/>
            <a:ext cx="2133600" cy="365125"/>
          </a:xfrm>
        </p:spPr>
        <p:txBody>
          <a:bodyPr/>
          <a:lstStyle/>
          <a:p>
            <a:fld id="{7954171D-2B99-46CF-AE5A-2F63FF51B8C7}" type="slidenum">
              <a:rPr lang="he-IL" smtClean="0">
                <a:latin typeface="Optima LT" panose="02000503060000020003" pitchFamily="2" charset="0"/>
              </a:rPr>
              <a:pPr/>
              <a:t>6</a:t>
            </a:fld>
            <a:endParaRPr lang="he-IL" dirty="0">
              <a:latin typeface="Optima LT" panose="02000503060000020003" pitchFamily="2" charset="0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BECA6484-6FD6-4E66-895B-7F8EDD6367B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6787" y="2222326"/>
            <a:ext cx="8213725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>
              <a:latin typeface="Optima LT" panose="02000503060000020003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B2C6F92D-4513-4ED9-B267-B76219C8D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325" y="2242964"/>
            <a:ext cx="0" cy="40909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>
              <a:latin typeface="Optima LT" panose="02000503060000020003" pitchFamily="2" charset="0"/>
            </a:endParaRP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818135EA-6567-4618-9EEC-CF0030D45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5750" y="2242964"/>
            <a:ext cx="0" cy="40909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>
              <a:latin typeface="Optima LT" panose="02000503060000020003" pitchFamily="2" charset="0"/>
            </a:endParaRP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CA41C486-9DB6-4DED-9C9E-3252F97B0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2242964"/>
            <a:ext cx="0" cy="40909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>
              <a:latin typeface="Optima LT" panose="02000503060000020003" pitchFamily="2" charset="0"/>
            </a:endParaRP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8D8221D9-5D94-410A-97BD-1014CE3EC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728" y="2290340"/>
            <a:ext cx="0" cy="40909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>
              <a:latin typeface="Optima LT" panose="02000503060000020003" pitchFamily="2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CCDDA95-BF1A-4A43-AF1F-F46B84E5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825" y="2290589"/>
            <a:ext cx="98161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Sandwich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86986E-B298-4D23-9390-465F163A2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2555701"/>
            <a:ext cx="854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feedback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356F665-CFEF-4721-AE93-535719E95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2290589"/>
            <a:ext cx="158036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Facilitation skills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3D87669-4C17-4A4E-8DF8-2D66B53CB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2290589"/>
            <a:ext cx="7735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Process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9003A3C-745C-4AE0-8D5D-DB7AEB6E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2555701"/>
            <a:ext cx="12840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management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D5BFEB7-60D4-4A8A-9B78-E26C8065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2290589"/>
            <a:ext cx="1454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Facilitator role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DFAAC33-9B8D-4E06-95BE-16C8722F4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290589"/>
            <a:ext cx="12567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Feedforward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39D5C12C-6AA9-441B-B531-1F61E9BF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82" y="2555701"/>
            <a:ext cx="51777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form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0C64EFC-D187-4B32-BA1E-529209666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3160539"/>
            <a:ext cx="133267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What worked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31EDA020-7E72-44E1-9F34-F6F747E2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3424064"/>
            <a:ext cx="74950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for you</a:t>
            </a:r>
            <a:r>
              <a:rPr lang="en-US" altLang="he-IL" sz="1700" dirty="0">
                <a:solidFill>
                  <a:srgbClr val="000000"/>
                </a:solidFill>
                <a:latin typeface="Optima LT" panose="02000503060000020003" pitchFamily="2" charset="0"/>
              </a:rPr>
              <a:t>?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326F7F04-05EC-472F-9F66-20E003D55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3949526"/>
            <a:ext cx="8367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Master's 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179D99A7-1B51-4BEC-A7F5-FF9D0F3DE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838" y="4203526"/>
            <a:ext cx="12407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opportunities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1485D1FA-E248-419E-B51C-ED279CA43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88" y="4728989"/>
            <a:ext cx="9970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What do I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6B8BC8F2-9609-4333-A2E1-F45CB29B5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4992514"/>
            <a:ext cx="13497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suggest to do?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8D9B8019-A7E4-43FB-BEE6-A27C78297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88" y="5511626"/>
            <a:ext cx="9970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What do I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E6E2C92B-F089-4FCA-A3B5-85243264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5771976"/>
            <a:ext cx="13353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take from this 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206AE69A-FC45-43E8-A223-9CC6F8EF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63" y="6035501"/>
            <a:ext cx="8367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Master</a:t>
            </a:r>
            <a:r>
              <a:rPr lang="en-US" altLang="he-IL" sz="1700" dirty="0">
                <a:solidFill>
                  <a:srgbClr val="000000"/>
                </a:solidFill>
                <a:latin typeface="Optima LT" panose="02000503060000020003" pitchFamily="2" charset="0"/>
              </a:rPr>
              <a:t>?</a:t>
            </a: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 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442427A6-4991-4852-8E1E-3ABFB3D1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338" y="3160539"/>
            <a:ext cx="15674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Facilitation Tools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59CDA2D5-046F-4EE9-BA64-E3766CBD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3689176"/>
            <a:ext cx="4135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Non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E937A693-F76A-4569-826E-B8318D610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3689176"/>
            <a:ext cx="721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-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470CD3A8-48A3-47BF-880E-4551EEF8F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88" y="3689176"/>
            <a:ext cx="6676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Verbal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05C96BF-16E6-408E-81DC-29DDADC33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3949526"/>
            <a:ext cx="14811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communication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A4BFF3EA-4EF9-4496-A521-34C4B5E2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4468639"/>
            <a:ext cx="66768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Verbal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E4A3EC1F-9A04-43F3-80C8-CC88ACD2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4728989"/>
            <a:ext cx="14811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communication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A69C5DEA-5F22-4206-A7DE-EE9683EC9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939" y="3160539"/>
            <a:ext cx="1274240" cy="138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latin typeface="Optima LT" panose="02000503060000020003" pitchFamily="2" charset="0"/>
                <a:sym typeface="Belleza"/>
              </a:rPr>
              <a:t>What do we need to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Optima LT" panose="02000503060000020003" pitchFamily="2" charset="0"/>
                <a:sym typeface="Belleza"/>
              </a:rPr>
              <a:t>manage while facilitating?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D0DA58E-DD53-40AB-B0BA-00279D79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424064"/>
            <a:ext cx="609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67F287A8-01FA-4172-A2C6-C6F210845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3170064"/>
            <a:ext cx="10363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As a Parent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A63D574E-6D80-4D94-9F58-7301C361D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863" y="3732039"/>
            <a:ext cx="11525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As a Leader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3C218D25-0317-4FAA-AAA6-048DA6B1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4287664"/>
            <a:ext cx="13481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As a container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tima LT" panose="02000503060000020003" pitchFamily="2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B4A4A086-464D-4065-A4F0-37F361F1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4" y="3160539"/>
            <a:ext cx="1460501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tima LT" panose="02000503060000020003" pitchFamily="2" charset="0"/>
              </a:rPr>
              <a:t>Preparations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1700" dirty="0">
              <a:solidFill>
                <a:srgbClr val="000000"/>
              </a:solidFill>
              <a:latin typeface="Optima LT" panose="02000503060000020003" pitchFamily="2" charset="0"/>
            </a:endParaRPr>
          </a:p>
          <a:p>
            <a:pPr lvl="0" algn="ctr">
              <a:spcBef>
                <a:spcPts val="10"/>
              </a:spcBef>
            </a:pPr>
            <a:r>
              <a:rPr lang="en-US" sz="1700" dirty="0">
                <a:solidFill>
                  <a:srgbClr val="000000"/>
                </a:solidFill>
                <a:latin typeface="Optima LT" panose="02000503060000020003" pitchFamily="2" charset="0"/>
                <a:sym typeface="Belleza"/>
              </a:rPr>
              <a:t>Details for registering the form</a:t>
            </a:r>
          </a:p>
        </p:txBody>
      </p:sp>
    </p:spTree>
    <p:extLst>
      <p:ext uri="{BB962C8B-B14F-4D97-AF65-F5344CB8AC3E}">
        <p14:creationId xmlns:p14="http://schemas.microsoft.com/office/powerpoint/2010/main" val="268443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3969660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800" b="1" dirty="0">
                <a:latin typeface="Optima LT" panose="02000503060000020003" pitchFamily="2" charset="0"/>
                <a:ea typeface="Belleza"/>
                <a:cs typeface="Belleza"/>
                <a:sym typeface="Belleza"/>
              </a:rPr>
              <a:t>Feedforward form</a:t>
            </a:r>
          </a:p>
          <a:p>
            <a:pPr lvl="0" algn="ctr" rtl="0"/>
            <a:endParaRPr lang="en-US" sz="2400" b="1" dirty="0">
              <a:latin typeface="Optima LT" panose="02000503060000020003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spcBef>
                <a:spcPts val="10"/>
              </a:spcBef>
            </a:pPr>
            <a:r>
              <a:rPr lang="en-US" b="1" dirty="0">
                <a:solidFill>
                  <a:srgbClr val="C00000"/>
                </a:solidFill>
                <a:latin typeface="Optima LT" panose="02000503060000020003" pitchFamily="2" charset="0"/>
                <a:ea typeface="Belleza"/>
                <a:cs typeface="Belleza"/>
                <a:sym typeface="Belleza"/>
              </a:rPr>
              <a:t>Preparation</a:t>
            </a:r>
            <a:endParaRPr lang="en-US" b="1" dirty="0">
              <a:solidFill>
                <a:srgbClr val="C00000"/>
              </a:solidFill>
              <a:latin typeface="Optima LT" panose="02000503060000020003" pitchFamily="2" charset="0"/>
              <a:sym typeface="Belleza"/>
            </a:endParaRPr>
          </a:p>
          <a:p>
            <a:pPr lvl="0" algn="ctr" rtl="0">
              <a:spcBef>
                <a:spcPts val="10"/>
              </a:spcBef>
            </a:pPr>
            <a:endParaRPr lang="en-US" dirty="0">
              <a:solidFill>
                <a:schemeClr val="dk1"/>
              </a:solidFill>
              <a:latin typeface="Optima LT" panose="02000503060000020003" pitchFamily="2" charset="0"/>
              <a:ea typeface="Belleza"/>
              <a:cs typeface="Belleza"/>
              <a:sym typeface="Belleza"/>
            </a:endParaRPr>
          </a:p>
          <a:p>
            <a:pPr algn="ctr" rtl="0"/>
            <a:endParaRPr lang="en-US" dirty="0">
              <a:latin typeface="Optima LT" panose="02000503060000020003" pitchFamily="2" charset="0"/>
            </a:endParaRPr>
          </a:p>
          <a:p>
            <a:pPr algn="ctr" rtl="0"/>
            <a:r>
              <a:rPr lang="en-US" dirty="0">
                <a:latin typeface="Optima LT" panose="02000503060000020003" pitchFamily="2" charset="0"/>
              </a:rPr>
              <a:t>In the form you will be asked to rate the facilitation of your team and your own facilitation </a:t>
            </a:r>
          </a:p>
          <a:p>
            <a:pPr algn="ctr" rtl="0"/>
            <a:r>
              <a:rPr lang="en-US" dirty="0">
                <a:latin typeface="Optima LT" panose="02000503060000020003" pitchFamily="2" charset="0"/>
              </a:rPr>
              <a:t>(For each Master we will fill out 1 form)</a:t>
            </a:r>
            <a:br>
              <a:rPr lang="en-US" dirty="0">
                <a:latin typeface="Optima LT" panose="02000503060000020003" pitchFamily="2" charset="0"/>
              </a:rPr>
            </a:br>
            <a:endParaRPr lang="en-US" dirty="0">
              <a:latin typeface="Optima LT" panose="02000503060000020003" pitchFamily="2" charset="0"/>
            </a:endParaRPr>
          </a:p>
          <a:p>
            <a:pPr algn="ctr" rtl="0"/>
            <a:r>
              <a:rPr lang="en-US" dirty="0">
                <a:latin typeface="Optima LT" panose="02000503060000020003" pitchFamily="2" charset="0"/>
              </a:rPr>
              <a:t>All the information you will provide is confidential and will be handled and used privately</a:t>
            </a:r>
          </a:p>
          <a:p>
            <a:pPr algn="ctr" rtl="0"/>
            <a:endParaRPr lang="en-US" dirty="0">
              <a:latin typeface="Optima LT" panose="02000503060000020003" pitchFamily="2" charset="0"/>
            </a:endParaRPr>
          </a:p>
          <a:p>
            <a:pPr lvl="0" algn="ctr" rtl="0">
              <a:spcBef>
                <a:spcPts val="10"/>
              </a:spcBef>
            </a:pPr>
            <a:endParaRPr lang="en-US" dirty="0">
              <a:solidFill>
                <a:schemeClr val="dk1"/>
              </a:solidFill>
              <a:latin typeface="Optima LT" panose="02000503060000020003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spcBef>
                <a:spcPts val="10"/>
              </a:spcBef>
            </a:pPr>
            <a:r>
              <a:rPr lang="en-US" dirty="0">
                <a:solidFill>
                  <a:schemeClr val="dk1"/>
                </a:solidFill>
                <a:latin typeface="Optima LT" panose="02000503060000020003" pitchFamily="2" charset="0"/>
                <a:ea typeface="Belleza"/>
                <a:cs typeface="Belleza"/>
                <a:sym typeface="Belleza"/>
              </a:rPr>
              <a:t>Feedforward type form </a:t>
            </a:r>
            <a:r>
              <a:rPr lang="en-US" dirty="0">
                <a:solidFill>
                  <a:schemeClr val="dk1"/>
                </a:solidFill>
                <a:latin typeface="Optima LT" panose="02000503060000020003" pitchFamily="2" charset="0"/>
                <a:ea typeface="Belleza"/>
                <a:cs typeface="Belleza"/>
                <a:sym typeface="Belleza"/>
                <a:hlinkClick r:id="rId4"/>
              </a:rPr>
              <a:t>link</a:t>
            </a:r>
            <a:endParaRPr lang="en-US" dirty="0">
              <a:solidFill>
                <a:schemeClr val="dk1"/>
              </a:solidFill>
              <a:latin typeface="Optima LT" panose="02000503060000020003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spcBef>
                <a:spcPts val="10"/>
              </a:spcBef>
            </a:pPr>
            <a:r>
              <a:rPr lang="en-US" dirty="0">
                <a:solidFill>
                  <a:schemeClr val="dk1"/>
                </a:solidFill>
                <a:latin typeface="Optima LT" panose="02000503060000020003" pitchFamily="2" charset="0"/>
                <a:ea typeface="Belleza"/>
                <a:cs typeface="Belleza"/>
                <a:sym typeface="Belleza"/>
              </a:rPr>
              <a:t>Feedforward expansion </a:t>
            </a:r>
            <a:r>
              <a:rPr lang="en-US" dirty="0">
                <a:solidFill>
                  <a:schemeClr val="dk1"/>
                </a:solidFill>
                <a:latin typeface="Optima LT" panose="02000503060000020003" pitchFamily="2" charset="0"/>
                <a:ea typeface="Belleza"/>
                <a:cs typeface="Belleza"/>
                <a:sym typeface="Belleza"/>
                <a:hlinkClick r:id="rId5"/>
              </a:rPr>
              <a:t>link</a:t>
            </a:r>
            <a:endParaRPr lang="en-US" dirty="0">
              <a:solidFill>
                <a:schemeClr val="dk1"/>
              </a:solidFill>
              <a:latin typeface="Optima LT" panose="02000503060000020003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Points of You</a:t>
            </a:r>
            <a:r>
              <a:rPr lang="he-IL" sz="1600" b="1" dirty="0">
                <a:latin typeface="Optima LT" pitchFamily="2" charset="0"/>
              </a:rPr>
              <a:t> </a:t>
            </a:r>
            <a:r>
              <a:rPr lang="en-GB" sz="1600" b="1" dirty="0">
                <a:latin typeface="Optima LT" pitchFamily="2" charset="0"/>
              </a:rPr>
              <a:t>® Facilitator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2EBA581-5805-450C-A8A0-9E2808B2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67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2861665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800" b="1" dirty="0">
                <a:latin typeface="Optima LT" panose="02000503060000020003" pitchFamily="2" charset="0"/>
                <a:ea typeface="Belleza"/>
                <a:cs typeface="Belleza"/>
                <a:sym typeface="Belleza"/>
              </a:rPr>
              <a:t>Feedforward form</a:t>
            </a:r>
          </a:p>
          <a:p>
            <a:pPr lvl="0" algn="ctr" rtl="0"/>
            <a:endParaRPr lang="en-US" sz="2400" b="1" dirty="0">
              <a:latin typeface="Optima LT" panose="02000503060000020003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spcBef>
                <a:spcPts val="10"/>
              </a:spcBef>
            </a:pPr>
            <a:r>
              <a:rPr lang="en-US" b="1" dirty="0">
                <a:solidFill>
                  <a:srgbClr val="C00000"/>
                </a:solidFill>
                <a:latin typeface="Optima LT" panose="02000503060000020003" pitchFamily="2" charset="0"/>
                <a:ea typeface="Belleza"/>
                <a:cs typeface="Belleza"/>
                <a:sym typeface="Belleza"/>
              </a:rPr>
              <a:t>Details for registering the form</a:t>
            </a:r>
            <a:endParaRPr lang="en-US" b="1" dirty="0">
              <a:solidFill>
                <a:srgbClr val="C00000"/>
              </a:solidFill>
              <a:latin typeface="Optima LT" panose="02000503060000020003" pitchFamily="2" charset="0"/>
              <a:sym typeface="Belleza"/>
            </a:endParaRPr>
          </a:p>
          <a:p>
            <a:pPr lvl="0" algn="ctr" rtl="0">
              <a:spcBef>
                <a:spcPts val="10"/>
              </a:spcBef>
            </a:pPr>
            <a:endParaRPr lang="en-US" dirty="0">
              <a:solidFill>
                <a:schemeClr val="dk1"/>
              </a:solidFill>
              <a:latin typeface="Optima LT" panose="02000503060000020003" pitchFamily="2" charset="0"/>
              <a:ea typeface="Belleza"/>
              <a:cs typeface="Belleza"/>
              <a:sym typeface="Belleza"/>
            </a:endParaRPr>
          </a:p>
          <a:p>
            <a:pPr algn="ctr" rtl="0"/>
            <a:endParaRPr lang="en-US" dirty="0">
              <a:latin typeface="Optima LT" panose="02000503060000020003" pitchFamily="2" charset="0"/>
            </a:endParaRPr>
          </a:p>
          <a:p>
            <a:pPr algn="ctr" rtl="0"/>
            <a:r>
              <a:rPr lang="en-US" dirty="0">
                <a:latin typeface="Optima LT" panose="02000503060000020003" pitchFamily="2" charset="0"/>
              </a:rPr>
              <a:t>Full Name</a:t>
            </a:r>
          </a:p>
          <a:p>
            <a:pPr algn="ctr" rtl="0"/>
            <a:r>
              <a:rPr lang="en-US" dirty="0">
                <a:latin typeface="Optima LT" panose="02000503060000020003" pitchFamily="2" charset="0"/>
              </a:rPr>
              <a:t>Which Turning Point Program did I facilitated in</a:t>
            </a:r>
          </a:p>
          <a:p>
            <a:pPr algn="ctr" rtl="0"/>
            <a:r>
              <a:rPr lang="en-US" dirty="0">
                <a:latin typeface="Optima LT" panose="02000503060000020003" pitchFamily="2" charset="0"/>
              </a:rPr>
              <a:t>Who is the Master I give Feed-forward to</a:t>
            </a:r>
          </a:p>
          <a:p>
            <a:pPr algn="ctr" rtl="0"/>
            <a:r>
              <a:rPr lang="en-US" dirty="0">
                <a:latin typeface="Optima LT" panose="02000503060000020003" pitchFamily="2" charset="0"/>
              </a:rPr>
              <a:t>What was the Master's role?</a:t>
            </a:r>
            <a:endParaRPr lang="en-US" dirty="0">
              <a:solidFill>
                <a:schemeClr val="dk1"/>
              </a:solidFill>
              <a:latin typeface="Optima LT" panose="02000503060000020003" pitchFamily="2" charset="0"/>
              <a:ea typeface="Belleza"/>
              <a:cs typeface="Belleza"/>
              <a:sym typeface="Belleza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Points of You</a:t>
            </a:r>
            <a:r>
              <a:rPr lang="he-IL" sz="1600" b="1" dirty="0">
                <a:latin typeface="Optima LT" pitchFamily="2" charset="0"/>
              </a:rPr>
              <a:t> </a:t>
            </a:r>
            <a:r>
              <a:rPr lang="en-GB" sz="1600" b="1" dirty="0">
                <a:latin typeface="Optima LT" pitchFamily="2" charset="0"/>
              </a:rPr>
              <a:t>® Facilitator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2EBA581-5805-450C-A8A0-9E2808B2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438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/>
        </p:nvSpPr>
        <p:spPr>
          <a:xfrm>
            <a:off x="0" y="1988840"/>
            <a:ext cx="9144000" cy="4869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" y="1"/>
            <a:ext cx="9144000" cy="7559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76" y="281448"/>
            <a:ext cx="1565920" cy="1930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1268760"/>
            <a:ext cx="9144000" cy="3242603"/>
          </a:xfrm>
          <a:prstGeom prst="rect">
            <a:avLst/>
          </a:prstGeom>
          <a:noFill/>
        </p:spPr>
        <p:txBody>
          <a:bodyPr wrap="square" lIns="91424" tIns="45712" rIns="91424" bIns="45712" rtlCol="1">
            <a:spAutoFit/>
          </a:bodyPr>
          <a:lstStyle/>
          <a:p>
            <a:pPr lvl="0" algn="ctr" rtl="0">
              <a:lnSpc>
                <a:spcPct val="107000"/>
              </a:lnSpc>
            </a:pPr>
            <a:r>
              <a:rPr lang="en-US" sz="2400" b="1" dirty="0">
                <a:latin typeface="Optima LT" pitchFamily="2" charset="0"/>
                <a:ea typeface="Belleza"/>
                <a:cs typeface="Belleza"/>
                <a:sym typeface="Belleza"/>
              </a:rPr>
              <a:t>The facilitator’s role</a:t>
            </a:r>
          </a:p>
          <a:p>
            <a:pPr lvl="0" algn="ctr" rtl="0">
              <a:lnSpc>
                <a:spcPct val="107000"/>
              </a:lnSpc>
            </a:pPr>
            <a:endParaRPr lang="en-US" sz="2400" b="1" dirty="0">
              <a:solidFill>
                <a:srgbClr val="56956A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As a Parent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As a Leader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</a:p>
          <a:p>
            <a:pPr lvl="0" algn="ctr" rtl="0">
              <a:lnSpc>
                <a:spcPct val="107000"/>
              </a:lnSpc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As a container</a:t>
            </a:r>
          </a:p>
          <a:p>
            <a:pPr lvl="0" algn="ctr" rtl="0">
              <a:lnSpc>
                <a:spcPct val="107000"/>
              </a:lnSpc>
            </a:pPr>
            <a:endParaRPr lang="en-US" dirty="0">
              <a:solidFill>
                <a:schemeClr val="dk1"/>
              </a:solidFill>
              <a:latin typeface="Optima LT" pitchFamily="2" charset="0"/>
              <a:ea typeface="Belleza"/>
              <a:cs typeface="Belleza"/>
              <a:sym typeface="Belleza"/>
            </a:endParaRPr>
          </a:p>
          <a:p>
            <a:pPr marL="457200" marR="0" lvl="0" indent="-35560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  <a:latin typeface="Optima LT" pitchFamily="2" charset="0"/>
                <a:ea typeface="Belleza"/>
                <a:cs typeface="Belleza"/>
                <a:sym typeface="Belleza"/>
              </a:rPr>
              <a:t> </a:t>
            </a:r>
            <a:endParaRPr lang="en-US" dirty="0">
              <a:latin typeface="Optima LT" pitchFamily="2" charset="0"/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0" y="188640"/>
            <a:ext cx="9135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GB" sz="1600" b="1" dirty="0">
                <a:latin typeface="Optima LT" pitchFamily="2" charset="0"/>
              </a:rPr>
              <a:t>The facilitator’s role</a:t>
            </a: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45E9D49-6EEB-453A-9F23-BDFFCCE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171D-2B99-46CF-AE5A-2F63FF51B8C7}" type="slidenum">
              <a:rPr lang="he-IL" smtClean="0"/>
              <a:pPr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59789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26893</TotalTime>
  <Words>712</Words>
  <Application>Microsoft Office PowerPoint</Application>
  <PresentationFormat>‫הצגה על המסך (4:3)</PresentationFormat>
  <Paragraphs>326</Paragraphs>
  <Slides>21</Slides>
  <Notes>19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5" baseType="lpstr">
      <vt:lpstr>Arial</vt:lpstr>
      <vt:lpstr>Calibri</vt:lpstr>
      <vt:lpstr>Optima LT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דף פותח - שער</dc:title>
  <dc:creator>osi</dc:creator>
  <cp:lastModifiedBy>Tal</cp:lastModifiedBy>
  <cp:revision>946</cp:revision>
  <cp:lastPrinted>2018-08-09T10:49:30Z</cp:lastPrinted>
  <dcterms:created xsi:type="dcterms:W3CDTF">2014-11-26T14:54:08Z</dcterms:created>
  <dcterms:modified xsi:type="dcterms:W3CDTF">2019-09-06T07:41:41Z</dcterms:modified>
</cp:coreProperties>
</file>